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"/>
            <a:ext cx="487680" cy="6854825"/>
          </a:xfrm>
          <a:custGeom>
            <a:avLst/>
            <a:gdLst/>
            <a:ahLst/>
            <a:cxnLst/>
            <a:rect l="l" t="t" r="r" b="b"/>
            <a:pathLst>
              <a:path w="487680" h="6854825">
                <a:moveTo>
                  <a:pt x="487680" y="0"/>
                </a:moveTo>
                <a:lnTo>
                  <a:pt x="0" y="0"/>
                </a:lnTo>
                <a:lnTo>
                  <a:pt x="0" y="6854444"/>
                </a:lnTo>
                <a:lnTo>
                  <a:pt x="487680" y="6854444"/>
                </a:lnTo>
                <a:lnTo>
                  <a:pt x="487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0385" y="5047392"/>
            <a:ext cx="97790" cy="1691639"/>
          </a:xfrm>
          <a:custGeom>
            <a:avLst/>
            <a:gdLst/>
            <a:ahLst/>
            <a:cxnLst/>
            <a:rect l="l" t="t" r="r" b="b"/>
            <a:pathLst>
              <a:path w="97790" h="1691640">
                <a:moveTo>
                  <a:pt x="97536" y="0"/>
                </a:moveTo>
                <a:lnTo>
                  <a:pt x="0" y="0"/>
                </a:lnTo>
                <a:lnTo>
                  <a:pt x="0" y="1691639"/>
                </a:lnTo>
                <a:lnTo>
                  <a:pt x="97536" y="1691639"/>
                </a:lnTo>
                <a:lnTo>
                  <a:pt x="97536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0385" y="4796790"/>
            <a:ext cx="97790" cy="228600"/>
          </a:xfrm>
          <a:custGeom>
            <a:avLst/>
            <a:gdLst/>
            <a:ahLst/>
            <a:cxnLst/>
            <a:rect l="l" t="t" r="r" b="b"/>
            <a:pathLst>
              <a:path w="97790" h="228600">
                <a:moveTo>
                  <a:pt x="97536" y="0"/>
                </a:moveTo>
                <a:lnTo>
                  <a:pt x="0" y="0"/>
                </a:lnTo>
                <a:lnTo>
                  <a:pt x="0" y="228600"/>
                </a:lnTo>
                <a:lnTo>
                  <a:pt x="97536" y="228600"/>
                </a:lnTo>
                <a:lnTo>
                  <a:pt x="97536" y="0"/>
                </a:lnTo>
                <a:close/>
              </a:path>
            </a:pathLst>
          </a:custGeom>
          <a:solidFill>
            <a:srgbClr val="FC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0385" y="4637659"/>
            <a:ext cx="97790" cy="137160"/>
          </a:xfrm>
          <a:custGeom>
            <a:avLst/>
            <a:gdLst/>
            <a:ahLst/>
            <a:cxnLst/>
            <a:rect l="l" t="t" r="r" b="b"/>
            <a:pathLst>
              <a:path w="97790" h="137160">
                <a:moveTo>
                  <a:pt x="97536" y="0"/>
                </a:moveTo>
                <a:lnTo>
                  <a:pt x="0" y="0"/>
                </a:lnTo>
                <a:lnTo>
                  <a:pt x="0" y="137160"/>
                </a:lnTo>
                <a:lnTo>
                  <a:pt x="97536" y="137160"/>
                </a:lnTo>
                <a:lnTo>
                  <a:pt x="97536" y="0"/>
                </a:lnTo>
                <a:close/>
              </a:path>
            </a:pathLst>
          </a:custGeom>
          <a:solidFill>
            <a:srgbClr val="4E5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0385" y="4542537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90" h="73660">
                <a:moveTo>
                  <a:pt x="97536" y="0"/>
                </a:moveTo>
                <a:lnTo>
                  <a:pt x="0" y="0"/>
                </a:lnTo>
                <a:lnTo>
                  <a:pt x="0" y="73150"/>
                </a:lnTo>
                <a:lnTo>
                  <a:pt x="97536" y="73150"/>
                </a:lnTo>
                <a:lnTo>
                  <a:pt x="97536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5694" y="680465"/>
            <a:ext cx="178435" cy="365760"/>
          </a:xfrm>
          <a:custGeom>
            <a:avLst/>
            <a:gdLst/>
            <a:ahLst/>
            <a:cxnLst/>
            <a:rect l="l" t="t" r="r" b="b"/>
            <a:pathLst>
              <a:path w="178434" h="365759">
                <a:moveTo>
                  <a:pt x="12192" y="0"/>
                </a:moveTo>
                <a:lnTo>
                  <a:pt x="0" y="0"/>
                </a:lnTo>
                <a:lnTo>
                  <a:pt x="0" y="365760"/>
                </a:lnTo>
                <a:lnTo>
                  <a:pt x="12192" y="365760"/>
                </a:lnTo>
                <a:lnTo>
                  <a:pt x="12192" y="0"/>
                </a:lnTo>
                <a:close/>
              </a:path>
              <a:path w="178434" h="365759">
                <a:moveTo>
                  <a:pt x="49860" y="0"/>
                </a:moveTo>
                <a:lnTo>
                  <a:pt x="37668" y="0"/>
                </a:lnTo>
                <a:lnTo>
                  <a:pt x="37668" y="365760"/>
                </a:lnTo>
                <a:lnTo>
                  <a:pt x="49860" y="365760"/>
                </a:lnTo>
                <a:lnTo>
                  <a:pt x="49860" y="0"/>
                </a:lnTo>
                <a:close/>
              </a:path>
              <a:path w="178434" h="365759">
                <a:moveTo>
                  <a:pt x="99631" y="0"/>
                </a:moveTo>
                <a:lnTo>
                  <a:pt x="63068" y="0"/>
                </a:lnTo>
                <a:lnTo>
                  <a:pt x="63068" y="365760"/>
                </a:lnTo>
                <a:lnTo>
                  <a:pt x="99631" y="365760"/>
                </a:lnTo>
                <a:lnTo>
                  <a:pt x="99631" y="0"/>
                </a:lnTo>
                <a:close/>
              </a:path>
              <a:path w="178434" h="365759">
                <a:moveTo>
                  <a:pt x="178015" y="0"/>
                </a:moveTo>
                <a:lnTo>
                  <a:pt x="117055" y="0"/>
                </a:lnTo>
                <a:lnTo>
                  <a:pt x="117055" y="365760"/>
                </a:lnTo>
                <a:lnTo>
                  <a:pt x="178015" y="365760"/>
                </a:lnTo>
                <a:lnTo>
                  <a:pt x="17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5700" y="1893823"/>
            <a:ext cx="834059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9204" y="1677162"/>
            <a:ext cx="9673590" cy="264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ojectz.com/dfd/online-resume-builder-dataflow-diagram" TargetMode="External"/><Relationship Id="rId2" Type="http://schemas.openxmlformats.org/officeDocument/2006/relationships/hyperlink" Target="https://images.app.goo.gl/ptysj8VGod1MtLad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558795"/>
            <a:ext cx="8950452" cy="1159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RE</a:t>
            </a:r>
            <a:r>
              <a:rPr spc="-430" dirty="0"/>
              <a:t>S</a:t>
            </a:r>
            <a:r>
              <a:rPr spc="-434" dirty="0"/>
              <a:t>UM</a:t>
            </a:r>
            <a:r>
              <a:rPr dirty="0"/>
              <a:t>E</a:t>
            </a:r>
            <a:r>
              <a:rPr spc="-865" dirty="0"/>
              <a:t> </a:t>
            </a:r>
            <a:r>
              <a:rPr spc="-420" dirty="0"/>
              <a:t>B</a:t>
            </a:r>
            <a:r>
              <a:rPr spc="-434" dirty="0"/>
              <a:t>UI</a:t>
            </a:r>
            <a:r>
              <a:rPr spc="-430" dirty="0"/>
              <a:t>L</a:t>
            </a:r>
            <a:r>
              <a:rPr spc="-434" dirty="0"/>
              <a:t>DIN</a:t>
            </a:r>
            <a:r>
              <a:rPr dirty="0"/>
              <a:t>G</a:t>
            </a:r>
            <a:r>
              <a:rPr spc="-850" dirty="0"/>
              <a:t> </a:t>
            </a:r>
            <a:r>
              <a:rPr spc="-434" dirty="0"/>
              <a:t>SY</a:t>
            </a:r>
            <a:r>
              <a:rPr spc="-430" dirty="0"/>
              <a:t>S</a:t>
            </a:r>
            <a:r>
              <a:rPr spc="-434" dirty="0"/>
              <a:t>TE</a:t>
            </a:r>
            <a:r>
              <a:rPr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895" y="3281934"/>
            <a:ext cx="358521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PROJECT</a:t>
            </a:r>
            <a:r>
              <a:rPr sz="1800" spc="-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IN" sz="1800" spc="-2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UNDER</a:t>
            </a:r>
            <a:r>
              <a:rPr sz="1800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FFFF00"/>
                </a:solidFill>
                <a:latin typeface="Times New Roman"/>
                <a:cs typeface="Times New Roman"/>
              </a:rPr>
              <a:t>SUPERVISION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994"/>
              </a:spcBef>
            </a:pPr>
            <a:r>
              <a:rPr sz="1800" b="1" u="heavy" spc="-6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b="1" u="heavy" spc="-8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6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39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800" b="1" u="heavy" spc="-12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KEE</a:t>
            </a:r>
            <a:r>
              <a:rPr sz="1800" b="1" u="heavy" spc="-13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1800" b="1" u="heavy" spc="-1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KH</a:t>
            </a:r>
            <a:r>
              <a:rPr sz="1800" b="1" u="heavy" spc="-10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u="heavy" spc="-2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28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u="heavy" spc="-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b="1" u="heavy" spc="5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heavy" dirty="0">
                <a:solidFill>
                  <a:srgbClr val="86D0D2"/>
                </a:solidFill>
                <a:uFill>
                  <a:solidFill>
                    <a:srgbClr val="86D0D2"/>
                  </a:solidFill>
                </a:uFill>
                <a:latin typeface="Times New Roman"/>
                <a:cs typeface="Times New Roman"/>
              </a:rPr>
              <a:t>OL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1618615"/>
            <a:ext cx="305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C1ECFF"/>
                </a:solidFill>
              </a:rPr>
              <a:t>METHODOLOGY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99078" y="3382721"/>
            <a:ext cx="3766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50165" algn="ctr">
              <a:lnSpc>
                <a:spcPct val="100000"/>
              </a:lnSpc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system)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327" y="550874"/>
            <a:ext cx="274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5" dirty="0">
                <a:solidFill>
                  <a:srgbClr val="92D050"/>
                </a:solidFill>
              </a:rPr>
              <a:t>DF</a:t>
            </a:r>
            <a:r>
              <a:rPr sz="4000" spc="-5" dirty="0">
                <a:solidFill>
                  <a:srgbClr val="92D050"/>
                </a:solidFill>
              </a:rPr>
              <a:t>D</a:t>
            </a:r>
            <a:r>
              <a:rPr sz="4000" spc="-545" dirty="0">
                <a:solidFill>
                  <a:srgbClr val="92D050"/>
                </a:solidFill>
              </a:rPr>
              <a:t> </a:t>
            </a:r>
            <a:r>
              <a:rPr sz="4000" spc="-275" dirty="0">
                <a:solidFill>
                  <a:srgbClr val="92D050"/>
                </a:solidFill>
              </a:rPr>
              <a:t>L</a:t>
            </a:r>
            <a:r>
              <a:rPr sz="4000" spc="-285" dirty="0">
                <a:solidFill>
                  <a:srgbClr val="92D050"/>
                </a:solidFill>
              </a:rPr>
              <a:t>EVE</a:t>
            </a:r>
            <a:r>
              <a:rPr sz="4000" spc="-275" dirty="0">
                <a:solidFill>
                  <a:srgbClr val="92D050"/>
                </a:solidFill>
              </a:rPr>
              <a:t>L</a:t>
            </a:r>
            <a:r>
              <a:rPr sz="4000" spc="-285" dirty="0">
                <a:solidFill>
                  <a:srgbClr val="92D050"/>
                </a:solidFill>
              </a:rPr>
              <a:t>-</a:t>
            </a:r>
            <a:r>
              <a:rPr sz="4000" spc="-5" dirty="0">
                <a:solidFill>
                  <a:srgbClr val="92D050"/>
                </a:solidFill>
              </a:rPr>
              <a:t>0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70104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627329"/>
            <a:ext cx="3110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49F6C"/>
                </a:solidFill>
              </a:rPr>
              <a:t>DFD</a:t>
            </a:r>
            <a:r>
              <a:rPr sz="4000" spc="-125" dirty="0">
                <a:solidFill>
                  <a:srgbClr val="F49F6C"/>
                </a:solidFill>
              </a:rPr>
              <a:t> </a:t>
            </a:r>
            <a:r>
              <a:rPr sz="4000" spc="25" dirty="0">
                <a:solidFill>
                  <a:srgbClr val="F49F6C"/>
                </a:solidFill>
              </a:rPr>
              <a:t>LEVEL-1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447800"/>
            <a:ext cx="80772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527" y="474929"/>
            <a:ext cx="2985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EBEBEB"/>
                </a:solidFill>
              </a:rPr>
              <a:t>DFD</a:t>
            </a:r>
            <a:r>
              <a:rPr sz="4000" spc="-380" dirty="0">
                <a:solidFill>
                  <a:srgbClr val="EBEBEB"/>
                </a:solidFill>
              </a:rPr>
              <a:t> </a:t>
            </a:r>
            <a:r>
              <a:rPr sz="4000" spc="-70" dirty="0">
                <a:solidFill>
                  <a:srgbClr val="EBEBEB"/>
                </a:solidFill>
              </a:rPr>
              <a:t>LEVEL-2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63"/>
            <a:ext cx="9525000" cy="5119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82346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20" dirty="0">
                <a:solidFill>
                  <a:srgbClr val="EBEBEB"/>
                </a:solidFill>
              </a:rPr>
              <a:t>US</a:t>
            </a:r>
            <a:r>
              <a:rPr sz="4000" spc="-310" dirty="0">
                <a:solidFill>
                  <a:srgbClr val="EBEBEB"/>
                </a:solidFill>
              </a:rPr>
              <a:t>ECA</a:t>
            </a:r>
            <a:r>
              <a:rPr sz="4000" spc="-300" dirty="0">
                <a:solidFill>
                  <a:srgbClr val="EBEBEB"/>
                </a:solidFill>
              </a:rPr>
              <a:t>S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620" dirty="0">
                <a:solidFill>
                  <a:srgbClr val="EBEBEB"/>
                </a:solidFill>
              </a:rPr>
              <a:t> </a:t>
            </a:r>
            <a:r>
              <a:rPr sz="4000" spc="-320" dirty="0">
                <a:solidFill>
                  <a:srgbClr val="EBEBEB"/>
                </a:solidFill>
              </a:rPr>
              <a:t>D</a:t>
            </a:r>
            <a:r>
              <a:rPr sz="4000" spc="-295" dirty="0">
                <a:solidFill>
                  <a:srgbClr val="EBEBEB"/>
                </a:solidFill>
              </a:rPr>
              <a:t>I</a:t>
            </a:r>
            <a:r>
              <a:rPr sz="4000" spc="-320" dirty="0">
                <a:solidFill>
                  <a:srgbClr val="EBEBEB"/>
                </a:solidFill>
              </a:rPr>
              <a:t>A</a:t>
            </a:r>
            <a:r>
              <a:rPr sz="4000" spc="-300" dirty="0">
                <a:solidFill>
                  <a:srgbClr val="EBEBEB"/>
                </a:solidFill>
              </a:rPr>
              <a:t>G</a:t>
            </a:r>
            <a:r>
              <a:rPr sz="4000" spc="-320" dirty="0">
                <a:solidFill>
                  <a:srgbClr val="EBEBEB"/>
                </a:solidFill>
              </a:rPr>
              <a:t>RA</a:t>
            </a:r>
            <a:r>
              <a:rPr sz="4000" spc="-5" dirty="0">
                <a:solidFill>
                  <a:srgbClr val="EBEBEB"/>
                </a:solidFill>
              </a:rPr>
              <a:t>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"/>
            <a:ext cx="558990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727" y="347548"/>
            <a:ext cx="293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5" dirty="0">
                <a:solidFill>
                  <a:srgbClr val="EB5252"/>
                </a:solidFill>
              </a:rPr>
              <a:t>SI</a:t>
            </a:r>
            <a:r>
              <a:rPr sz="4000" spc="-695" dirty="0">
                <a:solidFill>
                  <a:srgbClr val="EB5252"/>
                </a:solidFill>
              </a:rPr>
              <a:t>T</a:t>
            </a:r>
            <a:r>
              <a:rPr sz="4000" spc="-5" dirty="0">
                <a:solidFill>
                  <a:srgbClr val="EB5252"/>
                </a:solidFill>
              </a:rPr>
              <a:t>E</a:t>
            </a:r>
            <a:r>
              <a:rPr sz="4000" spc="-1170" dirty="0">
                <a:solidFill>
                  <a:srgbClr val="EB5252"/>
                </a:solidFill>
              </a:rPr>
              <a:t> </a:t>
            </a:r>
            <a:r>
              <a:rPr sz="4000" spc="-95" dirty="0">
                <a:solidFill>
                  <a:srgbClr val="EB5252"/>
                </a:solidFill>
              </a:rPr>
              <a:t>D</a:t>
            </a:r>
            <a:r>
              <a:rPr sz="4000" spc="-60" dirty="0">
                <a:solidFill>
                  <a:srgbClr val="EB5252"/>
                </a:solidFill>
              </a:rPr>
              <a:t>I</a:t>
            </a:r>
            <a:r>
              <a:rPr sz="4000" spc="-90" dirty="0">
                <a:solidFill>
                  <a:srgbClr val="EB5252"/>
                </a:solidFill>
              </a:rPr>
              <a:t>A</a:t>
            </a:r>
            <a:r>
              <a:rPr sz="4000" spc="-105" dirty="0">
                <a:solidFill>
                  <a:srgbClr val="EB5252"/>
                </a:solidFill>
              </a:rPr>
              <a:t>G</a:t>
            </a:r>
            <a:r>
              <a:rPr sz="4000" spc="35" dirty="0">
                <a:solidFill>
                  <a:srgbClr val="EB5252"/>
                </a:solidFill>
              </a:rPr>
              <a:t>R</a:t>
            </a:r>
            <a:r>
              <a:rPr sz="4000" spc="45" dirty="0">
                <a:solidFill>
                  <a:srgbClr val="EB5252"/>
                </a:solidFill>
              </a:rPr>
              <a:t>A</a:t>
            </a:r>
            <a:r>
              <a:rPr sz="4000" spc="-5" dirty="0">
                <a:solidFill>
                  <a:srgbClr val="EB5252"/>
                </a:solidFill>
              </a:rPr>
              <a:t>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295400"/>
            <a:ext cx="11049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387" y="322529"/>
            <a:ext cx="1542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solidFill>
                  <a:srgbClr val="E6B729"/>
                </a:solidFill>
              </a:rPr>
              <a:t>OU</a:t>
            </a:r>
            <a:r>
              <a:rPr sz="4000" spc="-250" dirty="0">
                <a:solidFill>
                  <a:srgbClr val="E6B729"/>
                </a:solidFill>
              </a:rPr>
              <a:t>TP</a:t>
            </a:r>
            <a:r>
              <a:rPr sz="4000" spc="-260" dirty="0">
                <a:solidFill>
                  <a:srgbClr val="E6B729"/>
                </a:solidFill>
              </a:rPr>
              <a:t>U</a:t>
            </a:r>
            <a:r>
              <a:rPr sz="4000" spc="-5" dirty="0">
                <a:solidFill>
                  <a:srgbClr val="E6B729"/>
                </a:solidFill>
              </a:rPr>
              <a:t>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28600"/>
            <a:ext cx="5029200" cy="647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115" y="635330"/>
            <a:ext cx="2352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85" dirty="0">
                <a:solidFill>
                  <a:srgbClr val="EBEBEB"/>
                </a:solidFill>
              </a:rPr>
              <a:t>Feedback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2238" y="1853945"/>
            <a:ext cx="1647825" cy="396240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761" y="4004309"/>
            <a:ext cx="1903730" cy="876300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4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Reviews</a:t>
            </a:r>
            <a:endParaRPr sz="2000">
              <a:latin typeface="Times New Roman"/>
              <a:cs typeface="Times New Roman"/>
            </a:endParaRPr>
          </a:p>
          <a:p>
            <a:pPr marL="363220" marR="347980" indent="63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157" y="4004309"/>
            <a:ext cx="2161540" cy="734695"/>
          </a:xfrm>
          <a:prstGeom prst="rect">
            <a:avLst/>
          </a:prstGeom>
          <a:solidFill>
            <a:srgbClr val="AC1512"/>
          </a:solidFill>
          <a:ln w="19050">
            <a:solidFill>
              <a:srgbClr val="800C0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430"/>
              </a:spcBef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Photos,Videos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8976" y="2241804"/>
            <a:ext cx="3679190" cy="1761489"/>
          </a:xfrm>
          <a:custGeom>
            <a:avLst/>
            <a:gdLst/>
            <a:ahLst/>
            <a:cxnLst/>
            <a:rect l="l" t="t" r="r" b="b"/>
            <a:pathLst>
              <a:path w="3679190" h="1761489">
                <a:moveTo>
                  <a:pt x="1777364" y="0"/>
                </a:moveTo>
                <a:lnTo>
                  <a:pt x="1773427" y="0"/>
                </a:lnTo>
                <a:lnTo>
                  <a:pt x="49657" y="1703197"/>
                </a:lnTo>
                <a:lnTo>
                  <a:pt x="27432" y="1680718"/>
                </a:lnTo>
                <a:lnTo>
                  <a:pt x="0" y="1761363"/>
                </a:lnTo>
                <a:lnTo>
                  <a:pt x="81025" y="1734947"/>
                </a:lnTo>
                <a:lnTo>
                  <a:pt x="58674" y="1712341"/>
                </a:lnTo>
                <a:lnTo>
                  <a:pt x="1775714" y="15748"/>
                </a:lnTo>
                <a:lnTo>
                  <a:pt x="3618483" y="1714373"/>
                </a:lnTo>
                <a:lnTo>
                  <a:pt x="3597021" y="1737741"/>
                </a:lnTo>
                <a:lnTo>
                  <a:pt x="3678808" y="1761363"/>
                </a:lnTo>
                <a:lnTo>
                  <a:pt x="3648709" y="1681734"/>
                </a:lnTo>
                <a:lnTo>
                  <a:pt x="3627120" y="1705102"/>
                </a:lnTo>
                <a:lnTo>
                  <a:pt x="1777364" y="0"/>
                </a:lnTo>
                <a:close/>
              </a:path>
            </a:pathLst>
          </a:custGeom>
          <a:solidFill>
            <a:srgbClr val="AC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327" y="692277"/>
            <a:ext cx="279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EBEBEB"/>
                </a:solidFill>
              </a:rPr>
              <a:t>C</a:t>
            </a:r>
            <a:r>
              <a:rPr sz="4000" spc="-20" dirty="0">
                <a:solidFill>
                  <a:srgbClr val="EBEBEB"/>
                </a:solidFill>
              </a:rPr>
              <a:t>on</a:t>
            </a:r>
            <a:r>
              <a:rPr sz="4000" spc="-30" dirty="0">
                <a:solidFill>
                  <a:srgbClr val="EBEBEB"/>
                </a:solidFill>
              </a:rPr>
              <a:t>c</a:t>
            </a:r>
            <a:r>
              <a:rPr sz="4000" spc="-20" dirty="0">
                <a:solidFill>
                  <a:srgbClr val="EBEBEB"/>
                </a:solidFill>
              </a:rPr>
              <a:t>l</a:t>
            </a:r>
            <a:r>
              <a:rPr sz="4000" spc="-30" dirty="0">
                <a:solidFill>
                  <a:srgbClr val="EBEBEB"/>
                </a:solidFill>
              </a:rPr>
              <a:t>u</a:t>
            </a:r>
            <a:r>
              <a:rPr sz="4000" spc="-20" dirty="0">
                <a:solidFill>
                  <a:srgbClr val="EBEBEB"/>
                </a:solidFill>
              </a:rPr>
              <a:t>si</a:t>
            </a:r>
            <a:r>
              <a:rPr sz="4000" spc="-30" dirty="0">
                <a:solidFill>
                  <a:srgbClr val="EBEBEB"/>
                </a:solidFill>
              </a:rPr>
              <a:t>o</a:t>
            </a:r>
            <a:r>
              <a:rPr sz="4000" spc="-5" dirty="0">
                <a:solidFill>
                  <a:srgbClr val="EBEBEB"/>
                </a:solidFill>
              </a:rPr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18691" y="2254123"/>
            <a:ext cx="8561070" cy="259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13080" indent="-457200">
              <a:lnSpc>
                <a:spcPct val="100000"/>
              </a:lnSpc>
              <a:spcBef>
                <a:spcPts val="105"/>
              </a:spcBef>
              <a:buClr>
                <a:srgbClr val="86D0D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conclusion, the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 Project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represents a valuable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tool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individuals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striving to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strong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impression in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competitive job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market. By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providing an intuitive, user-friendly platform, we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empowered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effortlessly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craft tailored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showcasing their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skills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experiences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effectively.</a:t>
            </a:r>
            <a:endParaRPr sz="2000">
              <a:latin typeface="Corbel"/>
              <a:cs typeface="Corbe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AutoNum type="arabicPeriod"/>
              <a:tabLst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This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project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only streamlines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creation process but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also serves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 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testament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power of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technology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helping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individuals achieve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</a:t>
            </a:r>
            <a:r>
              <a:rPr sz="20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aspirations.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327" y="615442"/>
            <a:ext cx="228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90" dirty="0">
                <a:solidFill>
                  <a:srgbClr val="F49F6C"/>
                </a:solidFill>
              </a:rPr>
              <a:t>R</a:t>
            </a:r>
            <a:r>
              <a:rPr sz="4000" spc="-430" dirty="0">
                <a:solidFill>
                  <a:srgbClr val="F49F6C"/>
                </a:solidFill>
              </a:rPr>
              <a:t>E</a:t>
            </a:r>
            <a:r>
              <a:rPr sz="4000" spc="-395" dirty="0">
                <a:solidFill>
                  <a:srgbClr val="F49F6C"/>
                </a:solidFill>
              </a:rPr>
              <a:t>F</a:t>
            </a:r>
            <a:r>
              <a:rPr sz="4000" spc="-390" dirty="0">
                <a:solidFill>
                  <a:srgbClr val="F49F6C"/>
                </a:solidFill>
              </a:rPr>
              <a:t>R</a:t>
            </a:r>
            <a:r>
              <a:rPr sz="4000" spc="-415" dirty="0">
                <a:solidFill>
                  <a:srgbClr val="F49F6C"/>
                </a:solidFill>
              </a:rPr>
              <a:t>E</a:t>
            </a:r>
            <a:r>
              <a:rPr sz="4000" spc="-45" dirty="0">
                <a:solidFill>
                  <a:srgbClr val="F49F6C"/>
                </a:solidFill>
              </a:rPr>
              <a:t>N</a:t>
            </a:r>
            <a:r>
              <a:rPr sz="4000" spc="-5" dirty="0">
                <a:solidFill>
                  <a:srgbClr val="F49F6C"/>
                </a:solidFill>
              </a:rPr>
              <a:t>C</a:t>
            </a:r>
            <a:r>
              <a:rPr sz="4000" spc="-1720" dirty="0">
                <a:solidFill>
                  <a:srgbClr val="F49F6C"/>
                </a:solidFill>
              </a:rPr>
              <a:t> </a:t>
            </a:r>
            <a:r>
              <a:rPr sz="4000" spc="-440" dirty="0">
                <a:solidFill>
                  <a:srgbClr val="F49F6C"/>
                </a:solidFill>
              </a:rPr>
              <a:t>E</a:t>
            </a:r>
            <a:r>
              <a:rPr sz="4000" spc="-5" dirty="0">
                <a:solidFill>
                  <a:srgbClr val="F49F6C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2364105"/>
            <a:ext cx="8151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Clr>
                <a:srgbClr val="00ACDC"/>
              </a:buClr>
              <a:buSzPct val="90000"/>
              <a:buFont typeface="Wingdings"/>
              <a:buChar char=""/>
              <a:tabLst>
                <a:tab pos="215900" algn="l"/>
              </a:tabLst>
            </a:pPr>
            <a:r>
              <a:rPr sz="2000" u="heavy" spc="-10" dirty="0">
                <a:solidFill>
                  <a:srgbClr val="EB8603"/>
                </a:solidFill>
                <a:uFill>
                  <a:solidFill>
                    <a:srgbClr val="EB8603"/>
                  </a:solidFill>
                </a:uFill>
                <a:latin typeface="Corbel"/>
                <a:cs typeface="Corbel"/>
                <a:hlinkClick r:id="rId2"/>
              </a:rPr>
              <a:t>https://images.app.goo.gl/ptysj8VGod1MtLad8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00ACDC"/>
              </a:buClr>
              <a:buFont typeface="Wingdings"/>
              <a:buChar char=""/>
            </a:pPr>
            <a:endParaRPr sz="2950">
              <a:latin typeface="Corbel"/>
              <a:cs typeface="Corbel"/>
            </a:endParaRPr>
          </a:p>
          <a:p>
            <a:pPr marL="215265" indent="-203200">
              <a:lnSpc>
                <a:spcPct val="100000"/>
              </a:lnSpc>
              <a:buClr>
                <a:srgbClr val="00ACDC"/>
              </a:buClr>
              <a:buSzPct val="90000"/>
              <a:buFont typeface="Wingdings"/>
              <a:buChar char=""/>
              <a:tabLst>
                <a:tab pos="215900" algn="l"/>
              </a:tabLst>
            </a:pPr>
            <a:r>
              <a:rPr sz="2000" u="heavy" spc="-10" dirty="0">
                <a:solidFill>
                  <a:srgbClr val="EB8603"/>
                </a:solidFill>
                <a:uFill>
                  <a:solidFill>
                    <a:srgbClr val="EB8603"/>
                  </a:solidFill>
                </a:uFill>
                <a:latin typeface="Corbel"/>
                <a:cs typeface="Corbel"/>
                <a:hlinkClick r:id="rId3"/>
              </a:rPr>
              <a:t>https://www.freeprojectz.com/dfd/online-resume-builder-dataflow-diagram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638" y="310083"/>
            <a:ext cx="3402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B5252"/>
                </a:solidFill>
              </a:rPr>
              <a:t>GR</a:t>
            </a:r>
            <a:r>
              <a:rPr sz="4000" spc="325" dirty="0">
                <a:solidFill>
                  <a:srgbClr val="EB5252"/>
                </a:solidFill>
              </a:rPr>
              <a:t>O</a:t>
            </a:r>
            <a:r>
              <a:rPr sz="4000" spc="-225" dirty="0">
                <a:solidFill>
                  <a:srgbClr val="EB5252"/>
                </a:solidFill>
              </a:rPr>
              <a:t>U</a:t>
            </a:r>
            <a:r>
              <a:rPr sz="4000" spc="-5" dirty="0">
                <a:solidFill>
                  <a:srgbClr val="EB5252"/>
                </a:solidFill>
              </a:rPr>
              <a:t>P</a:t>
            </a:r>
            <a:r>
              <a:rPr sz="4000" spc="-620" dirty="0">
                <a:solidFill>
                  <a:srgbClr val="EB5252"/>
                </a:solidFill>
              </a:rPr>
              <a:t> </a:t>
            </a:r>
            <a:r>
              <a:rPr sz="4000" spc="315" dirty="0">
                <a:solidFill>
                  <a:srgbClr val="EB5252"/>
                </a:solidFill>
              </a:rPr>
              <a:t>M</a:t>
            </a:r>
            <a:r>
              <a:rPr sz="4000" spc="-370" dirty="0">
                <a:solidFill>
                  <a:srgbClr val="EB5252"/>
                </a:solidFill>
              </a:rPr>
              <a:t>E</a:t>
            </a:r>
            <a:r>
              <a:rPr sz="4000" spc="-380" dirty="0">
                <a:solidFill>
                  <a:srgbClr val="EB5252"/>
                </a:solidFill>
              </a:rPr>
              <a:t>M</a:t>
            </a:r>
            <a:r>
              <a:rPr sz="4000" spc="-355" dirty="0">
                <a:solidFill>
                  <a:srgbClr val="EB5252"/>
                </a:solidFill>
              </a:rPr>
              <a:t>B</a:t>
            </a:r>
            <a:r>
              <a:rPr sz="4000" spc="-360" dirty="0">
                <a:solidFill>
                  <a:srgbClr val="EB5252"/>
                </a:solidFill>
              </a:rPr>
              <a:t>E</a:t>
            </a:r>
            <a:r>
              <a:rPr sz="4000" spc="-380" dirty="0">
                <a:solidFill>
                  <a:srgbClr val="EB5252"/>
                </a:solidFill>
              </a:rPr>
              <a:t>R</a:t>
            </a:r>
            <a:r>
              <a:rPr sz="4000" spc="-5" dirty="0">
                <a:solidFill>
                  <a:srgbClr val="EB5252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4098" y="1344015"/>
            <a:ext cx="3669029" cy="13195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SANKET</a:t>
            </a:r>
            <a:r>
              <a:rPr sz="2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KA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2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TEL</a:t>
            </a:r>
            <a:r>
              <a:rPr lang="en-IN"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000" b="1" spc="-1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ANURA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216403"/>
            <a:ext cx="9296399" cy="46415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6446" y="376809"/>
            <a:ext cx="123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5" dirty="0">
                <a:solidFill>
                  <a:srgbClr val="FFC000"/>
                </a:solidFill>
              </a:rPr>
              <a:t>INDEX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2420" y="1094715"/>
            <a:ext cx="4429125" cy="39128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PROBL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5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AIM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6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METHODOLOGY(FLOWCHARTS)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01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REFRENCES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375285"/>
            <a:ext cx="3039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>
                <a:solidFill>
                  <a:srgbClr val="FFFF00"/>
                </a:solidFill>
              </a:rPr>
              <a:t>INT</a:t>
            </a:r>
            <a:r>
              <a:rPr sz="4000" spc="-240" dirty="0">
                <a:solidFill>
                  <a:srgbClr val="FFFF00"/>
                </a:solidFill>
              </a:rPr>
              <a:t>R</a:t>
            </a:r>
            <a:r>
              <a:rPr sz="4000" spc="-250" dirty="0">
                <a:solidFill>
                  <a:srgbClr val="FFFF00"/>
                </a:solidFill>
              </a:rPr>
              <a:t>O</a:t>
            </a:r>
            <a:r>
              <a:rPr sz="4000" spc="-240" dirty="0">
                <a:solidFill>
                  <a:srgbClr val="FFFF00"/>
                </a:solidFill>
              </a:rPr>
              <a:t>D</a:t>
            </a:r>
            <a:r>
              <a:rPr sz="4000" spc="-250" dirty="0">
                <a:solidFill>
                  <a:srgbClr val="FFFF00"/>
                </a:solidFill>
              </a:rPr>
              <a:t>UCT</a:t>
            </a:r>
            <a:r>
              <a:rPr sz="4000" spc="-240" dirty="0">
                <a:solidFill>
                  <a:srgbClr val="FFFF00"/>
                </a:solidFill>
              </a:rPr>
              <a:t>I</a:t>
            </a:r>
            <a:r>
              <a:rPr sz="4000" spc="-250" dirty="0">
                <a:solidFill>
                  <a:srgbClr val="FFFF00"/>
                </a:solidFill>
              </a:rPr>
              <a:t>O</a:t>
            </a:r>
            <a:r>
              <a:rPr sz="4000" spc="-5" dirty="0">
                <a:solidFill>
                  <a:srgbClr val="FFFF00"/>
                </a:solidFill>
              </a:rPr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3087" y="1460753"/>
            <a:ext cx="9116695" cy="33432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61290" indent="-342900">
              <a:lnSpc>
                <a:spcPct val="101000"/>
              </a:lnSpc>
              <a:spcBef>
                <a:spcPts val="80"/>
              </a:spcBef>
              <a:buClr>
                <a:srgbClr val="00ACD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Mini-Project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tool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designed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assist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creating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effective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resumes.</a:t>
            </a:r>
            <a:endParaRPr sz="2000">
              <a:latin typeface="Corbel"/>
              <a:cs typeface="Corbel"/>
            </a:endParaRPr>
          </a:p>
          <a:p>
            <a:pPr marL="355600" marR="201930" indent="-342900">
              <a:lnSpc>
                <a:spcPct val="101000"/>
              </a:lnSpc>
              <a:spcBef>
                <a:spcPts val="95"/>
              </a:spcBef>
              <a:buClr>
                <a:srgbClr val="00ACD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This system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streamlines the resume-building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by offering templates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guidance,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allowing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input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relevant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information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work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experiences, </a:t>
            </a:r>
            <a:r>
              <a:rPr sz="2000" spc="-3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automatically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generating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polished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well-organized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resume.</a:t>
            </a:r>
            <a:endParaRPr sz="2000">
              <a:latin typeface="Corbel"/>
              <a:cs typeface="Corbel"/>
            </a:endParaRPr>
          </a:p>
          <a:p>
            <a:pPr marL="355600" marR="5080" indent="-342900">
              <a:lnSpc>
                <a:spcPct val="101000"/>
              </a:lnSpc>
              <a:spcBef>
                <a:spcPts val="900"/>
              </a:spcBef>
              <a:buClr>
                <a:srgbClr val="00ACDC"/>
              </a:buClr>
              <a:buSzPct val="90000"/>
              <a:buFont typeface="Wingdings"/>
              <a:buChar char=""/>
              <a:tabLst>
                <a:tab pos="403860" algn="l"/>
                <a:tab pos="40449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aims to simplify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 often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daunting task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creation, helping users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present </a:t>
            </a:r>
            <a:r>
              <a:rPr sz="2000" spc="-3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qualifications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skills 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compelling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way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employers.</a:t>
            </a:r>
            <a:endParaRPr sz="2000">
              <a:latin typeface="Corbel"/>
              <a:cs typeface="Corbel"/>
            </a:endParaRPr>
          </a:p>
          <a:p>
            <a:pPr marL="355600" marR="82550" indent="-342900" algn="just">
              <a:lnSpc>
                <a:spcPct val="101000"/>
              </a:lnSpc>
              <a:spcBef>
                <a:spcPts val="900"/>
              </a:spcBef>
              <a:buClr>
                <a:srgbClr val="00ACDC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Whether you're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recent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graduate,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career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changer,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someone looking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 update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your</a:t>
            </a:r>
            <a:r>
              <a:rPr sz="20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20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resume,</a:t>
            </a:r>
            <a:r>
              <a:rPr sz="20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Mini-Project</a:t>
            </a:r>
            <a:r>
              <a:rPr sz="20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0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0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sz="20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20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craft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standout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document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your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job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needs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6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746" y="474929"/>
            <a:ext cx="418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ECD27B"/>
                </a:solidFill>
              </a:rPr>
              <a:t>PROB</a:t>
            </a:r>
            <a:r>
              <a:rPr sz="4000" spc="-180" dirty="0">
                <a:solidFill>
                  <a:srgbClr val="ECD27B"/>
                </a:solidFill>
              </a:rPr>
              <a:t>L</a:t>
            </a:r>
            <a:r>
              <a:rPr sz="4000" spc="-155" dirty="0">
                <a:solidFill>
                  <a:srgbClr val="ECD27B"/>
                </a:solidFill>
              </a:rPr>
              <a:t>E</a:t>
            </a:r>
            <a:r>
              <a:rPr sz="4000" spc="-5" dirty="0">
                <a:solidFill>
                  <a:srgbClr val="ECD27B"/>
                </a:solidFill>
              </a:rPr>
              <a:t>M</a:t>
            </a:r>
            <a:r>
              <a:rPr sz="4000" spc="-585" dirty="0">
                <a:solidFill>
                  <a:srgbClr val="ECD27B"/>
                </a:solidFill>
              </a:rPr>
              <a:t> </a:t>
            </a:r>
            <a:r>
              <a:rPr sz="4000" spc="-860" dirty="0">
                <a:solidFill>
                  <a:srgbClr val="ECD27B"/>
                </a:solidFill>
              </a:rPr>
              <a:t>ST</a:t>
            </a:r>
            <a:r>
              <a:rPr sz="4000" spc="180" dirty="0">
                <a:solidFill>
                  <a:srgbClr val="ECD27B"/>
                </a:solidFill>
              </a:rPr>
              <a:t>A</a:t>
            </a:r>
            <a:r>
              <a:rPr sz="4000" spc="-875" dirty="0">
                <a:solidFill>
                  <a:srgbClr val="ECD27B"/>
                </a:solidFill>
              </a:rPr>
              <a:t>T</a:t>
            </a:r>
            <a:r>
              <a:rPr sz="4000" spc="-455" dirty="0">
                <a:solidFill>
                  <a:srgbClr val="ECD27B"/>
                </a:solidFill>
              </a:rPr>
              <a:t>E</a:t>
            </a:r>
            <a:r>
              <a:rPr sz="4000" spc="240" dirty="0">
                <a:solidFill>
                  <a:srgbClr val="ECD27B"/>
                </a:solidFill>
              </a:rPr>
              <a:t>M</a:t>
            </a:r>
            <a:r>
              <a:rPr sz="4000" spc="-455" dirty="0">
                <a:solidFill>
                  <a:srgbClr val="ECD27B"/>
                </a:solidFill>
              </a:rPr>
              <a:t>E</a:t>
            </a:r>
            <a:r>
              <a:rPr sz="4000" spc="-95" dirty="0">
                <a:solidFill>
                  <a:srgbClr val="ECD27B"/>
                </a:solidFill>
              </a:rPr>
              <a:t>N</a:t>
            </a:r>
            <a:r>
              <a:rPr sz="4000" spc="-5" dirty="0">
                <a:solidFill>
                  <a:srgbClr val="ECD27B"/>
                </a:solidFill>
              </a:rPr>
              <a:t>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 marR="5080" indent="-342900">
              <a:lnSpc>
                <a:spcPct val="100000"/>
              </a:lnSpc>
              <a:spcBef>
                <a:spcPts val="105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Many individuals </a:t>
            </a:r>
            <a:r>
              <a:rPr spc="-5" dirty="0"/>
              <a:t>struggle to create </a:t>
            </a:r>
            <a:r>
              <a:rPr dirty="0"/>
              <a:t>professional and </a:t>
            </a:r>
            <a:r>
              <a:rPr spc="-5" dirty="0"/>
              <a:t>effective </a:t>
            </a:r>
            <a:r>
              <a:rPr dirty="0"/>
              <a:t>resumes, </a:t>
            </a:r>
            <a:r>
              <a:rPr spc="-5" dirty="0"/>
              <a:t>often </a:t>
            </a:r>
            <a:r>
              <a:rPr dirty="0"/>
              <a:t>resulting in </a:t>
            </a:r>
            <a:r>
              <a:rPr spc="5" dirty="0"/>
              <a:t> </a:t>
            </a:r>
            <a:r>
              <a:rPr dirty="0"/>
              <a:t>poorly </a:t>
            </a:r>
            <a:r>
              <a:rPr spc="-5" dirty="0"/>
              <a:t>organized </a:t>
            </a:r>
            <a:r>
              <a:rPr dirty="0"/>
              <a:t>and unimpressive </a:t>
            </a:r>
            <a:r>
              <a:rPr spc="-5" dirty="0"/>
              <a:t>documents. How can </a:t>
            </a:r>
            <a:r>
              <a:rPr dirty="0"/>
              <a:t>we develop a system </a:t>
            </a:r>
            <a:r>
              <a:rPr spc="-5" dirty="0"/>
              <a:t>that </a:t>
            </a:r>
            <a:r>
              <a:rPr dirty="0"/>
              <a:t> </a:t>
            </a:r>
            <a:r>
              <a:rPr spc="-5" dirty="0"/>
              <a:t>streamlines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resume-building</a:t>
            </a:r>
            <a:r>
              <a:rPr spc="20" dirty="0"/>
              <a:t> </a:t>
            </a:r>
            <a:r>
              <a:rPr dirty="0"/>
              <a:t>process</a:t>
            </a:r>
            <a:r>
              <a:rPr spc="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save </a:t>
            </a:r>
            <a:r>
              <a:rPr spc="-5" dirty="0"/>
              <a:t>time</a:t>
            </a:r>
            <a:r>
              <a:rPr dirty="0"/>
              <a:t> and</a:t>
            </a:r>
            <a:r>
              <a:rPr spc="-30" dirty="0"/>
              <a:t> </a:t>
            </a:r>
            <a:r>
              <a:rPr spc="-5" dirty="0"/>
              <a:t>produce</a:t>
            </a:r>
            <a:r>
              <a:rPr spc="-25" dirty="0"/>
              <a:t> </a:t>
            </a:r>
            <a:r>
              <a:rPr dirty="0"/>
              <a:t>high-quality</a:t>
            </a:r>
            <a:r>
              <a:rPr spc="-45" dirty="0"/>
              <a:t> </a:t>
            </a:r>
            <a:r>
              <a:rPr dirty="0"/>
              <a:t>resumes?</a:t>
            </a:r>
          </a:p>
          <a:p>
            <a:pPr marL="386080" marR="81915" indent="-342900">
              <a:lnSpc>
                <a:spcPct val="100000"/>
              </a:lnSpc>
              <a:spcBef>
                <a:spcPts val="695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dirty="0"/>
              <a:t>Generic resume </a:t>
            </a:r>
            <a:r>
              <a:rPr spc="-5" dirty="0"/>
              <a:t>templates </a:t>
            </a:r>
            <a:r>
              <a:rPr dirty="0"/>
              <a:t>may </a:t>
            </a:r>
            <a:r>
              <a:rPr spc="-5" dirty="0"/>
              <a:t>not </a:t>
            </a:r>
            <a:r>
              <a:rPr dirty="0"/>
              <a:t>allow </a:t>
            </a:r>
            <a:r>
              <a:rPr spc="-5" dirty="0"/>
              <a:t>users </a:t>
            </a:r>
            <a:r>
              <a:rPr dirty="0"/>
              <a:t>to </a:t>
            </a:r>
            <a:r>
              <a:rPr spc="-5" dirty="0"/>
              <a:t>customize their </a:t>
            </a:r>
            <a:r>
              <a:rPr dirty="0"/>
              <a:t>resumes according </a:t>
            </a:r>
            <a:r>
              <a:rPr spc="-5" dirty="0"/>
              <a:t>to </a:t>
            </a:r>
            <a:r>
              <a:rPr dirty="0"/>
              <a:t> specific </a:t>
            </a:r>
            <a:r>
              <a:rPr spc="-5" dirty="0"/>
              <a:t>job </a:t>
            </a:r>
            <a:r>
              <a:rPr dirty="0"/>
              <a:t>requirements </a:t>
            </a:r>
            <a:r>
              <a:rPr spc="-5" dirty="0"/>
              <a:t>or industries. How can </a:t>
            </a:r>
            <a:r>
              <a:rPr dirty="0"/>
              <a:t>we provide a level </a:t>
            </a:r>
            <a:r>
              <a:rPr spc="-5" dirty="0"/>
              <a:t>of customization that </a:t>
            </a:r>
            <a:r>
              <a:rPr spc="-390" dirty="0"/>
              <a:t> </a:t>
            </a:r>
            <a:r>
              <a:rPr spc="-5" dirty="0"/>
              <a:t>tailors</a:t>
            </a:r>
            <a:r>
              <a:rPr spc="-95" dirty="0"/>
              <a:t> </a:t>
            </a:r>
            <a:r>
              <a:rPr dirty="0"/>
              <a:t>resumes</a:t>
            </a:r>
            <a:r>
              <a:rPr spc="4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different</a:t>
            </a:r>
            <a:r>
              <a:rPr spc="-30" dirty="0"/>
              <a:t> </a:t>
            </a:r>
            <a:r>
              <a:rPr spc="-5" dirty="0"/>
              <a:t>job</a:t>
            </a:r>
            <a:r>
              <a:rPr spc="-15" dirty="0"/>
              <a:t> </a:t>
            </a:r>
            <a:r>
              <a:rPr dirty="0"/>
              <a:t>applications?</a:t>
            </a:r>
          </a:p>
          <a:p>
            <a:pPr marL="386080" marR="601980" indent="-342900">
              <a:lnSpc>
                <a:spcPct val="100000"/>
              </a:lnSpc>
              <a:spcBef>
                <a:spcPts val="710"/>
              </a:spcBef>
              <a:buClr>
                <a:srgbClr val="00ACDC"/>
              </a:buClr>
              <a:buSzPct val="95000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spc="-5" dirty="0"/>
              <a:t>How can </a:t>
            </a:r>
            <a:r>
              <a:rPr dirty="0"/>
              <a:t>we assess </a:t>
            </a:r>
            <a:r>
              <a:rPr spc="-5" dirty="0"/>
              <a:t>the effectiveness of our </a:t>
            </a:r>
            <a:r>
              <a:rPr dirty="0"/>
              <a:t>resume </a:t>
            </a:r>
            <a:r>
              <a:rPr spc="-5" dirty="0"/>
              <a:t>building </a:t>
            </a:r>
            <a:r>
              <a:rPr dirty="0"/>
              <a:t>system in </a:t>
            </a:r>
            <a:r>
              <a:rPr spc="-5" dirty="0"/>
              <a:t>terms of user </a:t>
            </a:r>
            <a:r>
              <a:rPr spc="-390" dirty="0"/>
              <a:t> </a:t>
            </a:r>
            <a:r>
              <a:rPr dirty="0"/>
              <a:t>satisfaction,</a:t>
            </a:r>
            <a:r>
              <a:rPr spc="-25" dirty="0"/>
              <a:t> </a:t>
            </a:r>
            <a:r>
              <a:rPr spc="-5" dirty="0"/>
              <a:t>employment</a:t>
            </a:r>
            <a:r>
              <a:rPr spc="-65" dirty="0"/>
              <a:t> </a:t>
            </a:r>
            <a:r>
              <a:rPr spc="-5" dirty="0"/>
              <a:t>outcomes,</a:t>
            </a:r>
            <a:r>
              <a:rPr spc="-5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quality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generated resumes?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8160" y="661238"/>
            <a:ext cx="1069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E6B729"/>
                </a:solidFill>
                <a:latin typeface="Times New Roman"/>
                <a:cs typeface="Times New Roman"/>
              </a:rPr>
              <a:t>AIM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4485" y="2086432"/>
            <a:ext cx="8061959" cy="1254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925" marR="5080" indent="-22860">
              <a:lnSpc>
                <a:spcPct val="101000"/>
              </a:lnSpc>
              <a:spcBef>
                <a:spcPts val="80"/>
              </a:spcBef>
            </a:pP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aimof 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building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building 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system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is to 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createa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user-friendly 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toolthat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implifies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resume 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creationprocess.It 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shouldallowcustomization,maintain 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professionalformatting,provideuserguidance,ensuredatasecurity,adapttochanging </a:t>
            </a:r>
            <a:r>
              <a:rPr sz="2000" spc="-3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trends,integratewithjobplatforms,offerfeedback,andmeasureitseffectiveness.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2" y="526491"/>
            <a:ext cx="2496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>
                <a:solidFill>
                  <a:srgbClr val="C59EC3"/>
                </a:solidFill>
              </a:rPr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1946122"/>
            <a:ext cx="8234680" cy="14592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40"/>
              </a:spcBef>
              <a:buClr>
                <a:srgbClr val="86D0D2"/>
              </a:buClr>
              <a:buSzPct val="80000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ective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844"/>
              </a:spcBef>
              <a:buClr>
                <a:srgbClr val="86D0D2"/>
              </a:buClr>
              <a:buSzPct val="80000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000" spc="-9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design and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develop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Resume</a:t>
            </a:r>
            <a:r>
              <a:rPr sz="2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r>
              <a:rPr sz="20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 </a:t>
            </a:r>
            <a:r>
              <a:rPr sz="2000" spc="-3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empowers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individuals to create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professional,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tailored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resumes 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effortlessly,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helping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them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stand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out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competitive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job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market.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692277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40" dirty="0">
                <a:solidFill>
                  <a:srgbClr val="EBEBEB"/>
                </a:solidFill>
              </a:rPr>
              <a:t>L</a:t>
            </a:r>
            <a:r>
              <a:rPr sz="4000" spc="-860" dirty="0">
                <a:solidFill>
                  <a:srgbClr val="EBEBEB"/>
                </a:solidFill>
              </a:rPr>
              <a:t>I</a:t>
            </a:r>
            <a:r>
              <a:rPr sz="4000" spc="-850" dirty="0">
                <a:solidFill>
                  <a:srgbClr val="EBEBEB"/>
                </a:solidFill>
              </a:rPr>
              <a:t>T</a:t>
            </a:r>
            <a:r>
              <a:rPr sz="4000" spc="-430" dirty="0">
                <a:solidFill>
                  <a:srgbClr val="EBEBEB"/>
                </a:solidFill>
              </a:rPr>
              <a:t>E</a:t>
            </a:r>
            <a:r>
              <a:rPr sz="4000" spc="-405" dirty="0">
                <a:solidFill>
                  <a:srgbClr val="EBEBEB"/>
                </a:solidFill>
              </a:rPr>
              <a:t>R</a:t>
            </a:r>
            <a:r>
              <a:rPr sz="4000" spc="195" dirty="0">
                <a:solidFill>
                  <a:srgbClr val="EBEBEB"/>
                </a:solidFill>
              </a:rPr>
              <a:t>A</a:t>
            </a:r>
            <a:r>
              <a:rPr sz="4000" spc="-825" dirty="0">
                <a:solidFill>
                  <a:srgbClr val="EBEBEB"/>
                </a:solidFill>
              </a:rPr>
              <a:t>T</a:t>
            </a:r>
            <a:r>
              <a:rPr sz="4000" spc="-370" dirty="0">
                <a:solidFill>
                  <a:srgbClr val="EBEBEB"/>
                </a:solidFill>
              </a:rPr>
              <a:t>U</a:t>
            </a:r>
            <a:r>
              <a:rPr sz="4000" spc="-430" dirty="0">
                <a:solidFill>
                  <a:srgbClr val="EBEBEB"/>
                </a:solidFill>
              </a:rPr>
              <a:t>R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715" dirty="0">
                <a:solidFill>
                  <a:srgbClr val="EBEBEB"/>
                </a:solidFill>
              </a:rPr>
              <a:t> </a:t>
            </a:r>
            <a:r>
              <a:rPr sz="4000" spc="-800" dirty="0">
                <a:solidFill>
                  <a:srgbClr val="EBEBEB"/>
                </a:solidFill>
              </a:rPr>
              <a:t>S</a:t>
            </a:r>
            <a:r>
              <a:rPr sz="4000" spc="-340" dirty="0">
                <a:solidFill>
                  <a:srgbClr val="EBEBEB"/>
                </a:solidFill>
              </a:rPr>
              <a:t>U</a:t>
            </a:r>
            <a:r>
              <a:rPr sz="4000" spc="-430" dirty="0">
                <a:solidFill>
                  <a:srgbClr val="EBEBEB"/>
                </a:solidFill>
              </a:rPr>
              <a:t>R</a:t>
            </a:r>
            <a:r>
              <a:rPr sz="4000" spc="50" dirty="0">
                <a:solidFill>
                  <a:srgbClr val="EBEBEB"/>
                </a:solidFill>
              </a:rPr>
              <a:t>V</a:t>
            </a:r>
            <a:r>
              <a:rPr sz="4000" spc="-450" dirty="0">
                <a:solidFill>
                  <a:srgbClr val="EBEBEB"/>
                </a:solidFill>
              </a:rPr>
              <a:t>E</a:t>
            </a:r>
            <a:r>
              <a:rPr sz="4000" spc="-5" dirty="0">
                <a:solidFill>
                  <a:srgbClr val="EBEBEB"/>
                </a:solidFill>
              </a:rPr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81201" y="1870049"/>
            <a:ext cx="8618220" cy="33686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6D0D2"/>
                </a:solidFill>
                <a:latin typeface="Lucida Sans Unicode"/>
                <a:cs typeface="Lucida Sans Unicode"/>
              </a:rPr>
              <a:t>▶	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General</a:t>
            </a:r>
            <a:r>
              <a:rPr sz="2000" b="1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eview</a:t>
            </a:r>
            <a:r>
              <a:rPr sz="20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:-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Clr>
                <a:srgbClr val="86D0D2"/>
              </a:buClr>
              <a:buSzPct val="80000"/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builder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commenced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endParaRPr sz="2000">
              <a:latin typeface="Times New Roman"/>
              <a:cs typeface="Times New Roman"/>
            </a:endParaRPr>
          </a:p>
          <a:p>
            <a:pPr marL="469900" marR="97155" indent="-457834">
              <a:lnSpc>
                <a:spcPct val="100000"/>
              </a:lnSpc>
              <a:spcBef>
                <a:spcPts val="1105"/>
              </a:spcBef>
              <a:buClr>
                <a:srgbClr val="86D0D2"/>
              </a:buClr>
              <a:buSzPct val="80000"/>
              <a:buAutoNum type="arabicPeriod" startAt="2"/>
              <a:tabLst>
                <a:tab pos="469265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era,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noticeable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absence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sz="2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capable of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efficiently organizing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task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alignment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 the increasing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professional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resumes.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95"/>
              </a:spcBef>
              <a:buClr>
                <a:srgbClr val="86D0D2"/>
              </a:buClr>
              <a:buSzPct val="80000"/>
              <a:buAutoNum type="arabicPeriod" startAt="2"/>
              <a:tabLst>
                <a:tab pos="47053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Numerous researchers entered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domain with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aim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introducing advanced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 to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 the needs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a growing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 seeking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effective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crafting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resumes,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efforts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proved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challenging.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638" y="1069974"/>
            <a:ext cx="5536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>
                <a:solidFill>
                  <a:srgbClr val="EBEBEB"/>
                </a:solidFill>
              </a:rPr>
              <a:t>So</a:t>
            </a:r>
            <a:r>
              <a:rPr sz="4000" spc="-150" dirty="0">
                <a:solidFill>
                  <a:srgbClr val="EBEBEB"/>
                </a:solidFill>
              </a:rPr>
              <a:t>f</a:t>
            </a:r>
            <a:r>
              <a:rPr sz="4000" spc="-165" dirty="0">
                <a:solidFill>
                  <a:srgbClr val="EBEBEB"/>
                </a:solidFill>
              </a:rPr>
              <a:t>tw</a:t>
            </a:r>
            <a:r>
              <a:rPr sz="4000" spc="-150" dirty="0">
                <a:solidFill>
                  <a:srgbClr val="EBEBEB"/>
                </a:solidFill>
              </a:rPr>
              <a:t>a</a:t>
            </a:r>
            <a:r>
              <a:rPr sz="4000" spc="-165" dirty="0">
                <a:solidFill>
                  <a:srgbClr val="EBEBEB"/>
                </a:solidFill>
              </a:rPr>
              <a:t>r</a:t>
            </a:r>
            <a:r>
              <a:rPr sz="4000" spc="-5" dirty="0">
                <a:solidFill>
                  <a:srgbClr val="EBEBEB"/>
                </a:solidFill>
              </a:rPr>
              <a:t>e</a:t>
            </a:r>
            <a:r>
              <a:rPr sz="4000" spc="-390" dirty="0">
                <a:solidFill>
                  <a:srgbClr val="EBEBEB"/>
                </a:solidFill>
              </a:rPr>
              <a:t> </a:t>
            </a:r>
            <a:r>
              <a:rPr sz="4000" spc="-125" dirty="0">
                <a:solidFill>
                  <a:srgbClr val="EBEBEB"/>
                </a:solidFill>
              </a:rPr>
              <a:t>R</a:t>
            </a:r>
            <a:r>
              <a:rPr sz="4000" spc="-114" dirty="0">
                <a:solidFill>
                  <a:srgbClr val="EBEBEB"/>
                </a:solidFill>
              </a:rPr>
              <a:t>e</a:t>
            </a:r>
            <a:r>
              <a:rPr sz="4000" spc="-125" dirty="0">
                <a:solidFill>
                  <a:srgbClr val="EBEBEB"/>
                </a:solidFill>
              </a:rPr>
              <a:t>quirement</a:t>
            </a:r>
            <a:r>
              <a:rPr sz="4000" spc="-5" dirty="0">
                <a:solidFill>
                  <a:srgbClr val="EBEBEB"/>
                </a:solidFill>
              </a:rPr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9482" y="2636342"/>
            <a:ext cx="770382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5620">
              <a:lnSpc>
                <a:spcPts val="2565"/>
              </a:lnSpc>
              <a:buClr>
                <a:srgbClr val="AC1512"/>
              </a:buClr>
              <a:buSzPct val="115000"/>
              <a:buAutoNum type="arabicPeriod"/>
              <a:tabLst>
                <a:tab pos="527685" algn="l"/>
                <a:tab pos="528320" algn="l"/>
              </a:tabLst>
            </a:pPr>
            <a:r>
              <a:rPr sz="2000" spc="-19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chnolo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s:-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-5,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SS-3,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Javascr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pt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ill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br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220"/>
              </a:spcBef>
              <a:buClr>
                <a:srgbClr val="AC1512"/>
              </a:buClr>
              <a:buSzPct val="115000"/>
              <a:buAutoNum type="arabicPeriod"/>
              <a:tabLst>
                <a:tab pos="527685" algn="l"/>
                <a:tab pos="528320" algn="l"/>
              </a:tabLst>
            </a:pP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:-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Notepad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Chrome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0"/>
            <a:ext cx="1371598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860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581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Corbel</vt:lpstr>
      <vt:lpstr>Lucida Sans Unicode</vt:lpstr>
      <vt:lpstr>Times New Roman</vt:lpstr>
      <vt:lpstr>Verdana</vt:lpstr>
      <vt:lpstr>Wingdings</vt:lpstr>
      <vt:lpstr>Office Theme</vt:lpstr>
      <vt:lpstr>RESUME BUILDING SYSTEM</vt:lpstr>
      <vt:lpstr>GROUP MEMBERS</vt:lpstr>
      <vt:lpstr>INDEX</vt:lpstr>
      <vt:lpstr>INTRODUCTION</vt:lpstr>
      <vt:lpstr>PROBLEM STATEMENT</vt:lpstr>
      <vt:lpstr>AIM</vt:lpstr>
      <vt:lpstr>OBJECTIVES</vt:lpstr>
      <vt:lpstr>LITERATURE SURVEY</vt:lpstr>
      <vt:lpstr>Software Requirements</vt:lpstr>
      <vt:lpstr>METHODOLOGY</vt:lpstr>
      <vt:lpstr>DFD LEVEL-0</vt:lpstr>
      <vt:lpstr>DFD LEVEL-1</vt:lpstr>
      <vt:lpstr>DFD LEVEL-2</vt:lpstr>
      <vt:lpstr>USECASE DIAGRAM</vt:lpstr>
      <vt:lpstr>SITE DIAGRAM</vt:lpstr>
      <vt:lpstr>OUTPUT</vt:lpstr>
      <vt:lpstr>Feedback</vt:lpstr>
      <vt:lpstr>Conclusion</vt:lpstr>
      <vt:lpstr>REFRENC 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CANTEEN MANAGEMENT SYSTEM</dc:title>
  <dc:creator>sanket parulekar</dc:creator>
  <cp:lastModifiedBy>sanket parulekar</cp:lastModifiedBy>
  <cp:revision>1</cp:revision>
  <dcterms:created xsi:type="dcterms:W3CDTF">2023-10-26T10:10:34Z</dcterms:created>
  <dcterms:modified xsi:type="dcterms:W3CDTF">2023-10-27T06:28:17Z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2023-10-26T00:00:00Z</vt:filetime>
  </property>
</Properties>
</file>