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57" r:id="rId3"/>
    <p:sldId id="258" r:id="rId4"/>
    <p:sldId id="260" r:id="rId5"/>
    <p:sldId id="278" r:id="rId6"/>
    <p:sldId id="262" r:id="rId7"/>
    <p:sldId id="276" r:id="rId8"/>
    <p:sldId id="277" r:id="rId9"/>
    <p:sldId id="263" r:id="rId10"/>
    <p:sldId id="267" r:id="rId11"/>
    <p:sldId id="269" r:id="rId12"/>
    <p:sldId id="270" r:id="rId13"/>
    <p:sldId id="271" r:id="rId14"/>
    <p:sldId id="27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8" autoAdjust="0"/>
    <p:restoredTop sz="94660"/>
  </p:normalViewPr>
  <p:slideViewPr>
    <p:cSldViewPr snapToGrid="0">
      <p:cViewPr varScale="1">
        <p:scale>
          <a:sx n="82" d="100"/>
          <a:sy n="82" d="100"/>
        </p:scale>
        <p:origin x="86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13-Nov-18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15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114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13-Nov-18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038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13-Nov-18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5971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13-Nov-18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5461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13-Nov-18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18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13-Nov-18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2656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4429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13-Nov-18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1767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940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13-Nov-18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189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13-Nov-18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4853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13-Nov-18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2732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13-Nov-18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9699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13-Nov-18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0679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110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3784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13-Nov-18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4274645"/>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en.wikipedia.org/" TargetMode="External"/><Relationship Id="rId1" Type="http://schemas.openxmlformats.org/officeDocument/2006/relationships/slideLayout" Target="../slideLayouts/slideLayout2.xml"/><Relationship Id="rId6" Type="http://schemas.openxmlformats.org/officeDocument/2006/relationships/hyperlink" Target="http://www.w3cschools.com/" TargetMode="External"/><Relationship Id="rId5" Type="http://schemas.openxmlformats.org/officeDocument/2006/relationships/hyperlink" Target="http://www.roseindia.net/" TargetMode="External"/><Relationship Id="rId4" Type="http://schemas.openxmlformats.org/officeDocument/2006/relationships/hyperlink" Target="http://www.howstuffworks.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598" y="3063508"/>
            <a:ext cx="9448800" cy="835144"/>
          </a:xfrm>
        </p:spPr>
        <p:txBody>
          <a:bodyPr>
            <a:normAutofit/>
          </a:bodyPr>
          <a:lstStyle/>
          <a:p>
            <a:pPr algn="ctr"/>
            <a:r>
              <a:rPr lang="en-US" sz="4000" dirty="0" smtClean="0"/>
              <a:t>Airline management system</a:t>
            </a:r>
            <a:endParaRPr lang="en-US" sz="4000" dirty="0"/>
          </a:p>
        </p:txBody>
      </p:sp>
      <p:sp>
        <p:nvSpPr>
          <p:cNvPr id="7" name="TextBox 6"/>
          <p:cNvSpPr txBox="1"/>
          <p:nvPr/>
        </p:nvSpPr>
        <p:spPr>
          <a:xfrm>
            <a:off x="-2" y="890814"/>
            <a:ext cx="12191999" cy="2862322"/>
          </a:xfrm>
          <a:prstGeom prst="rect">
            <a:avLst/>
          </a:prstGeom>
          <a:noFill/>
        </p:spPr>
        <p:txBody>
          <a:bodyPr wrap="square" rtlCol="0">
            <a:spAutoFit/>
          </a:bodyPr>
          <a:lstStyle/>
          <a:p>
            <a:pPr algn="ctr">
              <a:spcBef>
                <a:spcPct val="0"/>
              </a:spcBef>
              <a:buFontTx/>
              <a:buNone/>
            </a:pPr>
            <a:r>
              <a:rPr lang="en-US" altLang="hi-IN" sz="3200" dirty="0">
                <a:latin typeface="Times New Roman" panose="02020603050405020304" pitchFamily="18" charset="0"/>
                <a:cs typeface="Calibri" panose="020F0502020204030204" pitchFamily="34" charset="0"/>
              </a:rPr>
              <a:t>Mahakal Institute of Technology</a:t>
            </a:r>
          </a:p>
          <a:p>
            <a:pPr algn="ctr">
              <a:spcBef>
                <a:spcPct val="0"/>
              </a:spcBef>
              <a:buFontTx/>
              <a:buNone/>
            </a:pPr>
            <a:r>
              <a:rPr lang="en-US" altLang="hi-IN" sz="2000" dirty="0">
                <a:latin typeface="Times New Roman" panose="02020603050405020304" pitchFamily="18" charset="0"/>
                <a:cs typeface="Calibri" panose="020F0502020204030204" pitchFamily="34" charset="0"/>
              </a:rPr>
              <a:t>Department of Information Technology</a:t>
            </a:r>
          </a:p>
          <a:p>
            <a:pPr algn="ctr">
              <a:spcBef>
                <a:spcPct val="0"/>
              </a:spcBef>
              <a:buFontTx/>
              <a:buNone/>
            </a:pPr>
            <a:endParaRPr lang="en-US" altLang="hi-IN" sz="3200" u="sng" dirty="0" smtClean="0">
              <a:latin typeface="Times New Roman" panose="02020603050405020304" pitchFamily="18" charset="0"/>
              <a:cs typeface="Times New Roman" panose="02020603050405020304" pitchFamily="18" charset="0"/>
            </a:endParaRPr>
          </a:p>
          <a:p>
            <a:pPr algn="ctr">
              <a:spcBef>
                <a:spcPct val="0"/>
              </a:spcBef>
              <a:buFontTx/>
              <a:buNone/>
            </a:pPr>
            <a:endParaRPr lang="en-US" altLang="hi-IN" sz="3200" u="sng" dirty="0">
              <a:latin typeface="Times New Roman" panose="02020603050405020304" pitchFamily="18" charset="0"/>
              <a:cs typeface="Times New Roman" panose="02020603050405020304" pitchFamily="18" charset="0"/>
            </a:endParaRPr>
          </a:p>
          <a:p>
            <a:pPr algn="ctr">
              <a:spcBef>
                <a:spcPct val="0"/>
              </a:spcBef>
              <a:buFontTx/>
              <a:buNone/>
            </a:pPr>
            <a:r>
              <a:rPr lang="en-US" altLang="hi-IN" sz="3200" u="sng" dirty="0" smtClean="0">
                <a:latin typeface="Times New Roman" panose="02020603050405020304" pitchFamily="18" charset="0"/>
                <a:cs typeface="Times New Roman" panose="02020603050405020304" pitchFamily="18" charset="0"/>
              </a:rPr>
              <a:t>Internal </a:t>
            </a:r>
            <a:r>
              <a:rPr lang="en-US" altLang="hi-IN" sz="3200" u="sng" dirty="0">
                <a:latin typeface="Times New Roman" panose="02020603050405020304" pitchFamily="18" charset="0"/>
                <a:cs typeface="Times New Roman" panose="02020603050405020304" pitchFamily="18" charset="0"/>
              </a:rPr>
              <a:t>Presentation On</a:t>
            </a:r>
            <a:br>
              <a:rPr lang="en-US" altLang="hi-IN" sz="3200" u="sng" dirty="0">
                <a:latin typeface="Times New Roman" panose="02020603050405020304" pitchFamily="18" charset="0"/>
                <a:cs typeface="Times New Roman" panose="02020603050405020304" pitchFamily="18" charset="0"/>
              </a:rPr>
            </a:br>
            <a:endParaRPr lang="en-US" altLang="hi-IN" sz="3200" dirty="0">
              <a:latin typeface="Arial" panose="020B0604020202020204" pitchFamily="34" charset="0"/>
            </a:endParaRP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4934" y="1839262"/>
            <a:ext cx="702129" cy="965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9240414" y="4325629"/>
            <a:ext cx="2410409" cy="2031325"/>
          </a:xfrm>
          <a:prstGeom prst="rect">
            <a:avLst/>
          </a:prstGeom>
          <a:noFill/>
        </p:spPr>
        <p:txBody>
          <a:bodyPr wrap="square" rtlCol="0">
            <a:spAutoFit/>
          </a:bodyPr>
          <a:lstStyle/>
          <a:p>
            <a:r>
              <a:rPr lang="en-US" dirty="0" smtClean="0"/>
              <a:t>Presented By:-</a:t>
            </a:r>
          </a:p>
          <a:p>
            <a:r>
              <a:rPr lang="en-US" dirty="0" smtClean="0"/>
              <a:t>Sanket Gupta </a:t>
            </a:r>
          </a:p>
          <a:p>
            <a:r>
              <a:rPr lang="en-US" dirty="0"/>
              <a:t>	</a:t>
            </a:r>
            <a:r>
              <a:rPr lang="en-US" dirty="0" smtClean="0"/>
              <a:t>0704IT151029</a:t>
            </a:r>
          </a:p>
          <a:p>
            <a:r>
              <a:rPr lang="en-US" dirty="0" err="1" smtClean="0"/>
              <a:t>Chintan</a:t>
            </a:r>
            <a:r>
              <a:rPr lang="en-US" dirty="0" smtClean="0"/>
              <a:t> </a:t>
            </a:r>
            <a:r>
              <a:rPr lang="en-US" dirty="0" err="1" smtClean="0"/>
              <a:t>Atre</a:t>
            </a:r>
            <a:endParaRPr lang="en-US" dirty="0" smtClean="0"/>
          </a:p>
          <a:p>
            <a:r>
              <a:rPr lang="en-US" dirty="0"/>
              <a:t>	</a:t>
            </a:r>
            <a:r>
              <a:rPr lang="en-US" dirty="0" smtClean="0"/>
              <a:t>0704IT151009</a:t>
            </a:r>
          </a:p>
          <a:p>
            <a:r>
              <a:rPr lang="en-US" dirty="0" err="1" smtClean="0"/>
              <a:t>Smita</a:t>
            </a:r>
            <a:r>
              <a:rPr lang="en-US" dirty="0" smtClean="0"/>
              <a:t> </a:t>
            </a:r>
            <a:r>
              <a:rPr lang="en-US" dirty="0" err="1" smtClean="0"/>
              <a:t>Vishwakarma</a:t>
            </a:r>
            <a:endParaRPr lang="en-US" dirty="0" smtClean="0"/>
          </a:p>
          <a:p>
            <a:r>
              <a:rPr lang="en-US" dirty="0"/>
              <a:t>	</a:t>
            </a:r>
            <a:r>
              <a:rPr lang="en-US" dirty="0" smtClean="0"/>
              <a:t>0704IT151035</a:t>
            </a:r>
          </a:p>
        </p:txBody>
      </p:sp>
      <p:sp>
        <p:nvSpPr>
          <p:cNvPr id="10" name="Rectangle 3"/>
          <p:cNvSpPr>
            <a:spLocks noChangeArrowheads="1"/>
          </p:cNvSpPr>
          <p:nvPr/>
        </p:nvSpPr>
        <p:spPr bwMode="auto">
          <a:xfrm>
            <a:off x="186611" y="4879067"/>
            <a:ext cx="22673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hi-IN" sz="1800" dirty="0">
                <a:latin typeface="Times New Roman" panose="02020603050405020304" pitchFamily="18" charset="0"/>
                <a:cs typeface="Times New Roman" panose="02020603050405020304" pitchFamily="18" charset="0"/>
              </a:rPr>
              <a:t>Project </a:t>
            </a:r>
            <a:r>
              <a:rPr lang="en-US" altLang="hi-IN" sz="1800" dirty="0" smtClean="0">
                <a:latin typeface="Times New Roman" panose="02020603050405020304" pitchFamily="18" charset="0"/>
                <a:cs typeface="Times New Roman" panose="02020603050405020304" pitchFamily="18" charset="0"/>
              </a:rPr>
              <a:t>Guide:-</a:t>
            </a:r>
            <a:endParaRPr lang="en-US" altLang="hi-IN" sz="1800" dirty="0">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hi-IN" sz="1800" dirty="0">
                <a:latin typeface="Times New Roman" panose="02020603050405020304" pitchFamily="18" charset="0"/>
                <a:cs typeface="Times New Roman" panose="02020603050405020304" pitchFamily="18" charset="0"/>
              </a:rPr>
              <a:t>Prof. </a:t>
            </a:r>
            <a:r>
              <a:rPr lang="en-US" altLang="hi-IN" sz="1800" dirty="0" smtClean="0">
                <a:latin typeface="Times New Roman" panose="02020603050405020304" pitchFamily="18" charset="0"/>
                <a:cs typeface="Times New Roman" panose="02020603050405020304" pitchFamily="18" charset="0"/>
              </a:rPr>
              <a:t>Neha Agarwal</a:t>
            </a:r>
            <a:endParaRPr lang="en-US" altLang="hi-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986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pic>
        <p:nvPicPr>
          <p:cNvPr id="6" name="Content Placeholder 5" descr="Sequence diagram for Airline Reservation System"/>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1861" y="1847461"/>
            <a:ext cx="6615404" cy="4898572"/>
          </a:xfrm>
          <a:prstGeom prst="rect">
            <a:avLst/>
          </a:prstGeom>
          <a:noFill/>
          <a:ln>
            <a:noFill/>
          </a:ln>
        </p:spPr>
      </p:pic>
    </p:spTree>
    <p:extLst>
      <p:ext uri="{BB962C8B-B14F-4D97-AF65-F5344CB8AC3E}">
        <p14:creationId xmlns:p14="http://schemas.microsoft.com/office/powerpoint/2010/main" val="1208039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LimitationS</a:t>
            </a:r>
            <a:endParaRPr lang="en-US" dirty="0"/>
          </a:p>
        </p:txBody>
      </p:sp>
      <p:sp>
        <p:nvSpPr>
          <p:cNvPr id="3" name="Content Placeholder 2"/>
          <p:cNvSpPr>
            <a:spLocks noGrp="1"/>
          </p:cNvSpPr>
          <p:nvPr>
            <p:ph idx="1"/>
          </p:nvPr>
        </p:nvSpPr>
        <p:spPr>
          <a:xfrm>
            <a:off x="685800" y="2323322"/>
            <a:ext cx="10820400" cy="1669559"/>
          </a:xfrm>
        </p:spPr>
        <p:txBody>
          <a:bodyPr>
            <a:noAutofit/>
          </a:bodyPr>
          <a:lstStyle/>
          <a:p>
            <a:pPr lvl="0"/>
            <a:r>
              <a:rPr lang="en-US" sz="1800" dirty="0"/>
              <a:t>No Information on the delay of </a:t>
            </a:r>
            <a:r>
              <a:rPr lang="en-US" sz="1800" dirty="0" smtClean="0"/>
              <a:t>aero planes </a:t>
            </a:r>
            <a:r>
              <a:rPr lang="en-US" sz="1800" dirty="0"/>
              <a:t>to passengers.</a:t>
            </a:r>
          </a:p>
          <a:p>
            <a:pPr lvl="0"/>
            <a:r>
              <a:rPr lang="en-US" sz="1800" dirty="0"/>
              <a:t>Slow respond about refunding.</a:t>
            </a:r>
          </a:p>
          <a:p>
            <a:pPr lvl="0"/>
            <a:r>
              <a:rPr lang="en-US" sz="1800" dirty="0"/>
              <a:t>Low quality customer services.</a:t>
            </a:r>
          </a:p>
          <a:p>
            <a:pPr lvl="0"/>
            <a:r>
              <a:rPr lang="en-US" sz="1800" dirty="0"/>
              <a:t>High registration and service charge.</a:t>
            </a:r>
          </a:p>
          <a:p>
            <a:pPr lvl="0"/>
            <a:r>
              <a:rPr lang="en-US" sz="1800" dirty="0"/>
              <a:t>Toll free is not available for customer enquiries.</a:t>
            </a:r>
          </a:p>
          <a:p>
            <a:pPr lvl="0"/>
            <a:r>
              <a:rPr lang="en-US" sz="1800" dirty="0"/>
              <a:t>They increased the ticket fares during festival time public holidays.</a:t>
            </a:r>
          </a:p>
          <a:p>
            <a:pPr marL="0" indent="0">
              <a:buNone/>
            </a:pPr>
            <a:endParaRPr lang="en-US" sz="1800" dirty="0" smtClean="0"/>
          </a:p>
        </p:txBody>
      </p:sp>
    </p:spTree>
    <p:extLst>
      <p:ext uri="{BB962C8B-B14F-4D97-AF65-F5344CB8AC3E}">
        <p14:creationId xmlns:p14="http://schemas.microsoft.com/office/powerpoint/2010/main" val="2211467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In this project, we aim to deliver a website which enable user to book airline ticket without going to other websites and wandering around.</a:t>
            </a:r>
            <a:endParaRPr lang="en-US" dirty="0"/>
          </a:p>
        </p:txBody>
      </p:sp>
    </p:spTree>
    <p:extLst>
      <p:ext uri="{BB962C8B-B14F-4D97-AF65-F5344CB8AC3E}">
        <p14:creationId xmlns:p14="http://schemas.microsoft.com/office/powerpoint/2010/main" val="838954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Various sites referred to during making of the project are as follows:</a:t>
            </a:r>
          </a:p>
          <a:p>
            <a:pPr lvl="0"/>
            <a:r>
              <a:rPr lang="en-US" u="sng" dirty="0">
                <a:hlinkClick r:id="rId2"/>
              </a:rPr>
              <a:t>www.en.wikipedia.org</a:t>
            </a:r>
            <a:endParaRPr lang="en-US" dirty="0"/>
          </a:p>
          <a:p>
            <a:pPr lvl="0"/>
            <a:r>
              <a:rPr lang="en-US" u="sng" dirty="0">
                <a:hlinkClick r:id="rId3"/>
              </a:rPr>
              <a:t>www.google.com</a:t>
            </a:r>
            <a:endParaRPr lang="en-US" dirty="0"/>
          </a:p>
          <a:p>
            <a:pPr lvl="0"/>
            <a:r>
              <a:rPr lang="en-US" u="sng" dirty="0">
                <a:hlinkClick r:id="rId4"/>
              </a:rPr>
              <a:t>www.howstuffworks.com</a:t>
            </a:r>
            <a:endParaRPr lang="en-US" dirty="0"/>
          </a:p>
          <a:p>
            <a:pPr lvl="0"/>
            <a:r>
              <a:rPr lang="en-US" u="sng" dirty="0">
                <a:hlinkClick r:id="rId5"/>
              </a:rPr>
              <a:t>www.roseindia.net</a:t>
            </a:r>
            <a:endParaRPr lang="en-US" dirty="0"/>
          </a:p>
          <a:p>
            <a:pPr lvl="0"/>
            <a:r>
              <a:rPr lang="en-US" u="sng" dirty="0">
                <a:hlinkClick r:id="rId6"/>
              </a:rPr>
              <a:t>www.w3cschools.com</a:t>
            </a:r>
            <a:endParaRPr lang="en-US" dirty="0"/>
          </a:p>
          <a:p>
            <a:pPr marL="0" indent="0">
              <a:buNone/>
            </a:pPr>
            <a:endParaRPr lang="en-US" dirty="0"/>
          </a:p>
        </p:txBody>
      </p:sp>
    </p:spTree>
    <p:extLst>
      <p:ext uri="{BB962C8B-B14F-4D97-AF65-F5344CB8AC3E}">
        <p14:creationId xmlns:p14="http://schemas.microsoft.com/office/powerpoint/2010/main" val="4221130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3164" y="3015655"/>
            <a:ext cx="10820400" cy="819228"/>
          </a:xfrm>
        </p:spPr>
        <p:txBody>
          <a:bodyPr>
            <a:normAutofit fontScale="92500" lnSpcReduction="10000"/>
          </a:bodyPr>
          <a:lstStyle/>
          <a:p>
            <a:pPr marL="0" indent="0" algn="ctr">
              <a:buNone/>
            </a:pPr>
            <a:r>
              <a:rPr lang="en-US" sz="6000" dirty="0" smtClean="0"/>
              <a:t>THANK YOU </a:t>
            </a:r>
            <a:endParaRPr lang="en-US" sz="6000" dirty="0"/>
          </a:p>
        </p:txBody>
      </p:sp>
    </p:spTree>
    <p:extLst>
      <p:ext uri="{BB962C8B-B14F-4D97-AF65-F5344CB8AC3E}">
        <p14:creationId xmlns:p14="http://schemas.microsoft.com/office/powerpoint/2010/main" val="2792629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a:t>
            </a:r>
            <a:endParaRPr lang="en-US" dirty="0"/>
          </a:p>
        </p:txBody>
      </p:sp>
      <p:sp>
        <p:nvSpPr>
          <p:cNvPr id="3" name="Content Placeholder 2"/>
          <p:cNvSpPr>
            <a:spLocks noGrp="1"/>
          </p:cNvSpPr>
          <p:nvPr>
            <p:ph idx="1"/>
          </p:nvPr>
        </p:nvSpPr>
        <p:spPr/>
        <p:txBody>
          <a:bodyPr/>
          <a:lstStyle/>
          <a:p>
            <a:r>
              <a:rPr lang="en-IN" smtClean="0"/>
              <a:t>This </a:t>
            </a:r>
            <a:r>
              <a:rPr lang="en-IN" smtClean="0"/>
              <a:t>project is </a:t>
            </a:r>
            <a:r>
              <a:rPr lang="en-IN" dirty="0" smtClean="0"/>
              <a:t>used at different reservation agency to reserve seats for the passengers online. The System is an attempt to integrate the services offered by the different airlines and companies across the world. It proposes to make the process of flight reservation, Internet based, where the different airlines will have a common single platform for reservation of seats into their flights. </a:t>
            </a:r>
            <a:endParaRPr lang="en-US" dirty="0"/>
          </a:p>
        </p:txBody>
      </p:sp>
    </p:spTree>
    <p:extLst>
      <p:ext uri="{BB962C8B-B14F-4D97-AF65-F5344CB8AC3E}">
        <p14:creationId xmlns:p14="http://schemas.microsoft.com/office/powerpoint/2010/main" val="1566267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6048" y="764373"/>
            <a:ext cx="2530151" cy="1293028"/>
          </a:xfrm>
        </p:spPr>
        <p:txBody>
          <a:bodyPr/>
          <a:lstStyle/>
          <a:p>
            <a:r>
              <a:rPr lang="en-US" dirty="0" smtClean="0"/>
              <a:t>content</a:t>
            </a:r>
            <a:endParaRPr lang="en-US" dirty="0"/>
          </a:p>
        </p:txBody>
      </p:sp>
      <p:sp>
        <p:nvSpPr>
          <p:cNvPr id="3" name="Content Placeholder 2"/>
          <p:cNvSpPr>
            <a:spLocks noGrp="1"/>
          </p:cNvSpPr>
          <p:nvPr>
            <p:ph idx="1"/>
          </p:nvPr>
        </p:nvSpPr>
        <p:spPr>
          <a:xfrm>
            <a:off x="685800" y="1968760"/>
            <a:ext cx="10820400" cy="4249926"/>
          </a:xfrm>
        </p:spPr>
        <p:txBody>
          <a:bodyPr>
            <a:normAutofit fontScale="92500" lnSpcReduction="10000"/>
          </a:bodyPr>
          <a:lstStyle/>
          <a:p>
            <a:endParaRPr lang="en-US" dirty="0" smtClean="0"/>
          </a:p>
          <a:p>
            <a:r>
              <a:rPr lang="en-US" dirty="0" smtClean="0"/>
              <a:t>PROBLEM STATEMENT</a:t>
            </a:r>
          </a:p>
          <a:p>
            <a:r>
              <a:rPr lang="en-US" dirty="0" smtClean="0"/>
              <a:t>NEEDS OF AIRLINE SYSTEM</a:t>
            </a:r>
          </a:p>
          <a:p>
            <a:r>
              <a:rPr lang="en-US" dirty="0" smtClean="0"/>
              <a:t>TECHNOLOGY USED</a:t>
            </a:r>
          </a:p>
          <a:p>
            <a:r>
              <a:rPr lang="en-US" dirty="0" smtClean="0"/>
              <a:t>ANALYSIS OVERVIEW</a:t>
            </a:r>
          </a:p>
          <a:p>
            <a:r>
              <a:rPr lang="en-US" dirty="0" smtClean="0"/>
              <a:t>ACTIVITY OVERVIEW</a:t>
            </a:r>
          </a:p>
          <a:p>
            <a:r>
              <a:rPr lang="en-US" dirty="0" smtClean="0"/>
              <a:t> DESIGN OVERVIEW</a:t>
            </a:r>
          </a:p>
          <a:p>
            <a:r>
              <a:rPr lang="en-US" dirty="0" smtClean="0"/>
              <a:t>SEQUENCE DIAGRAM</a:t>
            </a:r>
          </a:p>
          <a:p>
            <a:r>
              <a:rPr lang="en-US" dirty="0" smtClean="0"/>
              <a:t>LIMITATION</a:t>
            </a:r>
          </a:p>
          <a:p>
            <a:r>
              <a:rPr lang="en-US" dirty="0" smtClean="0"/>
              <a:t>CONCLUSION</a:t>
            </a:r>
          </a:p>
          <a:p>
            <a:r>
              <a:rPr lang="en-US" dirty="0" smtClean="0"/>
              <a:t>REFERENCE</a:t>
            </a:r>
            <a:endParaRPr lang="en-US" dirty="0"/>
          </a:p>
        </p:txBody>
      </p:sp>
    </p:spTree>
    <p:extLst>
      <p:ext uri="{BB962C8B-B14F-4D97-AF65-F5344CB8AC3E}">
        <p14:creationId xmlns:p14="http://schemas.microsoft.com/office/powerpoint/2010/main" val="1279796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br>
              <a:rPr lang="en-US" dirty="0"/>
            </a:br>
            <a:endParaRPr lang="en-US" dirty="0"/>
          </a:p>
        </p:txBody>
      </p:sp>
      <p:sp>
        <p:nvSpPr>
          <p:cNvPr id="3" name="Content Placeholder 2"/>
          <p:cNvSpPr>
            <a:spLocks noGrp="1"/>
          </p:cNvSpPr>
          <p:nvPr>
            <p:ph idx="1"/>
          </p:nvPr>
        </p:nvSpPr>
        <p:spPr>
          <a:xfrm>
            <a:off x="623531" y="2416629"/>
            <a:ext cx="10820400" cy="4170784"/>
          </a:xfrm>
        </p:spPr>
        <p:txBody>
          <a:bodyPr>
            <a:normAutofit/>
          </a:bodyPr>
          <a:lstStyle/>
          <a:p>
            <a:r>
              <a:rPr lang="en-IN" dirty="0"/>
              <a:t>The definition of our problem lies in manual system and a</a:t>
            </a:r>
            <a:r>
              <a:rPr lang="en-IN" b="1" dirty="0"/>
              <a:t> </a:t>
            </a:r>
            <a:r>
              <a:rPr lang="en-IN" dirty="0"/>
              <a:t>fully automated system</a:t>
            </a:r>
            <a:r>
              <a:rPr lang="en-IN" dirty="0" smtClean="0"/>
              <a:t>.</a:t>
            </a:r>
            <a:endParaRPr lang="en-US" dirty="0"/>
          </a:p>
          <a:p>
            <a:r>
              <a:rPr lang="en-IN" b="1" dirty="0" smtClean="0"/>
              <a:t>Manual system:</a:t>
            </a:r>
            <a:r>
              <a:rPr lang="en-IN" dirty="0" smtClean="0"/>
              <a:t> The system is very time consuming and lazy. This system is more prone to</a:t>
            </a:r>
            <a:r>
              <a:rPr lang="en-US" dirty="0" smtClean="0"/>
              <a:t> </a:t>
            </a:r>
            <a:r>
              <a:rPr lang="en-IN" dirty="0" smtClean="0"/>
              <a:t>errors and sometimes the approach to various problems are unstructured.</a:t>
            </a:r>
            <a:r>
              <a:rPr lang="en-IN" b="1" dirty="0" smtClean="0"/>
              <a:t> </a:t>
            </a:r>
            <a:endParaRPr lang="en-US" dirty="0" smtClean="0"/>
          </a:p>
          <a:p>
            <a:r>
              <a:rPr lang="en-IN" b="1" dirty="0" smtClean="0"/>
              <a:t>Technical </a:t>
            </a:r>
            <a:r>
              <a:rPr lang="en-IN" b="1" dirty="0"/>
              <a:t>system:</a:t>
            </a:r>
            <a:r>
              <a:rPr lang="en-IN" dirty="0"/>
              <a:t> With the advent of latest technology if we do not update our system </a:t>
            </a:r>
            <a:r>
              <a:rPr lang="en-IN" dirty="0" smtClean="0"/>
              <a:t>then</a:t>
            </a:r>
            <a:r>
              <a:rPr lang="en-US" dirty="0"/>
              <a:t> </a:t>
            </a:r>
            <a:r>
              <a:rPr lang="en-US" dirty="0" smtClean="0"/>
              <a:t>o</a:t>
            </a:r>
            <a:r>
              <a:rPr lang="en-IN" dirty="0" err="1" smtClean="0"/>
              <a:t>ur</a:t>
            </a:r>
            <a:r>
              <a:rPr lang="en-IN" dirty="0" smtClean="0"/>
              <a:t> </a:t>
            </a:r>
            <a:r>
              <a:rPr lang="en-IN" dirty="0"/>
              <a:t>business results in losses gradually with time. The technical systems contains the tools of latest trend i.e. computers printers, fax, Internet etc. The systems with this technology are very fast, accurate, user-friendly and reliable.</a:t>
            </a:r>
            <a:endParaRPr lang="en-US" dirty="0"/>
          </a:p>
          <a:p>
            <a:pPr marL="0" indent="0">
              <a:buNone/>
            </a:pPr>
            <a:endParaRPr lang="en-US" dirty="0"/>
          </a:p>
        </p:txBody>
      </p:sp>
    </p:spTree>
    <p:extLst>
      <p:ext uri="{BB962C8B-B14F-4D97-AF65-F5344CB8AC3E}">
        <p14:creationId xmlns:p14="http://schemas.microsoft.com/office/powerpoint/2010/main" val="1946924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Need of Airlines system</a:t>
            </a:r>
            <a:r>
              <a:rPr lang="en-US" dirty="0"/>
              <a:t/>
            </a:r>
            <a:br>
              <a:rPr lang="en-US" dirty="0"/>
            </a:br>
            <a:endParaRPr lang="en-US" dirty="0"/>
          </a:p>
        </p:txBody>
      </p:sp>
      <p:sp>
        <p:nvSpPr>
          <p:cNvPr id="3" name="Content Placeholder 2"/>
          <p:cNvSpPr>
            <a:spLocks noGrp="1"/>
          </p:cNvSpPr>
          <p:nvPr>
            <p:ph idx="1"/>
          </p:nvPr>
        </p:nvSpPr>
        <p:spPr>
          <a:xfrm>
            <a:off x="623531" y="2416629"/>
            <a:ext cx="10820400" cy="4170784"/>
          </a:xfrm>
        </p:spPr>
        <p:txBody>
          <a:bodyPr>
            <a:normAutofit/>
          </a:bodyPr>
          <a:lstStyle/>
          <a:p>
            <a:pPr marL="0" indent="0">
              <a:buNone/>
            </a:pPr>
            <a:r>
              <a:rPr lang="en-IN" dirty="0"/>
              <a:t>A few factors that direct us to develop a new system are given below -:</a:t>
            </a:r>
            <a:endParaRPr lang="en-US" dirty="0"/>
          </a:p>
          <a:p>
            <a:pPr marL="0" indent="0">
              <a:buNone/>
            </a:pPr>
            <a:r>
              <a:rPr lang="en-IN" dirty="0"/>
              <a:t>1) Faster System</a:t>
            </a:r>
            <a:endParaRPr lang="en-US" dirty="0"/>
          </a:p>
          <a:p>
            <a:pPr marL="0" indent="0">
              <a:buNone/>
            </a:pPr>
            <a:r>
              <a:rPr lang="en-IN" dirty="0"/>
              <a:t>2) Accuracy</a:t>
            </a:r>
            <a:endParaRPr lang="en-US" dirty="0"/>
          </a:p>
          <a:p>
            <a:pPr marL="0" indent="0">
              <a:buNone/>
            </a:pPr>
            <a:r>
              <a:rPr lang="en-IN" dirty="0"/>
              <a:t>3) </a:t>
            </a:r>
            <a:r>
              <a:rPr lang="en-IN" dirty="0" smtClean="0"/>
              <a:t>Reliability</a:t>
            </a:r>
            <a:endParaRPr lang="en-US" dirty="0"/>
          </a:p>
          <a:p>
            <a:pPr marL="0" indent="0">
              <a:buNone/>
            </a:pPr>
            <a:r>
              <a:rPr lang="en-IN" dirty="0"/>
              <a:t>4</a:t>
            </a:r>
            <a:r>
              <a:rPr lang="en-IN" smtClean="0"/>
              <a:t>) </a:t>
            </a:r>
            <a:r>
              <a:rPr lang="en-IN" dirty="0"/>
              <a:t>Reservations and cancellations from anywhere to any place.</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48114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a:t>
            </a:r>
            <a:r>
              <a:rPr lang="en-US" dirty="0" smtClean="0"/>
              <a:t>used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HTML 5 &amp; CSS 3</a:t>
            </a:r>
          </a:p>
          <a:p>
            <a:r>
              <a:rPr lang="en-US" dirty="0" smtClean="0"/>
              <a:t>BOOTSTRAP 4 </a:t>
            </a:r>
          </a:p>
          <a:p>
            <a:r>
              <a:rPr lang="en-US" dirty="0" smtClean="0"/>
              <a:t>JAVA server page</a:t>
            </a:r>
          </a:p>
        </p:txBody>
      </p:sp>
      <p:pic>
        <p:nvPicPr>
          <p:cNvPr id="6148" name="Picture 4" descr="Image result for html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649" y="1500213"/>
            <a:ext cx="5125551" cy="288312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result for jsp logo"/>
          <p:cNvPicPr>
            <a:picLocks noChangeAspect="1" noChangeArrowheads="1"/>
          </p:cNvPicPr>
          <p:nvPr/>
        </p:nvPicPr>
        <p:blipFill rotWithShape="1">
          <a:blip r:embed="rId3">
            <a:extLst>
              <a:ext uri="{28A0092B-C50C-407E-A947-70E740481C1C}">
                <a14:useLocalDpi xmlns:a14="http://schemas.microsoft.com/office/drawing/2010/main" val="0"/>
              </a:ext>
            </a:extLst>
          </a:blip>
          <a:srcRect l="19619" t="-466" r="19157" b="466"/>
          <a:stretch/>
        </p:blipFill>
        <p:spPr bwMode="auto">
          <a:xfrm>
            <a:off x="2895600" y="4057332"/>
            <a:ext cx="2819519" cy="2417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478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overview</a:t>
            </a:r>
            <a:endParaRPr lang="en-US" dirty="0"/>
          </a:p>
        </p:txBody>
      </p:sp>
      <p:pic>
        <p:nvPicPr>
          <p:cNvPr id="5" name="Content Placeholder 4"/>
          <p:cNvPicPr>
            <a:picLocks noGrp="1" noChangeAspect="1"/>
          </p:cNvPicPr>
          <p:nvPr>
            <p:ph idx="1"/>
          </p:nvPr>
        </p:nvPicPr>
        <p:blipFill>
          <a:blip r:embed="rId2"/>
          <a:stretch>
            <a:fillRect/>
          </a:stretch>
        </p:blipFill>
        <p:spPr>
          <a:xfrm>
            <a:off x="3119809" y="2415605"/>
            <a:ext cx="5952381" cy="3580952"/>
          </a:xfrm>
          <a:prstGeom prst="rect">
            <a:avLst/>
          </a:prstGeom>
        </p:spPr>
      </p:pic>
    </p:spTree>
    <p:extLst>
      <p:ext uri="{BB962C8B-B14F-4D97-AF65-F5344CB8AC3E}">
        <p14:creationId xmlns:p14="http://schemas.microsoft.com/office/powerpoint/2010/main" val="25766731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5" name="Content Placeholder 4"/>
          <p:cNvPicPr>
            <a:picLocks noGrp="1" noChangeAspect="1"/>
          </p:cNvPicPr>
          <p:nvPr>
            <p:ph idx="1"/>
          </p:nvPr>
        </p:nvPicPr>
        <p:blipFill>
          <a:blip r:embed="rId2"/>
          <a:stretch>
            <a:fillRect/>
          </a:stretch>
        </p:blipFill>
        <p:spPr>
          <a:xfrm>
            <a:off x="3349690" y="1726163"/>
            <a:ext cx="4874181" cy="4991878"/>
          </a:xfrm>
          <a:prstGeom prst="rect">
            <a:avLst/>
          </a:prstGeom>
        </p:spPr>
      </p:pic>
    </p:spTree>
    <p:extLst>
      <p:ext uri="{BB962C8B-B14F-4D97-AF65-F5344CB8AC3E}">
        <p14:creationId xmlns:p14="http://schemas.microsoft.com/office/powerpoint/2010/main" val="1327032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Design Overview</a:t>
            </a:r>
            <a:br>
              <a:rPr lang="en-US" dirty="0" smtClean="0"/>
            </a:br>
            <a:endParaRPr lang="en-US" dirty="0"/>
          </a:p>
        </p:txBody>
      </p:sp>
      <p:pic>
        <p:nvPicPr>
          <p:cNvPr id="6" name="Content Placeholder 5"/>
          <p:cNvPicPr>
            <a:picLocks noGrp="1" noChangeAspect="1"/>
          </p:cNvPicPr>
          <p:nvPr>
            <p:ph idx="1"/>
          </p:nvPr>
        </p:nvPicPr>
        <p:blipFill>
          <a:blip r:embed="rId2"/>
          <a:stretch>
            <a:fillRect/>
          </a:stretch>
        </p:blipFill>
        <p:spPr>
          <a:xfrm>
            <a:off x="3629608" y="1483567"/>
            <a:ext cx="5113176" cy="5042581"/>
          </a:xfrm>
          <a:prstGeom prst="rect">
            <a:avLst/>
          </a:prstGeom>
        </p:spPr>
      </p:pic>
    </p:spTree>
    <p:extLst>
      <p:ext uri="{BB962C8B-B14F-4D97-AF65-F5344CB8AC3E}">
        <p14:creationId xmlns:p14="http://schemas.microsoft.com/office/powerpoint/2010/main" val="1371445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489</TotalTime>
  <Words>318</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Mangal</vt:lpstr>
      <vt:lpstr>Times New Roman</vt:lpstr>
      <vt:lpstr>Vapor Trail</vt:lpstr>
      <vt:lpstr>Airline management system</vt:lpstr>
      <vt:lpstr>Abstract </vt:lpstr>
      <vt:lpstr>content</vt:lpstr>
      <vt:lpstr>Problem statement </vt:lpstr>
      <vt:lpstr>Need of Airlines system </vt:lpstr>
      <vt:lpstr>Technology used  </vt:lpstr>
      <vt:lpstr>ANALYSIS overview</vt:lpstr>
      <vt:lpstr>Activity diagram</vt:lpstr>
      <vt:lpstr> Design Overview </vt:lpstr>
      <vt:lpstr>SEQUENCE DIAGRAM</vt:lpstr>
      <vt:lpstr>LimitationS</vt:lpstr>
      <vt:lpstr>Conclusion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Waste management</dc:title>
  <dc:creator>Sanket Gupta</dc:creator>
  <cp:lastModifiedBy>Sanket Gupta</cp:lastModifiedBy>
  <cp:revision>57</cp:revision>
  <dcterms:created xsi:type="dcterms:W3CDTF">2018-04-19T17:43:08Z</dcterms:created>
  <dcterms:modified xsi:type="dcterms:W3CDTF">2018-11-13T06:16:54Z</dcterms:modified>
</cp:coreProperties>
</file>