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5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8" r:id="rId3"/>
    <p:sldId id="266" r:id="rId4"/>
    <p:sldId id="259" r:id="rId5"/>
    <p:sldId id="261" r:id="rId6"/>
    <p:sldId id="257" r:id="rId7"/>
    <p:sldId id="263" r:id="rId8"/>
    <p:sldId id="275" r:id="rId9"/>
    <p:sldId id="271" r:id="rId10"/>
    <p:sldId id="276" r:id="rId11"/>
    <p:sldId id="277" r:id="rId12"/>
    <p:sldId id="260" r:id="rId13"/>
    <p:sldId id="269" r:id="rId14"/>
    <p:sldId id="278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FFFF66"/>
    <a:srgbClr val="CCFFFF"/>
    <a:srgbClr val="C4D1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75BBB-BAFD-40E7-B595-D3ACB99DA6CF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International Web Conference on Smart Engineering Technologies -2020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CC5FA-016C-4582-A576-AE324A753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88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C434E-8C6C-4765-9A60-4BB90F83029F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International Web Conference on Smart Engineering Technologies -2020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14176F-88B9-456A-8BC3-E25A59CB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9611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4176F-88B9-456A-8BC3-E25A59CBECAE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Web Conference on Smart Engineering Technologies -2020</a:t>
            </a:r>
          </a:p>
        </p:txBody>
      </p:sp>
    </p:spTree>
    <p:extLst>
      <p:ext uri="{BB962C8B-B14F-4D97-AF65-F5344CB8AC3E}">
        <p14:creationId xmlns:p14="http://schemas.microsoft.com/office/powerpoint/2010/main" val="2993278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58CF-A69F-419E-8688-229A87741732}" type="datetime1">
              <a:rPr lang="en-IN" smtClean="0"/>
              <a:t>27-06-2020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International Web Conference on Smart Engineering Technologies - 2020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B13D7-CABB-4A8A-AD76-EF32EB59AA2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562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0EFFB-BB0D-43D8-839D-0737513126FA}" type="datetime1">
              <a:rPr lang="en-IN" smtClean="0"/>
              <a:t>27-06-2020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International Web Conference on Smart Engineering Technologies - 2020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B13D7-CABB-4A8A-AD76-EF32EB59AA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278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9451-A0D3-484E-8037-218DEBF0C230}" type="datetime1">
              <a:rPr lang="en-IN" smtClean="0"/>
              <a:t>27-06-2020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International Web Conference on Smart Engineering Technologies - 2020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B13D7-CABB-4A8A-AD76-EF32EB59AA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39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7507-5C80-43E9-9FD2-A8BE2D34FCC0}" type="datetime1">
              <a:rPr lang="en-IN" smtClean="0"/>
              <a:t>27-06-2020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International Web Conference on Smart Engineering Technologies - 2020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B13D7-CABB-4A8A-AD76-EF32EB59AA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05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CB18-22C5-4DB9-8238-5ED702229D51}" type="datetime1">
              <a:rPr lang="en-IN" smtClean="0"/>
              <a:t>27-06-2020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International Web Conference on Smart Engineering Technologies - 2020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B13D7-CABB-4A8A-AD76-EF32EB59AA2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846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94939-C32A-4CBB-94A5-400625593482}" type="datetime1">
              <a:rPr lang="en-IN" smtClean="0"/>
              <a:t>27-06-2020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International Web Conference on Smart Engineering Technologies - 2020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B13D7-CABB-4A8A-AD76-EF32EB59AA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37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83F2-AA20-46E7-B200-3C6909E445AA}" type="datetime1">
              <a:rPr lang="en-IN" smtClean="0"/>
              <a:t>27-06-2020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International Web Conference on Smart Engineering Technologies - 2020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B13D7-CABB-4A8A-AD76-EF32EB59AA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60485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8492-FA62-4851-AD6E-9D3765C3CCF1}" type="datetime1">
              <a:rPr lang="en-IN" smtClean="0"/>
              <a:t>27-06-2020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International Web Conference on Smart Engineering Technologies - 2020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B13D7-CABB-4A8A-AD76-EF32EB59AA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225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2AFC-65C1-42E5-BFA6-6AEBD9AB7385}" type="datetime1">
              <a:rPr lang="en-IN" smtClean="0"/>
              <a:t>27-06-2020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IN"/>
              <a:t>International Web Conference on Smart Engineering Technologies - 2020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B13D7-CABB-4A8A-AD76-EF32EB59AA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368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CEAA5F4-D0E5-4C21-BA3E-2E210AE567A7}" type="datetime1">
              <a:rPr lang="en-IN" smtClean="0"/>
              <a:t>27-06-2020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International Web Conference on Smart Engineering Technologies - 2020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3B13D7-CABB-4A8A-AD76-EF32EB59AA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162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67E4-00DF-4461-8CE8-4847506D987A}" type="datetime1">
              <a:rPr lang="en-IN" smtClean="0"/>
              <a:t>27-06-2020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International Web Conference on Smart Engineering Technologies - 2020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B13D7-CABB-4A8A-AD76-EF32EB59AA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55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21883F2-AA20-46E7-B200-3C6909E445AA}" type="datetime1">
              <a:rPr lang="en-IN" smtClean="0"/>
              <a:t>27-06-2020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IN"/>
              <a:t>International Web Conference on Smart Engineering Technologies - 2020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43B13D7-CABB-4A8A-AD76-EF32EB59AA2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26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71828-1D85-40AF-A2C2-445449A62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6898" y="228601"/>
            <a:ext cx="6788457" cy="1964184"/>
          </a:xfrm>
        </p:spPr>
        <p:txBody>
          <a:bodyPr>
            <a:normAutofit/>
          </a:bodyPr>
          <a:lstStyle/>
          <a:p>
            <a:br>
              <a:rPr lang="en-US" sz="3200" dirty="0"/>
            </a:b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9EE54C-0005-472A-90E3-7097621BF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674" y="2313388"/>
            <a:ext cx="10383809" cy="3668312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/>
              <a:t>Authors :</a:t>
            </a:r>
          </a:p>
          <a:p>
            <a:pPr marL="457200" indent="-457200">
              <a:buAutoNum type="arabicPeriod"/>
            </a:pPr>
            <a:r>
              <a:rPr lang="en-IN" dirty="0" err="1"/>
              <a:t>Onkar</a:t>
            </a:r>
            <a:r>
              <a:rPr lang="en-IN" dirty="0"/>
              <a:t> U. </a:t>
            </a:r>
            <a:r>
              <a:rPr lang="en-IN" dirty="0" err="1"/>
              <a:t>Kadam</a:t>
            </a:r>
            <a:r>
              <a:rPr lang="en-IN" dirty="0"/>
              <a:t>   </a:t>
            </a:r>
          </a:p>
          <a:p>
            <a:pPr marL="457200" indent="-457200">
              <a:buAutoNum type="arabicPeriod"/>
            </a:pPr>
            <a:r>
              <a:rPr lang="en-IN" dirty="0" err="1"/>
              <a:t>Kshitij</a:t>
            </a:r>
            <a:r>
              <a:rPr lang="en-IN" dirty="0"/>
              <a:t> G. </a:t>
            </a:r>
            <a:r>
              <a:rPr lang="en-IN" dirty="0" err="1"/>
              <a:t>Bargale</a:t>
            </a:r>
            <a:endParaRPr lang="en-IN" dirty="0"/>
          </a:p>
          <a:p>
            <a:pPr marL="457200" indent="-457200">
              <a:buAutoNum type="arabicPeriod"/>
            </a:pPr>
            <a:r>
              <a:rPr lang="en-IN" dirty="0" err="1"/>
              <a:t>Sanket</a:t>
            </a:r>
            <a:r>
              <a:rPr lang="en-IN" dirty="0"/>
              <a:t> J. </a:t>
            </a:r>
            <a:r>
              <a:rPr lang="en-IN" dirty="0" err="1"/>
              <a:t>Bendale</a:t>
            </a:r>
            <a:r>
              <a:rPr lang="en-IN" dirty="0"/>
              <a:t>  </a:t>
            </a:r>
          </a:p>
          <a:p>
            <a:pPr marL="457200" indent="-457200">
              <a:buAutoNum type="arabicPeriod"/>
            </a:pPr>
            <a:r>
              <a:rPr lang="en-IN" dirty="0"/>
              <a:t>Prof . N. S. </a:t>
            </a:r>
            <a:r>
              <a:rPr lang="en-IN" dirty="0" err="1"/>
              <a:t>Deokule</a:t>
            </a:r>
            <a:endParaRPr lang="en-IN" dirty="0"/>
          </a:p>
          <a:p>
            <a:pPr marL="457200" indent="-457200">
              <a:buAutoNum type="arabicPeriod"/>
            </a:pPr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/>
              <a:t>Department of Information Technology,</a:t>
            </a:r>
          </a:p>
          <a:p>
            <a:pPr algn="ctr"/>
            <a:r>
              <a:rPr lang="en-IN" dirty="0"/>
              <a:t>Government College Of Engineering, </a:t>
            </a:r>
            <a:r>
              <a:rPr lang="en-IN" dirty="0" err="1"/>
              <a:t>Karad</a:t>
            </a:r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International Web Conference on Smart Engineering Technologies - 2020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B13D7-CABB-4A8A-AD76-EF32EB59AA29}" type="slidenum">
              <a:rPr lang="en-IN" smtClean="0"/>
              <a:t>1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36E9DC-3AC8-41E5-A1B6-3EE7C9CDFD55}"/>
              </a:ext>
            </a:extLst>
          </p:cNvPr>
          <p:cNvSpPr txBox="1"/>
          <p:nvPr/>
        </p:nvSpPr>
        <p:spPr>
          <a:xfrm>
            <a:off x="1246257" y="349203"/>
            <a:ext cx="969948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 Disease Detection Using Deep Learning</a:t>
            </a:r>
          </a:p>
          <a:p>
            <a:pPr algn="ctr"/>
            <a:endParaRPr lang="en-US" sz="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ID:- IWCSET20-CSE-057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ctr"/>
            <a:endParaRPr lang="en-IN" sz="1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Keywords—  leaf image, agricultural tips, convolutional neural network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29635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8AD99-17C3-4EC7-AE17-86ECC3DEE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AA3D9-56C4-4003-9FFE-FCAB3D3FC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158" y="184573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Libraries used – </a:t>
            </a:r>
            <a:r>
              <a:rPr lang="en-IN" dirty="0" err="1"/>
              <a:t>Keras</a:t>
            </a:r>
            <a:r>
              <a:rPr lang="en-IN" dirty="0"/>
              <a:t> with </a:t>
            </a:r>
            <a:r>
              <a:rPr lang="en-IN" dirty="0" err="1"/>
              <a:t>Tensorflow</a:t>
            </a:r>
            <a:r>
              <a:rPr lang="en-IN" dirty="0"/>
              <a:t> as a backend.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Division of pixel values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Using cross-entropy loss metric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Epoch Condition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Feature Extraction Layers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Activation Function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80AA6-B718-4B2A-B2B9-8085F4DFA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International Web Conference on Smart Engineering Technologies - 2020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EA5E3-4470-43BB-816A-7C526AD47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B13D7-CABB-4A8A-AD76-EF32EB59AA29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488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2CC5233-545D-4C55-AE23-6173680CE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20" y="1089074"/>
            <a:ext cx="5946980" cy="518967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CD5D8C-369F-4B3A-B20B-1A5BDC733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International Web Conference on Smart Engineering Technologies - 2020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3317D7-2AFA-483E-8540-7A953097C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B13D7-CABB-4A8A-AD76-EF32EB59AA29}" type="slidenum">
              <a:rPr lang="en-IN" smtClean="0"/>
              <a:t>11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2D29E1-E03D-4B05-B2AE-FA60C0EB0E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058" y="1089074"/>
            <a:ext cx="5946980" cy="518967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EBC67C7-466C-43B8-AAC9-2C9E4A93F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372472"/>
            <a:ext cx="10159644" cy="626082"/>
          </a:xfrm>
        </p:spPr>
        <p:txBody>
          <a:bodyPr>
            <a:normAutofit fontScale="90000"/>
          </a:bodyPr>
          <a:lstStyle/>
          <a:p>
            <a:r>
              <a:rPr lang="en-IN" dirty="0"/>
              <a:t>Experimental Results</a:t>
            </a:r>
          </a:p>
        </p:txBody>
      </p:sp>
    </p:spTree>
    <p:extLst>
      <p:ext uri="{BB962C8B-B14F-4D97-AF65-F5344CB8AC3E}">
        <p14:creationId xmlns:p14="http://schemas.microsoft.com/office/powerpoint/2010/main" val="1343815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9F206-9986-4DD7-85BE-BA3CB7EB8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36778"/>
            <a:ext cx="9905998" cy="1478570"/>
          </a:xfrm>
        </p:spPr>
        <p:txBody>
          <a:bodyPr/>
          <a:lstStyle/>
          <a:p>
            <a:r>
              <a:rPr lang="en-IN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B867E-CEE6-453B-A876-DF2BEA9A3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38349"/>
            <a:ext cx="9905999" cy="3752851"/>
          </a:xfrm>
        </p:spPr>
        <p:txBody>
          <a:bodyPr/>
          <a:lstStyle/>
          <a:p>
            <a:r>
              <a:rPr lang="en-IN" dirty="0"/>
              <a:t>- Easy to use</a:t>
            </a:r>
          </a:p>
          <a:p>
            <a:r>
              <a:rPr lang="en-IN" dirty="0"/>
              <a:t>- Reduces time</a:t>
            </a:r>
          </a:p>
          <a:p>
            <a:r>
              <a:rPr lang="en-IN" dirty="0"/>
              <a:t>- Reduces Human Efforts</a:t>
            </a:r>
          </a:p>
          <a:p>
            <a:r>
              <a:rPr lang="en-IN" dirty="0"/>
              <a:t>- Expert Suggestions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International Web Conference on Smart Engineering Technologies - 2020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B13D7-CABB-4A8A-AD76-EF32EB59AA29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893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22415"/>
          </a:xfrm>
        </p:spPr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09775"/>
            <a:ext cx="9905999" cy="3781426"/>
          </a:xfrm>
        </p:spPr>
        <p:txBody>
          <a:bodyPr/>
          <a:lstStyle/>
          <a:p>
            <a:r>
              <a:rPr lang="en-IN" dirty="0"/>
              <a:t>- Building Real time mobile application.</a:t>
            </a:r>
          </a:p>
          <a:p>
            <a:r>
              <a:rPr lang="en-IN" dirty="0"/>
              <a:t>- Make this model available in different regional languages so that it is convenient for   everyone.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International Web Conference on Smart Engineering Technologies - 2020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B13D7-CABB-4A8A-AD76-EF32EB59AA29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066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7A019-DE1C-4832-AC67-E6F489E56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270B-6874-4EF4-B5E1-977524661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solidFill>
                  <a:srgbClr val="333333"/>
                </a:solidFill>
                <a:effectLst/>
                <a:latin typeface="Roboto"/>
              </a:rPr>
              <a:t>- </a:t>
            </a:r>
            <a:r>
              <a:rPr lang="en-IN" i="0" dirty="0">
                <a:solidFill>
                  <a:srgbClr val="4D4D4D"/>
                </a:solidFill>
                <a:effectLst/>
                <a:latin typeface="Roboto Condensed"/>
              </a:rPr>
              <a:t>Yosuke Toda, Fumio Okura, “</a:t>
            </a:r>
            <a:r>
              <a:rPr lang="en-US" b="0" i="0" dirty="0">
                <a:solidFill>
                  <a:srgbClr val="212529"/>
                </a:solidFill>
                <a:effectLst/>
                <a:latin typeface="Roboto Condensed"/>
              </a:rPr>
              <a:t>How Convolutional Neural Networks Diagnose Plant Disease</a:t>
            </a:r>
            <a:r>
              <a:rPr lang="en-IN" i="0" dirty="0">
                <a:solidFill>
                  <a:srgbClr val="4D4D4D"/>
                </a:solidFill>
                <a:effectLst/>
                <a:latin typeface="Roboto Condensed"/>
              </a:rPr>
              <a:t>”, 2019</a:t>
            </a:r>
            <a:endParaRPr lang="en-IN" dirty="0"/>
          </a:p>
          <a:p>
            <a:endParaRPr lang="en-US" dirty="0">
              <a:solidFill>
                <a:srgbClr val="333333"/>
              </a:solidFill>
              <a:latin typeface="Roboto"/>
            </a:endParaRPr>
          </a:p>
          <a:p>
            <a:r>
              <a:rPr lang="en-US" dirty="0">
                <a:solidFill>
                  <a:srgbClr val="333333"/>
                </a:solidFill>
                <a:latin typeface="Roboto"/>
              </a:rPr>
              <a:t>- </a:t>
            </a: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R.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/>
              </a:rPr>
              <a:t>Balodi</a:t>
            </a: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, S. Bisht, A.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/>
              </a:rPr>
              <a:t>Ghatak</a:t>
            </a: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, and K. H. Rao, “Plant disease diagnosis: Technological advancements and challenges,” </a:t>
            </a:r>
            <a:r>
              <a:rPr lang="en-US" b="0" i="1" dirty="0">
                <a:solidFill>
                  <a:srgbClr val="333333"/>
                </a:solidFill>
                <a:effectLst/>
                <a:latin typeface="Roboto"/>
              </a:rPr>
              <a:t>Indian Phytopathology</a:t>
            </a: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, vol. 70, no. 3, pp. 275–281, 2017.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Roboto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635B8F-FD3D-4434-9DF0-ADB91E55C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International Web Conference on Smart Engineering Technologies - 2020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BA730-1E66-42AE-89BD-12B8E96FE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B13D7-CABB-4A8A-AD76-EF32EB59AA29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845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9B21E-8705-45B0-9A8C-4265367FD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2190" y="2427041"/>
            <a:ext cx="8105313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7200" dirty="0">
                <a:latin typeface="Informal Roman" panose="030604020304060B0204" pitchFamily="66" charset="0"/>
              </a:rPr>
              <a:t>THANK YOU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International Web Conference on Smart Engineering Technologies - 2020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B13D7-CABB-4A8A-AD76-EF32EB59AA29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488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C59C4-AD01-415F-A727-8C4761949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50919"/>
            <a:ext cx="9905998" cy="1515955"/>
          </a:xfrm>
        </p:spPr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7C3E8-C9A1-4621-A34B-2BC9761E8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66874"/>
            <a:ext cx="9905999" cy="3694959"/>
          </a:xfrm>
        </p:spPr>
        <p:txBody>
          <a:bodyPr>
            <a:noAutofit/>
          </a:bodyPr>
          <a:lstStyle/>
          <a:p>
            <a:pPr fontAlgn="t">
              <a:buFont typeface="Wingdings" panose="05000000000000000000" pitchFamily="2" charset="2"/>
              <a:buChar char="ü"/>
            </a:pPr>
            <a:r>
              <a:rPr lang="en-IN" sz="2200" b="1" dirty="0"/>
              <a:t> Motivation</a:t>
            </a:r>
          </a:p>
          <a:p>
            <a:pPr fontAlgn="t">
              <a:buFont typeface="Wingdings" panose="05000000000000000000" pitchFamily="2" charset="2"/>
              <a:buChar char="ü"/>
            </a:pPr>
            <a:r>
              <a:rPr lang="en-IN" sz="2200" b="1" dirty="0"/>
              <a:t> Introduction</a:t>
            </a:r>
          </a:p>
          <a:p>
            <a:pPr fontAlgn="t">
              <a:buFont typeface="Wingdings" panose="05000000000000000000" pitchFamily="2" charset="2"/>
              <a:buChar char="ü"/>
            </a:pPr>
            <a:r>
              <a:rPr lang="en-IN" sz="2200" b="1" dirty="0"/>
              <a:t> Problem Definition</a:t>
            </a:r>
          </a:p>
          <a:p>
            <a:pPr fontAlgn="t">
              <a:buFont typeface="Wingdings" panose="05000000000000000000" pitchFamily="2" charset="2"/>
              <a:buChar char="ü"/>
            </a:pPr>
            <a:r>
              <a:rPr lang="en-IN" sz="2200" b="1" dirty="0"/>
              <a:t> Architectural Diagram</a:t>
            </a:r>
          </a:p>
          <a:p>
            <a:pPr fontAlgn="t">
              <a:buFont typeface="Wingdings" panose="05000000000000000000" pitchFamily="2" charset="2"/>
              <a:buChar char="ü"/>
            </a:pPr>
            <a:r>
              <a:rPr lang="en-IN" sz="2200" b="1" dirty="0"/>
              <a:t> Methodology</a:t>
            </a:r>
          </a:p>
          <a:p>
            <a:pPr fontAlgn="t">
              <a:buFont typeface="Wingdings" panose="05000000000000000000" pitchFamily="2" charset="2"/>
              <a:buChar char="ü"/>
            </a:pPr>
            <a:r>
              <a:rPr lang="en-IN" sz="2200" b="1" dirty="0"/>
              <a:t> Working</a:t>
            </a:r>
          </a:p>
          <a:p>
            <a:pPr fontAlgn="t">
              <a:buFont typeface="Wingdings" panose="05000000000000000000" pitchFamily="2" charset="2"/>
              <a:buChar char="ü"/>
            </a:pPr>
            <a:r>
              <a:rPr lang="en-IN" sz="2200" b="1" dirty="0"/>
              <a:t> Advantages</a:t>
            </a:r>
          </a:p>
          <a:p>
            <a:pPr fontAlgn="t">
              <a:buFont typeface="Wingdings" panose="05000000000000000000" pitchFamily="2" charset="2"/>
              <a:buChar char="ü"/>
            </a:pPr>
            <a:r>
              <a:rPr lang="en-IN" sz="2200" b="1" dirty="0"/>
              <a:t> Experimental Results</a:t>
            </a:r>
          </a:p>
          <a:p>
            <a:pPr fontAlgn="t">
              <a:buFont typeface="Wingdings" panose="05000000000000000000" pitchFamily="2" charset="2"/>
              <a:buChar char="ü"/>
            </a:pPr>
            <a:r>
              <a:rPr lang="en-IN" sz="2200" b="1" dirty="0"/>
              <a:t> Future Work</a:t>
            </a:r>
          </a:p>
          <a:p>
            <a:pPr fontAlgn="t">
              <a:buFont typeface="Wingdings" panose="05000000000000000000" pitchFamily="2" charset="2"/>
              <a:buChar char="ü"/>
            </a:pPr>
            <a:r>
              <a:rPr lang="en-IN" sz="2200" b="1" dirty="0"/>
              <a:t> References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b="1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International Web Conference on Smart Engineering Technologies - 2020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B13D7-CABB-4A8A-AD76-EF32EB59AA2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145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C03DA-9F44-4D43-ACB2-BE44FCFA3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92527"/>
          </a:xfrm>
        </p:spPr>
        <p:txBody>
          <a:bodyPr/>
          <a:lstStyle/>
          <a:p>
            <a:r>
              <a:rPr lang="en-IN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ABFF8-3309-4479-BEA1-5B44C9695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11044"/>
            <a:ext cx="9905999" cy="4151605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		India is an Agriculture based country. Wherein 70% of the population depends on Agriculture. When pests and diseases affect the crops, there will be a tremendous decrease in production. In most of the cases pests or diseases are seen on the leaves or stems of the plant.</a:t>
            </a:r>
          </a:p>
          <a:p>
            <a:pPr marL="0" indent="0" algn="just">
              <a:buNone/>
            </a:pPr>
            <a:r>
              <a:rPr lang="en-US" dirty="0"/>
              <a:t> 		Nearly all the farmers are surrounded with the technology.</a:t>
            </a:r>
          </a:p>
          <a:p>
            <a:pPr marL="0" indent="0" algn="just">
              <a:buNone/>
            </a:pPr>
            <a:r>
              <a:rPr lang="en-US" dirty="0"/>
              <a:t>                     </a:t>
            </a:r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International Web Conference on Smart Engineering Technologies - 2020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B13D7-CABB-4A8A-AD76-EF32EB59AA2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484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4396C-AA68-4AEC-BECC-7532792DC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74771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6FD99-8C54-4300-B06F-565F052B7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04999"/>
            <a:ext cx="9905999" cy="3886201"/>
          </a:xfrm>
        </p:spPr>
        <p:txBody>
          <a:bodyPr/>
          <a:lstStyle/>
          <a:p>
            <a:pPr algn="just"/>
            <a:r>
              <a:rPr lang="en-US" dirty="0"/>
              <a:t>- </a:t>
            </a:r>
            <a:r>
              <a:rPr lang="en-US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Genuine advantages of innovation have not been reached to the townspeople.</a:t>
            </a:r>
          </a:p>
          <a:p>
            <a:pPr algn="just"/>
            <a:r>
              <a:rPr lang="en-US" dirty="0"/>
              <a:t>- Proposed model will focus on well being of farmers.</a:t>
            </a:r>
          </a:p>
          <a:p>
            <a:pPr algn="just"/>
            <a:r>
              <a:rPr lang="en-US" dirty="0"/>
              <a:t>- The farmers can use this model remotely from anywhere, any time.</a:t>
            </a:r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International Web Conference on Smart Engineering Technologies - 2020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B13D7-CABB-4A8A-AD76-EF32EB59AA2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479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0882-3C32-4773-B58D-59676632A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85995"/>
          </a:xfrm>
        </p:spPr>
        <p:txBody>
          <a:bodyPr/>
          <a:lstStyle/>
          <a:p>
            <a:r>
              <a:rPr lang="en-IN" dirty="0"/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10810-3225-4B30-A2DD-344261849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6899"/>
            <a:ext cx="9905999" cy="3924301"/>
          </a:xfrm>
        </p:spPr>
        <p:txBody>
          <a:bodyPr/>
          <a:lstStyle/>
          <a:p>
            <a:pPr algn="just"/>
            <a:r>
              <a:rPr lang="en-IN" dirty="0"/>
              <a:t>- Developing real time software model using deep learning for detection of leaf disease.</a:t>
            </a:r>
          </a:p>
          <a:p>
            <a:pPr algn="just"/>
            <a:r>
              <a:rPr lang="en-IN" dirty="0"/>
              <a:t>- It will allow users to give agricultural tips according to the season.</a:t>
            </a:r>
          </a:p>
          <a:p>
            <a:pPr algn="just"/>
            <a:r>
              <a:rPr lang="en-IN" dirty="0"/>
              <a:t>- It will allows users to classify whether the plant is healthy or diseased.</a:t>
            </a:r>
          </a:p>
          <a:p>
            <a:pPr algn="just"/>
            <a:r>
              <a:rPr lang="en-IN" dirty="0"/>
              <a:t>- In case of diseased leaf, it will provide suggestions like suitable pesticides.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International Web Conference on Smart Engineering Technologies - 2020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B13D7-CABB-4A8A-AD76-EF32EB59AA2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915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E7F73-BA52-4300-8652-D5932AEB7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77" y="-109677"/>
            <a:ext cx="10590211" cy="1677880"/>
          </a:xfrm>
        </p:spPr>
        <p:txBody>
          <a:bodyPr/>
          <a:lstStyle/>
          <a:p>
            <a:r>
              <a:rPr lang="en-IN" dirty="0"/>
              <a:t>Architectural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978B7CA-AB39-49ED-91B2-3085C57B0A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786" y="1846263"/>
            <a:ext cx="5112753" cy="4022725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International Web Conference on Smart Engineering Technologies - 2020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B13D7-CABB-4A8A-AD76-EF32EB59AA29}" type="slidenum">
              <a:rPr lang="en-IN" smtClean="0"/>
              <a:t>6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40472C-EBFA-47B1-945A-8F9EBD41D1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175" y="1751013"/>
            <a:ext cx="7867650" cy="4525962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4479766-4C2E-4E59-B54F-4BEF32C466C0}"/>
              </a:ext>
            </a:extLst>
          </p:cNvPr>
          <p:cNvSpPr/>
          <p:nvPr/>
        </p:nvSpPr>
        <p:spPr>
          <a:xfrm>
            <a:off x="5619565" y="5086905"/>
            <a:ext cx="1526959" cy="4971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129356-C0BC-447D-A6F1-50FD0590DB8F}"/>
              </a:ext>
            </a:extLst>
          </p:cNvPr>
          <p:cNvSpPr txBox="1"/>
          <p:nvPr/>
        </p:nvSpPr>
        <p:spPr>
          <a:xfrm>
            <a:off x="5699463" y="5172523"/>
            <a:ext cx="1526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SUGGESTIONS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D03293-0314-4074-8A4D-7F02029A5889}"/>
              </a:ext>
            </a:extLst>
          </p:cNvPr>
          <p:cNvSpPr/>
          <p:nvPr/>
        </p:nvSpPr>
        <p:spPr>
          <a:xfrm>
            <a:off x="5228947" y="5612815"/>
            <a:ext cx="2308194" cy="68358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103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3836B-3E64-40EE-8F02-89A513E5B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10257"/>
          </a:xfrm>
        </p:spPr>
        <p:txBody>
          <a:bodyPr/>
          <a:lstStyle/>
          <a:p>
            <a:r>
              <a:rPr lang="en-IN" dirty="0"/>
              <a:t>Methodology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435" y="1829609"/>
            <a:ext cx="9483839" cy="4429342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International Web Conference on Smart Engineering Technologies - 2020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B13D7-CABB-4A8A-AD76-EF32EB59AA29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269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4867-A311-45DD-8634-1DA0D76EB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Convolutional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8A050-65DB-4E77-9FEF-8BE3D39E9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consists of convolutional layers along with pooling layers.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Feature maps are extracted through convolution and other processing layers from image.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Gives output from the estimated class.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Loss – difference between actual and predicted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Backpropagation Method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AF46EE-325B-4BAD-9F1D-BBD3D1110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International Web Conference on Smart Engineering Technologies - 2020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23483-F5D4-40AB-9BC6-C3827A96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B13D7-CABB-4A8A-AD76-EF32EB59AA29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006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6162" y="1251751"/>
            <a:ext cx="9905999" cy="49924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Creating Dataset: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The code is basically divided into four steps:</a:t>
            </a:r>
          </a:p>
          <a:p>
            <a:pPr marL="514350" indent="-514350">
              <a:buFont typeface="+mj-lt"/>
              <a:buAutoNum type="romanUcPeriod"/>
            </a:pPr>
            <a:r>
              <a:rPr lang="en-IN" dirty="0"/>
              <a:t>Importing Libraries</a:t>
            </a:r>
          </a:p>
          <a:p>
            <a:pPr marL="514350" indent="-514350">
              <a:buFont typeface="+mj-lt"/>
              <a:buAutoNum type="romanUcPeriod"/>
            </a:pPr>
            <a:r>
              <a:rPr lang="en-IN" dirty="0"/>
              <a:t>Generation of Data</a:t>
            </a:r>
          </a:p>
          <a:p>
            <a:pPr marL="514350" indent="-514350">
              <a:buFont typeface="+mj-lt"/>
              <a:buAutoNum type="romanUcPeriod"/>
            </a:pPr>
            <a:r>
              <a:rPr lang="en-IN" dirty="0"/>
              <a:t>Making Neural Network</a:t>
            </a:r>
          </a:p>
          <a:p>
            <a:pPr marL="514350" indent="-514350">
              <a:buFont typeface="+mj-lt"/>
              <a:buAutoNum type="romanUcPeriod"/>
            </a:pPr>
            <a:r>
              <a:rPr lang="en-IN" dirty="0"/>
              <a:t>Predicting the model (results as healthy or diseased).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International Web Conference on Smart Engineering Technologies - 2020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B13D7-CABB-4A8A-AD76-EF32EB59AA29}" type="slidenum">
              <a:rPr lang="en-IN" smtClean="0"/>
              <a:t>9</a:t>
            </a:fld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5621867" y="1608128"/>
            <a:ext cx="1286934" cy="31326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107267" y="3568168"/>
            <a:ext cx="1286934" cy="33866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Infected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384523" y="2611420"/>
            <a:ext cx="1286934" cy="31326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Validation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970866" y="2611420"/>
            <a:ext cx="1286934" cy="31326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529667" y="3593569"/>
            <a:ext cx="1564744" cy="31326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Non-infected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360056" y="3559693"/>
            <a:ext cx="1286934" cy="31326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Infected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912635" y="3568157"/>
            <a:ext cx="1652848" cy="35561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Non-Infected</a:t>
            </a:r>
          </a:p>
        </p:txBody>
      </p:sp>
      <p:cxnSp>
        <p:nvCxnSpPr>
          <p:cNvPr id="19" name="Straight Connector 18"/>
          <p:cNvCxnSpPr>
            <a:stCxn id="4" idx="2"/>
          </p:cNvCxnSpPr>
          <p:nvPr/>
        </p:nvCxnSpPr>
        <p:spPr>
          <a:xfrm>
            <a:off x="6265334" y="1921394"/>
            <a:ext cx="0" cy="80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256867" y="1942570"/>
            <a:ext cx="0" cy="2455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8" idx="0"/>
          </p:cNvCxnSpPr>
          <p:nvPr/>
        </p:nvCxnSpPr>
        <p:spPr>
          <a:xfrm rot="10800000" flipV="1">
            <a:off x="4614334" y="2196570"/>
            <a:ext cx="1651001" cy="4148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2"/>
          </p:cNvCxnSpPr>
          <p:nvPr/>
        </p:nvCxnSpPr>
        <p:spPr>
          <a:xfrm>
            <a:off x="4614333" y="2924686"/>
            <a:ext cx="0" cy="22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027990" y="2924686"/>
            <a:ext cx="0" cy="22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6" idx="0"/>
          </p:cNvCxnSpPr>
          <p:nvPr/>
        </p:nvCxnSpPr>
        <p:spPr>
          <a:xfrm rot="10800000" flipV="1">
            <a:off x="3750735" y="3144836"/>
            <a:ext cx="863599" cy="42333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10" idx="0"/>
          </p:cNvCxnSpPr>
          <p:nvPr/>
        </p:nvCxnSpPr>
        <p:spPr>
          <a:xfrm rot="10800000" flipV="1">
            <a:off x="7003523" y="3153301"/>
            <a:ext cx="1024468" cy="4063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>
            <a:off x="4614333" y="3144833"/>
            <a:ext cx="697706" cy="440268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>
            <a:off x="8027990" y="3153300"/>
            <a:ext cx="836611" cy="4402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endCxn id="7" idx="0"/>
          </p:cNvCxnSpPr>
          <p:nvPr/>
        </p:nvCxnSpPr>
        <p:spPr>
          <a:xfrm>
            <a:off x="6256867" y="2188103"/>
            <a:ext cx="1771123" cy="4233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734800" y="23537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FBB5439B-2342-4769-91A8-F9EA79C4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162" y="17620"/>
            <a:ext cx="9905998" cy="1010257"/>
          </a:xfrm>
        </p:spPr>
        <p:txBody>
          <a:bodyPr/>
          <a:lstStyle/>
          <a:p>
            <a:r>
              <a:rPr lang="en-IN" dirty="0"/>
              <a:t>Steps</a:t>
            </a:r>
          </a:p>
        </p:txBody>
      </p:sp>
    </p:spTree>
    <p:extLst>
      <p:ext uri="{BB962C8B-B14F-4D97-AF65-F5344CB8AC3E}">
        <p14:creationId xmlns:p14="http://schemas.microsoft.com/office/powerpoint/2010/main" val="42829125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3018</TotalTime>
  <Words>642</Words>
  <Application>Microsoft Office PowerPoint</Application>
  <PresentationFormat>Widescreen</PresentationFormat>
  <Paragraphs>124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Calibri</vt:lpstr>
      <vt:lpstr>Calibri Light</vt:lpstr>
      <vt:lpstr>Informal Roman</vt:lpstr>
      <vt:lpstr>Roboto</vt:lpstr>
      <vt:lpstr>Roboto Condensed</vt:lpstr>
      <vt:lpstr>Times New Roman</vt:lpstr>
      <vt:lpstr>Wingdings</vt:lpstr>
      <vt:lpstr>Retrospect</vt:lpstr>
      <vt:lpstr> </vt:lpstr>
      <vt:lpstr>AGENDA</vt:lpstr>
      <vt:lpstr>Motivation</vt:lpstr>
      <vt:lpstr>Introduction</vt:lpstr>
      <vt:lpstr>Problem Definition</vt:lpstr>
      <vt:lpstr>Architectural Diagram</vt:lpstr>
      <vt:lpstr>Methodology</vt:lpstr>
      <vt:lpstr>Convolutional Neural Network</vt:lpstr>
      <vt:lpstr>Steps</vt:lpstr>
      <vt:lpstr>Working</vt:lpstr>
      <vt:lpstr>Experimental Results</vt:lpstr>
      <vt:lpstr>Advantages</vt:lpstr>
      <vt:lpstr>Future Scope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 k</dc:creator>
  <cp:lastModifiedBy>o k</cp:lastModifiedBy>
  <cp:revision>78</cp:revision>
  <dcterms:created xsi:type="dcterms:W3CDTF">2020-01-31T12:54:52Z</dcterms:created>
  <dcterms:modified xsi:type="dcterms:W3CDTF">2020-06-27T05:45:16Z</dcterms:modified>
</cp:coreProperties>
</file>