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7" r:id="rId1"/>
  </p:sldMasterIdLst>
  <p:sldIdLst>
    <p:sldId id="288" r:id="rId2"/>
    <p:sldId id="259" r:id="rId3"/>
    <p:sldId id="283" r:id="rId4"/>
    <p:sldId id="284" r:id="rId5"/>
    <p:sldId id="285" r:id="rId6"/>
    <p:sldId id="276" r:id="rId7"/>
    <p:sldId id="286" r:id="rId8"/>
    <p:sldId id="258" r:id="rId9"/>
    <p:sldId id="260" r:id="rId10"/>
    <p:sldId id="279" r:id="rId11"/>
    <p:sldId id="280" r:id="rId12"/>
    <p:sldId id="289" r:id="rId13"/>
    <p:sldId id="293" r:id="rId14"/>
    <p:sldId id="294" r:id="rId15"/>
    <p:sldId id="292" r:id="rId16"/>
    <p:sldId id="301" r:id="rId17"/>
    <p:sldId id="295" r:id="rId18"/>
    <p:sldId id="297" r:id="rId19"/>
    <p:sldId id="298" r:id="rId20"/>
    <p:sldId id="296" r:id="rId21"/>
    <p:sldId id="302" r:id="rId22"/>
    <p:sldId id="290" r:id="rId23"/>
    <p:sldId id="272" r:id="rId24"/>
    <p:sldId id="273" r:id="rId25"/>
    <p:sldId id="269"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4660"/>
  </p:normalViewPr>
  <p:slideViewPr>
    <p:cSldViewPr snapToGrid="0">
      <p:cViewPr varScale="1">
        <p:scale>
          <a:sx n="89" d="100"/>
          <a:sy n="89"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9950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79626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474490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2480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92474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04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47235655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0323203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165782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B02557A-7053-4340-A874-8AB926A8EDA1}" type="datetimeFigureOut">
              <a:rPr lang="en-US" smtClean="0"/>
              <a:t>5/19/2021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93646150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B02557A-7053-4340-A874-8AB926A8EDA1}" type="datetimeFigureOut">
              <a:rPr lang="en-US" smtClean="0"/>
              <a:pPr/>
              <a:t>5/19/2021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9887184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08331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B02557A-7053-4340-A874-8AB926A8EDA1}" type="datetimeFigureOut">
              <a:rPr lang="en-US" smtClean="0"/>
              <a:pPr/>
              <a:t>5/19/2021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EF9944-A4F6-4C59-AEBD-678D6480B8EA}"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913030"/>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416F4F-418E-48F1-BB80-FB0968265E09}"/>
              </a:ext>
            </a:extLst>
          </p:cNvPr>
          <p:cNvSpPr>
            <a:spLocks noGrp="1"/>
          </p:cNvSpPr>
          <p:nvPr>
            <p:ph type="title"/>
          </p:nvPr>
        </p:nvSpPr>
        <p:spPr/>
        <p:txBody>
          <a:bodyPr>
            <a:normAutofit fontScale="90000"/>
          </a:bodyPr>
          <a:lstStyle/>
          <a:p>
            <a:r>
              <a:rPr lang="en-IN" sz="4800" dirty="0">
                <a:solidFill>
                  <a:schemeClr val="accent2">
                    <a:lumMod val="60000"/>
                    <a:lumOff val="40000"/>
                  </a:schemeClr>
                </a:solidFill>
                <a:latin typeface="Britannic Bold" panose="020B0903060703020204" pitchFamily="34" charset="0"/>
              </a:rPr>
              <a:t>TITLE</a:t>
            </a:r>
            <a:br>
              <a:rPr lang="en-IN" sz="4800" dirty="0">
                <a:solidFill>
                  <a:schemeClr val="accent2">
                    <a:lumMod val="60000"/>
                    <a:lumOff val="40000"/>
                  </a:schemeClr>
                </a:solidFill>
                <a:latin typeface="Britannic Bold" panose="020B0903060703020204" pitchFamily="34" charset="0"/>
              </a:rPr>
            </a:br>
            <a:r>
              <a:rPr lang="en-IN" sz="4800" b="1" i="1" dirty="0"/>
              <a:t>Health Care Chatbot using Deep Learning and NLP</a:t>
            </a:r>
            <a:endParaRPr lang="en-IN" dirty="0"/>
          </a:p>
        </p:txBody>
      </p:sp>
      <p:pic>
        <p:nvPicPr>
          <p:cNvPr id="5" name="Content Placeholder 4">
            <a:extLst>
              <a:ext uri="{FF2B5EF4-FFF2-40B4-BE49-F238E27FC236}">
                <a16:creationId xmlns:a16="http://schemas.microsoft.com/office/drawing/2014/main" xmlns="" id="{9E5491FF-C96B-457E-B424-625C502A742A}"/>
              </a:ext>
            </a:extLst>
          </p:cNvPr>
          <p:cNvPicPr>
            <a:picLocks noGrp="1" noChangeAspect="1"/>
          </p:cNvPicPr>
          <p:nvPr>
            <p:ph idx="1"/>
          </p:nvPr>
        </p:nvPicPr>
        <p:blipFill>
          <a:blip r:embed="rId2"/>
          <a:stretch>
            <a:fillRect/>
          </a:stretch>
        </p:blipFill>
        <p:spPr>
          <a:xfrm>
            <a:off x="0" y="1809750"/>
            <a:ext cx="12191999" cy="4505325"/>
          </a:xfrm>
        </p:spPr>
      </p:pic>
    </p:spTree>
    <p:extLst>
      <p:ext uri="{BB962C8B-B14F-4D97-AF65-F5344CB8AC3E}">
        <p14:creationId xmlns:p14="http://schemas.microsoft.com/office/powerpoint/2010/main" val="1374539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6354" y="545733"/>
            <a:ext cx="8911687" cy="1280890"/>
          </a:xfrm>
        </p:spPr>
        <p:txBody>
          <a:bodyPr/>
          <a:lstStyle/>
          <a:p>
            <a:r>
              <a:rPr lang="en-IN" dirty="0"/>
              <a:t>Tokenization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6354" y="1826623"/>
            <a:ext cx="6524950" cy="26125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9694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913" y="637173"/>
            <a:ext cx="8911687" cy="1280890"/>
          </a:xfrm>
        </p:spPr>
        <p:txBody>
          <a:bodyPr/>
          <a:lstStyle/>
          <a:p>
            <a:r>
              <a:rPr lang="en-IN" dirty="0"/>
              <a:t>Stemming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4913" y="2022566"/>
            <a:ext cx="5721531" cy="27845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51741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C5FF9-55FD-40F7-B76F-7A67F2EFE09B}"/>
              </a:ext>
            </a:extLst>
          </p:cNvPr>
          <p:cNvSpPr>
            <a:spLocks noGrp="1"/>
          </p:cNvSpPr>
          <p:nvPr>
            <p:ph type="title"/>
          </p:nvPr>
        </p:nvSpPr>
        <p:spPr/>
        <p:txBody>
          <a:bodyPr>
            <a:normAutofit/>
          </a:bodyPr>
          <a:lstStyle/>
          <a:p>
            <a:r>
              <a:rPr lang="en-IN" sz="2400" dirty="0"/>
              <a:t>Example:-</a:t>
            </a:r>
          </a:p>
        </p:txBody>
      </p:sp>
      <p:pic>
        <p:nvPicPr>
          <p:cNvPr id="5" name="Content Placeholder 4">
            <a:extLst>
              <a:ext uri="{FF2B5EF4-FFF2-40B4-BE49-F238E27FC236}">
                <a16:creationId xmlns:a16="http://schemas.microsoft.com/office/drawing/2014/main" xmlns="" id="{2486BE37-DFE8-4D19-8301-514027FCCDA6}"/>
              </a:ext>
            </a:extLst>
          </p:cNvPr>
          <p:cNvPicPr>
            <a:picLocks noGrp="1" noChangeAspect="1"/>
          </p:cNvPicPr>
          <p:nvPr>
            <p:ph idx="1"/>
          </p:nvPr>
        </p:nvPicPr>
        <p:blipFill>
          <a:blip r:embed="rId2"/>
          <a:stretch>
            <a:fillRect/>
          </a:stretch>
        </p:blipFill>
        <p:spPr>
          <a:xfrm>
            <a:off x="1097280" y="1846263"/>
            <a:ext cx="10058400" cy="4022725"/>
          </a:xfrm>
        </p:spPr>
      </p:pic>
    </p:spTree>
    <p:extLst>
      <p:ext uri="{BB962C8B-B14F-4D97-AF65-F5344CB8AC3E}">
        <p14:creationId xmlns:p14="http://schemas.microsoft.com/office/powerpoint/2010/main" val="43748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2993BF-39CE-41C8-82FA-50B9AB63B035}"/>
              </a:ext>
            </a:extLst>
          </p:cNvPr>
          <p:cNvSpPr>
            <a:spLocks noGrp="1"/>
          </p:cNvSpPr>
          <p:nvPr>
            <p:ph type="title"/>
          </p:nvPr>
        </p:nvSpPr>
        <p:spPr/>
        <p:txBody>
          <a:bodyPr>
            <a:normAutofit/>
          </a:bodyPr>
          <a:lstStyle/>
          <a:p>
            <a:r>
              <a:rPr lang="en-IN" sz="2000" b="1" dirty="0" smtClean="0"/>
              <a:t> Bag of Words :-</a:t>
            </a:r>
            <a:endParaRPr lang="en-IN" sz="2000" dirty="0"/>
          </a:p>
        </p:txBody>
      </p:sp>
      <p:sp>
        <p:nvSpPr>
          <p:cNvPr id="3" name="Content Placeholder 2">
            <a:extLst>
              <a:ext uri="{FF2B5EF4-FFF2-40B4-BE49-F238E27FC236}">
                <a16:creationId xmlns:a16="http://schemas.microsoft.com/office/drawing/2014/main" xmlns="" id="{DFD17699-0C57-4907-AF74-636C7C133696}"/>
              </a:ext>
            </a:extLst>
          </p:cNvPr>
          <p:cNvSpPr>
            <a:spLocks noGrp="1"/>
          </p:cNvSpPr>
          <p:nvPr>
            <p:ph idx="1"/>
          </p:nvPr>
        </p:nvSpPr>
        <p:spPr/>
        <p:txBody>
          <a:bodyPr/>
          <a:lstStyle/>
          <a:p>
            <a:r>
              <a:rPr lang="en-IN" dirty="0"/>
              <a:t>                                                                                              </a:t>
            </a:r>
          </a:p>
        </p:txBody>
      </p:sp>
      <p:pic>
        <p:nvPicPr>
          <p:cNvPr id="4" name="Content Placeholder 3">
            <a:extLst>
              <a:ext uri="{FF2B5EF4-FFF2-40B4-BE49-F238E27FC236}">
                <a16:creationId xmlns:a16="http://schemas.microsoft.com/office/drawing/2014/main" xmlns="" id="{919F932B-59D2-4207-8CC4-98D415B7A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367" y="1954108"/>
            <a:ext cx="5208629" cy="40233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47529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42FE2-5AD2-49F5-87CF-CF3938460269}"/>
              </a:ext>
            </a:extLst>
          </p:cNvPr>
          <p:cNvSpPr>
            <a:spLocks noGrp="1"/>
          </p:cNvSpPr>
          <p:nvPr>
            <p:ph type="title"/>
          </p:nvPr>
        </p:nvSpPr>
        <p:spPr/>
        <p:txBody>
          <a:bodyPr>
            <a:normAutofit/>
          </a:bodyPr>
          <a:lstStyle/>
          <a:p>
            <a:r>
              <a:rPr lang="en-IN" sz="2000" b="1" dirty="0" smtClean="0"/>
              <a:t>Training </a:t>
            </a:r>
            <a:r>
              <a:rPr lang="en-IN" sz="2000" b="1" dirty="0"/>
              <a:t>of Model:-</a:t>
            </a:r>
          </a:p>
        </p:txBody>
      </p:sp>
      <p:sp>
        <p:nvSpPr>
          <p:cNvPr id="3" name="Content Placeholder 2">
            <a:extLst>
              <a:ext uri="{FF2B5EF4-FFF2-40B4-BE49-F238E27FC236}">
                <a16:creationId xmlns:a16="http://schemas.microsoft.com/office/drawing/2014/main" xmlns="" id="{6E8B8CE8-7048-4D17-9A9A-A36FC70BB91F}"/>
              </a:ext>
            </a:extLst>
          </p:cNvPr>
          <p:cNvSpPr>
            <a:spLocks noGrp="1"/>
          </p:cNvSpPr>
          <p:nvPr>
            <p:ph idx="1"/>
          </p:nvPr>
        </p:nvSpPr>
        <p:spPr/>
        <p:txBody>
          <a:bodyPr/>
          <a:lstStyle/>
          <a:p>
            <a:r>
              <a:rPr lang="en-IN" dirty="0" smtClean="0"/>
              <a:t>Neural Net:-</a:t>
            </a:r>
            <a:endParaRPr lang="en-IN" dirty="0"/>
          </a:p>
          <a:p>
            <a:endParaRPr lang="en-IN" dirty="0"/>
          </a:p>
        </p:txBody>
      </p:sp>
      <p:sp>
        <p:nvSpPr>
          <p:cNvPr id="5" name="TextBox 4">
            <a:extLst>
              <a:ext uri="{FF2B5EF4-FFF2-40B4-BE49-F238E27FC236}">
                <a16:creationId xmlns:a16="http://schemas.microsoft.com/office/drawing/2014/main" xmlns="" id="{92A2DC62-C1C1-492F-A281-0440EFF5EFD5}"/>
              </a:ext>
            </a:extLst>
          </p:cNvPr>
          <p:cNvSpPr txBox="1"/>
          <p:nvPr/>
        </p:nvSpPr>
        <p:spPr>
          <a:xfrm flipH="1">
            <a:off x="5566625" y="5931749"/>
            <a:ext cx="627141" cy="276999"/>
          </a:xfrm>
          <a:prstGeom prst="rect">
            <a:avLst/>
          </a:prstGeom>
          <a:noFill/>
        </p:spPr>
        <p:txBody>
          <a:bodyPr wrap="square" rtlCol="0">
            <a:spAutoFit/>
          </a:bodyPr>
          <a:lstStyle/>
          <a:p>
            <a:r>
              <a:rPr lang="en-IN" sz="1200" dirty="0"/>
              <a:t>Fig.7</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008" y="2369130"/>
            <a:ext cx="6570728" cy="3409040"/>
          </a:xfrm>
          <a:prstGeom prst="rect">
            <a:avLst/>
          </a:prstGeom>
        </p:spPr>
      </p:pic>
    </p:spTree>
    <p:extLst>
      <p:ext uri="{BB962C8B-B14F-4D97-AF65-F5344CB8AC3E}">
        <p14:creationId xmlns:p14="http://schemas.microsoft.com/office/powerpoint/2010/main" val="2179153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B36392C-7CD8-436A-A564-5516FEEA31D6}"/>
              </a:ext>
            </a:extLst>
          </p:cNvPr>
          <p:cNvSpPr>
            <a:spLocks noGrp="1"/>
          </p:cNvSpPr>
          <p:nvPr>
            <p:ph idx="1"/>
          </p:nvPr>
        </p:nvSpPr>
        <p:spPr>
          <a:xfrm>
            <a:off x="1097280" y="1423358"/>
            <a:ext cx="10058400" cy="3712490"/>
          </a:xfrm>
        </p:spPr>
        <p:txBody>
          <a:bodyPr/>
          <a:lstStyle/>
          <a:p>
            <a:r>
              <a:rPr lang="en-US" b="1" dirty="0"/>
              <a:t>Training of data </a:t>
            </a:r>
            <a:r>
              <a:rPr lang="en-IN" b="1" dirty="0" smtClean="0"/>
              <a:t>:- </a:t>
            </a:r>
            <a:endParaRPr lang="en-IN" b="1" dirty="0"/>
          </a:p>
          <a:p>
            <a:r>
              <a:rPr lang="en-IN" dirty="0"/>
              <a:t> </a:t>
            </a:r>
          </a:p>
        </p:txBody>
      </p:sp>
      <p:pic>
        <p:nvPicPr>
          <p:cNvPr id="5" name="Picture 4">
            <a:extLst>
              <a:ext uri="{FF2B5EF4-FFF2-40B4-BE49-F238E27FC236}">
                <a16:creationId xmlns:a16="http://schemas.microsoft.com/office/drawing/2014/main" xmlns="" id="{B67C88F8-3DA6-4D7A-B7D6-8D9F1AF0C04B}"/>
              </a:ext>
            </a:extLst>
          </p:cNvPr>
          <p:cNvPicPr>
            <a:picLocks noChangeAspect="1"/>
          </p:cNvPicPr>
          <p:nvPr/>
        </p:nvPicPr>
        <p:blipFill>
          <a:blip r:embed="rId2"/>
          <a:stretch>
            <a:fillRect/>
          </a:stretch>
        </p:blipFill>
        <p:spPr>
          <a:xfrm>
            <a:off x="1097280" y="2070341"/>
            <a:ext cx="10058400" cy="4132052"/>
          </a:xfrm>
          <a:prstGeom prst="rect">
            <a:avLst/>
          </a:prstGeom>
        </p:spPr>
      </p:pic>
    </p:spTree>
    <p:extLst>
      <p:ext uri="{BB962C8B-B14F-4D97-AF65-F5344CB8AC3E}">
        <p14:creationId xmlns:p14="http://schemas.microsoft.com/office/powerpoint/2010/main" val="3332775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Training of data</a:t>
            </a:r>
            <a:r>
              <a:rPr lang="en-US" sz="2400" dirty="0" smtClean="0"/>
              <a:t>:-</a:t>
            </a:r>
            <a:endParaRPr lang="en-IN" sz="2400" dirty="0"/>
          </a:p>
        </p:txBody>
      </p:sp>
      <p:pic>
        <p:nvPicPr>
          <p:cNvPr id="4" name="Content Placeholder 3">
            <a:extLst>
              <a:ext uri="{FF2B5EF4-FFF2-40B4-BE49-F238E27FC236}">
                <a16:creationId xmlns:a16="http://schemas.microsoft.com/office/drawing/2014/main" xmlns="" id="{E6605388-5004-4737-B01C-5B8DFAAB0CE9}"/>
              </a:ext>
            </a:extLst>
          </p:cNvPr>
          <p:cNvPicPr>
            <a:picLocks noGrp="1" noChangeAspect="1"/>
          </p:cNvPicPr>
          <p:nvPr>
            <p:ph idx="1"/>
          </p:nvPr>
        </p:nvPicPr>
        <p:blipFill>
          <a:blip r:embed="rId2"/>
          <a:stretch>
            <a:fillRect/>
          </a:stretch>
        </p:blipFill>
        <p:spPr>
          <a:xfrm>
            <a:off x="4157932" y="2234364"/>
            <a:ext cx="3864633" cy="3489083"/>
          </a:xfrm>
          <a:prstGeom prst="rect">
            <a:avLst/>
          </a:prstGeom>
        </p:spPr>
      </p:pic>
    </p:spTree>
    <p:extLst>
      <p:ext uri="{BB962C8B-B14F-4D97-AF65-F5344CB8AC3E}">
        <p14:creationId xmlns:p14="http://schemas.microsoft.com/office/powerpoint/2010/main" val="724912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58EAB5-26FA-452F-A7E4-4656FE46DFA2}"/>
              </a:ext>
            </a:extLst>
          </p:cNvPr>
          <p:cNvSpPr>
            <a:spLocks noGrp="1"/>
          </p:cNvSpPr>
          <p:nvPr>
            <p:ph type="title"/>
          </p:nvPr>
        </p:nvSpPr>
        <p:spPr/>
        <p:txBody>
          <a:bodyPr/>
          <a:lstStyle/>
          <a:p>
            <a:r>
              <a:rPr lang="en-IN" dirty="0"/>
              <a:t>How Chatbot Works….</a:t>
            </a:r>
          </a:p>
        </p:txBody>
      </p:sp>
      <p:pic>
        <p:nvPicPr>
          <p:cNvPr id="6" name="Content Placeholder 5">
            <a:extLst>
              <a:ext uri="{FF2B5EF4-FFF2-40B4-BE49-F238E27FC236}">
                <a16:creationId xmlns:a16="http://schemas.microsoft.com/office/drawing/2014/main" xmlns="" id="{70FCE0D7-64A1-4822-8367-1DC7F76228B7}"/>
              </a:ext>
            </a:extLst>
          </p:cNvPr>
          <p:cNvPicPr>
            <a:picLocks noGrp="1" noChangeAspect="1"/>
          </p:cNvPicPr>
          <p:nvPr>
            <p:ph sz="half" idx="1"/>
          </p:nvPr>
        </p:nvPicPr>
        <p:blipFill>
          <a:blip r:embed="rId2"/>
          <a:stretch>
            <a:fillRect/>
          </a:stretch>
        </p:blipFill>
        <p:spPr>
          <a:xfrm>
            <a:off x="1097280" y="1846263"/>
            <a:ext cx="9401067" cy="4022725"/>
          </a:xfrm>
        </p:spPr>
      </p:pic>
    </p:spTree>
    <p:extLst>
      <p:ext uri="{BB962C8B-B14F-4D97-AF65-F5344CB8AC3E}">
        <p14:creationId xmlns:p14="http://schemas.microsoft.com/office/powerpoint/2010/main" val="2580148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398492-5C6D-45C6-AB99-2DDFBCC57084}"/>
              </a:ext>
            </a:extLst>
          </p:cNvPr>
          <p:cNvSpPr>
            <a:spLocks noGrp="1"/>
          </p:cNvSpPr>
          <p:nvPr>
            <p:ph type="title"/>
          </p:nvPr>
        </p:nvSpPr>
        <p:spPr/>
        <p:txBody>
          <a:bodyPr>
            <a:normAutofit/>
          </a:bodyPr>
          <a:lstStyle/>
          <a:p>
            <a:r>
              <a:rPr lang="en-IN" sz="3200" dirty="0"/>
              <a:t>How our chatbot works….</a:t>
            </a:r>
          </a:p>
        </p:txBody>
      </p:sp>
      <p:pic>
        <p:nvPicPr>
          <p:cNvPr id="6" name="Content Placeholder 5">
            <a:extLst>
              <a:ext uri="{FF2B5EF4-FFF2-40B4-BE49-F238E27FC236}">
                <a16:creationId xmlns:a16="http://schemas.microsoft.com/office/drawing/2014/main" xmlns="" id="{EE9B044D-A4C1-4ACE-9D26-EB0ADF7E6E30}"/>
              </a:ext>
            </a:extLst>
          </p:cNvPr>
          <p:cNvPicPr>
            <a:picLocks noGrp="1" noChangeAspect="1"/>
          </p:cNvPicPr>
          <p:nvPr>
            <p:ph sz="half" idx="1"/>
          </p:nvPr>
        </p:nvPicPr>
        <p:blipFill>
          <a:blip r:embed="rId2"/>
          <a:stretch>
            <a:fillRect/>
          </a:stretch>
        </p:blipFill>
        <p:spPr>
          <a:xfrm>
            <a:off x="1097280" y="2078670"/>
            <a:ext cx="4938712" cy="3790425"/>
          </a:xfrm>
        </p:spPr>
      </p:pic>
      <p:pic>
        <p:nvPicPr>
          <p:cNvPr id="8" name="Content Placeholder 7">
            <a:extLst>
              <a:ext uri="{FF2B5EF4-FFF2-40B4-BE49-F238E27FC236}">
                <a16:creationId xmlns:a16="http://schemas.microsoft.com/office/drawing/2014/main" xmlns="" id="{46BB48BB-58E1-4128-B3CE-80DB5F52F004}"/>
              </a:ext>
            </a:extLst>
          </p:cNvPr>
          <p:cNvPicPr>
            <a:picLocks noGrp="1" noChangeAspect="1"/>
          </p:cNvPicPr>
          <p:nvPr>
            <p:ph sz="half" idx="2"/>
          </p:nvPr>
        </p:nvPicPr>
        <p:blipFill>
          <a:blip r:embed="rId3"/>
          <a:stretch>
            <a:fillRect/>
          </a:stretch>
        </p:blipFill>
        <p:spPr>
          <a:xfrm>
            <a:off x="6157595" y="2078671"/>
            <a:ext cx="4937125" cy="3790424"/>
          </a:xfrm>
        </p:spPr>
      </p:pic>
    </p:spTree>
    <p:extLst>
      <p:ext uri="{BB962C8B-B14F-4D97-AF65-F5344CB8AC3E}">
        <p14:creationId xmlns:p14="http://schemas.microsoft.com/office/powerpoint/2010/main" val="3055532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4E3CF3A5-79CA-47F0-968A-462070CAD55A}"/>
              </a:ext>
            </a:extLst>
          </p:cNvPr>
          <p:cNvPicPr>
            <a:picLocks noGrp="1" noChangeAspect="1"/>
          </p:cNvPicPr>
          <p:nvPr>
            <p:ph sz="half" idx="1"/>
          </p:nvPr>
        </p:nvPicPr>
        <p:blipFill>
          <a:blip r:embed="rId2"/>
          <a:stretch>
            <a:fillRect/>
          </a:stretch>
        </p:blipFill>
        <p:spPr>
          <a:xfrm>
            <a:off x="1096963" y="1737360"/>
            <a:ext cx="4938712" cy="4131735"/>
          </a:xfrm>
        </p:spPr>
      </p:pic>
      <p:pic>
        <p:nvPicPr>
          <p:cNvPr id="8" name="Content Placeholder 7">
            <a:extLst>
              <a:ext uri="{FF2B5EF4-FFF2-40B4-BE49-F238E27FC236}">
                <a16:creationId xmlns:a16="http://schemas.microsoft.com/office/drawing/2014/main" xmlns="" id="{A7766E93-5B06-46B1-AC68-8A12B4D575B8}"/>
              </a:ext>
            </a:extLst>
          </p:cNvPr>
          <p:cNvPicPr>
            <a:picLocks noGrp="1" noChangeAspect="1"/>
          </p:cNvPicPr>
          <p:nvPr>
            <p:ph sz="half" idx="2"/>
          </p:nvPr>
        </p:nvPicPr>
        <p:blipFill>
          <a:blip r:embed="rId3"/>
          <a:stretch>
            <a:fillRect/>
          </a:stretch>
        </p:blipFill>
        <p:spPr>
          <a:xfrm>
            <a:off x="6218238" y="1737360"/>
            <a:ext cx="4937125" cy="4131735"/>
          </a:xfrm>
        </p:spPr>
      </p:pic>
    </p:spTree>
    <p:extLst>
      <p:ext uri="{BB962C8B-B14F-4D97-AF65-F5344CB8AC3E}">
        <p14:creationId xmlns:p14="http://schemas.microsoft.com/office/powerpoint/2010/main" val="50538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2426" y="126206"/>
            <a:ext cx="8825659" cy="1049451"/>
          </a:xfrm>
        </p:spPr>
        <p:txBody>
          <a:bodyPr/>
          <a:lstStyle/>
          <a:p>
            <a:r>
              <a:rPr lang="en-IN" dirty="0"/>
              <a:t>Group Number : 18</a:t>
            </a:r>
          </a:p>
        </p:txBody>
      </p:sp>
      <p:sp>
        <p:nvSpPr>
          <p:cNvPr id="7" name="Text Placeholder 6"/>
          <p:cNvSpPr>
            <a:spLocks noGrp="1"/>
          </p:cNvSpPr>
          <p:nvPr>
            <p:ph type="body" idx="1"/>
          </p:nvPr>
        </p:nvSpPr>
        <p:spPr>
          <a:xfrm>
            <a:off x="456213" y="1175657"/>
            <a:ext cx="8825659" cy="3997234"/>
          </a:xfrm>
        </p:spPr>
        <p:txBody>
          <a:bodyPr>
            <a:normAutofit/>
          </a:bodyPr>
          <a:lstStyle/>
          <a:p>
            <a:r>
              <a:rPr lang="en-IN" sz="4000" dirty="0">
                <a:solidFill>
                  <a:schemeClr val="accent2">
                    <a:lumMod val="60000"/>
                    <a:lumOff val="40000"/>
                  </a:schemeClr>
                </a:solidFill>
              </a:rPr>
              <a:t>	Group Members </a:t>
            </a:r>
            <a:r>
              <a:rPr lang="en-IN" sz="4000" dirty="0"/>
              <a:t>:</a:t>
            </a:r>
          </a:p>
          <a:p>
            <a:r>
              <a:rPr lang="en-IN" sz="4000" dirty="0">
                <a:solidFill>
                  <a:schemeClr val="tx1"/>
                </a:solidFill>
              </a:rPr>
              <a:t>	Karan. J. </a:t>
            </a:r>
            <a:r>
              <a:rPr lang="en-IN" sz="4000" dirty="0" err="1">
                <a:solidFill>
                  <a:schemeClr val="tx1"/>
                </a:solidFill>
              </a:rPr>
              <a:t>Jaiswar</a:t>
            </a:r>
            <a:r>
              <a:rPr lang="en-IN" sz="4000" dirty="0">
                <a:solidFill>
                  <a:schemeClr val="tx1"/>
                </a:solidFill>
              </a:rPr>
              <a:t>          (25)</a:t>
            </a:r>
          </a:p>
          <a:p>
            <a:r>
              <a:rPr lang="en-IN" sz="4000" dirty="0">
                <a:solidFill>
                  <a:schemeClr val="tx1"/>
                </a:solidFill>
              </a:rPr>
              <a:t>	Pritam. P. </a:t>
            </a:r>
            <a:r>
              <a:rPr lang="en-IN" sz="4000" dirty="0" err="1">
                <a:solidFill>
                  <a:schemeClr val="tx1"/>
                </a:solidFill>
              </a:rPr>
              <a:t>Tawade</a:t>
            </a:r>
            <a:r>
              <a:rPr lang="en-IN" sz="4000" dirty="0">
                <a:solidFill>
                  <a:schemeClr val="tx1"/>
                </a:solidFill>
              </a:rPr>
              <a:t>		(</a:t>
            </a:r>
            <a:r>
              <a:rPr lang="en-IN" sz="4000" dirty="0" smtClean="0">
                <a:solidFill>
                  <a:schemeClr val="tx1"/>
                </a:solidFill>
              </a:rPr>
              <a:t>52)</a:t>
            </a:r>
            <a:endParaRPr lang="en-IN" sz="4000" dirty="0">
              <a:solidFill>
                <a:schemeClr val="tx1"/>
              </a:solidFill>
            </a:endParaRPr>
          </a:p>
          <a:p>
            <a:r>
              <a:rPr lang="en-IN" sz="4000" dirty="0">
                <a:solidFill>
                  <a:schemeClr val="tx1"/>
                </a:solidFill>
              </a:rPr>
              <a:t>	</a:t>
            </a:r>
            <a:r>
              <a:rPr lang="en-IN" sz="4000" dirty="0" err="1">
                <a:solidFill>
                  <a:schemeClr val="tx1"/>
                </a:solidFill>
              </a:rPr>
              <a:t>Sanket</a:t>
            </a:r>
            <a:r>
              <a:rPr lang="en-IN" sz="4000" dirty="0">
                <a:solidFill>
                  <a:schemeClr val="tx1"/>
                </a:solidFill>
              </a:rPr>
              <a:t>. S. </a:t>
            </a:r>
            <a:r>
              <a:rPr lang="en-IN" sz="4000" dirty="0" err="1">
                <a:solidFill>
                  <a:schemeClr val="tx1"/>
                </a:solidFill>
              </a:rPr>
              <a:t>Wankhade</a:t>
            </a:r>
            <a:r>
              <a:rPr lang="en-IN" sz="4000" dirty="0">
                <a:solidFill>
                  <a:schemeClr val="tx1"/>
                </a:solidFill>
              </a:rPr>
              <a:t>	(</a:t>
            </a:r>
            <a:r>
              <a:rPr lang="en-IN" sz="4000" dirty="0" smtClean="0">
                <a:solidFill>
                  <a:schemeClr val="tx1"/>
                </a:solidFill>
              </a:rPr>
              <a:t>58)</a:t>
            </a:r>
            <a:endParaRPr lang="en-IN" sz="4000" dirty="0">
              <a:solidFill>
                <a:schemeClr val="tx1"/>
              </a:solidFill>
            </a:endParaRPr>
          </a:p>
        </p:txBody>
      </p:sp>
      <p:sp>
        <p:nvSpPr>
          <p:cNvPr id="5" name="Text Placeholder 4"/>
          <p:cNvSpPr>
            <a:spLocks noGrp="1"/>
          </p:cNvSpPr>
          <p:nvPr>
            <p:ph type="body" idx="4294967295"/>
          </p:nvPr>
        </p:nvSpPr>
        <p:spPr>
          <a:xfrm>
            <a:off x="0" y="4776788"/>
            <a:ext cx="8824913" cy="860425"/>
          </a:xfrm>
        </p:spPr>
        <p:txBody>
          <a:bodyPr>
            <a:normAutofit fontScale="62500" lnSpcReduction="20000"/>
          </a:bodyPr>
          <a:lstStyle/>
          <a:p>
            <a:endParaRPr lang="en-IN" sz="4500" dirty="0"/>
          </a:p>
          <a:p>
            <a:r>
              <a:rPr lang="en-IN" sz="4000" dirty="0"/>
              <a:t> </a:t>
            </a:r>
          </a:p>
        </p:txBody>
      </p:sp>
      <p:pic>
        <p:nvPicPr>
          <p:cNvPr id="4" name="Picture 3">
            <a:extLst>
              <a:ext uri="{FF2B5EF4-FFF2-40B4-BE49-F238E27FC236}">
                <a16:creationId xmlns:a16="http://schemas.microsoft.com/office/drawing/2014/main" xmlns="" id="{AEBF15C2-D344-4D01-B554-6AB32DA1E2DA}"/>
              </a:ext>
            </a:extLst>
          </p:cNvPr>
          <p:cNvPicPr>
            <a:picLocks noChangeAspect="1"/>
          </p:cNvPicPr>
          <p:nvPr/>
        </p:nvPicPr>
        <p:blipFill>
          <a:blip r:embed="rId2"/>
          <a:stretch>
            <a:fillRect/>
          </a:stretch>
        </p:blipFill>
        <p:spPr>
          <a:xfrm>
            <a:off x="9666434" y="0"/>
            <a:ext cx="1613140" cy="1613140"/>
          </a:xfrm>
          <a:prstGeom prst="rect">
            <a:avLst/>
          </a:prstGeom>
        </p:spPr>
      </p:pic>
    </p:spTree>
    <p:extLst>
      <p:ext uri="{BB962C8B-B14F-4D97-AF65-F5344CB8AC3E}">
        <p14:creationId xmlns:p14="http://schemas.microsoft.com/office/powerpoint/2010/main" val="3095066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A1E94-A469-41D0-97D0-CF72D8C141EC}"/>
              </a:ext>
            </a:extLst>
          </p:cNvPr>
          <p:cNvSpPr>
            <a:spLocks noGrp="1"/>
          </p:cNvSpPr>
          <p:nvPr>
            <p:ph type="title"/>
          </p:nvPr>
        </p:nvSpPr>
        <p:spPr/>
        <p:txBody>
          <a:bodyPr>
            <a:normAutofit/>
          </a:bodyPr>
          <a:lstStyle/>
          <a:p>
            <a:r>
              <a:rPr lang="en-IN" sz="3200" dirty="0"/>
              <a:t>Creating of GUI</a:t>
            </a:r>
          </a:p>
        </p:txBody>
      </p:sp>
      <p:pic>
        <p:nvPicPr>
          <p:cNvPr id="10" name="Content Placeholder 9">
            <a:extLst>
              <a:ext uri="{FF2B5EF4-FFF2-40B4-BE49-F238E27FC236}">
                <a16:creationId xmlns:a16="http://schemas.microsoft.com/office/drawing/2014/main" xmlns="" id="{CB00F89A-EE65-40D1-8A22-43BE6F601E78}"/>
              </a:ext>
            </a:extLst>
          </p:cNvPr>
          <p:cNvPicPr>
            <a:picLocks noGrp="1" noChangeAspect="1"/>
          </p:cNvPicPr>
          <p:nvPr>
            <p:ph sz="half" idx="1"/>
          </p:nvPr>
        </p:nvPicPr>
        <p:blipFill>
          <a:blip r:embed="rId2"/>
          <a:stretch>
            <a:fillRect/>
          </a:stretch>
        </p:blipFill>
        <p:spPr>
          <a:xfrm>
            <a:off x="1097280" y="1906438"/>
            <a:ext cx="5225882" cy="3890513"/>
          </a:xfrm>
        </p:spPr>
      </p:pic>
    </p:spTree>
    <p:extLst>
      <p:ext uri="{BB962C8B-B14F-4D97-AF65-F5344CB8AC3E}">
        <p14:creationId xmlns:p14="http://schemas.microsoft.com/office/powerpoint/2010/main" val="4134662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1097278" y="1845734"/>
            <a:ext cx="10058401" cy="4023360"/>
          </a:xfrm>
        </p:spPr>
        <p:txBody>
          <a:bodyPr/>
          <a:lstStyle/>
          <a:p>
            <a:r>
              <a:rPr lang="en-US" dirty="0" err="1" smtClean="0"/>
              <a:t>Tkinter</a:t>
            </a:r>
            <a:r>
              <a:rPr lang="en-US" dirty="0" smtClean="0"/>
              <a:t> </a:t>
            </a:r>
            <a:r>
              <a:rPr lang="en-US" dirty="0"/>
              <a:t>is the standard GUI library for Python. Python when combined with </a:t>
            </a:r>
            <a:r>
              <a:rPr lang="en-US" dirty="0" err="1"/>
              <a:t>Tkinter</a:t>
            </a:r>
            <a:r>
              <a:rPr lang="en-US" dirty="0"/>
              <a:t> provides a fast and easy way to create GUI applications. </a:t>
            </a:r>
            <a:r>
              <a:rPr lang="en-US" dirty="0" err="1"/>
              <a:t>Tkinter</a:t>
            </a:r>
            <a:r>
              <a:rPr lang="en-US" dirty="0"/>
              <a:t> provides a powerful object-oriented interface to the </a:t>
            </a:r>
            <a:r>
              <a:rPr lang="en-US" dirty="0" err="1"/>
              <a:t>Tk</a:t>
            </a:r>
            <a:r>
              <a:rPr lang="en-US" dirty="0"/>
              <a:t> GUI </a:t>
            </a:r>
            <a:r>
              <a:rPr lang="en-US"/>
              <a:t>toolkit</a:t>
            </a:r>
            <a:r>
              <a:rPr lang="en-US" smtClean="0"/>
              <a:t>. </a:t>
            </a:r>
            <a:r>
              <a:rPr lang="en-US" dirty="0" err="1" smtClean="0"/>
              <a:t>Tkinter</a:t>
            </a:r>
            <a:r>
              <a:rPr lang="en-US" dirty="0" smtClean="0"/>
              <a:t> </a:t>
            </a:r>
            <a:r>
              <a:rPr lang="en-US" dirty="0"/>
              <a:t>provides various controls, such as buttons, labels and text boxes used in a GUI application. These controls are commonly called widgets.</a:t>
            </a:r>
            <a:endParaRPr lang="en-IN" dirty="0"/>
          </a:p>
        </p:txBody>
      </p:sp>
    </p:spTree>
    <p:extLst>
      <p:ext uri="{BB962C8B-B14F-4D97-AF65-F5344CB8AC3E}">
        <p14:creationId xmlns:p14="http://schemas.microsoft.com/office/powerpoint/2010/main" val="2758209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015CE-805D-4872-B9C1-E306B19A7421}"/>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xmlns="" id="{1B4122C0-C723-453F-A686-6A1432886270}"/>
              </a:ext>
            </a:extLst>
          </p:cNvPr>
          <p:cNvSpPr>
            <a:spLocks noGrp="1"/>
          </p:cNvSpPr>
          <p:nvPr>
            <p:ph idx="1"/>
          </p:nvPr>
        </p:nvSpPr>
        <p:spPr/>
        <p:txBody>
          <a:bodyPr/>
          <a:lstStyle/>
          <a:p>
            <a:r>
              <a:rPr lang="en-US" b="1" dirty="0"/>
              <a:t>“Creating chatbot using deep  learning and </a:t>
            </a:r>
            <a:r>
              <a:rPr lang="en-US" b="1" dirty="0" err="1"/>
              <a:t>nlp</a:t>
            </a:r>
            <a:r>
              <a:rPr lang="en-US" b="1" dirty="0"/>
              <a:t> have great scope in future because both of them are  well known technology in the AI world and using them we can improve the link between computers and human much better.”</a:t>
            </a:r>
            <a:endParaRPr lang="en-IN" b="1" dirty="0"/>
          </a:p>
          <a:p>
            <a:endParaRPr lang="en-IN" dirty="0"/>
          </a:p>
        </p:txBody>
      </p:sp>
      <p:pic>
        <p:nvPicPr>
          <p:cNvPr id="5" name="Picture 4">
            <a:extLst>
              <a:ext uri="{FF2B5EF4-FFF2-40B4-BE49-F238E27FC236}">
                <a16:creationId xmlns:a16="http://schemas.microsoft.com/office/drawing/2014/main" xmlns="" id="{BEDBA369-E1A4-4113-B5DE-2C87A7FB163E}"/>
              </a:ext>
            </a:extLst>
          </p:cNvPr>
          <p:cNvPicPr>
            <a:picLocks noChangeAspect="1"/>
          </p:cNvPicPr>
          <p:nvPr/>
        </p:nvPicPr>
        <p:blipFill>
          <a:blip r:embed="rId2">
            <a:extLst>
              <a:ext uri="{BEBA8EAE-BF5A-486C-A8C5-ECC9F3942E4B}">
                <a14:imgProps xmlns:a14="http://schemas.microsoft.com/office/drawing/2010/main">
                  <a14:imgLayer r:embed="rId3">
                    <a14:imgEffect>
                      <a14:artisticTexturizer/>
                    </a14:imgEffect>
                  </a14:imgLayer>
                </a14:imgProps>
              </a:ext>
            </a:extLst>
          </a:blip>
          <a:stretch>
            <a:fillRect/>
          </a:stretch>
        </p:blipFill>
        <p:spPr>
          <a:xfrm>
            <a:off x="7993380" y="2623184"/>
            <a:ext cx="2932747" cy="2868149"/>
          </a:xfrm>
          <a:prstGeom prst="rect">
            <a:avLst/>
          </a:prstGeom>
        </p:spPr>
      </p:pic>
      <p:pic>
        <p:nvPicPr>
          <p:cNvPr id="7" name="Picture 6">
            <a:extLst>
              <a:ext uri="{FF2B5EF4-FFF2-40B4-BE49-F238E27FC236}">
                <a16:creationId xmlns:a16="http://schemas.microsoft.com/office/drawing/2014/main" xmlns="" id="{73FBD184-F830-4220-B155-037E8EB26BB8}"/>
              </a:ext>
            </a:extLst>
          </p:cNvPr>
          <p:cNvPicPr>
            <a:picLocks noChangeAspect="1"/>
          </p:cNvPicPr>
          <p:nvPr/>
        </p:nvPicPr>
        <p:blipFill>
          <a:blip r:embed="rId4"/>
          <a:stretch>
            <a:fillRect/>
          </a:stretch>
        </p:blipFill>
        <p:spPr>
          <a:xfrm>
            <a:off x="9161095" y="807720"/>
            <a:ext cx="1765032" cy="929640"/>
          </a:xfrm>
          <a:prstGeom prst="rect">
            <a:avLst/>
          </a:prstGeom>
        </p:spPr>
      </p:pic>
    </p:spTree>
    <p:extLst>
      <p:ext uri="{BB962C8B-B14F-4D97-AF65-F5344CB8AC3E}">
        <p14:creationId xmlns:p14="http://schemas.microsoft.com/office/powerpoint/2010/main" val="1361156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A799EE-4283-4E60-8502-AFDE5B0A47E1}"/>
              </a:ext>
            </a:extLst>
          </p:cNvPr>
          <p:cNvSpPr>
            <a:spLocks noGrp="1"/>
          </p:cNvSpPr>
          <p:nvPr>
            <p:ph type="title"/>
          </p:nvPr>
        </p:nvSpPr>
        <p:spPr>
          <a:xfrm>
            <a:off x="2383200" y="254995"/>
            <a:ext cx="8911687" cy="625850"/>
          </a:xfrm>
        </p:spPr>
        <p:txBody>
          <a:bodyPr>
            <a:normAutofit fontScale="90000"/>
          </a:bodyPr>
          <a:lstStyle/>
          <a:p>
            <a:r>
              <a:rPr lang="en-US" dirty="0"/>
              <a:t>LITERATURE SURVEY AND PAPER REVIEW</a:t>
            </a:r>
            <a:endParaRPr lang="en-IN" dirty="0"/>
          </a:p>
        </p:txBody>
      </p:sp>
      <p:graphicFrame>
        <p:nvGraphicFramePr>
          <p:cNvPr id="4" name="Table 4">
            <a:extLst>
              <a:ext uri="{FF2B5EF4-FFF2-40B4-BE49-F238E27FC236}">
                <a16:creationId xmlns:a16="http://schemas.microsoft.com/office/drawing/2014/main" xmlns="" id="{CC7A930F-4626-4932-AC23-EF8336CCFB9C}"/>
              </a:ext>
            </a:extLst>
          </p:cNvPr>
          <p:cNvGraphicFramePr>
            <a:graphicFrameLocks noGrp="1"/>
          </p:cNvGraphicFramePr>
          <p:nvPr>
            <p:ph idx="1"/>
            <p:extLst>
              <p:ext uri="{D42A27DB-BD31-4B8C-83A1-F6EECF244321}">
                <p14:modId xmlns:p14="http://schemas.microsoft.com/office/powerpoint/2010/main" val="1762116142"/>
              </p:ext>
            </p:extLst>
          </p:nvPr>
        </p:nvGraphicFramePr>
        <p:xfrm>
          <a:off x="947447" y="1333888"/>
          <a:ext cx="10528692" cy="4724400"/>
        </p:xfrm>
        <a:graphic>
          <a:graphicData uri="http://schemas.openxmlformats.org/drawingml/2006/table">
            <a:tbl>
              <a:tblPr firstRow="1" bandRow="1">
                <a:tableStyleId>{F5AB1C69-6EDB-4FF4-983F-18BD219EF322}</a:tableStyleId>
              </a:tblPr>
              <a:tblGrid>
                <a:gridCol w="998300">
                  <a:extLst>
                    <a:ext uri="{9D8B030D-6E8A-4147-A177-3AD203B41FA5}">
                      <a16:colId xmlns:a16="http://schemas.microsoft.com/office/drawing/2014/main" xmlns="" val="694029613"/>
                    </a:ext>
                  </a:extLst>
                </a:gridCol>
                <a:gridCol w="4266046">
                  <a:extLst>
                    <a:ext uri="{9D8B030D-6E8A-4147-A177-3AD203B41FA5}">
                      <a16:colId xmlns:a16="http://schemas.microsoft.com/office/drawing/2014/main" xmlns="" val="3923750810"/>
                    </a:ext>
                  </a:extLst>
                </a:gridCol>
                <a:gridCol w="2632173">
                  <a:extLst>
                    <a:ext uri="{9D8B030D-6E8A-4147-A177-3AD203B41FA5}">
                      <a16:colId xmlns:a16="http://schemas.microsoft.com/office/drawing/2014/main" xmlns="" val="644312498"/>
                    </a:ext>
                  </a:extLst>
                </a:gridCol>
                <a:gridCol w="2632173">
                  <a:extLst>
                    <a:ext uri="{9D8B030D-6E8A-4147-A177-3AD203B41FA5}">
                      <a16:colId xmlns:a16="http://schemas.microsoft.com/office/drawing/2014/main" xmlns="" val="1949665394"/>
                    </a:ext>
                  </a:extLst>
                </a:gridCol>
              </a:tblGrid>
              <a:tr h="122747">
                <a:tc>
                  <a:txBody>
                    <a:bodyPr/>
                    <a:lstStyle/>
                    <a:p>
                      <a:pPr algn="ctr"/>
                      <a:r>
                        <a:rPr lang="en-IN" sz="1100" dirty="0"/>
                        <a:t>No.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IN" sz="1100" dirty="0"/>
                        <a:t>Paper Title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IN" sz="1100" dirty="0"/>
                        <a:t>Authors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IN" sz="1100" dirty="0"/>
                        <a:t>Descriptions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3287770163"/>
                  </a:ext>
                </a:extLst>
              </a:tr>
              <a:tr h="1393534">
                <a:tc>
                  <a:txBody>
                    <a:bodyPr/>
                    <a:lstStyle/>
                    <a:p>
                      <a:r>
                        <a:rPr lang="en-IN" sz="1100" dirty="0"/>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100" b="1" dirty="0"/>
                        <a:t>A Smart Chatbot Architecture based NLP and Machine learning</a:t>
                      </a:r>
                    </a:p>
                    <a:p>
                      <a:r>
                        <a:rPr lang="en-US" sz="1100" b="1" dirty="0"/>
                        <a:t>for health care assistance</a:t>
                      </a:r>
                      <a:r>
                        <a:rPr lang="en-US" sz="1100" dirty="0"/>
                        <a:t>.</a:t>
                      </a:r>
                      <a:endParaRPr lang="en-IN" sz="11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IN" sz="1100" dirty="0" err="1"/>
                        <a:t>Soufyane</a:t>
                      </a:r>
                      <a:r>
                        <a:rPr lang="en-IN" sz="1100" dirty="0"/>
                        <a:t> </a:t>
                      </a:r>
                      <a:r>
                        <a:rPr lang="en-IN" sz="1100" dirty="0" err="1"/>
                        <a:t>Ayanouz,Mohammed</a:t>
                      </a:r>
                      <a:endParaRPr lang="en-IN" sz="1100" dirty="0"/>
                    </a:p>
                    <a:p>
                      <a:r>
                        <a:rPr lang="en-IN" sz="1100" dirty="0" err="1"/>
                        <a:t>Benhmed</a:t>
                      </a:r>
                      <a:r>
                        <a:rPr lang="en-IN" sz="1100" dirty="0"/>
                        <a:t>, </a:t>
                      </a:r>
                      <a:r>
                        <a:rPr lang="en-IN" sz="1100" dirty="0" err="1"/>
                        <a:t>Boudhir</a:t>
                      </a:r>
                      <a:r>
                        <a:rPr lang="en-IN" sz="1100" dirty="0"/>
                        <a:t> </a:t>
                      </a:r>
                      <a:r>
                        <a:rPr lang="en-IN" sz="1100" dirty="0" err="1"/>
                        <a:t>Anouar</a:t>
                      </a:r>
                      <a:endParaRPr lang="en-IN" sz="1100" dirty="0"/>
                    </a:p>
                    <a:p>
                      <a:r>
                        <a:rPr lang="en-IN" sz="1100" dirty="0" err="1"/>
                        <a:t>Abdelhakim</a:t>
                      </a:r>
                      <a:endParaRPr lang="en-IN" sz="11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100" dirty="0"/>
                        <a:t>Explain importance of chatbot</a:t>
                      </a:r>
                    </a:p>
                    <a:p>
                      <a:r>
                        <a:rPr lang="en-US" sz="1100" dirty="0"/>
                        <a:t>and how we improve it using</a:t>
                      </a:r>
                    </a:p>
                    <a:p>
                      <a:r>
                        <a:rPr lang="en-US" sz="1100" dirty="0"/>
                        <a:t>NLP and ML according to the</a:t>
                      </a:r>
                    </a:p>
                    <a:p>
                      <a:r>
                        <a:rPr lang="en-US" sz="1100" dirty="0"/>
                        <a:t>scientific community, </a:t>
                      </a:r>
                      <a:r>
                        <a:rPr lang="en-US" sz="1100" b="1" dirty="0"/>
                        <a:t>chatbots</a:t>
                      </a:r>
                    </a:p>
                    <a:p>
                      <a:r>
                        <a:rPr lang="en-US" sz="1100" b="1" dirty="0"/>
                        <a:t>are user-friendly and any</a:t>
                      </a:r>
                    </a:p>
                    <a:p>
                      <a:r>
                        <a:rPr lang="en-US" sz="1100" b="1" dirty="0"/>
                        <a:t>person who has an awareness</a:t>
                      </a:r>
                    </a:p>
                    <a:p>
                      <a:r>
                        <a:rPr lang="en-US" sz="1100" b="1" dirty="0"/>
                        <a:t>of typing in their language on</a:t>
                      </a:r>
                    </a:p>
                    <a:p>
                      <a:r>
                        <a:rPr lang="en-US" sz="1100" b="1" dirty="0"/>
                        <a:t>the desktop version and in the</a:t>
                      </a:r>
                    </a:p>
                    <a:p>
                      <a:r>
                        <a:rPr lang="en-US" sz="1100" b="1" dirty="0"/>
                        <a:t>mobile application can use</a:t>
                      </a:r>
                    </a:p>
                    <a:p>
                      <a:r>
                        <a:rPr lang="en-US" sz="1100" b="1" dirty="0"/>
                        <a:t>these chatbots very easily</a:t>
                      </a:r>
                      <a:endParaRPr lang="en-IN" sz="1100" b="1"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774089218"/>
                  </a:ext>
                </a:extLst>
              </a:tr>
              <a:tr h="1075837">
                <a:tc>
                  <a:txBody>
                    <a:bodyPr/>
                    <a:lstStyle/>
                    <a:p>
                      <a:r>
                        <a:rPr lang="en-IN" sz="1100"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b="1" dirty="0"/>
                        <a:t>An Intelligent Chat-bot using Natural Language Processing</a:t>
                      </a:r>
                      <a:endParaRPr lang="en-IN"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t>Rishabh Shah, Siddhant Lahoti,</a:t>
                      </a:r>
                    </a:p>
                    <a:p>
                      <a:r>
                        <a:rPr lang="en-IN" sz="1100" dirty="0"/>
                        <a:t>Prof. Lavanya. 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t>Experiment with </a:t>
                      </a:r>
                      <a:r>
                        <a:rPr lang="en-US" sz="1100" b="1" dirty="0"/>
                        <a:t>small dataset</a:t>
                      </a:r>
                    </a:p>
                    <a:p>
                      <a:r>
                        <a:rPr lang="en-US" sz="1100" b="1" dirty="0"/>
                        <a:t>with some dynamic variables</a:t>
                      </a:r>
                    </a:p>
                    <a:p>
                      <a:r>
                        <a:rPr lang="en-US" sz="1100" b="1" dirty="0"/>
                        <a:t>and different algorithm,</a:t>
                      </a:r>
                    </a:p>
                    <a:p>
                      <a:r>
                        <a:rPr lang="en-US" sz="1100" dirty="0"/>
                        <a:t>Different algorithms have been</a:t>
                      </a:r>
                    </a:p>
                    <a:p>
                      <a:r>
                        <a:rPr lang="en-US" sz="1100" dirty="0"/>
                        <a:t>used and with technology</a:t>
                      </a:r>
                    </a:p>
                    <a:p>
                      <a:r>
                        <a:rPr lang="en-US" sz="1100" dirty="0"/>
                        <a:t>evolving the retrieval process</a:t>
                      </a:r>
                    </a:p>
                    <a:p>
                      <a:r>
                        <a:rPr lang="en-US" sz="1100" dirty="0"/>
                        <a:t>including the triggering part is</a:t>
                      </a:r>
                    </a:p>
                    <a:p>
                      <a:r>
                        <a:rPr lang="en-US" sz="1100" dirty="0"/>
                        <a:t>getting faster.</a:t>
                      </a:r>
                      <a:endParaRPr lang="en-IN"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075272543"/>
                  </a:ext>
                </a:extLst>
              </a:tr>
              <a:tr h="758140">
                <a:tc>
                  <a:txBody>
                    <a:bodyPr/>
                    <a:lstStyle/>
                    <a:p>
                      <a:r>
                        <a:rPr lang="en-IN" sz="1100"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b="1" dirty="0"/>
                        <a:t>BANK CHAT BOT – An Intelligent Assistant System</a:t>
                      </a:r>
                    </a:p>
                    <a:p>
                      <a:r>
                        <a:rPr lang="en-US" sz="1100" b="1" dirty="0"/>
                        <a:t>Using NLP and Machine Learning</a:t>
                      </a:r>
                      <a:endParaRPr lang="en-IN" sz="11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sv-SE" sz="1100" dirty="0"/>
                        <a:t>Chaitrali S. Kulkarni,Amruta U.</a:t>
                      </a:r>
                    </a:p>
                    <a:p>
                      <a:r>
                        <a:rPr lang="sv-SE" sz="1100" dirty="0"/>
                        <a:t>Bhavsar, Savita R. Pingale, </a:t>
                      </a:r>
                    </a:p>
                    <a:p>
                      <a:r>
                        <a:rPr lang="sv-SE" sz="1100" dirty="0"/>
                        <a:t>Prof.Satish S.Kumbhar</a:t>
                      </a:r>
                      <a:endParaRPr lang="en-IN"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t>They have </a:t>
                      </a:r>
                      <a:r>
                        <a:rPr lang="en-US" sz="1100" b="1" dirty="0"/>
                        <a:t>entered queries</a:t>
                      </a:r>
                    </a:p>
                    <a:p>
                      <a:r>
                        <a:rPr lang="en-US" sz="1100" b="1" dirty="0"/>
                        <a:t>which are similar to the</a:t>
                      </a:r>
                    </a:p>
                    <a:p>
                      <a:r>
                        <a:rPr lang="en-US" sz="1100" b="1" dirty="0"/>
                        <a:t>questions asked while creating</a:t>
                      </a:r>
                    </a:p>
                    <a:p>
                      <a:r>
                        <a:rPr lang="en-US" sz="1100" b="1" dirty="0"/>
                        <a:t>bank accounts.</a:t>
                      </a:r>
                      <a:r>
                        <a:rPr lang="en-US" sz="1100" dirty="0"/>
                        <a:t> The analysis of</a:t>
                      </a:r>
                    </a:p>
                    <a:p>
                      <a:r>
                        <a:rPr lang="en-US" sz="1100" dirty="0"/>
                        <a:t>the result is as 87% correct</a:t>
                      </a:r>
                    </a:p>
                    <a:p>
                      <a:r>
                        <a:rPr lang="en-US" sz="1100" dirty="0"/>
                        <a:t>answer and 13% incorrect</a:t>
                      </a:r>
                    </a:p>
                    <a:p>
                      <a:r>
                        <a:rPr lang="en-US" sz="1100" dirty="0"/>
                        <a:t>answer</a:t>
                      </a:r>
                      <a:endParaRPr lang="en-IN"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180315087"/>
                  </a:ext>
                </a:extLst>
              </a:tr>
            </a:tbl>
          </a:graphicData>
        </a:graphic>
      </p:graphicFrame>
    </p:spTree>
    <p:extLst>
      <p:ext uri="{BB962C8B-B14F-4D97-AF65-F5344CB8AC3E}">
        <p14:creationId xmlns:p14="http://schemas.microsoft.com/office/powerpoint/2010/main" val="32503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9C9397C0-8551-441C-A047-81C96DA15EE4}"/>
              </a:ext>
            </a:extLst>
          </p:cNvPr>
          <p:cNvGraphicFramePr>
            <a:graphicFrameLocks noGrp="1"/>
          </p:cNvGraphicFramePr>
          <p:nvPr>
            <p:ph idx="1"/>
            <p:extLst>
              <p:ext uri="{D42A27DB-BD31-4B8C-83A1-F6EECF244321}">
                <p14:modId xmlns:p14="http://schemas.microsoft.com/office/powerpoint/2010/main" val="2283318733"/>
              </p:ext>
            </p:extLst>
          </p:nvPr>
        </p:nvGraphicFramePr>
        <p:xfrm>
          <a:off x="1173611" y="2018580"/>
          <a:ext cx="9448988" cy="3814775"/>
        </p:xfrm>
        <a:graphic>
          <a:graphicData uri="http://schemas.openxmlformats.org/drawingml/2006/table">
            <a:tbl>
              <a:tblPr firstRow="1" bandRow="1">
                <a:tableStyleId>{5C22544A-7EE6-4342-B048-85BDC9FD1C3A}</a:tableStyleId>
              </a:tblPr>
              <a:tblGrid>
                <a:gridCol w="870834">
                  <a:extLst>
                    <a:ext uri="{9D8B030D-6E8A-4147-A177-3AD203B41FA5}">
                      <a16:colId xmlns:a16="http://schemas.microsoft.com/office/drawing/2014/main" xmlns="" val="3037537155"/>
                    </a:ext>
                  </a:extLst>
                </a:gridCol>
                <a:gridCol w="3853660">
                  <a:extLst>
                    <a:ext uri="{9D8B030D-6E8A-4147-A177-3AD203B41FA5}">
                      <a16:colId xmlns:a16="http://schemas.microsoft.com/office/drawing/2014/main" xmlns="" val="4162588043"/>
                    </a:ext>
                  </a:extLst>
                </a:gridCol>
                <a:gridCol w="2362247">
                  <a:extLst>
                    <a:ext uri="{9D8B030D-6E8A-4147-A177-3AD203B41FA5}">
                      <a16:colId xmlns:a16="http://schemas.microsoft.com/office/drawing/2014/main" xmlns="" val="3499965100"/>
                    </a:ext>
                  </a:extLst>
                </a:gridCol>
                <a:gridCol w="2362247">
                  <a:extLst>
                    <a:ext uri="{9D8B030D-6E8A-4147-A177-3AD203B41FA5}">
                      <a16:colId xmlns:a16="http://schemas.microsoft.com/office/drawing/2014/main" xmlns="" val="498855168"/>
                    </a:ext>
                  </a:extLst>
                </a:gridCol>
              </a:tblGrid>
              <a:tr h="389131">
                <a:tc>
                  <a:txBody>
                    <a:bodyPr/>
                    <a:lstStyle/>
                    <a:p>
                      <a:r>
                        <a:rPr lang="en-IN" dirty="0"/>
                        <a:t>No.</a:t>
                      </a:r>
                    </a:p>
                  </a:txBody>
                  <a:tcPr>
                    <a:solidFill>
                      <a:schemeClr val="accent3"/>
                    </a:solidFill>
                  </a:tcPr>
                </a:tc>
                <a:tc>
                  <a:txBody>
                    <a:bodyPr/>
                    <a:lstStyle/>
                    <a:p>
                      <a:r>
                        <a:rPr lang="en-IN" dirty="0"/>
                        <a:t>Papers</a:t>
                      </a:r>
                    </a:p>
                  </a:txBody>
                  <a:tcPr>
                    <a:solidFill>
                      <a:schemeClr val="accent3"/>
                    </a:solidFill>
                  </a:tcPr>
                </a:tc>
                <a:tc>
                  <a:txBody>
                    <a:bodyPr/>
                    <a:lstStyle/>
                    <a:p>
                      <a:r>
                        <a:rPr lang="en-IN" dirty="0"/>
                        <a:t>Authors</a:t>
                      </a:r>
                    </a:p>
                  </a:txBody>
                  <a:tcPr>
                    <a:solidFill>
                      <a:schemeClr val="accent3"/>
                    </a:solidFill>
                  </a:tcPr>
                </a:tc>
                <a:tc>
                  <a:txBody>
                    <a:bodyPr/>
                    <a:lstStyle/>
                    <a:p>
                      <a:r>
                        <a:rPr lang="en-IN" dirty="0"/>
                        <a:t>Description</a:t>
                      </a:r>
                    </a:p>
                  </a:txBody>
                  <a:tcPr>
                    <a:solidFill>
                      <a:schemeClr val="accent3"/>
                    </a:solidFill>
                  </a:tcPr>
                </a:tc>
                <a:extLst>
                  <a:ext uri="{0D108BD9-81ED-4DB2-BD59-A6C34878D82A}">
                    <a16:rowId xmlns:a16="http://schemas.microsoft.com/office/drawing/2014/main" xmlns="" val="1852701797"/>
                  </a:ext>
                </a:extLst>
              </a:tr>
              <a:tr h="1712822">
                <a:tc>
                  <a:txBody>
                    <a:bodyPr/>
                    <a:lstStyle/>
                    <a:p>
                      <a:r>
                        <a:rPr lang="en-IN" sz="1100" dirty="0"/>
                        <a:t>4</a:t>
                      </a:r>
                    </a:p>
                  </a:txBody>
                  <a:tcPr/>
                </a:tc>
                <a:tc>
                  <a:txBody>
                    <a:bodyPr/>
                    <a:lstStyle/>
                    <a:p>
                      <a:r>
                        <a:rPr lang="en-US" sz="1100" b="1" dirty="0"/>
                        <a:t>Chatbot using NLP and Deep Learning</a:t>
                      </a:r>
                      <a:endParaRPr lang="en-IN" sz="1100" b="1" dirty="0"/>
                    </a:p>
                  </a:txBody>
                  <a:tcPr/>
                </a:tc>
                <a:tc>
                  <a:txBody>
                    <a:bodyPr/>
                    <a:lstStyle/>
                    <a:p>
                      <a:r>
                        <a:rPr lang="en-IN" sz="1100" dirty="0"/>
                        <a:t>Ravi </a:t>
                      </a:r>
                      <a:r>
                        <a:rPr lang="en-IN" sz="1100" dirty="0" err="1"/>
                        <a:t>Khevaria</a:t>
                      </a:r>
                      <a:endParaRPr lang="en-IN" sz="1100" dirty="0"/>
                    </a:p>
                  </a:txBody>
                  <a:tcPr/>
                </a:tc>
                <a:tc>
                  <a:txBody>
                    <a:bodyPr/>
                    <a:lstStyle/>
                    <a:p>
                      <a:r>
                        <a:rPr lang="en-US" sz="1100" b="1" dirty="0"/>
                        <a:t>Training the dataset now the</a:t>
                      </a:r>
                    </a:p>
                    <a:p>
                      <a:r>
                        <a:rPr lang="en-US" sz="1100" b="1" dirty="0"/>
                        <a:t>chatbot is tested by running</a:t>
                      </a:r>
                    </a:p>
                    <a:p>
                      <a:r>
                        <a:rPr lang="en-US" sz="1100" b="1" dirty="0"/>
                        <a:t>various commands in the</a:t>
                      </a:r>
                    </a:p>
                    <a:p>
                      <a:r>
                        <a:rPr lang="en-US" sz="1100" b="1" dirty="0"/>
                        <a:t>terminal.</a:t>
                      </a:r>
                      <a:r>
                        <a:rPr lang="en-US" sz="1100" dirty="0"/>
                        <a:t> After training the</a:t>
                      </a:r>
                    </a:p>
                    <a:p>
                      <a:r>
                        <a:rPr lang="en-US" sz="1100" dirty="0"/>
                        <a:t>model now the chatbot is ready</a:t>
                      </a:r>
                    </a:p>
                    <a:p>
                      <a:r>
                        <a:rPr lang="en-US" sz="1100" dirty="0"/>
                        <a:t>to be tested. The output</a:t>
                      </a:r>
                    </a:p>
                    <a:p>
                      <a:r>
                        <a:rPr lang="en-US" sz="1100" dirty="0"/>
                        <a:t>generated by the chatbot has</a:t>
                      </a:r>
                    </a:p>
                    <a:p>
                      <a:r>
                        <a:rPr lang="en-US" sz="1100" dirty="0"/>
                        <a:t>moderate relevancy</a:t>
                      </a:r>
                      <a:endParaRPr lang="en-IN" sz="1100" dirty="0"/>
                    </a:p>
                  </a:txBody>
                  <a:tcPr/>
                </a:tc>
                <a:extLst>
                  <a:ext uri="{0D108BD9-81ED-4DB2-BD59-A6C34878D82A}">
                    <a16:rowId xmlns:a16="http://schemas.microsoft.com/office/drawing/2014/main" xmlns="" val="2687150146"/>
                  </a:ext>
                </a:extLst>
              </a:tr>
              <a:tr h="1712822">
                <a:tc>
                  <a:txBody>
                    <a:bodyPr/>
                    <a:lstStyle/>
                    <a:p>
                      <a:r>
                        <a:rPr lang="en-IN" sz="1100" dirty="0"/>
                        <a:t>5</a:t>
                      </a:r>
                    </a:p>
                  </a:txBody>
                  <a:tcPr/>
                </a:tc>
                <a:tc>
                  <a:txBody>
                    <a:bodyPr/>
                    <a:lstStyle/>
                    <a:p>
                      <a:r>
                        <a:rPr lang="en-US" sz="1100" b="1" dirty="0"/>
                        <a:t>Implementation of a Chatbot</a:t>
                      </a:r>
                    </a:p>
                    <a:p>
                      <a:r>
                        <a:rPr lang="en-US" sz="1100" b="1" dirty="0"/>
                        <a:t>System using AI and NLP</a:t>
                      </a:r>
                      <a:endParaRPr lang="en-IN" sz="1100" b="1" dirty="0"/>
                    </a:p>
                  </a:txBody>
                  <a:tcPr/>
                </a:tc>
                <a:tc>
                  <a:txBody>
                    <a:bodyPr/>
                    <a:lstStyle/>
                    <a:p>
                      <a:r>
                        <a:rPr lang="en-IN" sz="1100" dirty="0" err="1"/>
                        <a:t>Tarun</a:t>
                      </a:r>
                      <a:r>
                        <a:rPr lang="en-IN" sz="1100" dirty="0"/>
                        <a:t> </a:t>
                      </a:r>
                      <a:r>
                        <a:rPr lang="en-IN" sz="1100" dirty="0" err="1"/>
                        <a:t>Lalwani,Shashank</a:t>
                      </a:r>
                      <a:r>
                        <a:rPr lang="en-IN" sz="1100" dirty="0"/>
                        <a:t> </a:t>
                      </a:r>
                      <a:r>
                        <a:rPr lang="en-IN" sz="1100" dirty="0" err="1"/>
                        <a:t>Bhalotia</a:t>
                      </a:r>
                      <a:r>
                        <a:rPr lang="en-IN" sz="1100" dirty="0"/>
                        <a:t>,</a:t>
                      </a:r>
                    </a:p>
                    <a:p>
                      <a:r>
                        <a:rPr lang="en-IN" sz="1100" dirty="0"/>
                        <a:t>Ashish </a:t>
                      </a:r>
                      <a:r>
                        <a:rPr lang="en-IN" sz="1100" dirty="0" err="1"/>
                        <a:t>Pal,Shreya</a:t>
                      </a:r>
                      <a:r>
                        <a:rPr lang="en-IN" sz="1100" dirty="0"/>
                        <a:t> </a:t>
                      </a:r>
                      <a:r>
                        <a:rPr lang="en-IN" sz="1100" dirty="0" err="1"/>
                        <a:t>Bisen</a:t>
                      </a:r>
                      <a:r>
                        <a:rPr lang="en-IN" sz="1100" dirty="0"/>
                        <a:t>,</a:t>
                      </a:r>
                    </a:p>
                    <a:p>
                      <a:r>
                        <a:rPr lang="en-IN" sz="1100" dirty="0"/>
                        <a:t>Vasundhara Rathod</a:t>
                      </a:r>
                    </a:p>
                  </a:txBody>
                  <a:tcPr/>
                </a:tc>
                <a:tc>
                  <a:txBody>
                    <a:bodyPr/>
                    <a:lstStyle/>
                    <a:p>
                      <a:r>
                        <a:rPr lang="en-US" sz="1100" b="1" dirty="0"/>
                        <a:t>The purpose of a chatbot</a:t>
                      </a:r>
                    </a:p>
                    <a:p>
                      <a:r>
                        <a:rPr lang="en-US" sz="1100" b="1" dirty="0"/>
                        <a:t>system is to simulate a human</a:t>
                      </a:r>
                    </a:p>
                    <a:p>
                      <a:r>
                        <a:rPr lang="en-US" sz="1100" b="1" dirty="0"/>
                        <a:t>conversation</a:t>
                      </a:r>
                      <a:r>
                        <a:rPr lang="en-US" sz="1100" dirty="0"/>
                        <a:t>. Its architecture</a:t>
                      </a:r>
                    </a:p>
                    <a:p>
                      <a:r>
                        <a:rPr lang="en-US" sz="1100" dirty="0"/>
                        <a:t>integrates a language model</a:t>
                      </a:r>
                    </a:p>
                    <a:p>
                      <a:r>
                        <a:rPr lang="en-US" sz="1100" dirty="0"/>
                        <a:t>and computational algorithm to emulate information online</a:t>
                      </a:r>
                    </a:p>
                    <a:p>
                      <a:r>
                        <a:rPr lang="en-US" sz="1100" dirty="0"/>
                        <a:t>communication between a</a:t>
                      </a:r>
                    </a:p>
                    <a:p>
                      <a:r>
                        <a:rPr lang="en-US" sz="1100" dirty="0"/>
                        <a:t>human and a computer using</a:t>
                      </a:r>
                    </a:p>
                    <a:p>
                      <a:r>
                        <a:rPr lang="en-US" sz="1100" dirty="0"/>
                        <a:t>natural language</a:t>
                      </a:r>
                      <a:endParaRPr lang="en-IN" sz="1100" dirty="0"/>
                    </a:p>
                  </a:txBody>
                  <a:tcPr/>
                </a:tc>
                <a:extLst>
                  <a:ext uri="{0D108BD9-81ED-4DB2-BD59-A6C34878D82A}">
                    <a16:rowId xmlns:a16="http://schemas.microsoft.com/office/drawing/2014/main" xmlns="" val="3886382739"/>
                  </a:ext>
                </a:extLst>
              </a:tr>
            </a:tbl>
          </a:graphicData>
        </a:graphic>
      </p:graphicFrame>
    </p:spTree>
    <p:extLst>
      <p:ext uri="{BB962C8B-B14F-4D97-AF65-F5344CB8AC3E}">
        <p14:creationId xmlns:p14="http://schemas.microsoft.com/office/powerpoint/2010/main" val="3999672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482" y="624110"/>
            <a:ext cx="8911687" cy="1280890"/>
          </a:xfrm>
        </p:spPr>
        <p:txBody>
          <a:bodyPr/>
          <a:lstStyle/>
          <a:p>
            <a:r>
              <a:rPr lang="en-IN" dirty="0"/>
              <a:t>  Conclusion:-</a:t>
            </a:r>
          </a:p>
        </p:txBody>
      </p:sp>
      <p:sp>
        <p:nvSpPr>
          <p:cNvPr id="3" name="Content Placeholder 2"/>
          <p:cNvSpPr>
            <a:spLocks noGrp="1"/>
          </p:cNvSpPr>
          <p:nvPr>
            <p:ph idx="1"/>
          </p:nvPr>
        </p:nvSpPr>
        <p:spPr>
          <a:xfrm>
            <a:off x="1539482" y="1905000"/>
            <a:ext cx="9341878" cy="3880773"/>
          </a:xfrm>
        </p:spPr>
        <p:txBody>
          <a:bodyPr/>
          <a:lstStyle/>
          <a:p>
            <a:pPr marL="0" indent="0" algn="just">
              <a:buNone/>
            </a:pPr>
            <a:r>
              <a:rPr lang="en-IN" dirty="0"/>
              <a:t>The main objectives of the project is to develop an chatbot using DL and NLP that will answer to user about </a:t>
            </a:r>
            <a:r>
              <a:rPr lang="en-IN" dirty="0" smtClean="0"/>
              <a:t>diseases , symptoms </a:t>
            </a:r>
            <a:r>
              <a:rPr lang="en-IN" dirty="0"/>
              <a:t>and medicine. Basically in this we have used basic concept's of both NLP(Natural Language Processing) and </a:t>
            </a:r>
            <a:r>
              <a:rPr lang="en-IN" dirty="0" smtClean="0"/>
              <a:t>DL(Deep </a:t>
            </a:r>
            <a:r>
              <a:rPr lang="en-IN" dirty="0"/>
              <a:t>Learning). First we used an raw data, basically a group of sentences and after cleaning the data we apply our DL models </a:t>
            </a:r>
            <a:r>
              <a:rPr lang="en-IN" dirty="0" smtClean="0"/>
              <a:t>(Feed Forward Neural Net) </a:t>
            </a:r>
            <a:r>
              <a:rPr lang="en-IN" dirty="0"/>
              <a:t>which will provides the expected </a:t>
            </a:r>
            <a:r>
              <a:rPr lang="en-IN" dirty="0" smtClean="0"/>
              <a:t>results, and </a:t>
            </a:r>
            <a:r>
              <a:rPr lang="en-IN" dirty="0"/>
              <a:t>using the GUI we will interact with the Chatbot . So in this way we are going to accomplished the </a:t>
            </a:r>
            <a:r>
              <a:rPr lang="en-IN" dirty="0" err="1"/>
              <a:t>chatbot</a:t>
            </a:r>
            <a:r>
              <a:rPr lang="en-IN" dirty="0"/>
              <a:t> which uses deep learning and NPL.</a:t>
            </a:r>
          </a:p>
          <a:p>
            <a:pPr algn="just"/>
            <a:endParaRPr lang="en-IN" dirty="0"/>
          </a:p>
        </p:txBody>
      </p:sp>
    </p:spTree>
    <p:extLst>
      <p:ext uri="{BB962C8B-B14F-4D97-AF65-F5344CB8AC3E}">
        <p14:creationId xmlns:p14="http://schemas.microsoft.com/office/powerpoint/2010/main" val="2345087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410" y="611047"/>
            <a:ext cx="8911687" cy="1280890"/>
          </a:xfrm>
        </p:spPr>
        <p:txBody>
          <a:bodyPr/>
          <a:lstStyle/>
          <a:p>
            <a:r>
              <a:rPr lang="en-IN" dirty="0"/>
              <a:t>Reference :</a:t>
            </a:r>
          </a:p>
        </p:txBody>
      </p:sp>
      <p:sp>
        <p:nvSpPr>
          <p:cNvPr id="3" name="Content Placeholder 2"/>
          <p:cNvSpPr>
            <a:spLocks noGrp="1"/>
          </p:cNvSpPr>
          <p:nvPr>
            <p:ph idx="1"/>
          </p:nvPr>
        </p:nvSpPr>
        <p:spPr>
          <a:xfrm>
            <a:off x="2066697" y="1891937"/>
            <a:ext cx="8915400" cy="3777622"/>
          </a:xfrm>
        </p:spPr>
        <p:txBody>
          <a:bodyPr/>
          <a:lstStyle/>
          <a:p>
            <a:r>
              <a:rPr lang="en-IN" dirty="0">
                <a:hlinkClick r:id="rId2"/>
              </a:rPr>
              <a:t>https://chatbotsmagazine.com/contextual-chat-bots-with-tensorflow-4391749d0077</a:t>
            </a:r>
            <a:endParaRPr lang="en-IN" dirty="0"/>
          </a:p>
          <a:p>
            <a:r>
              <a:rPr lang="en-IN" dirty="0">
                <a:hlinkClick r:id="rId2"/>
              </a:rPr>
              <a:t>https://sloboda-studio.com/blog/how-to-use-nlp-for-building-a-chatbot/</a:t>
            </a:r>
            <a:endParaRPr lang="en-IN" dirty="0"/>
          </a:p>
          <a:p>
            <a:r>
              <a:rPr lang="en-IN" dirty="0">
                <a:hlinkClick r:id="rId2"/>
              </a:rPr>
              <a:t>https://www.google.com/</a:t>
            </a:r>
            <a:endParaRPr lang="en-IN" dirty="0"/>
          </a:p>
          <a:p>
            <a:r>
              <a:rPr lang="en-IN" dirty="0">
                <a:hlinkClick r:id="rId2"/>
              </a:rPr>
              <a:t>https://www.nhsinform.scot/illnesses-and-conditions/a-to-z</a:t>
            </a:r>
            <a:endParaRPr lang="en-IN" dirty="0"/>
          </a:p>
          <a:p>
            <a:r>
              <a:rPr lang="en-IN" dirty="0">
                <a:hlinkClick r:id="rId2"/>
              </a:rPr>
              <a:t>https://www.nltk.org/</a:t>
            </a:r>
            <a:endParaRPr lang="en-IN" dirty="0"/>
          </a:p>
          <a:p>
            <a:r>
              <a:rPr lang="en-IN" dirty="0">
                <a:hlinkClick r:id="rId2"/>
              </a:rPr>
              <a:t>https://towardsdatascience.com/top-deep-learning-articles-of-2020-2b9a8c869875</a:t>
            </a:r>
            <a:endParaRPr lang="en-IN" dirty="0"/>
          </a:p>
        </p:txBody>
      </p:sp>
    </p:spTree>
    <p:extLst>
      <p:ext uri="{BB962C8B-B14F-4D97-AF65-F5344CB8AC3E}">
        <p14:creationId xmlns:p14="http://schemas.microsoft.com/office/powerpoint/2010/main" val="293593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E0241F-FCB4-4804-A207-E47E53A71400}"/>
              </a:ext>
            </a:extLst>
          </p:cNvPr>
          <p:cNvSpPr>
            <a:spLocks noGrp="1"/>
          </p:cNvSpPr>
          <p:nvPr>
            <p:ph type="title"/>
          </p:nvPr>
        </p:nvSpPr>
        <p:spPr>
          <a:xfrm>
            <a:off x="677335" y="609600"/>
            <a:ext cx="8596668" cy="699083"/>
          </a:xfrm>
        </p:spPr>
        <p:txBody>
          <a:bodyPr>
            <a:normAutofit/>
          </a:bodyPr>
          <a:lstStyle/>
          <a:p>
            <a:r>
              <a:rPr lang="en-IN" dirty="0"/>
              <a:t>What are chatbots ?</a:t>
            </a:r>
          </a:p>
        </p:txBody>
      </p:sp>
      <p:sp>
        <p:nvSpPr>
          <p:cNvPr id="3" name="Text Placeholder 2">
            <a:extLst>
              <a:ext uri="{FF2B5EF4-FFF2-40B4-BE49-F238E27FC236}">
                <a16:creationId xmlns:a16="http://schemas.microsoft.com/office/drawing/2014/main" xmlns="" id="{1C53BA7E-FD2F-41D6-B62F-7E849ED1035A}"/>
              </a:ext>
            </a:extLst>
          </p:cNvPr>
          <p:cNvSpPr>
            <a:spLocks noGrp="1"/>
          </p:cNvSpPr>
          <p:nvPr>
            <p:ph type="body" idx="1"/>
          </p:nvPr>
        </p:nvSpPr>
        <p:spPr>
          <a:xfrm>
            <a:off x="677335" y="2281806"/>
            <a:ext cx="8596668" cy="3759556"/>
          </a:xfrm>
        </p:spPr>
        <p:txBody>
          <a:bodyPr/>
          <a:lstStyle/>
          <a:p>
            <a:pPr marL="742950" lvl="1" indent="-285750">
              <a:buFont typeface="Arial" panose="020B0604020202020204" pitchFamily="34" charset="0"/>
              <a:buChar char="•"/>
            </a:pPr>
            <a:r>
              <a:rPr lang="en-US" dirty="0">
                <a:solidFill>
                  <a:schemeClr val="tx1"/>
                </a:solidFill>
                <a:effectLst/>
                <a:latin typeface="Arial" panose="020B0604020202020204" pitchFamily="34" charset="0"/>
                <a:cs typeface="Arial" panose="020B0604020202020204" pitchFamily="34" charset="0"/>
              </a:rPr>
              <a:t>A chatbot is a computer program that takes the place of a natural human conversation online.</a:t>
            </a:r>
          </a:p>
          <a:p>
            <a:pPr lvl="1"/>
            <a:endParaRPr lang="en-US" dirty="0">
              <a:solidFill>
                <a:schemeClr val="tx1"/>
              </a:solidFill>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A chatbot is an artificial intelligence (AI) program that can simulate a conversation (or a chat) with a user in natural language through messaging applications, websites, mobile applications or by phone.</a:t>
            </a:r>
          </a:p>
          <a:p>
            <a:pPr marL="742950" lvl="1" indent="-285750">
              <a:buFont typeface="Arial" panose="020B0604020202020204" pitchFamily="34" charset="0"/>
              <a:buChar char="•"/>
            </a:pPr>
            <a:endParaRPr lang="en-US" dirty="0">
              <a:solidFill>
                <a:srgbClr val="6E7C90"/>
              </a:solidFill>
              <a:latin typeface="Goudy Old Style" panose="02020502050305020303" pitchFamily="18" charset="0"/>
              <a:cs typeface="Arial" panose="020B0604020202020204" pitchFamily="34" charset="0"/>
            </a:endParaRPr>
          </a:p>
          <a:p>
            <a:pPr marL="742950" lvl="1" indent="-285750">
              <a:buFont typeface="Arial" panose="020B0604020202020204" pitchFamily="34" charset="0"/>
              <a:buChar char="•"/>
            </a:pPr>
            <a:endParaRPr lang="en-US" dirty="0">
              <a:solidFill>
                <a:srgbClr val="6E7C90"/>
              </a:solidFill>
              <a:effectLst/>
              <a:latin typeface="Goudy Old Style" panose="02020502050305020303" pitchFamily="18" charset="0"/>
              <a:cs typeface="Arial" panose="020B0604020202020204" pitchFamily="34" charset="0"/>
            </a:endParaRPr>
          </a:p>
          <a:p>
            <a:pPr marL="742950" lvl="1" indent="-285750">
              <a:buFont typeface="Arial" panose="020B0604020202020204" pitchFamily="34" charset="0"/>
              <a:buChar char="•"/>
            </a:pPr>
            <a:endParaRPr lang="en-US" dirty="0">
              <a:solidFill>
                <a:srgbClr val="6E7C90"/>
              </a:solidFill>
              <a:latin typeface="Goudy Old Style" panose="02020502050305020303" pitchFamily="18" charset="0"/>
              <a:cs typeface="Arial" panose="020B0604020202020204" pitchFamily="34" charset="0"/>
            </a:endParaRPr>
          </a:p>
          <a:p>
            <a:pPr marL="742950" lvl="1" indent="-285750">
              <a:buFont typeface="Arial" panose="020B0604020202020204" pitchFamily="34" charset="0"/>
              <a:buChar char="•"/>
            </a:pPr>
            <a:endParaRPr lang="en-US" dirty="0">
              <a:solidFill>
                <a:srgbClr val="6E7C90"/>
              </a:solidFill>
              <a:effectLst/>
              <a:latin typeface="Goudy Old Style" panose="02020502050305020303" pitchFamily="18" charset="0"/>
              <a:cs typeface="Arial" panose="020B0604020202020204" pitchFamily="34" charset="0"/>
            </a:endParaRPr>
          </a:p>
          <a:p>
            <a:pPr lvl="1"/>
            <a:endParaRPr lang="en-US" dirty="0">
              <a:solidFill>
                <a:srgbClr val="989898"/>
              </a:solidFill>
              <a:effectLst/>
              <a:latin typeface="Goudy Old Style" panose="02020502050305020303" pitchFamily="18" charset="0"/>
              <a:cs typeface="Arial" panose="020B0604020202020204" pitchFamily="34" charset="0"/>
            </a:endParaRPr>
          </a:p>
        </p:txBody>
      </p:sp>
      <p:pic>
        <p:nvPicPr>
          <p:cNvPr id="5" name="Picture 4">
            <a:extLst>
              <a:ext uri="{FF2B5EF4-FFF2-40B4-BE49-F238E27FC236}">
                <a16:creationId xmlns:a16="http://schemas.microsoft.com/office/drawing/2014/main" xmlns="" id="{C63CD5F2-B6D0-4E25-A53F-673A52132D4F}"/>
              </a:ext>
            </a:extLst>
          </p:cNvPr>
          <p:cNvPicPr>
            <a:picLocks noChangeAspect="1"/>
          </p:cNvPicPr>
          <p:nvPr/>
        </p:nvPicPr>
        <p:blipFill>
          <a:blip r:embed="rId2"/>
          <a:stretch>
            <a:fillRect/>
          </a:stretch>
        </p:blipFill>
        <p:spPr>
          <a:xfrm>
            <a:off x="8799493" y="4161584"/>
            <a:ext cx="3392507" cy="2120317"/>
          </a:xfrm>
          <a:prstGeom prst="rect">
            <a:avLst/>
          </a:prstGeom>
        </p:spPr>
      </p:pic>
    </p:spTree>
    <p:extLst>
      <p:ext uri="{BB962C8B-B14F-4D97-AF65-F5344CB8AC3E}">
        <p14:creationId xmlns:p14="http://schemas.microsoft.com/office/powerpoint/2010/main" val="1314868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1AA053-771D-45FA-8F18-EF50CC4BBEE1}"/>
              </a:ext>
            </a:extLst>
          </p:cNvPr>
          <p:cNvSpPr>
            <a:spLocks noGrp="1"/>
          </p:cNvSpPr>
          <p:nvPr>
            <p:ph type="title"/>
          </p:nvPr>
        </p:nvSpPr>
        <p:spPr>
          <a:xfrm>
            <a:off x="677335" y="609600"/>
            <a:ext cx="8596668" cy="3660396"/>
          </a:xfrm>
        </p:spPr>
        <p:txBody>
          <a:bodyPr/>
          <a:lstStyle/>
          <a:p>
            <a:r>
              <a:rPr lang="en-IN" dirty="0"/>
              <a:t>Need For Chatbot??</a:t>
            </a:r>
            <a:br>
              <a:rPr lang="en-IN" dirty="0"/>
            </a:br>
            <a:r>
              <a:rPr lang="en-IN" dirty="0"/>
              <a:t/>
            </a:r>
            <a:br>
              <a:rPr lang="en-IN" dirty="0"/>
            </a:br>
            <a:r>
              <a:rPr lang="en-IN" dirty="0"/>
              <a:t/>
            </a:r>
            <a:br>
              <a:rPr lang="en-IN" dirty="0"/>
            </a:br>
            <a:r>
              <a:rPr lang="en-IN" dirty="0"/>
              <a:t/>
            </a:r>
            <a:br>
              <a:rPr lang="en-IN" dirty="0"/>
            </a:br>
            <a:endParaRPr lang="en-IN" dirty="0"/>
          </a:p>
        </p:txBody>
      </p:sp>
      <p:sp>
        <p:nvSpPr>
          <p:cNvPr id="3" name="Text Placeholder 2">
            <a:extLst>
              <a:ext uri="{FF2B5EF4-FFF2-40B4-BE49-F238E27FC236}">
                <a16:creationId xmlns:a16="http://schemas.microsoft.com/office/drawing/2014/main" xmlns="" id="{EB42CB3A-295F-4C3F-BE1E-4D9AA569C2A2}"/>
              </a:ext>
            </a:extLst>
          </p:cNvPr>
          <p:cNvSpPr>
            <a:spLocks noGrp="1"/>
          </p:cNvSpPr>
          <p:nvPr>
            <p:ph type="body" idx="1"/>
          </p:nvPr>
        </p:nvSpPr>
        <p:spPr>
          <a:xfrm>
            <a:off x="677335" y="1912690"/>
            <a:ext cx="8596668" cy="4128672"/>
          </a:xfrm>
        </p:spPr>
        <p:txBody>
          <a:bodyPr/>
          <a:lstStyle/>
          <a:p>
            <a:pPr marL="285750" indent="-285750">
              <a:buFont typeface="Arial" panose="020B0604020202020204" pitchFamily="34" charset="0"/>
              <a:buChar char="•"/>
            </a:pPr>
            <a:r>
              <a:rPr lang="en-US" b="1" i="0" dirty="0">
                <a:solidFill>
                  <a:srgbClr val="292929"/>
                </a:solidFill>
                <a:effectLst/>
                <a:latin typeface="Arial" panose="020B0604020202020204" pitchFamily="34" charset="0"/>
                <a:cs typeface="Arial" panose="020B0604020202020204" pitchFamily="34" charset="0"/>
              </a:rPr>
              <a:t>Save Human Resources for Qualitative Tasks</a:t>
            </a:r>
            <a:endParaRPr lang="en-US" b="0" i="0" dirty="0">
              <a:solidFill>
                <a:srgbClr val="292929"/>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0" dirty="0">
                <a:solidFill>
                  <a:srgbClr val="292929"/>
                </a:solidFill>
                <a:effectLst/>
                <a:latin typeface="Arial" panose="020B0604020202020204" pitchFamily="34" charset="0"/>
                <a:cs typeface="Arial" panose="020B0604020202020204" pitchFamily="34" charset="0"/>
              </a:rPr>
              <a:t>Automated Customer Support For Similar Queries</a:t>
            </a:r>
          </a:p>
          <a:p>
            <a:pPr marL="285750" indent="-285750">
              <a:buFont typeface="Arial" panose="020B0604020202020204" pitchFamily="34" charset="0"/>
              <a:buChar char="•"/>
            </a:pPr>
            <a:r>
              <a:rPr lang="en-IN" b="1" i="0" dirty="0">
                <a:solidFill>
                  <a:srgbClr val="292929"/>
                </a:solidFill>
                <a:effectLst/>
                <a:latin typeface="Arial" panose="020B0604020202020204" pitchFamily="34" charset="0"/>
                <a:cs typeface="Arial" panose="020B0604020202020204" pitchFamily="34" charset="0"/>
              </a:rPr>
              <a:t>Accelerate Operations</a:t>
            </a:r>
            <a:endParaRPr lang="en-IN" b="0" i="0" dirty="0">
              <a:solidFill>
                <a:srgbClr val="292929"/>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0" dirty="0">
                <a:solidFill>
                  <a:srgbClr val="292929"/>
                </a:solidFill>
                <a:effectLst/>
                <a:latin typeface="Arial" panose="020B0604020202020204" pitchFamily="34" charset="0"/>
                <a:cs typeface="Arial" panose="020B0604020202020204" pitchFamily="34" charset="0"/>
              </a:rPr>
              <a:t> Chatbot- Easy-to-use</a:t>
            </a:r>
          </a:p>
          <a:p>
            <a:pPr marL="285750" indent="-285750">
              <a:buFont typeface="Arial" panose="020B0604020202020204" pitchFamily="34" charset="0"/>
              <a:buChar char="•"/>
            </a:pPr>
            <a:r>
              <a:rPr lang="en-IN" b="1" i="0" dirty="0">
                <a:solidFill>
                  <a:srgbClr val="292929"/>
                </a:solidFill>
                <a:effectLst/>
                <a:latin typeface="Arial" panose="020B0604020202020204" pitchFamily="34" charset="0"/>
                <a:cs typeface="Arial" panose="020B0604020202020204" pitchFamily="34" charset="0"/>
              </a:rPr>
              <a:t>Cost-effective and Time-efficient</a:t>
            </a:r>
          </a:p>
          <a:p>
            <a:pPr marL="285750" indent="-285750">
              <a:buFont typeface="Arial" panose="020B0604020202020204" pitchFamily="34" charset="0"/>
              <a:buChar char="•"/>
            </a:pPr>
            <a:r>
              <a:rPr lang="en-US" b="1" i="0" dirty="0">
                <a:solidFill>
                  <a:srgbClr val="292929"/>
                </a:solidFill>
                <a:effectLst/>
                <a:latin typeface="Arial" panose="020B0604020202020204" pitchFamily="34" charset="0"/>
                <a:cs typeface="Arial" panose="020B0604020202020204" pitchFamily="34" charset="0"/>
              </a:rPr>
              <a:t>Improves Work With Minimum Effort</a:t>
            </a:r>
            <a:endParaRPr lang="en-US" b="0" i="0" dirty="0">
              <a:solidFill>
                <a:srgbClr val="292929"/>
              </a:solidFill>
              <a:effectLst/>
              <a:latin typeface="Arial" panose="020B0604020202020204" pitchFamily="34" charset="0"/>
              <a:cs typeface="Arial" panose="020B0604020202020204" pitchFamily="34" charset="0"/>
            </a:endParaRPr>
          </a:p>
          <a:p>
            <a:endParaRPr lang="en-IN" b="0" i="0" dirty="0">
              <a:solidFill>
                <a:srgbClr val="292929"/>
              </a:solidFill>
              <a:effectLst/>
              <a:latin typeface="sohne"/>
            </a:endParaRPr>
          </a:p>
          <a:p>
            <a:endParaRPr lang="en-IN" b="0" i="0" dirty="0">
              <a:solidFill>
                <a:srgbClr val="292929"/>
              </a:solidFill>
              <a:effectLst/>
              <a:latin typeface="sohne"/>
            </a:endParaRPr>
          </a:p>
          <a:p>
            <a:endParaRPr lang="en-US" b="0" i="0" dirty="0">
              <a:solidFill>
                <a:srgbClr val="292929"/>
              </a:solidFill>
              <a:effectLst/>
              <a:latin typeface="sohne"/>
            </a:endParaRPr>
          </a:p>
          <a:p>
            <a:endParaRPr lang="en-IN" dirty="0"/>
          </a:p>
        </p:txBody>
      </p:sp>
      <p:pic>
        <p:nvPicPr>
          <p:cNvPr id="5" name="Picture 4">
            <a:extLst>
              <a:ext uri="{FF2B5EF4-FFF2-40B4-BE49-F238E27FC236}">
                <a16:creationId xmlns:a16="http://schemas.microsoft.com/office/drawing/2014/main" xmlns="" id="{A015A28B-63FB-4ECA-8566-D7FA68182249}"/>
              </a:ext>
            </a:extLst>
          </p:cNvPr>
          <p:cNvPicPr>
            <a:picLocks noChangeAspect="1"/>
          </p:cNvPicPr>
          <p:nvPr/>
        </p:nvPicPr>
        <p:blipFill>
          <a:blip r:embed="rId2"/>
          <a:stretch>
            <a:fillRect/>
          </a:stretch>
        </p:blipFill>
        <p:spPr>
          <a:xfrm>
            <a:off x="8093014" y="1796721"/>
            <a:ext cx="2999567" cy="2999567"/>
          </a:xfrm>
          <a:prstGeom prst="rect">
            <a:avLst/>
          </a:prstGeom>
        </p:spPr>
      </p:pic>
    </p:spTree>
    <p:extLst>
      <p:ext uri="{BB962C8B-B14F-4D97-AF65-F5344CB8AC3E}">
        <p14:creationId xmlns:p14="http://schemas.microsoft.com/office/powerpoint/2010/main" val="206325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4A028-BA06-4CF4-9E17-848A8E7C3D7A}"/>
              </a:ext>
            </a:extLst>
          </p:cNvPr>
          <p:cNvSpPr>
            <a:spLocks noGrp="1"/>
          </p:cNvSpPr>
          <p:nvPr>
            <p:ph type="title"/>
          </p:nvPr>
        </p:nvSpPr>
        <p:spPr/>
        <p:txBody>
          <a:bodyPr/>
          <a:lstStyle/>
          <a:p>
            <a:r>
              <a:rPr lang="en-IN" dirty="0"/>
              <a:t>Types of Chatbot? And which one is our??</a:t>
            </a:r>
          </a:p>
        </p:txBody>
      </p:sp>
      <p:sp>
        <p:nvSpPr>
          <p:cNvPr id="3" name="Content Placeholder 2">
            <a:extLst>
              <a:ext uri="{FF2B5EF4-FFF2-40B4-BE49-F238E27FC236}">
                <a16:creationId xmlns:a16="http://schemas.microsoft.com/office/drawing/2014/main" xmlns="" id="{99A10DFC-8158-4D18-BEB4-095341410860}"/>
              </a:ext>
            </a:extLst>
          </p:cNvPr>
          <p:cNvSpPr>
            <a:spLocks noGrp="1"/>
          </p:cNvSpPr>
          <p:nvPr>
            <p:ph idx="1"/>
          </p:nvPr>
        </p:nvSpPr>
        <p:spPr/>
        <p:txBody>
          <a:bodyPr/>
          <a:lstStyle/>
          <a:p>
            <a:pPr algn="l" fontAlgn="base">
              <a:buFont typeface="+mj-lt"/>
              <a:buAutoNum type="arabicPeriod"/>
            </a:pPr>
            <a:r>
              <a:rPr lang="en-IN" dirty="0"/>
              <a:t> </a:t>
            </a:r>
            <a:r>
              <a:rPr lang="en-US" b="1" i="0" dirty="0">
                <a:solidFill>
                  <a:srgbClr val="000000"/>
                </a:solidFill>
                <a:effectLst/>
                <a:latin typeface="inherit"/>
              </a:rPr>
              <a:t>Rule-Based Chatbots</a:t>
            </a:r>
            <a:r>
              <a:rPr lang="en-US" b="0" i="0" dirty="0">
                <a:solidFill>
                  <a:srgbClr val="000000"/>
                </a:solidFill>
                <a:effectLst/>
                <a:latin typeface="inherit"/>
              </a:rPr>
              <a:t> – They follow a set of pre-defined rules or flows to respond to queries of a user. Most simple applications contain rule-based chatbots, which respond to questions based on the preset rules.</a:t>
            </a:r>
            <a:endParaRPr lang="en-IN" b="0" i="0" dirty="0">
              <a:solidFill>
                <a:srgbClr val="000000"/>
              </a:solidFill>
              <a:effectLst/>
              <a:latin typeface="inherit"/>
            </a:endParaRPr>
          </a:p>
          <a:p>
            <a:pPr fontAlgn="base">
              <a:buFont typeface="+mj-lt"/>
              <a:buAutoNum type="arabicPeriod"/>
            </a:pPr>
            <a:r>
              <a:rPr lang="en-US" b="1" i="0" dirty="0">
                <a:solidFill>
                  <a:srgbClr val="000000"/>
                </a:solidFill>
                <a:effectLst/>
                <a:latin typeface="inherit"/>
              </a:rPr>
              <a:t>AI Chatbots </a:t>
            </a:r>
            <a:r>
              <a:rPr lang="en-US" b="0" i="0" dirty="0">
                <a:solidFill>
                  <a:srgbClr val="000000"/>
                </a:solidFill>
                <a:effectLst/>
                <a:latin typeface="inherit"/>
              </a:rPr>
              <a:t>– AI chatbots are more advanced and based on machine learning. AI chatbot uses </a:t>
            </a:r>
            <a:r>
              <a:rPr lang="en-US" b="0" i="0" u="none" strike="noStrike" dirty="0">
                <a:solidFill>
                  <a:schemeClr val="tx1"/>
                </a:solidFill>
                <a:effectLst/>
                <a:latin typeface="inherit"/>
              </a:rPr>
              <a:t>natural language processing </a:t>
            </a:r>
            <a:r>
              <a:rPr lang="en-US" b="0" i="0" u="none" strike="noStrike" dirty="0" smtClean="0">
                <a:solidFill>
                  <a:schemeClr val="tx1"/>
                </a:solidFill>
                <a:effectLst/>
                <a:latin typeface="inherit"/>
              </a:rPr>
              <a:t>services</a:t>
            </a:r>
            <a:r>
              <a:rPr lang="en-US" b="0" i="0" dirty="0">
                <a:solidFill>
                  <a:srgbClr val="000000"/>
                </a:solidFill>
                <a:effectLst/>
                <a:latin typeface="inherit"/>
              </a:rPr>
              <a:t> to understand the meaning behind the questions posed.</a:t>
            </a:r>
            <a:endParaRPr lang="en-US" b="0" i="0" dirty="0">
              <a:solidFill>
                <a:srgbClr val="000000"/>
              </a:solidFill>
              <a:effectLst/>
              <a:latin typeface="Raleway"/>
            </a:endParaRPr>
          </a:p>
          <a:p>
            <a:pPr marL="0" indent="0" fontAlgn="base">
              <a:buNone/>
            </a:pPr>
            <a:r>
              <a:rPr lang="en-IN" dirty="0">
                <a:solidFill>
                  <a:srgbClr val="000000"/>
                </a:solidFill>
                <a:latin typeface="inherit"/>
              </a:rPr>
              <a:t> </a:t>
            </a:r>
            <a:r>
              <a:rPr lang="en-IN" dirty="0">
                <a:solidFill>
                  <a:srgbClr val="000000"/>
                </a:solidFill>
                <a:latin typeface="Gill Sans MT" panose="020B0502020104020203" pitchFamily="34" charset="0"/>
              </a:rPr>
              <a:t>			AND WE HAVE CREATED AN “AI CHAT BOT”</a:t>
            </a:r>
            <a:endParaRPr lang="en-US" b="0" i="0" dirty="0">
              <a:solidFill>
                <a:srgbClr val="000000"/>
              </a:solidFill>
              <a:effectLst/>
              <a:latin typeface="Gill Sans MT" panose="020B0502020104020203" pitchFamily="34" charset="0"/>
            </a:endParaRPr>
          </a:p>
        </p:txBody>
      </p:sp>
      <p:sp>
        <p:nvSpPr>
          <p:cNvPr id="5" name="TextBox 4">
            <a:extLst>
              <a:ext uri="{FF2B5EF4-FFF2-40B4-BE49-F238E27FC236}">
                <a16:creationId xmlns:a16="http://schemas.microsoft.com/office/drawing/2014/main" xmlns="" id="{62FDE614-BD15-4114-98DF-1B86087EC664}"/>
              </a:ext>
            </a:extLst>
          </p:cNvPr>
          <p:cNvSpPr txBox="1"/>
          <p:nvPr/>
        </p:nvSpPr>
        <p:spPr>
          <a:xfrm>
            <a:off x="3361189" y="4035104"/>
            <a:ext cx="229299" cy="528506"/>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5718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0CE15299-18A7-42BD-B1F6-1456DC95BC0C}"/>
              </a:ext>
            </a:extLst>
          </p:cNvPr>
          <p:cNvPicPr>
            <a:picLocks noChangeAspect="1"/>
          </p:cNvPicPr>
          <p:nvPr/>
        </p:nvPicPr>
        <p:blipFill>
          <a:blip r:embed="rId2"/>
          <a:stretch>
            <a:fillRect/>
          </a:stretch>
        </p:blipFill>
        <p:spPr>
          <a:xfrm>
            <a:off x="7959033" y="1352488"/>
            <a:ext cx="3944779" cy="3944779"/>
          </a:xfrm>
          <a:prstGeom prst="rect">
            <a:avLst/>
          </a:prstGeom>
        </p:spPr>
      </p:pic>
      <p:sp>
        <p:nvSpPr>
          <p:cNvPr id="2" name="Title 1"/>
          <p:cNvSpPr>
            <a:spLocks noGrp="1"/>
          </p:cNvSpPr>
          <p:nvPr>
            <p:ph type="title"/>
          </p:nvPr>
        </p:nvSpPr>
        <p:spPr>
          <a:xfrm>
            <a:off x="2201039" y="519608"/>
            <a:ext cx="8911687" cy="1280890"/>
          </a:xfrm>
        </p:spPr>
        <p:txBody>
          <a:bodyPr/>
          <a:lstStyle/>
          <a:p>
            <a:r>
              <a:rPr lang="en-IN" dirty="0"/>
              <a:t>Objective :</a:t>
            </a:r>
          </a:p>
        </p:txBody>
      </p:sp>
      <p:sp>
        <p:nvSpPr>
          <p:cNvPr id="3" name="Content Placeholder 2"/>
          <p:cNvSpPr>
            <a:spLocks noGrp="1"/>
          </p:cNvSpPr>
          <p:nvPr>
            <p:ph idx="1"/>
          </p:nvPr>
        </p:nvSpPr>
        <p:spPr>
          <a:xfrm>
            <a:off x="2201039" y="1519645"/>
            <a:ext cx="8915400" cy="3777622"/>
          </a:xfrm>
        </p:spPr>
        <p:txBody>
          <a:bodyPr/>
          <a:lstStyle/>
          <a:p>
            <a:pPr marL="0" lvl="0" indent="0" fontAlgn="base">
              <a:buNone/>
            </a:pPr>
            <a:endParaRPr lang="en-IN" dirty="0"/>
          </a:p>
          <a:p>
            <a:pPr lvl="0" fontAlgn="base">
              <a:buFont typeface="Wingdings" panose="05000000000000000000" pitchFamily="2" charset="2"/>
              <a:buChar char="v"/>
            </a:pPr>
            <a:r>
              <a:rPr lang="en-IN" dirty="0"/>
              <a:t>Chat bots are mainly used to provide customer support. </a:t>
            </a:r>
          </a:p>
          <a:p>
            <a:pPr lvl="0" fontAlgn="base">
              <a:buFont typeface="Wingdings" panose="05000000000000000000" pitchFamily="2" charset="2"/>
              <a:buChar char="v"/>
            </a:pPr>
            <a:r>
              <a:rPr lang="en-IN" dirty="0"/>
              <a:t>Can Schedule meetings, Broadcast newsletters, auto-sequences </a:t>
            </a:r>
          </a:p>
          <a:p>
            <a:pPr>
              <a:buFont typeface="Wingdings" panose="05000000000000000000" pitchFamily="2" charset="2"/>
              <a:buChar char="v"/>
            </a:pPr>
            <a:r>
              <a:rPr lang="en-IN" dirty="0"/>
              <a:t>Chat bots are very intelligent. You train them once and they will communicate with your target audience in their language.</a:t>
            </a:r>
          </a:p>
        </p:txBody>
      </p:sp>
      <p:pic>
        <p:nvPicPr>
          <p:cNvPr id="5" name="Picture 4">
            <a:extLst>
              <a:ext uri="{FF2B5EF4-FFF2-40B4-BE49-F238E27FC236}">
                <a16:creationId xmlns:a16="http://schemas.microsoft.com/office/drawing/2014/main" xmlns="" id="{AF81C8A7-62E4-48CF-A1C6-81D7D750E185}"/>
              </a:ext>
            </a:extLst>
          </p:cNvPr>
          <p:cNvPicPr>
            <a:picLocks noChangeAspect="1"/>
          </p:cNvPicPr>
          <p:nvPr/>
        </p:nvPicPr>
        <p:blipFill>
          <a:blip r:embed="rId3"/>
          <a:stretch>
            <a:fillRect/>
          </a:stretch>
        </p:blipFill>
        <p:spPr>
          <a:xfrm>
            <a:off x="4987233" y="3765728"/>
            <a:ext cx="2849865" cy="1169394"/>
          </a:xfrm>
          <a:prstGeom prst="rect">
            <a:avLst/>
          </a:prstGeom>
        </p:spPr>
      </p:pic>
    </p:spTree>
    <p:extLst>
      <p:ext uri="{BB962C8B-B14F-4D97-AF65-F5344CB8AC3E}">
        <p14:creationId xmlns:p14="http://schemas.microsoft.com/office/powerpoint/2010/main" val="88149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C4BF0-A25D-4188-A214-1B9E0698B177}"/>
              </a:ext>
            </a:extLst>
          </p:cNvPr>
          <p:cNvSpPr>
            <a:spLocks noGrp="1"/>
          </p:cNvSpPr>
          <p:nvPr>
            <p:ph type="title"/>
          </p:nvPr>
        </p:nvSpPr>
        <p:spPr/>
        <p:txBody>
          <a:bodyPr/>
          <a:lstStyle/>
          <a:p>
            <a:r>
              <a:rPr lang="en-IN" dirty="0"/>
              <a:t>What is AI,ML and Deep Learning??</a:t>
            </a:r>
          </a:p>
        </p:txBody>
      </p:sp>
      <p:pic>
        <p:nvPicPr>
          <p:cNvPr id="5" name="Content Placeholder 4">
            <a:extLst>
              <a:ext uri="{FF2B5EF4-FFF2-40B4-BE49-F238E27FC236}">
                <a16:creationId xmlns:a16="http://schemas.microsoft.com/office/drawing/2014/main" xmlns="" id="{A132E743-3A1F-4511-8CFD-87BBE2942E7A}"/>
              </a:ext>
            </a:extLst>
          </p:cNvPr>
          <p:cNvPicPr>
            <a:picLocks noGrp="1" noChangeAspect="1"/>
          </p:cNvPicPr>
          <p:nvPr>
            <p:ph idx="1"/>
          </p:nvPr>
        </p:nvPicPr>
        <p:blipFill>
          <a:blip r:embed="rId2"/>
          <a:stretch>
            <a:fillRect/>
          </a:stretch>
        </p:blipFill>
        <p:spPr>
          <a:xfrm>
            <a:off x="2290194" y="1895912"/>
            <a:ext cx="7105476" cy="4295163"/>
          </a:xfrm>
        </p:spPr>
      </p:pic>
      <p:sp>
        <p:nvSpPr>
          <p:cNvPr id="3" name="TextBox 2">
            <a:extLst>
              <a:ext uri="{FF2B5EF4-FFF2-40B4-BE49-F238E27FC236}">
                <a16:creationId xmlns:a16="http://schemas.microsoft.com/office/drawing/2014/main" xmlns="" id="{90C2B9B1-0184-4C94-976B-23B0F09A0B96}"/>
              </a:ext>
            </a:extLst>
          </p:cNvPr>
          <p:cNvSpPr txBox="1"/>
          <p:nvPr/>
        </p:nvSpPr>
        <p:spPr>
          <a:xfrm>
            <a:off x="4894976" y="6134183"/>
            <a:ext cx="1895912" cy="246221"/>
          </a:xfrm>
          <a:prstGeom prst="rect">
            <a:avLst/>
          </a:prstGeom>
          <a:noFill/>
        </p:spPr>
        <p:txBody>
          <a:bodyPr wrap="square" rtlCol="0">
            <a:spAutoFit/>
          </a:bodyPr>
          <a:lstStyle/>
          <a:p>
            <a:pPr algn="ctr"/>
            <a:r>
              <a:rPr lang="en-IN" sz="1000" dirty="0"/>
              <a:t>Fig.1</a:t>
            </a:r>
          </a:p>
        </p:txBody>
      </p:sp>
    </p:spTree>
    <p:extLst>
      <p:ext uri="{BB962C8B-B14F-4D97-AF65-F5344CB8AC3E}">
        <p14:creationId xmlns:p14="http://schemas.microsoft.com/office/powerpoint/2010/main" val="412182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What is Deep Learning ?</a:t>
            </a:r>
          </a:p>
        </p:txBody>
      </p:sp>
      <p:sp>
        <p:nvSpPr>
          <p:cNvPr id="4" name="Content Placeholder 3"/>
          <p:cNvSpPr>
            <a:spLocks noGrp="1"/>
          </p:cNvSpPr>
          <p:nvPr>
            <p:ph idx="1"/>
          </p:nvPr>
        </p:nvSpPr>
        <p:spPr>
          <a:xfrm>
            <a:off x="1097280" y="1737360"/>
            <a:ext cx="8946541" cy="4195481"/>
          </a:xfrm>
        </p:spPr>
        <p:txBody>
          <a:bodyPr>
            <a:normAutofit/>
          </a:bodyPr>
          <a:lstStyle/>
          <a:p>
            <a:endParaRPr lang="en-IN" dirty="0">
              <a:solidFill>
                <a:schemeClr val="tx1"/>
              </a:solidFill>
            </a:endParaRPr>
          </a:p>
          <a:p>
            <a:r>
              <a:rPr lang="en-IN" dirty="0">
                <a:solidFill>
                  <a:schemeClr val="tx1"/>
                </a:solidFill>
              </a:rPr>
              <a:t>Deep learning is a  technique that teaches computers to do what comes naturally to humans: learn by example. Deep learning is a key technology behind driverless cars, enabling them to recognize a stop sign. It is the key to voice control in consumer devices like phones, tablets, TVs, and hands-free speakers.</a:t>
            </a:r>
          </a:p>
          <a:p>
            <a:r>
              <a:rPr lang="en-IN" dirty="0">
                <a:solidFill>
                  <a:schemeClr val="tx1"/>
                </a:solidFill>
              </a:rPr>
              <a:t>Deep learning is getting lots of attention lately and for good reason. It’s achieving results that were not possible before.</a:t>
            </a:r>
          </a:p>
          <a:p>
            <a:r>
              <a:rPr lang="en-IN" dirty="0">
                <a:solidFill>
                  <a:schemeClr val="tx1"/>
                </a:solidFill>
              </a:rPr>
              <a:t>Deep learning is basically a computer model which learn to perform task.</a:t>
            </a:r>
          </a:p>
          <a:p>
            <a:r>
              <a:rPr lang="en-IN" dirty="0">
                <a:solidFill>
                  <a:schemeClr val="tx1"/>
                </a:solidFill>
              </a:rPr>
              <a:t>Deep learning is basically an upgraded version of  Machine learning and has some advanced features than machine learning.     </a:t>
            </a:r>
          </a:p>
        </p:txBody>
      </p:sp>
      <p:pic>
        <p:nvPicPr>
          <p:cNvPr id="7" name="Picture 6">
            <a:extLst>
              <a:ext uri="{FF2B5EF4-FFF2-40B4-BE49-F238E27FC236}">
                <a16:creationId xmlns:a16="http://schemas.microsoft.com/office/drawing/2014/main" xmlns="" id="{D63CF446-3029-450F-8D68-B955F837A122}"/>
              </a:ext>
            </a:extLst>
          </p:cNvPr>
          <p:cNvPicPr>
            <a:picLocks noChangeAspect="1"/>
          </p:cNvPicPr>
          <p:nvPr/>
        </p:nvPicPr>
        <p:blipFill>
          <a:blip r:embed="rId2"/>
          <a:stretch>
            <a:fillRect/>
          </a:stretch>
        </p:blipFill>
        <p:spPr>
          <a:xfrm>
            <a:off x="8549640" y="286603"/>
            <a:ext cx="1437322" cy="1437322"/>
          </a:xfrm>
          <a:prstGeom prst="rect">
            <a:avLst/>
          </a:prstGeom>
        </p:spPr>
      </p:pic>
    </p:spTree>
    <p:extLst>
      <p:ext uri="{BB962C8B-B14F-4D97-AF65-F5344CB8AC3E}">
        <p14:creationId xmlns:p14="http://schemas.microsoft.com/office/powerpoint/2010/main" val="126276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B8768F52-AF84-4CEF-B09A-D618CD5CAB0E}"/>
              </a:ext>
            </a:extLst>
          </p:cNvPr>
          <p:cNvPicPr>
            <a:picLocks noChangeAspect="1"/>
          </p:cNvPicPr>
          <p:nvPr/>
        </p:nvPicPr>
        <p:blipFill>
          <a:blip r:embed="rId2"/>
          <a:stretch>
            <a:fillRect/>
          </a:stretch>
        </p:blipFill>
        <p:spPr>
          <a:xfrm>
            <a:off x="9774156" y="1938138"/>
            <a:ext cx="2417844" cy="2844564"/>
          </a:xfrm>
          <a:prstGeom prst="rect">
            <a:avLst/>
          </a:prstGeom>
        </p:spPr>
      </p:pic>
      <p:sp>
        <p:nvSpPr>
          <p:cNvPr id="2" name="Title 1"/>
          <p:cNvSpPr>
            <a:spLocks noGrp="1"/>
          </p:cNvSpPr>
          <p:nvPr>
            <p:ph type="title"/>
          </p:nvPr>
        </p:nvSpPr>
        <p:spPr>
          <a:xfrm>
            <a:off x="1202371" y="589878"/>
            <a:ext cx="6478589" cy="1101762"/>
          </a:xfrm>
        </p:spPr>
        <p:txBody>
          <a:bodyPr>
            <a:normAutofit/>
          </a:bodyPr>
          <a:lstStyle/>
          <a:p>
            <a:r>
              <a:rPr lang="en-IN" dirty="0"/>
              <a:t>What is NLP ?</a:t>
            </a:r>
          </a:p>
        </p:txBody>
      </p:sp>
      <p:sp>
        <p:nvSpPr>
          <p:cNvPr id="3" name="Content Placeholder 2"/>
          <p:cNvSpPr>
            <a:spLocks noGrp="1"/>
          </p:cNvSpPr>
          <p:nvPr>
            <p:ph idx="1"/>
          </p:nvPr>
        </p:nvSpPr>
        <p:spPr>
          <a:xfrm>
            <a:off x="1202371" y="1750296"/>
            <a:ext cx="8946541" cy="4195481"/>
          </a:xfrm>
        </p:spPr>
        <p:txBody>
          <a:bodyPr>
            <a:normAutofit/>
          </a:bodyPr>
          <a:lstStyle/>
          <a:p>
            <a:r>
              <a:rPr lang="en-IN" dirty="0">
                <a:solidFill>
                  <a:schemeClr val="tx1"/>
                </a:solidFill>
              </a:rPr>
              <a:t>NLP is basically Natural Language Processing.</a:t>
            </a:r>
          </a:p>
          <a:p>
            <a:r>
              <a:rPr lang="en-IN" dirty="0">
                <a:solidFill>
                  <a:schemeClr val="tx1"/>
                </a:solidFill>
              </a:rPr>
              <a:t>The field of study that focuses on the interactions between human language and computers is called Natural Language Processing</a:t>
            </a:r>
          </a:p>
          <a:p>
            <a:r>
              <a:rPr lang="en-IN" dirty="0">
                <a:solidFill>
                  <a:schemeClr val="tx1"/>
                </a:solidFill>
              </a:rPr>
              <a:t>NLP is used to </a:t>
            </a:r>
            <a:r>
              <a:rPr lang="en-IN" dirty="0" err="1">
                <a:solidFill>
                  <a:schemeClr val="tx1"/>
                </a:solidFill>
              </a:rPr>
              <a:t>analyze</a:t>
            </a:r>
            <a:r>
              <a:rPr lang="en-IN" dirty="0">
                <a:solidFill>
                  <a:schemeClr val="tx1"/>
                </a:solidFill>
              </a:rPr>
              <a:t> text, allowing machines to understand what human’s  had text.</a:t>
            </a:r>
          </a:p>
          <a:p>
            <a:r>
              <a:rPr lang="en-IN" dirty="0">
                <a:solidFill>
                  <a:schemeClr val="tx1"/>
                </a:solidFill>
              </a:rPr>
              <a:t>NLP are based on Machine Learning and especially statistical learning which uses a general learning algorithm.</a:t>
            </a:r>
          </a:p>
          <a:p>
            <a:r>
              <a:rPr lang="en-IN" dirty="0">
                <a:solidFill>
                  <a:schemeClr val="tx1"/>
                </a:solidFill>
              </a:rPr>
              <a:t>So using Deep learning we are going to solve basic NLP tasks.</a:t>
            </a:r>
          </a:p>
          <a:p>
            <a:r>
              <a:rPr lang="en-IN" dirty="0">
                <a:solidFill>
                  <a:schemeClr val="tx1"/>
                </a:solidFill>
              </a:rPr>
              <a:t>The basics concepts of NLP we will use are Stemming, tokenization, Training Data.</a:t>
            </a:r>
          </a:p>
          <a:p>
            <a:endParaRPr lang="en-IN" dirty="0"/>
          </a:p>
        </p:txBody>
      </p:sp>
    </p:spTree>
    <p:extLst>
      <p:ext uri="{BB962C8B-B14F-4D97-AF65-F5344CB8AC3E}">
        <p14:creationId xmlns:p14="http://schemas.microsoft.com/office/powerpoint/2010/main" val="11054906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953</TotalTime>
  <Words>788</Words>
  <Application>Microsoft Office PowerPoint</Application>
  <PresentationFormat>Widescreen</PresentationFormat>
  <Paragraphs>149</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Britannic Bold</vt:lpstr>
      <vt:lpstr>Calibri</vt:lpstr>
      <vt:lpstr>Calibri Light</vt:lpstr>
      <vt:lpstr>Gill Sans MT</vt:lpstr>
      <vt:lpstr>Goudy Old Style</vt:lpstr>
      <vt:lpstr>inherit</vt:lpstr>
      <vt:lpstr>Raleway</vt:lpstr>
      <vt:lpstr>sohne</vt:lpstr>
      <vt:lpstr>Wingdings</vt:lpstr>
      <vt:lpstr>Retrospect</vt:lpstr>
      <vt:lpstr>TITLE Health Care Chatbot using Deep Learning and NLP</vt:lpstr>
      <vt:lpstr>Group Number : 18</vt:lpstr>
      <vt:lpstr>What are chatbots ?</vt:lpstr>
      <vt:lpstr>Need For Chatbot??    </vt:lpstr>
      <vt:lpstr>Types of Chatbot? And which one is our??</vt:lpstr>
      <vt:lpstr>Objective :</vt:lpstr>
      <vt:lpstr>What is AI,ML and Deep Learning??</vt:lpstr>
      <vt:lpstr>What is Deep Learning ?</vt:lpstr>
      <vt:lpstr>What is NLP ?</vt:lpstr>
      <vt:lpstr>Tokenization :</vt:lpstr>
      <vt:lpstr>Stemming :</vt:lpstr>
      <vt:lpstr>Example:-</vt:lpstr>
      <vt:lpstr> Bag of Words :-</vt:lpstr>
      <vt:lpstr>Training of Model:-</vt:lpstr>
      <vt:lpstr>PowerPoint Presentation</vt:lpstr>
      <vt:lpstr>Training of data:-</vt:lpstr>
      <vt:lpstr>How Chatbot Works….</vt:lpstr>
      <vt:lpstr>How our chatbot works….</vt:lpstr>
      <vt:lpstr>PowerPoint Presentation</vt:lpstr>
      <vt:lpstr>Creating of GUI</vt:lpstr>
      <vt:lpstr>PowerPoint Presentation</vt:lpstr>
      <vt:lpstr>Scope</vt:lpstr>
      <vt:lpstr>LITERATURE SURVEY AND PAPER REVIEW</vt:lpstr>
      <vt:lpstr>PowerPoint Presentation</vt:lpstr>
      <vt:lpstr>  Conclusion:-</vt:lpstr>
      <vt:lpstr>Reference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&amp; Answering using Deep Learing to solve NlP tasks</dc:title>
  <dc:creator>Pritam</dc:creator>
  <cp:lastModifiedBy>Nitro 7</cp:lastModifiedBy>
  <cp:revision>76</cp:revision>
  <dcterms:created xsi:type="dcterms:W3CDTF">2020-02-23T15:09:46Z</dcterms:created>
  <dcterms:modified xsi:type="dcterms:W3CDTF">2021-05-19T04:58:48Z</dcterms:modified>
</cp:coreProperties>
</file>