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7" r:id="rId2"/>
    <p:sldId id="259" r:id="rId3"/>
    <p:sldId id="258" r:id="rId4"/>
    <p:sldId id="260" r:id="rId5"/>
    <p:sldId id="275" r:id="rId6"/>
    <p:sldId id="276" r:id="rId7"/>
    <p:sldId id="270" r:id="rId8"/>
    <p:sldId id="274" r:id="rId9"/>
    <p:sldId id="279" r:id="rId10"/>
    <p:sldId id="280" r:id="rId11"/>
    <p:sldId id="271" r:id="rId12"/>
    <p:sldId id="278" r:id="rId13"/>
    <p:sldId id="272" r:id="rId14"/>
    <p:sldId id="273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76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87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7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11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8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2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6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96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8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0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46" y="897147"/>
            <a:ext cx="9404723" cy="319034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  <a:latin typeface="Britannic Bold" panose="020B0903060703020204" pitchFamily="34" charset="0"/>
              </a:rPr>
              <a:t>  							</a:t>
            </a:r>
            <a:r>
              <a:rPr lang="en-IN" sz="4000" dirty="0" smtClean="0">
                <a:solidFill>
                  <a:srgbClr val="FFC000"/>
                </a:solidFill>
                <a:latin typeface="Britannic Bold" panose="020B0903060703020204" pitchFamily="34" charset="0"/>
              </a:rPr>
              <a:t>		</a:t>
            </a:r>
            <a:r>
              <a:rPr lang="en-IN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TITLE</a:t>
            </a:r>
            <a:r>
              <a:rPr lang="en-IN" sz="4000" dirty="0" smtClean="0">
                <a:solidFill>
                  <a:srgbClr val="FFC000"/>
                </a:solidFill>
                <a:latin typeface="Britannic Bold" panose="020B0903060703020204" pitchFamily="34" charset="0"/>
              </a:rPr>
              <a:t>                  </a:t>
            </a:r>
            <a:r>
              <a:rPr lang="en-IN" sz="4000" dirty="0">
                <a:solidFill>
                  <a:srgbClr val="FFC000"/>
                </a:solidFill>
                <a:latin typeface="Britannic Bold" panose="020B0903060703020204" pitchFamily="34" charset="0"/>
              </a:rPr>
              <a:t/>
            </a:r>
            <a:br>
              <a:rPr lang="en-IN" sz="4000" dirty="0">
                <a:solidFill>
                  <a:srgbClr val="FFC000"/>
                </a:solidFill>
                <a:latin typeface="Britannic Bold" panose="020B0903060703020204" pitchFamily="34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sz="2800" b="1" i="1" dirty="0" smtClean="0"/>
              <a:t>CREATE </a:t>
            </a:r>
            <a:r>
              <a:rPr lang="en-IN" sz="2800" b="1" i="1" dirty="0"/>
              <a:t>CHATBOT USING DEEP </a:t>
            </a:r>
            <a:r>
              <a:rPr lang="en-IN" sz="2800" b="1" i="1" dirty="0" smtClean="0"/>
              <a:t>LEARNING AND </a:t>
            </a:r>
            <a:r>
              <a:rPr lang="en-IN" sz="2800" b="1" i="1" dirty="0"/>
              <a:t>NLP</a:t>
            </a:r>
            <a:endParaRPr lang="en-IN" sz="2800" b="1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13" y="637173"/>
            <a:ext cx="8911687" cy="1280890"/>
          </a:xfrm>
        </p:spPr>
        <p:txBody>
          <a:bodyPr/>
          <a:lstStyle/>
          <a:p>
            <a:r>
              <a:rPr lang="en-IN" dirty="0" smtClean="0"/>
              <a:t>Stemming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13" y="2022566"/>
            <a:ext cx="5721531" cy="2784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74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788" y="584921"/>
            <a:ext cx="8911687" cy="1280890"/>
          </a:xfrm>
        </p:spPr>
        <p:txBody>
          <a:bodyPr/>
          <a:lstStyle/>
          <a:p>
            <a:r>
              <a:rPr lang="en-IN" dirty="0" smtClean="0"/>
              <a:t>Training of data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88" y="1865811"/>
            <a:ext cx="7373483" cy="4325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" r="164" b="7695"/>
          <a:stretch/>
        </p:blipFill>
        <p:spPr>
          <a:xfrm>
            <a:off x="2174914" y="1996440"/>
            <a:ext cx="7983064" cy="2268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83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799EE-4283-4E60-8502-AFDE5B0A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00" y="254995"/>
            <a:ext cx="8911687" cy="62585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 </a:t>
            </a:r>
            <a:r>
              <a:rPr lang="en-US" dirty="0" smtClean="0"/>
              <a:t>AND PAPER </a:t>
            </a:r>
            <a:r>
              <a:rPr lang="en-US" dirty="0"/>
              <a:t>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C7A930F-4626-4932-AC23-EF8336CCF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116142"/>
              </p:ext>
            </p:extLst>
          </p:nvPr>
        </p:nvGraphicFramePr>
        <p:xfrm>
          <a:off x="947447" y="1333888"/>
          <a:ext cx="10528692" cy="472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8300">
                  <a:extLst>
                    <a:ext uri="{9D8B030D-6E8A-4147-A177-3AD203B41FA5}">
                      <a16:colId xmlns:a16="http://schemas.microsoft.com/office/drawing/2014/main" xmlns="" val="694029613"/>
                    </a:ext>
                  </a:extLst>
                </a:gridCol>
                <a:gridCol w="4266046">
                  <a:extLst>
                    <a:ext uri="{9D8B030D-6E8A-4147-A177-3AD203B41FA5}">
                      <a16:colId xmlns:a16="http://schemas.microsoft.com/office/drawing/2014/main" xmlns="" val="3923750810"/>
                    </a:ext>
                  </a:extLst>
                </a:gridCol>
                <a:gridCol w="2632173">
                  <a:extLst>
                    <a:ext uri="{9D8B030D-6E8A-4147-A177-3AD203B41FA5}">
                      <a16:colId xmlns:a16="http://schemas.microsoft.com/office/drawing/2014/main" xmlns="" val="644312498"/>
                    </a:ext>
                  </a:extLst>
                </a:gridCol>
                <a:gridCol w="2632173">
                  <a:extLst>
                    <a:ext uri="{9D8B030D-6E8A-4147-A177-3AD203B41FA5}">
                      <a16:colId xmlns:a16="http://schemas.microsoft.com/office/drawing/2014/main" xmlns="" val="1949665394"/>
                    </a:ext>
                  </a:extLst>
                </a:gridCol>
              </a:tblGrid>
              <a:tr h="122747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Paper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Authors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Descriptions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87770163"/>
                  </a:ext>
                </a:extLst>
              </a:tr>
              <a:tr h="1393534"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 Smart Chatbot Architecture based NLP and Machine learning</a:t>
                      </a:r>
                    </a:p>
                    <a:p>
                      <a:r>
                        <a:rPr lang="en-US" sz="1100" b="1" dirty="0"/>
                        <a:t>for health care assistance</a:t>
                      </a:r>
                      <a:r>
                        <a:rPr lang="en-US" sz="1100" dirty="0"/>
                        <a:t>.</a:t>
                      </a:r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Soufyane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Ayanouz,Mohammed</a:t>
                      </a:r>
                      <a:endParaRPr lang="en-IN" sz="1100" dirty="0"/>
                    </a:p>
                    <a:p>
                      <a:r>
                        <a:rPr lang="en-IN" sz="1100" dirty="0" err="1"/>
                        <a:t>Benhmed</a:t>
                      </a:r>
                      <a:r>
                        <a:rPr lang="en-IN" sz="1100" dirty="0" smtClean="0"/>
                        <a:t>, </a:t>
                      </a:r>
                      <a:r>
                        <a:rPr lang="en-IN" sz="1100" dirty="0" err="1" smtClean="0"/>
                        <a:t>Boudhir</a:t>
                      </a:r>
                      <a:r>
                        <a:rPr lang="en-IN" sz="1100" dirty="0" smtClean="0"/>
                        <a:t> </a:t>
                      </a:r>
                      <a:r>
                        <a:rPr lang="en-IN" sz="1100" dirty="0" err="1"/>
                        <a:t>Anouar</a:t>
                      </a:r>
                      <a:endParaRPr lang="en-IN" sz="1100" dirty="0"/>
                    </a:p>
                    <a:p>
                      <a:r>
                        <a:rPr lang="en-IN" sz="1100" dirty="0" err="1"/>
                        <a:t>Abdelhakim</a:t>
                      </a:r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Explain importance of chatbot</a:t>
                      </a:r>
                    </a:p>
                    <a:p>
                      <a:r>
                        <a:rPr lang="en-US" sz="1100" dirty="0"/>
                        <a:t>and how we improve it using</a:t>
                      </a:r>
                    </a:p>
                    <a:p>
                      <a:r>
                        <a:rPr lang="en-US" sz="1100" dirty="0"/>
                        <a:t>NLP and ML according to the</a:t>
                      </a:r>
                    </a:p>
                    <a:p>
                      <a:r>
                        <a:rPr lang="en-US" sz="1100" dirty="0"/>
                        <a:t>scientific community, </a:t>
                      </a:r>
                      <a:r>
                        <a:rPr lang="en-US" sz="1100" b="1" dirty="0"/>
                        <a:t>chatbots</a:t>
                      </a:r>
                    </a:p>
                    <a:p>
                      <a:r>
                        <a:rPr lang="en-US" sz="1100" b="1" dirty="0"/>
                        <a:t>are user-friendly and any</a:t>
                      </a:r>
                    </a:p>
                    <a:p>
                      <a:r>
                        <a:rPr lang="en-US" sz="1100" b="1" dirty="0"/>
                        <a:t>person who has an awareness</a:t>
                      </a:r>
                    </a:p>
                    <a:p>
                      <a:r>
                        <a:rPr lang="en-US" sz="1100" b="1" dirty="0"/>
                        <a:t>of typing in their language on</a:t>
                      </a:r>
                    </a:p>
                    <a:p>
                      <a:r>
                        <a:rPr lang="en-US" sz="1100" b="1" dirty="0"/>
                        <a:t>the desktop version and in the</a:t>
                      </a:r>
                    </a:p>
                    <a:p>
                      <a:r>
                        <a:rPr lang="en-US" sz="1100" b="1" dirty="0"/>
                        <a:t>mobile application can use</a:t>
                      </a:r>
                    </a:p>
                    <a:p>
                      <a:r>
                        <a:rPr lang="en-US" sz="1100" b="1" dirty="0"/>
                        <a:t>these chatbots very easily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74089218"/>
                  </a:ext>
                </a:extLst>
              </a:tr>
              <a:tr h="1075837"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An Intelligent Chat-bot using Natural Language Processing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Rishabh Shah, Siddhant Lahoti,</a:t>
                      </a:r>
                    </a:p>
                    <a:p>
                      <a:r>
                        <a:rPr lang="en-IN" sz="1100" dirty="0"/>
                        <a:t>Prof. Lavanya. 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 with </a:t>
                      </a:r>
                      <a:r>
                        <a:rPr lang="en-US" sz="1100" b="1" dirty="0"/>
                        <a:t>small dataset</a:t>
                      </a:r>
                    </a:p>
                    <a:p>
                      <a:r>
                        <a:rPr lang="en-US" sz="1100" b="1" dirty="0"/>
                        <a:t>with some dynamic variables</a:t>
                      </a:r>
                    </a:p>
                    <a:p>
                      <a:r>
                        <a:rPr lang="en-US" sz="1100" b="1" dirty="0"/>
                        <a:t>and different algorithm,</a:t>
                      </a:r>
                    </a:p>
                    <a:p>
                      <a:r>
                        <a:rPr lang="en-US" sz="1100" dirty="0"/>
                        <a:t>Different algorithms have been</a:t>
                      </a:r>
                    </a:p>
                    <a:p>
                      <a:r>
                        <a:rPr lang="en-US" sz="1100" dirty="0"/>
                        <a:t>used and with technology</a:t>
                      </a:r>
                    </a:p>
                    <a:p>
                      <a:r>
                        <a:rPr lang="en-US" sz="1100" dirty="0"/>
                        <a:t>evolving the retrieval process</a:t>
                      </a:r>
                    </a:p>
                    <a:p>
                      <a:r>
                        <a:rPr lang="en-US" sz="1100" dirty="0"/>
                        <a:t>including the triggering part is</a:t>
                      </a:r>
                    </a:p>
                    <a:p>
                      <a:r>
                        <a:rPr lang="en-US" sz="1100" dirty="0"/>
                        <a:t>getting faster.</a:t>
                      </a:r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75272543"/>
                  </a:ext>
                </a:extLst>
              </a:tr>
              <a:tr h="758140"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BANK CHAT BOT – An Intelligent Assistant System</a:t>
                      </a:r>
                    </a:p>
                    <a:p>
                      <a:r>
                        <a:rPr lang="en-US" sz="1100" b="1" dirty="0"/>
                        <a:t>Using NLP and Machine Learning</a:t>
                      </a:r>
                      <a:endParaRPr lang="en-IN" sz="11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100" dirty="0"/>
                        <a:t>Chaitrali S. Kulkarni,Amruta U.</a:t>
                      </a:r>
                    </a:p>
                    <a:p>
                      <a:r>
                        <a:rPr lang="sv-SE" sz="1100" dirty="0"/>
                        <a:t>Bhavsar, Savita R. Pingale, </a:t>
                      </a:r>
                    </a:p>
                    <a:p>
                      <a:r>
                        <a:rPr lang="sv-SE" sz="1100" dirty="0"/>
                        <a:t>Prof.Satish S.Kumbhar</a:t>
                      </a:r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They have </a:t>
                      </a:r>
                      <a:r>
                        <a:rPr lang="en-US" sz="1100" b="1" dirty="0"/>
                        <a:t>entered queries</a:t>
                      </a:r>
                    </a:p>
                    <a:p>
                      <a:r>
                        <a:rPr lang="en-US" sz="1100" b="1" dirty="0"/>
                        <a:t>which are similar to the</a:t>
                      </a:r>
                    </a:p>
                    <a:p>
                      <a:r>
                        <a:rPr lang="en-US" sz="1100" b="1" dirty="0"/>
                        <a:t>questions asked while creating</a:t>
                      </a:r>
                    </a:p>
                    <a:p>
                      <a:r>
                        <a:rPr lang="en-US" sz="1100" b="1" dirty="0"/>
                        <a:t>bank accounts.</a:t>
                      </a:r>
                      <a:r>
                        <a:rPr lang="en-US" sz="1100" dirty="0"/>
                        <a:t> The analysis of</a:t>
                      </a:r>
                    </a:p>
                    <a:p>
                      <a:r>
                        <a:rPr lang="en-US" sz="1100" dirty="0"/>
                        <a:t>the result is as 87% correct</a:t>
                      </a:r>
                    </a:p>
                    <a:p>
                      <a:r>
                        <a:rPr lang="en-US" sz="1100" dirty="0"/>
                        <a:t>answer and 13% incorrect</a:t>
                      </a:r>
                    </a:p>
                    <a:p>
                      <a:r>
                        <a:rPr lang="en-US" sz="1100" dirty="0"/>
                        <a:t>answer</a:t>
                      </a:r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8031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C9397C0-8551-441C-A047-81C96DA15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616660"/>
              </p:ext>
            </p:extLst>
          </p:nvPr>
        </p:nvGraphicFramePr>
        <p:xfrm>
          <a:off x="2010373" y="1596704"/>
          <a:ext cx="9448988" cy="382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34">
                  <a:extLst>
                    <a:ext uri="{9D8B030D-6E8A-4147-A177-3AD203B41FA5}">
                      <a16:colId xmlns:a16="http://schemas.microsoft.com/office/drawing/2014/main" xmlns="" val="3037537155"/>
                    </a:ext>
                  </a:extLst>
                </a:gridCol>
                <a:gridCol w="3853660">
                  <a:extLst>
                    <a:ext uri="{9D8B030D-6E8A-4147-A177-3AD203B41FA5}">
                      <a16:colId xmlns:a16="http://schemas.microsoft.com/office/drawing/2014/main" xmlns="" val="4162588043"/>
                    </a:ext>
                  </a:extLst>
                </a:gridCol>
                <a:gridCol w="2362247">
                  <a:extLst>
                    <a:ext uri="{9D8B030D-6E8A-4147-A177-3AD203B41FA5}">
                      <a16:colId xmlns:a16="http://schemas.microsoft.com/office/drawing/2014/main" xmlns="" val="3499965100"/>
                    </a:ext>
                  </a:extLst>
                </a:gridCol>
                <a:gridCol w="2362247">
                  <a:extLst>
                    <a:ext uri="{9D8B030D-6E8A-4147-A177-3AD203B41FA5}">
                      <a16:colId xmlns:a16="http://schemas.microsoft.com/office/drawing/2014/main" xmlns="" val="498855168"/>
                    </a:ext>
                  </a:extLst>
                </a:gridCol>
              </a:tblGrid>
              <a:tr h="396940">
                <a:tc>
                  <a:txBody>
                    <a:bodyPr/>
                    <a:lstStyle/>
                    <a:p>
                      <a:r>
                        <a:rPr lang="en-IN" dirty="0"/>
                        <a:t>No.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2701797"/>
                  </a:ext>
                </a:extLst>
              </a:tr>
              <a:tr h="1712822"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Chatbot using NLP and Deep Learning</a:t>
                      </a:r>
                      <a:endParaRPr lang="en-IN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Ravi </a:t>
                      </a:r>
                      <a:r>
                        <a:rPr lang="en-IN" sz="1100" dirty="0" err="1"/>
                        <a:t>Khevaria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Training the dataset now the</a:t>
                      </a:r>
                    </a:p>
                    <a:p>
                      <a:r>
                        <a:rPr lang="en-US" sz="1100" b="1" dirty="0"/>
                        <a:t>chatbot is tested by running</a:t>
                      </a:r>
                    </a:p>
                    <a:p>
                      <a:r>
                        <a:rPr lang="en-US" sz="1100" b="1" dirty="0"/>
                        <a:t>various commands in the</a:t>
                      </a:r>
                    </a:p>
                    <a:p>
                      <a:r>
                        <a:rPr lang="en-US" sz="1100" b="1" dirty="0"/>
                        <a:t>terminal.</a:t>
                      </a:r>
                      <a:r>
                        <a:rPr lang="en-US" sz="1100" dirty="0"/>
                        <a:t> After training the</a:t>
                      </a:r>
                    </a:p>
                    <a:p>
                      <a:r>
                        <a:rPr lang="en-US" sz="1100" dirty="0"/>
                        <a:t>model now the chatbot is ready</a:t>
                      </a:r>
                    </a:p>
                    <a:p>
                      <a:r>
                        <a:rPr lang="en-US" sz="1100" dirty="0"/>
                        <a:t>to be tested. The output</a:t>
                      </a:r>
                    </a:p>
                    <a:p>
                      <a:r>
                        <a:rPr lang="en-US" sz="1100" dirty="0"/>
                        <a:t>generated by the chatbot has</a:t>
                      </a:r>
                    </a:p>
                    <a:p>
                      <a:r>
                        <a:rPr lang="en-US" sz="1100" dirty="0"/>
                        <a:t>moderate relevancy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150146"/>
                  </a:ext>
                </a:extLst>
              </a:tr>
              <a:tr h="1712822"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Implementation of a Chatbot</a:t>
                      </a:r>
                    </a:p>
                    <a:p>
                      <a:r>
                        <a:rPr lang="en-US" sz="1100" b="1" dirty="0"/>
                        <a:t>System using AI and NLP</a:t>
                      </a:r>
                      <a:endParaRPr lang="en-IN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/>
                        <a:t>Tarun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Lalwani,Shashank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Bhalotia</a:t>
                      </a:r>
                      <a:r>
                        <a:rPr lang="en-IN" sz="1100" dirty="0"/>
                        <a:t>,</a:t>
                      </a:r>
                    </a:p>
                    <a:p>
                      <a:r>
                        <a:rPr lang="en-IN" sz="1100" dirty="0"/>
                        <a:t>Ashish </a:t>
                      </a:r>
                      <a:r>
                        <a:rPr lang="en-IN" sz="1100" dirty="0" err="1"/>
                        <a:t>Pal,Shreya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Bisen</a:t>
                      </a:r>
                      <a:r>
                        <a:rPr lang="en-IN" sz="1100" dirty="0"/>
                        <a:t>,</a:t>
                      </a:r>
                    </a:p>
                    <a:p>
                      <a:r>
                        <a:rPr lang="en-IN" sz="1100" dirty="0"/>
                        <a:t>Vasundhara Rathod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The purpose of a chatbot</a:t>
                      </a:r>
                    </a:p>
                    <a:p>
                      <a:r>
                        <a:rPr lang="en-US" sz="1100" b="1" dirty="0"/>
                        <a:t>system is to simulate a human</a:t>
                      </a:r>
                    </a:p>
                    <a:p>
                      <a:r>
                        <a:rPr lang="en-US" sz="1100" b="1" dirty="0"/>
                        <a:t>conversation</a:t>
                      </a:r>
                      <a:r>
                        <a:rPr lang="en-US" sz="1100" dirty="0"/>
                        <a:t>. Its architecture</a:t>
                      </a:r>
                    </a:p>
                    <a:p>
                      <a:r>
                        <a:rPr lang="en-US" sz="1100" dirty="0"/>
                        <a:t>integrates a language model</a:t>
                      </a:r>
                    </a:p>
                    <a:p>
                      <a:r>
                        <a:rPr lang="en-US" sz="1100" dirty="0"/>
                        <a:t>and computational algorithm to emulate information online</a:t>
                      </a:r>
                    </a:p>
                    <a:p>
                      <a:r>
                        <a:rPr lang="en-US" sz="1100" dirty="0"/>
                        <a:t>communication between a</a:t>
                      </a:r>
                    </a:p>
                    <a:p>
                      <a:r>
                        <a:rPr lang="en-US" sz="1100" dirty="0"/>
                        <a:t>human and a computer using</a:t>
                      </a:r>
                    </a:p>
                    <a:p>
                      <a:r>
                        <a:rPr lang="en-US" sz="1100" dirty="0"/>
                        <a:t>natural language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38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67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482" y="624110"/>
            <a:ext cx="8911687" cy="1280890"/>
          </a:xfrm>
        </p:spPr>
        <p:txBody>
          <a:bodyPr/>
          <a:lstStyle/>
          <a:p>
            <a:r>
              <a:rPr lang="en-IN" dirty="0" smtClean="0"/>
              <a:t>  Conclusion</a:t>
            </a:r>
            <a:r>
              <a:rPr lang="en-IN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82" y="190500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The main objectives of the </a:t>
            </a:r>
            <a:r>
              <a:rPr lang="en-IN" dirty="0" smtClean="0"/>
              <a:t>project is </a:t>
            </a:r>
            <a:r>
              <a:rPr lang="en-IN" dirty="0"/>
              <a:t>to develop an </a:t>
            </a:r>
            <a:r>
              <a:rPr lang="en-IN" dirty="0" err="1"/>
              <a:t>chatbot</a:t>
            </a:r>
            <a:r>
              <a:rPr lang="en-IN" dirty="0"/>
              <a:t> using DL and NLP that will answer to user submitted questions. Basically in this we have used basic concept's of both </a:t>
            </a:r>
            <a:r>
              <a:rPr lang="en-IN" dirty="0" smtClean="0"/>
              <a:t>NLP(Natural </a:t>
            </a:r>
            <a:r>
              <a:rPr lang="en-IN" dirty="0"/>
              <a:t>L</a:t>
            </a:r>
            <a:r>
              <a:rPr lang="en-IN" dirty="0" smtClean="0"/>
              <a:t>anguage </a:t>
            </a:r>
            <a:r>
              <a:rPr lang="en-IN" dirty="0"/>
              <a:t>P</a:t>
            </a:r>
            <a:r>
              <a:rPr lang="en-IN" dirty="0" smtClean="0"/>
              <a:t>rocessing</a:t>
            </a:r>
            <a:r>
              <a:rPr lang="en-IN" dirty="0"/>
              <a:t>) and </a:t>
            </a:r>
            <a:r>
              <a:rPr lang="en-IN" dirty="0" smtClean="0"/>
              <a:t>DL(</a:t>
            </a:r>
            <a:r>
              <a:rPr lang="en-IN" dirty="0" err="1"/>
              <a:t>D</a:t>
            </a:r>
            <a:r>
              <a:rPr lang="en-IN" dirty="0" err="1" smtClean="0"/>
              <a:t>eeep</a:t>
            </a:r>
            <a:r>
              <a:rPr lang="en-IN" dirty="0" smtClean="0"/>
              <a:t> </a:t>
            </a:r>
            <a:r>
              <a:rPr lang="en-IN" dirty="0"/>
              <a:t>L</a:t>
            </a:r>
            <a:r>
              <a:rPr lang="en-IN" dirty="0" smtClean="0"/>
              <a:t>earning). First we </a:t>
            </a:r>
            <a:r>
              <a:rPr lang="en-IN" dirty="0"/>
              <a:t>used an raw </a:t>
            </a:r>
            <a:r>
              <a:rPr lang="en-IN" dirty="0" smtClean="0"/>
              <a:t>data, basically </a:t>
            </a:r>
            <a:r>
              <a:rPr lang="en-IN" dirty="0"/>
              <a:t>a group of sentences and after cleaning the data we apply our DL models (Sq2Sq) which will provides the expected </a:t>
            </a:r>
            <a:r>
              <a:rPr lang="en-IN" dirty="0" smtClean="0"/>
              <a:t>results. So in </a:t>
            </a:r>
            <a:r>
              <a:rPr lang="en-IN" dirty="0"/>
              <a:t>this way </a:t>
            </a:r>
            <a:r>
              <a:rPr lang="en-IN" dirty="0" smtClean="0"/>
              <a:t>we are going to </a:t>
            </a:r>
            <a:r>
              <a:rPr lang="en-IN" dirty="0"/>
              <a:t>accomplished the </a:t>
            </a:r>
            <a:r>
              <a:rPr lang="en-IN" dirty="0" err="1"/>
              <a:t>chatbot</a:t>
            </a:r>
            <a:r>
              <a:rPr lang="en-IN" dirty="0"/>
              <a:t> which uses deep learning and NPL.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8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410" y="611047"/>
            <a:ext cx="8911687" cy="1280890"/>
          </a:xfrm>
        </p:spPr>
        <p:txBody>
          <a:bodyPr/>
          <a:lstStyle/>
          <a:p>
            <a:r>
              <a:rPr lang="en-IN" dirty="0" smtClean="0"/>
              <a:t>Reference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7" y="1891937"/>
            <a:ext cx="8915400" cy="377762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chatbotsmagazine.com/contextual-chat-bots-with-tensorflow-4391749d0077</a:t>
            </a:r>
            <a:endParaRPr lang="en-IN" dirty="0" smtClean="0"/>
          </a:p>
          <a:p>
            <a:r>
              <a:rPr lang="en-IN" dirty="0">
                <a:hlinkClick r:id="rId3"/>
              </a:rPr>
              <a:t>https</a:t>
            </a:r>
            <a:r>
              <a:rPr lang="en-IN" dirty="0" smtClean="0">
                <a:hlinkClick r:id="rId3"/>
              </a:rPr>
              <a:t>://</a:t>
            </a:r>
            <a:r>
              <a:rPr lang="en-IN" dirty="0">
                <a:hlinkClick r:id="rId3"/>
              </a:rPr>
              <a:t>sloboda-studio.com/blog/how-to-use-nlp-for-building-a-chatbot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93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426" y="126206"/>
            <a:ext cx="8825659" cy="1049451"/>
          </a:xfrm>
        </p:spPr>
        <p:txBody>
          <a:bodyPr/>
          <a:lstStyle/>
          <a:p>
            <a:r>
              <a:rPr lang="en-IN" dirty="0" smtClean="0"/>
              <a:t>Group </a:t>
            </a:r>
            <a:r>
              <a:rPr lang="en-IN" dirty="0"/>
              <a:t>Number : 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6213" y="1175657"/>
            <a:ext cx="8825659" cy="3997234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Group </a:t>
            </a:r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Members </a:t>
            </a:r>
            <a:r>
              <a:rPr lang="en-IN" sz="4000" dirty="0"/>
              <a:t>:</a:t>
            </a:r>
          </a:p>
          <a:p>
            <a:r>
              <a:rPr lang="en-IN" sz="4000" dirty="0" smtClean="0">
                <a:solidFill>
                  <a:schemeClr val="tx1"/>
                </a:solidFill>
              </a:rPr>
              <a:t>	Karan</a:t>
            </a:r>
            <a:r>
              <a:rPr lang="en-IN" sz="4000" dirty="0">
                <a:solidFill>
                  <a:schemeClr val="tx1"/>
                </a:solidFill>
              </a:rPr>
              <a:t>. J. </a:t>
            </a:r>
            <a:r>
              <a:rPr lang="en-IN" sz="4000" dirty="0" err="1">
                <a:solidFill>
                  <a:schemeClr val="tx1"/>
                </a:solidFill>
              </a:rPr>
              <a:t>Jaiswar</a:t>
            </a:r>
            <a:r>
              <a:rPr lang="en-IN" sz="4000" dirty="0">
                <a:solidFill>
                  <a:schemeClr val="tx1"/>
                </a:solidFill>
              </a:rPr>
              <a:t>       </a:t>
            </a:r>
            <a:r>
              <a:rPr lang="en-IN" sz="4000" dirty="0" smtClean="0">
                <a:solidFill>
                  <a:schemeClr val="tx1"/>
                </a:solidFill>
              </a:rPr>
              <a:t>   (25)</a:t>
            </a:r>
            <a:endParaRPr lang="en-IN" sz="4000" dirty="0">
              <a:solidFill>
                <a:schemeClr val="tx1"/>
              </a:solidFill>
            </a:endParaRPr>
          </a:p>
          <a:p>
            <a:r>
              <a:rPr lang="en-IN" sz="4000" dirty="0" smtClean="0">
                <a:solidFill>
                  <a:schemeClr val="tx1"/>
                </a:solidFill>
              </a:rPr>
              <a:t>	Pritam</a:t>
            </a:r>
            <a:r>
              <a:rPr lang="en-IN" sz="4000" dirty="0">
                <a:solidFill>
                  <a:schemeClr val="tx1"/>
                </a:solidFill>
              </a:rPr>
              <a:t>. P. </a:t>
            </a:r>
            <a:r>
              <a:rPr lang="en-IN" sz="4000" dirty="0" err="1">
                <a:solidFill>
                  <a:schemeClr val="tx1"/>
                </a:solidFill>
              </a:rPr>
              <a:t>Tawade</a:t>
            </a:r>
            <a:r>
              <a:rPr lang="en-IN" sz="4000" dirty="0">
                <a:solidFill>
                  <a:schemeClr val="tx1"/>
                </a:solidFill>
              </a:rPr>
              <a:t>			</a:t>
            </a:r>
            <a:r>
              <a:rPr lang="en-IN" sz="4000" dirty="0" smtClean="0">
                <a:solidFill>
                  <a:schemeClr val="tx1"/>
                </a:solidFill>
              </a:rPr>
              <a:t>(53</a:t>
            </a:r>
            <a:r>
              <a:rPr lang="en-IN" sz="4000" dirty="0">
                <a:solidFill>
                  <a:schemeClr val="tx1"/>
                </a:solidFill>
              </a:rPr>
              <a:t>)</a:t>
            </a:r>
          </a:p>
          <a:p>
            <a:r>
              <a:rPr lang="en-IN" sz="4000" dirty="0" smtClean="0">
                <a:solidFill>
                  <a:schemeClr val="tx1"/>
                </a:solidFill>
              </a:rPr>
              <a:t>	</a:t>
            </a:r>
            <a:r>
              <a:rPr lang="en-IN" sz="4000" dirty="0" err="1" smtClean="0">
                <a:solidFill>
                  <a:schemeClr val="tx1"/>
                </a:solidFill>
              </a:rPr>
              <a:t>Sanket</a:t>
            </a:r>
            <a:r>
              <a:rPr lang="en-IN" sz="4000" dirty="0">
                <a:solidFill>
                  <a:schemeClr val="tx1"/>
                </a:solidFill>
              </a:rPr>
              <a:t>. S. </a:t>
            </a:r>
            <a:r>
              <a:rPr lang="en-IN" sz="4000" dirty="0" err="1">
                <a:solidFill>
                  <a:schemeClr val="tx1"/>
                </a:solidFill>
              </a:rPr>
              <a:t>Wankhade</a:t>
            </a:r>
            <a:r>
              <a:rPr lang="en-IN" sz="4000" dirty="0">
                <a:solidFill>
                  <a:schemeClr val="tx1"/>
                </a:solidFill>
              </a:rPr>
              <a:t>	</a:t>
            </a:r>
            <a:r>
              <a:rPr lang="en-IN" sz="4000" dirty="0" smtClean="0">
                <a:solidFill>
                  <a:schemeClr val="tx1"/>
                </a:solidFill>
              </a:rPr>
              <a:t>(59)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4776788"/>
            <a:ext cx="8824913" cy="860425"/>
          </a:xfrm>
        </p:spPr>
        <p:txBody>
          <a:bodyPr>
            <a:normAutofit fontScale="55000" lnSpcReduction="20000"/>
          </a:bodyPr>
          <a:lstStyle/>
          <a:p>
            <a:endParaRPr lang="en-IN" sz="4500" dirty="0"/>
          </a:p>
          <a:p>
            <a:r>
              <a:rPr lang="en-IN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0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Deep Learning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1" y="1556530"/>
            <a:ext cx="8946541" cy="4195481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Deep learning is a  technique that teaches computers to do what comes naturally to humans: learn by example. Deep learning is a key technology behind driverless cars, enabling them to recognize a stop sign. It is the key to voice control in consumer devices like phones, tablets, TVs, and hands-free speakers.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Deep </a:t>
            </a:r>
            <a:r>
              <a:rPr lang="en-IN" dirty="0">
                <a:solidFill>
                  <a:schemeClr val="tx1"/>
                </a:solidFill>
              </a:rPr>
              <a:t>learning is getting lots of attention lately and for good reason. It’s achieving results that were not possible before.</a:t>
            </a:r>
          </a:p>
          <a:p>
            <a:r>
              <a:rPr lang="en-IN" dirty="0">
                <a:solidFill>
                  <a:schemeClr val="tx1"/>
                </a:solidFill>
              </a:rPr>
              <a:t>Deep learning is basically a computer model which learn to perform task.</a:t>
            </a:r>
          </a:p>
          <a:p>
            <a:r>
              <a:rPr lang="en-IN" dirty="0">
                <a:solidFill>
                  <a:schemeClr val="tx1"/>
                </a:solidFill>
              </a:rPr>
              <a:t>Deep learning is basically an upgraded version of  Machine learning and has some advanced features than machine learning.     </a:t>
            </a:r>
          </a:p>
        </p:txBody>
      </p:sp>
    </p:spTree>
    <p:extLst>
      <p:ext uri="{BB962C8B-B14F-4D97-AF65-F5344CB8AC3E}">
        <p14:creationId xmlns:p14="http://schemas.microsoft.com/office/powerpoint/2010/main" val="126276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176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What </a:t>
            </a:r>
            <a:r>
              <a:rPr lang="en-IN" dirty="0"/>
              <a:t>is NLP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1" y="1765536"/>
            <a:ext cx="8946541" cy="41954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NLP is basically Natural Language Processing.</a:t>
            </a:r>
          </a:p>
          <a:p>
            <a:r>
              <a:rPr lang="en-IN" dirty="0">
                <a:solidFill>
                  <a:schemeClr val="tx1"/>
                </a:solidFill>
              </a:rPr>
              <a:t>The field of study that focuses on the interactions between human language and computers is called Natural Language Processing</a:t>
            </a:r>
          </a:p>
          <a:p>
            <a:r>
              <a:rPr lang="en-IN" dirty="0">
                <a:solidFill>
                  <a:schemeClr val="tx1"/>
                </a:solidFill>
              </a:rPr>
              <a:t>NLP is used to </a:t>
            </a:r>
            <a:r>
              <a:rPr lang="en-IN" dirty="0" err="1">
                <a:solidFill>
                  <a:schemeClr val="tx1"/>
                </a:solidFill>
              </a:rPr>
              <a:t>analyze</a:t>
            </a:r>
            <a:r>
              <a:rPr lang="en-IN" dirty="0">
                <a:solidFill>
                  <a:schemeClr val="tx1"/>
                </a:solidFill>
              </a:rPr>
              <a:t> text, allowing machines to understand what human’s  had text.</a:t>
            </a:r>
          </a:p>
          <a:p>
            <a:r>
              <a:rPr lang="en-IN" dirty="0">
                <a:solidFill>
                  <a:schemeClr val="tx1"/>
                </a:solidFill>
              </a:rPr>
              <a:t>NLP are based on Machine Learning and especially statistical learning which uses a general learning algorithm.</a:t>
            </a:r>
          </a:p>
          <a:p>
            <a:r>
              <a:rPr lang="en-IN" dirty="0">
                <a:solidFill>
                  <a:schemeClr val="tx1"/>
                </a:solidFill>
              </a:rPr>
              <a:t>So using Deep learning we are going to solve basic NLP tasks.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basics concepts of NLP we will use are Stemming, tokenization, Training Data.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4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</a:t>
            </a:r>
            <a:r>
              <a:rPr lang="en-US" dirty="0" err="1"/>
              <a:t>chatbot</a:t>
            </a:r>
            <a:r>
              <a:rPr lang="en-US" dirty="0"/>
              <a:t> using deep  learning and </a:t>
            </a:r>
            <a:r>
              <a:rPr lang="en-US" dirty="0" err="1"/>
              <a:t>nlp</a:t>
            </a:r>
            <a:r>
              <a:rPr lang="en-US" dirty="0"/>
              <a:t> have great scope in future because both of them are  well known technology in the AI world and using them we can </a:t>
            </a:r>
            <a:r>
              <a:rPr lang="en-US" dirty="0" smtClean="0"/>
              <a:t>improve </a:t>
            </a:r>
            <a:r>
              <a:rPr lang="en-US" dirty="0"/>
              <a:t>the link between computers and human much better.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19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039" y="519608"/>
            <a:ext cx="8911687" cy="1280890"/>
          </a:xfrm>
        </p:spPr>
        <p:txBody>
          <a:bodyPr/>
          <a:lstStyle/>
          <a:p>
            <a:r>
              <a:rPr lang="en-IN" dirty="0" smtClean="0"/>
              <a:t>Objective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039" y="1519645"/>
            <a:ext cx="8915400" cy="3777622"/>
          </a:xfrm>
        </p:spPr>
        <p:txBody>
          <a:bodyPr/>
          <a:lstStyle/>
          <a:p>
            <a:pPr marL="0" lvl="0" indent="0" fontAlgn="base">
              <a:buNone/>
            </a:pPr>
            <a:endParaRPr lang="en-IN" dirty="0" smtClean="0"/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IN" dirty="0" smtClean="0"/>
              <a:t>Chat bots </a:t>
            </a:r>
            <a:r>
              <a:rPr lang="en-IN" dirty="0"/>
              <a:t>are mainly used to provide customer support. 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IN" dirty="0"/>
              <a:t>Can Schedule meetings, Broadcast newsletters, auto-sequences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Chat bots </a:t>
            </a:r>
            <a:r>
              <a:rPr lang="en-IN" dirty="0"/>
              <a:t>are very intelligent. You train them once and they will communicate with your target audience in their language.</a:t>
            </a:r>
          </a:p>
        </p:txBody>
      </p:sp>
    </p:spTree>
    <p:extLst>
      <p:ext uri="{BB962C8B-B14F-4D97-AF65-F5344CB8AC3E}">
        <p14:creationId xmlns:p14="http://schemas.microsoft.com/office/powerpoint/2010/main" val="88149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2 Sequence:-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5AE03A-6139-4CC7-811E-ECD2690F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125" y="1644242"/>
            <a:ext cx="10159068" cy="42596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typical sequence to sequence model has two parts – an encoder and</a:t>
            </a:r>
          </a:p>
          <a:p>
            <a:pPr marL="0" indent="0">
              <a:buNone/>
            </a:pPr>
            <a:r>
              <a:rPr lang="en-US" dirty="0"/>
              <a:t>a decoder. Both the parts are practically two different neural network</a:t>
            </a:r>
          </a:p>
          <a:p>
            <a:pPr marL="0" indent="0">
              <a:buNone/>
            </a:pPr>
            <a:r>
              <a:rPr lang="en-US" dirty="0"/>
              <a:t>models combined into one giant network.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Broadly, the task of an encoder network is to understand the input</a:t>
            </a:r>
          </a:p>
          <a:p>
            <a:pPr marL="0" indent="0">
              <a:buNone/>
            </a:pPr>
            <a:r>
              <a:rPr lang="en-US" dirty="0"/>
              <a:t>sequence, and create a smaller dimensional representation of it. This</a:t>
            </a:r>
          </a:p>
          <a:p>
            <a:pPr marL="0" indent="0">
              <a:buNone/>
            </a:pPr>
            <a:r>
              <a:rPr lang="en-US" dirty="0"/>
              <a:t>representation is then forwarded to a decoder network which generates a</a:t>
            </a:r>
          </a:p>
          <a:p>
            <a:pPr marL="0" indent="0">
              <a:buNone/>
            </a:pPr>
            <a:r>
              <a:rPr lang="en-US" dirty="0"/>
              <a:t>sequence of its own that represents the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0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2675B-5600-4214-9092-34BB0540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2 Sequence:-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0BB54360-E25E-47BA-87D8-1428F5FD9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81" y="1905000"/>
            <a:ext cx="8623157" cy="3248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35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354" y="545733"/>
            <a:ext cx="8911687" cy="1280890"/>
          </a:xfrm>
        </p:spPr>
        <p:txBody>
          <a:bodyPr/>
          <a:lstStyle/>
          <a:p>
            <a:r>
              <a:rPr lang="en-IN" dirty="0" smtClean="0"/>
              <a:t>Tokenization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54" y="1826623"/>
            <a:ext cx="6524950" cy="2612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9468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541</TotalTime>
  <Words>598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Britannic Bold</vt:lpstr>
      <vt:lpstr>Century Gothic</vt:lpstr>
      <vt:lpstr>Wingdings</vt:lpstr>
      <vt:lpstr>Wingdings 3</vt:lpstr>
      <vt:lpstr>Wisp</vt:lpstr>
      <vt:lpstr>           TITLE                     CREATE CHATBOT USING DEEP LEARNING AND NLP</vt:lpstr>
      <vt:lpstr>Group Number : 18</vt:lpstr>
      <vt:lpstr>What is Deep Learning ?</vt:lpstr>
      <vt:lpstr>What is NLP ?</vt:lpstr>
      <vt:lpstr>Scope</vt:lpstr>
      <vt:lpstr>Objective :</vt:lpstr>
      <vt:lpstr>Sequence 2 Sequence:-</vt:lpstr>
      <vt:lpstr>Sequence 2 Sequence:-</vt:lpstr>
      <vt:lpstr>Tokenization :</vt:lpstr>
      <vt:lpstr>Stemming :</vt:lpstr>
      <vt:lpstr>Training of data :</vt:lpstr>
      <vt:lpstr>PowerPoint Presentation</vt:lpstr>
      <vt:lpstr>LITERATURE SURVEY AND PAPER REVIEW</vt:lpstr>
      <vt:lpstr>PowerPoint Presentation</vt:lpstr>
      <vt:lpstr>  Conclusion:-</vt:lpstr>
      <vt:lpstr>Reference 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&amp; Answering using Deep Learing to solve NlP tasks</dc:title>
  <dc:creator>Pritam</dc:creator>
  <cp:lastModifiedBy>Nitro 7</cp:lastModifiedBy>
  <cp:revision>46</cp:revision>
  <dcterms:created xsi:type="dcterms:W3CDTF">2020-02-23T15:09:46Z</dcterms:created>
  <dcterms:modified xsi:type="dcterms:W3CDTF">2020-12-24T10:13:06Z</dcterms:modified>
</cp:coreProperties>
</file>