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Lato" charset="0"/>
      <p:regular r:id="rId15"/>
      <p:bold r:id="rId16"/>
      <p:italic r:id="rId17"/>
      <p:boldItalic r:id="rId18"/>
    </p:embeddedFont>
    <p:embeddedFont>
      <p:font typeface="Georgia" pitchFamily="18" charset="0"/>
      <p:regular r:id="rId19"/>
      <p:bold r:id="rId20"/>
      <p:italic r:id="rId21"/>
      <p:boldItalic r:id="rId22"/>
    </p:embeddedFont>
    <p:embeddedFont>
      <p:font typeface="Playfair Display"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c6f8898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c6f8898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eae0a97637_1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eae0a97637_1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eae0a97637_1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eae0a97637_1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c6f889893_0_4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c6f88989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889893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88989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6f889893_0_3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6f889893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6f889893_0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6f88989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eae0a97637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eae0a9763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eae0a97637_1_5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eae0a97637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eae0a97637_1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eae0a97637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ae0a97637_1_10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ae0a97637_1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eae0a97637_1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eae0a97637_1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a:off x="733219" y="2235351"/>
            <a:ext cx="385200" cy="0"/>
          </a:xfrm>
          <a:prstGeom prst="straightConnector1">
            <a:avLst/>
          </a:prstGeom>
          <a:noFill/>
          <a:ln w="28575" cap="flat" cmpd="sng">
            <a:solidFill>
              <a:schemeClr val="dk1"/>
            </a:solidFill>
            <a:prstDash val="solid"/>
            <a:round/>
            <a:headEnd type="none" w="sm" len="sm"/>
            <a:tailEnd type="none" w="sm" len="sm"/>
          </a:ln>
        </p:spPr>
      </p:cxnSp>
      <p:sp>
        <p:nvSpPr>
          <p:cNvPr id="13" name="Google Shape;13;p2"/>
          <p:cNvSpPr txBox="1">
            <a:spLocks noGrp="1"/>
          </p:cNvSpPr>
          <p:nvPr>
            <p:ph type="ctrTitle"/>
          </p:nvPr>
        </p:nvSpPr>
        <p:spPr>
          <a:xfrm>
            <a:off x="630600" y="136800"/>
            <a:ext cx="7893000" cy="1853700"/>
          </a:xfrm>
          <a:prstGeom prst="rect">
            <a:avLst/>
          </a:prstGeom>
        </p:spPr>
        <p:txBody>
          <a:bodyPr spcFirstLastPara="1" wrap="square" lIns="91425" tIns="91425" rIns="91425" bIns="91425" anchor="b" anchorCtr="0">
            <a:noAutofit/>
          </a:bodyPr>
          <a:lstStyle>
            <a:lvl1pPr lvl="0">
              <a:spcBef>
                <a:spcPts val="1000"/>
              </a:spcBef>
              <a:spcAft>
                <a:spcPts val="0"/>
              </a:spcAft>
              <a:buSzPts val="4800"/>
              <a:buNone/>
              <a:defRPr sz="4800"/>
            </a:lvl1pPr>
            <a:lvl2pPr lvl="1">
              <a:spcBef>
                <a:spcPts val="1000"/>
              </a:spcBef>
              <a:spcAft>
                <a:spcPts val="0"/>
              </a:spcAft>
              <a:buSzPts val="4800"/>
              <a:buNone/>
              <a:defRPr sz="4800"/>
            </a:lvl2pPr>
            <a:lvl3pPr lvl="2">
              <a:spcBef>
                <a:spcPts val="1000"/>
              </a:spcBef>
              <a:spcAft>
                <a:spcPts val="0"/>
              </a:spcAft>
              <a:buSzPts val="4800"/>
              <a:buNone/>
              <a:defRPr sz="4800"/>
            </a:lvl3pPr>
            <a:lvl4pPr lvl="3">
              <a:spcBef>
                <a:spcPts val="1000"/>
              </a:spcBef>
              <a:spcAft>
                <a:spcPts val="0"/>
              </a:spcAft>
              <a:buSzPts val="4800"/>
              <a:buNone/>
              <a:defRPr sz="4800"/>
            </a:lvl4pPr>
            <a:lvl5pPr lvl="4">
              <a:spcBef>
                <a:spcPts val="1000"/>
              </a:spcBef>
              <a:spcAft>
                <a:spcPts val="0"/>
              </a:spcAft>
              <a:buSzPts val="4800"/>
              <a:buNone/>
              <a:defRPr sz="4800"/>
            </a:lvl5pPr>
            <a:lvl6pPr lvl="5">
              <a:spcBef>
                <a:spcPts val="1000"/>
              </a:spcBef>
              <a:spcAft>
                <a:spcPts val="0"/>
              </a:spcAft>
              <a:buSzPts val="4800"/>
              <a:buNone/>
              <a:defRPr sz="4800"/>
            </a:lvl6pPr>
            <a:lvl7pPr lvl="6">
              <a:spcBef>
                <a:spcPts val="1000"/>
              </a:spcBef>
              <a:spcAft>
                <a:spcPts val="0"/>
              </a:spcAft>
              <a:buSzPts val="4800"/>
              <a:buNone/>
              <a:defRPr sz="4800"/>
            </a:lvl7pPr>
            <a:lvl8pPr lvl="7">
              <a:spcBef>
                <a:spcPts val="1000"/>
              </a:spcBef>
              <a:spcAft>
                <a:spcPts val="0"/>
              </a:spcAft>
              <a:buSzPts val="4800"/>
              <a:buNone/>
              <a:defRPr sz="4800"/>
            </a:lvl8pPr>
            <a:lvl9pPr lvl="8">
              <a:spcBef>
                <a:spcPts val="1000"/>
              </a:spcBef>
              <a:spcAft>
                <a:spcPts val="0"/>
              </a:spcAft>
              <a:buSzPts val="4800"/>
              <a:buNone/>
              <a:defRPr sz="4800"/>
            </a:lvl9pPr>
          </a:lstStyle>
          <a:p>
            <a:endParaRPr/>
          </a:p>
        </p:txBody>
      </p:sp>
      <p:sp>
        <p:nvSpPr>
          <p:cNvPr id="14" name="Google Shape;14;p2"/>
          <p:cNvSpPr txBox="1">
            <a:spLocks noGrp="1"/>
          </p:cNvSpPr>
          <p:nvPr>
            <p:ph type="subTitle" idx="1"/>
          </p:nvPr>
        </p:nvSpPr>
        <p:spPr>
          <a:xfrm>
            <a:off x="630600" y="3228375"/>
            <a:ext cx="7893000" cy="1274100"/>
          </a:xfrm>
          <a:prstGeom prst="rect">
            <a:avLst/>
          </a:prstGeom>
        </p:spPr>
        <p:txBody>
          <a:bodyPr spcFirstLastPara="1" wrap="square" lIns="91425" tIns="91425" rIns="91425" bIns="91425" anchor="b" anchorCtr="0">
            <a:no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1000"/>
              </a:spcBef>
              <a:spcAft>
                <a:spcPts val="0"/>
              </a:spcAft>
              <a:buClr>
                <a:schemeClr val="accent6"/>
              </a:buClr>
              <a:buSzPts val="2400"/>
              <a:buNone/>
              <a:defRPr sz="2400">
                <a:solidFill>
                  <a:schemeClr val="accent6"/>
                </a:solidFill>
              </a:defRPr>
            </a:lvl2pPr>
            <a:lvl3pPr lvl="2">
              <a:lnSpc>
                <a:spcPct val="100000"/>
              </a:lnSpc>
              <a:spcBef>
                <a:spcPts val="1000"/>
              </a:spcBef>
              <a:spcAft>
                <a:spcPts val="0"/>
              </a:spcAft>
              <a:buClr>
                <a:schemeClr val="accent6"/>
              </a:buClr>
              <a:buSzPts val="2400"/>
              <a:buNone/>
              <a:defRPr sz="2400">
                <a:solidFill>
                  <a:schemeClr val="accent6"/>
                </a:solidFill>
              </a:defRPr>
            </a:lvl3pPr>
            <a:lvl4pPr lvl="3">
              <a:lnSpc>
                <a:spcPct val="100000"/>
              </a:lnSpc>
              <a:spcBef>
                <a:spcPts val="1000"/>
              </a:spcBef>
              <a:spcAft>
                <a:spcPts val="0"/>
              </a:spcAft>
              <a:buClr>
                <a:schemeClr val="accent6"/>
              </a:buClr>
              <a:buSzPts val="2400"/>
              <a:buNone/>
              <a:defRPr sz="2400">
                <a:solidFill>
                  <a:schemeClr val="accent6"/>
                </a:solidFill>
              </a:defRPr>
            </a:lvl4pPr>
            <a:lvl5pPr lvl="4">
              <a:lnSpc>
                <a:spcPct val="100000"/>
              </a:lnSpc>
              <a:spcBef>
                <a:spcPts val="1000"/>
              </a:spcBef>
              <a:spcAft>
                <a:spcPts val="0"/>
              </a:spcAft>
              <a:buClr>
                <a:schemeClr val="accent6"/>
              </a:buClr>
              <a:buSzPts val="2400"/>
              <a:buNone/>
              <a:defRPr sz="2400">
                <a:solidFill>
                  <a:schemeClr val="accent6"/>
                </a:solidFill>
              </a:defRPr>
            </a:lvl5pPr>
            <a:lvl6pPr lvl="5">
              <a:lnSpc>
                <a:spcPct val="100000"/>
              </a:lnSpc>
              <a:spcBef>
                <a:spcPts val="1000"/>
              </a:spcBef>
              <a:spcAft>
                <a:spcPts val="0"/>
              </a:spcAft>
              <a:buClr>
                <a:schemeClr val="accent6"/>
              </a:buClr>
              <a:buSzPts val="2400"/>
              <a:buNone/>
              <a:defRPr sz="2400">
                <a:solidFill>
                  <a:schemeClr val="accent6"/>
                </a:solidFill>
              </a:defRPr>
            </a:lvl6pPr>
            <a:lvl7pPr lvl="6">
              <a:lnSpc>
                <a:spcPct val="100000"/>
              </a:lnSpc>
              <a:spcBef>
                <a:spcPts val="1000"/>
              </a:spcBef>
              <a:spcAft>
                <a:spcPts val="0"/>
              </a:spcAft>
              <a:buClr>
                <a:schemeClr val="accent6"/>
              </a:buClr>
              <a:buSzPts val="2400"/>
              <a:buNone/>
              <a:defRPr sz="2400">
                <a:solidFill>
                  <a:schemeClr val="accent6"/>
                </a:solidFill>
              </a:defRPr>
            </a:lvl7pPr>
            <a:lvl8pPr lvl="7">
              <a:lnSpc>
                <a:spcPct val="100000"/>
              </a:lnSpc>
              <a:spcBef>
                <a:spcPts val="1000"/>
              </a:spcBef>
              <a:spcAft>
                <a:spcPts val="0"/>
              </a:spcAft>
              <a:buClr>
                <a:schemeClr val="accent6"/>
              </a:buClr>
              <a:buSzPts val="2400"/>
              <a:buNone/>
              <a:defRPr sz="2400">
                <a:solidFill>
                  <a:schemeClr val="accent6"/>
                </a:solidFill>
              </a:defRPr>
            </a:lvl8pPr>
            <a:lvl9pPr lvl="8">
              <a:lnSpc>
                <a:spcPct val="100000"/>
              </a:lnSpc>
              <a:spcBef>
                <a:spcPts val="1000"/>
              </a:spcBef>
              <a:spcAft>
                <a:spcPts val="0"/>
              </a:spcAft>
              <a:buClr>
                <a:schemeClr val="accent6"/>
              </a:buClr>
              <a:buSzPts val="2400"/>
              <a:buNone/>
              <a:defRPr sz="2400">
                <a:solidFill>
                  <a:schemeClr val="accent6"/>
                </a:solidFill>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1"/>
          <p:cNvSpPr txBox="1">
            <a:spLocks noGrp="1"/>
          </p:cNvSpPr>
          <p:nvPr>
            <p:ph type="title" hasCustomPrompt="1"/>
          </p:nvPr>
        </p:nvSpPr>
        <p:spPr>
          <a:xfrm>
            <a:off x="586725" y="1353788"/>
            <a:ext cx="79707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a:spLocks noGrp="1"/>
          </p:cNvSpPr>
          <p:nvPr>
            <p:ph type="body" idx="1"/>
          </p:nvPr>
        </p:nvSpPr>
        <p:spPr>
          <a:xfrm>
            <a:off x="586725" y="2968388"/>
            <a:ext cx="79707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title"/>
          </p:nvPr>
        </p:nvSpPr>
        <p:spPr>
          <a:xfrm>
            <a:off x="509550" y="1921350"/>
            <a:ext cx="8124900" cy="130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0" name="Google Shape;2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 name="Google Shape;23;p4"/>
          <p:cNvCxnSpPr/>
          <p:nvPr/>
        </p:nvCxnSpPr>
        <p:spPr>
          <a:xfrm>
            <a:off x="419425" y="1154195"/>
            <a:ext cx="385200" cy="0"/>
          </a:xfrm>
          <a:prstGeom prst="straightConnector1">
            <a:avLst/>
          </a:prstGeom>
          <a:noFill/>
          <a:ln w="28575" cap="flat" cmpd="sng">
            <a:solidFill>
              <a:schemeClr val="dk1"/>
            </a:solidFill>
            <a:prstDash val="solid"/>
            <a:round/>
            <a:headEnd type="none" w="sm" len="sm"/>
            <a:tailEnd type="none" w="sm" len="sm"/>
          </a:ln>
        </p:spPr>
      </p:cxnSp>
      <p:sp>
        <p:nvSpPr>
          <p:cNvPr id="24" name="Google Shape;24;p4"/>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4"/>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6" name="Google Shape;2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w="28575" cap="flat" cmpd="sng">
            <a:solidFill>
              <a:schemeClr val="dk1"/>
            </a:solidFill>
            <a:prstDash val="solid"/>
            <a:round/>
            <a:headEnd type="none" w="sm" len="sm"/>
            <a:tailEnd type="none" w="sm" len="sm"/>
          </a:ln>
        </p:spPr>
      </p:cxnSp>
      <p:sp>
        <p:nvSpPr>
          <p:cNvPr id="29" name="Google Shape;29;p5"/>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5"/>
          <p:cNvSpPr txBox="1">
            <a:spLocks noGrp="1"/>
          </p:cNvSpPr>
          <p:nvPr>
            <p:ph type="body" idx="1"/>
          </p:nvPr>
        </p:nvSpPr>
        <p:spPr>
          <a:xfrm>
            <a:off x="311700" y="1417950"/>
            <a:ext cx="3999900" cy="3150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5"/>
          <p:cNvSpPr txBox="1">
            <a:spLocks noGrp="1"/>
          </p:cNvSpPr>
          <p:nvPr>
            <p:ph type="body" idx="2"/>
          </p:nvPr>
        </p:nvSpPr>
        <p:spPr>
          <a:xfrm>
            <a:off x="4832400" y="1417950"/>
            <a:ext cx="3999900" cy="3150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w="28575" cap="flat" cmpd="sng">
            <a:solidFill>
              <a:schemeClr val="dk1"/>
            </a:solidFill>
            <a:prstDash val="solid"/>
            <a:round/>
            <a:headEnd type="none" w="sm" len="sm"/>
            <a:tailEnd type="none" w="sm" len="sm"/>
          </a:ln>
        </p:spPr>
      </p:cxnSp>
      <p:sp>
        <p:nvSpPr>
          <p:cNvPr id="38" name="Google Shape;3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9" name="Google Shape;39;p7"/>
          <p:cNvSpPr txBox="1">
            <a:spLocks noGrp="1"/>
          </p:cNvSpPr>
          <p:nvPr>
            <p:ph type="body" idx="1"/>
          </p:nvPr>
        </p:nvSpPr>
        <p:spPr>
          <a:xfrm>
            <a:off x="311700" y="1640350"/>
            <a:ext cx="2808000" cy="2928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45" name="Google Shape;4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9" name="Google Shape;49;p9"/>
          <p:cNvSpPr txBox="1">
            <a:spLocks noGrp="1"/>
          </p:cNvSpPr>
          <p:nvPr>
            <p:ph type="title"/>
          </p:nvPr>
        </p:nvSpPr>
        <p:spPr>
          <a:xfrm>
            <a:off x="265500" y="1084625"/>
            <a:ext cx="4045200" cy="17070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0" name="Google Shape;50;p9"/>
          <p:cNvSpPr txBox="1">
            <a:spLocks noGrp="1"/>
          </p:cNvSpPr>
          <p:nvPr>
            <p:ph type="subTitle" idx="1"/>
          </p:nvPr>
        </p:nvSpPr>
        <p:spPr>
          <a:xfrm>
            <a:off x="265500" y="2845200"/>
            <a:ext cx="4045200" cy="1421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a:endParaRPr/>
          </a:p>
        </p:txBody>
      </p:sp>
      <p:sp>
        <p:nvSpPr>
          <p:cNvPr id="51" name="Google Shape;5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52" name="Google Shape;5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5" name="Google Shape;5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lue-go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725"/>
            <a:ext cx="8520600" cy="6450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417800"/>
            <a:ext cx="8520600" cy="3150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3" name="Google Shape;73;p13"/>
          <p:cNvSpPr/>
          <p:nvPr/>
        </p:nvSpPr>
        <p:spPr>
          <a:xfrm>
            <a:off x="-1" y="3394424"/>
            <a:ext cx="2091559" cy="1749075"/>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4" name="Google Shape;74;p13"/>
          <p:cNvPicPr preferRelativeResize="0"/>
          <p:nvPr/>
        </p:nvPicPr>
        <p:blipFill>
          <a:blip r:embed="rId3">
            <a:alphaModFix/>
          </a:blip>
          <a:stretch>
            <a:fillRect/>
          </a:stretch>
        </p:blipFill>
        <p:spPr>
          <a:xfrm>
            <a:off x="-1207676" y="3065324"/>
            <a:ext cx="4644559" cy="2303700"/>
          </a:xfrm>
          <a:prstGeom prst="rect">
            <a:avLst/>
          </a:prstGeom>
          <a:noFill/>
          <a:ln>
            <a:noFill/>
          </a:ln>
        </p:spPr>
      </p:pic>
      <p:sp>
        <p:nvSpPr>
          <p:cNvPr id="68" name="Google Shape;68;p13"/>
          <p:cNvSpPr txBox="1">
            <a:spLocks noGrp="1"/>
          </p:cNvSpPr>
          <p:nvPr>
            <p:ph type="subTitle" idx="1"/>
          </p:nvPr>
        </p:nvSpPr>
        <p:spPr>
          <a:xfrm>
            <a:off x="3563200" y="2445025"/>
            <a:ext cx="4726200" cy="2303700"/>
          </a:xfrm>
          <a:prstGeom prst="rect">
            <a:avLst/>
          </a:prstGeom>
        </p:spPr>
        <p:txBody>
          <a:bodyPr spcFirstLastPara="1" wrap="square" lIns="91425" tIns="91425" rIns="91425" bIns="91425" anchor="b" anchorCtr="0">
            <a:noAutofit/>
          </a:bodyPr>
          <a:lstStyle/>
          <a:p>
            <a:pPr marL="0" lvl="0" indent="0" algn="ctr" rtl="0">
              <a:spcBef>
                <a:spcPts val="1000"/>
              </a:spcBef>
              <a:spcAft>
                <a:spcPts val="0"/>
              </a:spcAft>
              <a:buNone/>
            </a:pPr>
            <a:r>
              <a:rPr lang="en" sz="2000" u="sng">
                <a:solidFill>
                  <a:schemeClr val="dk2"/>
                </a:solidFill>
              </a:rPr>
              <a:t>Team - 2</a:t>
            </a:r>
            <a:endParaRPr sz="2000" u="sng">
              <a:solidFill>
                <a:schemeClr val="dk2"/>
              </a:solidFill>
            </a:endParaRPr>
          </a:p>
          <a:p>
            <a:pPr marL="0" lvl="0" indent="0" algn="ctr" rtl="0">
              <a:spcBef>
                <a:spcPts val="1000"/>
              </a:spcBef>
              <a:spcAft>
                <a:spcPts val="0"/>
              </a:spcAft>
              <a:buNone/>
            </a:pPr>
            <a:r>
              <a:rPr lang="en" sz="2000">
                <a:solidFill>
                  <a:schemeClr val="dk2"/>
                </a:solidFill>
              </a:rPr>
              <a:t>Sanket - 01FE19BAR046</a:t>
            </a:r>
            <a:endParaRPr sz="2000">
              <a:solidFill>
                <a:schemeClr val="dk2"/>
              </a:solidFill>
            </a:endParaRPr>
          </a:p>
          <a:p>
            <a:pPr marL="0" lvl="0" indent="0" algn="ctr" rtl="0">
              <a:spcBef>
                <a:spcPts val="1000"/>
              </a:spcBef>
              <a:spcAft>
                <a:spcPts val="0"/>
              </a:spcAft>
              <a:buNone/>
            </a:pPr>
            <a:r>
              <a:rPr lang="en" sz="2000">
                <a:solidFill>
                  <a:schemeClr val="dk2"/>
                </a:solidFill>
              </a:rPr>
              <a:t>Akarsh - 01FE19BAR033</a:t>
            </a:r>
            <a:endParaRPr sz="2000">
              <a:solidFill>
                <a:schemeClr val="dk2"/>
              </a:solidFill>
            </a:endParaRPr>
          </a:p>
          <a:p>
            <a:pPr marL="0" lvl="0" indent="0" algn="ctr" rtl="0">
              <a:spcBef>
                <a:spcPts val="1000"/>
              </a:spcBef>
              <a:spcAft>
                <a:spcPts val="0"/>
              </a:spcAft>
              <a:buNone/>
            </a:pPr>
            <a:r>
              <a:rPr lang="en" sz="2000">
                <a:solidFill>
                  <a:schemeClr val="dk2"/>
                </a:solidFill>
              </a:rPr>
              <a:t>Vaibhav - 01FE20BAR405</a:t>
            </a:r>
            <a:endParaRPr sz="2000">
              <a:solidFill>
                <a:schemeClr val="dk2"/>
              </a:solidFill>
            </a:endParaRPr>
          </a:p>
          <a:p>
            <a:pPr marL="0" lvl="0" indent="0" algn="ctr" rtl="0">
              <a:spcBef>
                <a:spcPts val="1000"/>
              </a:spcBef>
              <a:spcAft>
                <a:spcPts val="0"/>
              </a:spcAft>
              <a:buNone/>
            </a:pPr>
            <a:r>
              <a:rPr lang="en" sz="2000">
                <a:solidFill>
                  <a:schemeClr val="dk2"/>
                </a:solidFill>
              </a:rPr>
              <a:t>Amruth - 01FE20BAR404 </a:t>
            </a:r>
            <a:endParaRPr sz="2000">
              <a:solidFill>
                <a:schemeClr val="dk2"/>
              </a:solidFill>
            </a:endParaRPr>
          </a:p>
        </p:txBody>
      </p:sp>
      <p:pic>
        <p:nvPicPr>
          <p:cNvPr id="69" name="Google Shape;69;p13"/>
          <p:cNvPicPr preferRelativeResize="0"/>
          <p:nvPr/>
        </p:nvPicPr>
        <p:blipFill rotWithShape="1">
          <a:blip r:embed="rId4">
            <a:alphaModFix/>
          </a:blip>
          <a:srcRect l="6620" r="-6620"/>
          <a:stretch/>
        </p:blipFill>
        <p:spPr>
          <a:xfrm>
            <a:off x="0" y="0"/>
            <a:ext cx="2241075" cy="1756625"/>
          </a:xfrm>
          <a:prstGeom prst="rect">
            <a:avLst/>
          </a:prstGeom>
          <a:noFill/>
          <a:ln>
            <a:noFill/>
          </a:ln>
        </p:spPr>
      </p:pic>
      <p:pic>
        <p:nvPicPr>
          <p:cNvPr id="70" name="Google Shape;70;p13"/>
          <p:cNvPicPr preferRelativeResize="0"/>
          <p:nvPr/>
        </p:nvPicPr>
        <p:blipFill>
          <a:blip r:embed="rId5">
            <a:alphaModFix/>
          </a:blip>
          <a:stretch>
            <a:fillRect/>
          </a:stretch>
        </p:blipFill>
        <p:spPr>
          <a:xfrm>
            <a:off x="-421763" y="1696373"/>
            <a:ext cx="2863125" cy="1645500"/>
          </a:xfrm>
          <a:prstGeom prst="rect">
            <a:avLst/>
          </a:prstGeom>
          <a:noFill/>
          <a:ln>
            <a:noFill/>
          </a:ln>
        </p:spPr>
      </p:pic>
      <p:sp>
        <p:nvSpPr>
          <p:cNvPr id="71" name="Google Shape;71;p13"/>
          <p:cNvSpPr txBox="1"/>
          <p:nvPr/>
        </p:nvSpPr>
        <p:spPr>
          <a:xfrm>
            <a:off x="2922125" y="383300"/>
            <a:ext cx="58443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dk1"/>
                </a:solidFill>
                <a:latin typeface="Lato"/>
                <a:ea typeface="Lato"/>
                <a:cs typeface="Lato"/>
                <a:sym typeface="Lato"/>
              </a:rPr>
              <a:t>MINI PROJECT</a:t>
            </a:r>
            <a:endParaRPr sz="2800">
              <a:solidFill>
                <a:schemeClr val="dk1"/>
              </a:solidFill>
              <a:latin typeface="Lato"/>
              <a:ea typeface="Lato"/>
              <a:cs typeface="Lato"/>
              <a:sym typeface="Lato"/>
            </a:endParaRPr>
          </a:p>
        </p:txBody>
      </p:sp>
      <p:sp>
        <p:nvSpPr>
          <p:cNvPr id="72" name="Google Shape;72;p13"/>
          <p:cNvSpPr txBox="1"/>
          <p:nvPr/>
        </p:nvSpPr>
        <p:spPr>
          <a:xfrm>
            <a:off x="3791700" y="726050"/>
            <a:ext cx="5352300" cy="87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500" dirty="0">
                <a:solidFill>
                  <a:schemeClr val="dk1"/>
                </a:solidFill>
                <a:latin typeface="Georgia"/>
                <a:ea typeface="Georgia"/>
                <a:cs typeface="Georgia"/>
                <a:sym typeface="Georgia"/>
              </a:rPr>
              <a:t>USER SURVEY</a:t>
            </a:r>
            <a:endParaRPr sz="4500">
              <a:solidFill>
                <a:schemeClr val="dk1"/>
              </a:solidFill>
              <a:latin typeface="Georgia"/>
              <a:ea typeface="Georgia"/>
              <a:cs typeface="Georgia"/>
              <a:sym typeface="Georgia"/>
            </a:endParaRPr>
          </a:p>
        </p:txBody>
      </p:sp>
      <p:sp>
        <p:nvSpPr>
          <p:cNvPr id="75" name="Google Shape;75;p13"/>
          <p:cNvSpPr txBox="1"/>
          <p:nvPr/>
        </p:nvSpPr>
        <p:spPr>
          <a:xfrm>
            <a:off x="3145725" y="1729400"/>
            <a:ext cx="5352300" cy="507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100">
                <a:solidFill>
                  <a:schemeClr val="dk1"/>
                </a:solidFill>
                <a:latin typeface="Lato"/>
                <a:ea typeface="Lato"/>
                <a:cs typeface="Lato"/>
                <a:sym typeface="Lato"/>
              </a:rPr>
              <a:t>Domain: Medical Waste</a:t>
            </a:r>
            <a:endParaRPr sz="2100">
              <a:solidFill>
                <a:schemeClr val="dk1"/>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2"/>
          <p:cNvSpPr txBox="1">
            <a:spLocks noGrp="1"/>
          </p:cNvSpPr>
          <p:nvPr>
            <p:ph type="title" idx="4294967295"/>
          </p:nvPr>
        </p:nvSpPr>
        <p:spPr>
          <a:xfrm>
            <a:off x="387900" y="458025"/>
            <a:ext cx="8368200" cy="6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 </a:t>
            </a:r>
            <a:endParaRPr/>
          </a:p>
        </p:txBody>
      </p:sp>
      <p:sp>
        <p:nvSpPr>
          <p:cNvPr id="249" name="Google Shape;249;p22"/>
          <p:cNvSpPr txBox="1"/>
          <p:nvPr/>
        </p:nvSpPr>
        <p:spPr>
          <a:xfrm>
            <a:off x="149075" y="1222525"/>
            <a:ext cx="8915400" cy="32325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After interacting with the users, we found that Syringes, IV tubes, gloves, masks, used cotton, etc are the most common medical waste generated in large quantities.</a:t>
            </a:r>
            <a:endParaRPr sz="1800">
              <a:solidFill>
                <a:schemeClr val="dk1"/>
              </a:solidFill>
              <a:latin typeface="Lato"/>
              <a:ea typeface="Lato"/>
              <a:cs typeface="Lato"/>
              <a:sym typeface="Lato"/>
            </a:endParaRPr>
          </a:p>
          <a:p>
            <a:pPr marL="457200" lvl="0" indent="-342900" algn="l" rtl="0">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When it comes to disposing of this medical waste, all the clinics and hospitals follow a very similar procdure i.e. handing over the waste to Biomedical waste management department.</a:t>
            </a:r>
            <a:endParaRPr sz="1800">
              <a:solidFill>
                <a:schemeClr val="dk1"/>
              </a:solidFill>
              <a:latin typeface="Lato"/>
              <a:ea typeface="Lato"/>
              <a:cs typeface="Lato"/>
              <a:sym typeface="Lato"/>
            </a:endParaRPr>
          </a:p>
          <a:p>
            <a:pPr marL="457200" lvl="0" indent="-342900" algn="l" rtl="0">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The biomedical waste management department then further segregates the waste. And proceeds to recycling or reuse the waste wherever necessary.</a:t>
            </a:r>
            <a:endParaRPr sz="1800">
              <a:solidFill>
                <a:schemeClr val="dk1"/>
              </a:solidFill>
              <a:latin typeface="Lato"/>
              <a:ea typeface="Lato"/>
              <a:cs typeface="Lato"/>
              <a:sym typeface="Lato"/>
            </a:endParaRPr>
          </a:p>
          <a:p>
            <a:pPr marL="457200" lvl="0" indent="-342900" algn="l" rtl="0">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Autoclaving or Dry Heat Sterilization followed by shredding or mutilation or encapsulation in metal container or cement concrete; combination of shredding cum autoclaving; and sent for final disposal to iron foundries are some of the methods followed as said by one of our users (Dr. Vinayak Bhatkande).</a:t>
            </a:r>
            <a:endParaRPr sz="1800">
              <a:solidFill>
                <a:schemeClr val="dk1"/>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3"/>
          <p:cNvSpPr txBox="1">
            <a:spLocks noGrp="1"/>
          </p:cNvSpPr>
          <p:nvPr>
            <p:ph type="title" idx="4294967295"/>
          </p:nvPr>
        </p:nvSpPr>
        <p:spPr>
          <a:xfrm>
            <a:off x="387900" y="458025"/>
            <a:ext cx="8368200" cy="140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we gained and what we plan to do next?</a:t>
            </a:r>
            <a:endParaRPr/>
          </a:p>
        </p:txBody>
      </p:sp>
      <p:sp>
        <p:nvSpPr>
          <p:cNvPr id="255" name="Google Shape;255;p23"/>
          <p:cNvSpPr txBox="1"/>
          <p:nvPr/>
        </p:nvSpPr>
        <p:spPr>
          <a:xfrm>
            <a:off x="611250" y="1669775"/>
            <a:ext cx="7335000" cy="2232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solidFill>
                  <a:schemeClr val="dk1"/>
                </a:solidFill>
                <a:latin typeface="Lato"/>
                <a:ea typeface="Lato"/>
                <a:cs typeface="Lato"/>
                <a:sym typeface="Lato"/>
              </a:rPr>
              <a:t>We understood that the Biomedical waste management department is responsible for the handling of Medical waste in India. Hence we must interact with people of the Biomedical waste management department to get further insight on actual management and recycling of medical waste.</a:t>
            </a:r>
            <a:endParaRPr sz="1900">
              <a:solidFill>
                <a:schemeClr val="dk1"/>
              </a:solidFill>
              <a:latin typeface="Lato"/>
              <a:ea typeface="Lato"/>
              <a:cs typeface="Lato"/>
              <a:sym typeface="Lato"/>
            </a:endParaRPr>
          </a:p>
          <a:p>
            <a:pPr marL="0" lvl="0" indent="0" algn="l" rtl="0">
              <a:spcBef>
                <a:spcPts val="0"/>
              </a:spcBef>
              <a:spcAft>
                <a:spcPts val="0"/>
              </a:spcAft>
              <a:buNone/>
            </a:pPr>
            <a:r>
              <a:rPr lang="en" sz="1900">
                <a:solidFill>
                  <a:schemeClr val="dk1"/>
                </a:solidFill>
                <a:latin typeface="Lato"/>
                <a:ea typeface="Lato"/>
                <a:cs typeface="Lato"/>
                <a:sym typeface="Lato"/>
              </a:rPr>
              <a:t>Also, contacting the medicine distributors will help us  understand how expired medicines and medicine bottles are recycled/reused.</a:t>
            </a:r>
            <a:endParaRPr sz="1900">
              <a:solidFill>
                <a:schemeClr val="dk1"/>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4"/>
          <p:cNvSpPr txBox="1">
            <a:spLocks noGrp="1"/>
          </p:cNvSpPr>
          <p:nvPr>
            <p:ph type="title"/>
          </p:nvPr>
        </p:nvSpPr>
        <p:spPr>
          <a:xfrm>
            <a:off x="265500" y="1084625"/>
            <a:ext cx="4045200" cy="1707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 You</a:t>
            </a:r>
            <a:endParaRPr/>
          </a:p>
        </p:txBody>
      </p:sp>
      <p:pic>
        <p:nvPicPr>
          <p:cNvPr id="261" name="Google Shape;261;p24"/>
          <p:cNvPicPr preferRelativeResize="0"/>
          <p:nvPr/>
        </p:nvPicPr>
        <p:blipFill>
          <a:blip r:embed="rId3">
            <a:alphaModFix/>
          </a:blip>
          <a:stretch>
            <a:fillRect/>
          </a:stretch>
        </p:blipFill>
        <p:spPr>
          <a:xfrm>
            <a:off x="4648200" y="307500"/>
            <a:ext cx="4528500" cy="45285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4"/>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Users we surveyed</a:t>
            </a:r>
            <a:endParaRPr/>
          </a:p>
        </p:txBody>
      </p:sp>
      <p:sp>
        <p:nvSpPr>
          <p:cNvPr id="81" name="Google Shape;81;p14"/>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Dr. Vinayak Bhatkande  - Private clinic</a:t>
            </a:r>
            <a:endParaRPr/>
          </a:p>
          <a:p>
            <a:pPr marL="457200" lvl="0" indent="-342900" algn="l" rtl="0">
              <a:spcBef>
                <a:spcPts val="0"/>
              </a:spcBef>
              <a:spcAft>
                <a:spcPts val="0"/>
              </a:spcAft>
              <a:buSzPts val="1800"/>
              <a:buChar char="●"/>
            </a:pPr>
            <a:r>
              <a:rPr lang="en"/>
              <a:t>Dr. Sanjay Kumar  - Dentist at smile care clinic </a:t>
            </a:r>
            <a:endParaRPr/>
          </a:p>
          <a:p>
            <a:pPr marL="457200" lvl="0" indent="-342900" algn="l" rtl="0">
              <a:spcBef>
                <a:spcPts val="0"/>
              </a:spcBef>
              <a:spcAft>
                <a:spcPts val="0"/>
              </a:spcAft>
              <a:buSzPts val="1800"/>
              <a:buChar char="●"/>
            </a:pPr>
            <a:r>
              <a:rPr lang="en"/>
              <a:t>Dr. Raghvendra Belgavkar - Sanjeevani clinic </a:t>
            </a:r>
            <a:endParaRPr/>
          </a:p>
          <a:p>
            <a:pPr marL="457200" lvl="0" indent="-342900" algn="l" rtl="0">
              <a:spcBef>
                <a:spcPts val="0"/>
              </a:spcBef>
              <a:spcAft>
                <a:spcPts val="0"/>
              </a:spcAft>
              <a:buSzPts val="1800"/>
              <a:buChar char="●"/>
            </a:pPr>
            <a:r>
              <a:rPr lang="en"/>
              <a:t>Shekar  - Admin, Shivleela super speciality hospital</a:t>
            </a:r>
            <a:endParaRPr/>
          </a:p>
          <a:p>
            <a:pPr marL="457200" lvl="0" indent="-342900" algn="l" rtl="0">
              <a:spcBef>
                <a:spcPts val="0"/>
              </a:spcBef>
              <a:spcAft>
                <a:spcPts val="0"/>
              </a:spcAft>
              <a:buSzPts val="1800"/>
              <a:buChar char="●"/>
            </a:pPr>
            <a:r>
              <a:rPr lang="en"/>
              <a:t>Ravi Kumar - Poorvi medical store</a:t>
            </a:r>
            <a:endParaRPr/>
          </a:p>
          <a:p>
            <a:pPr marL="457200" lvl="0" indent="-342900" algn="l" rtl="0">
              <a:spcBef>
                <a:spcPts val="0"/>
              </a:spcBef>
              <a:spcAft>
                <a:spcPts val="0"/>
              </a:spcAft>
              <a:buSzPts val="1800"/>
              <a:buChar char="●"/>
            </a:pPr>
            <a:r>
              <a:rPr lang="en"/>
              <a:t>Keloodeppa  Madiwalar - superintendent clerk at keror govt. hospital</a:t>
            </a:r>
            <a:endParaRPr/>
          </a:p>
          <a:p>
            <a:pPr marL="0" lvl="0" indent="0" algn="l" rtl="0">
              <a:spcBef>
                <a:spcPts val="1600"/>
              </a:spcBef>
              <a:spcAft>
                <a:spcPts val="1600"/>
              </a:spcAft>
              <a:buNone/>
            </a:pPr>
            <a:r>
              <a:rPr lang="en"/>
              <a:t> </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t>
            </a:r>
            <a:r>
              <a:rPr lang="en" i="1"/>
              <a:t>asic set of questions prepared by us.</a:t>
            </a:r>
            <a:endParaRPr/>
          </a:p>
        </p:txBody>
      </p:sp>
      <p:sp>
        <p:nvSpPr>
          <p:cNvPr id="87" name="Google Shape;87;p15"/>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sz="2100" b="1"/>
              <a:t>What kind of waste is generated at your clinic/work place?</a:t>
            </a:r>
            <a:endParaRPr/>
          </a:p>
          <a:p>
            <a:pPr marL="457200" lvl="0" indent="-342900" algn="l" rtl="0">
              <a:spcBef>
                <a:spcPts val="1600"/>
              </a:spcBef>
              <a:spcAft>
                <a:spcPts val="0"/>
              </a:spcAft>
              <a:buSzPts val="1800"/>
              <a:buAutoNum type="arabicPeriod"/>
            </a:pPr>
            <a:r>
              <a:rPr lang="en" sz="2100" b="1"/>
              <a:t>How do you dispose them?</a:t>
            </a:r>
            <a:endParaRPr sz="2100" b="1"/>
          </a:p>
          <a:p>
            <a:pPr marL="457200" lvl="0" indent="-361950" algn="l" rtl="0">
              <a:spcBef>
                <a:spcPts val="1600"/>
              </a:spcBef>
              <a:spcAft>
                <a:spcPts val="1600"/>
              </a:spcAft>
              <a:buSzPts val="2100"/>
              <a:buAutoNum type="arabicPeriod"/>
            </a:pPr>
            <a:r>
              <a:rPr lang="en" sz="2100" b="1"/>
              <a:t>How do you segregate the waste generated?</a:t>
            </a:r>
            <a:endParaRPr sz="2100" b="1"/>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idx="4294967295"/>
          </p:nvPr>
        </p:nvSpPr>
        <p:spPr>
          <a:xfrm>
            <a:off x="387900" y="458025"/>
            <a:ext cx="8368200" cy="686100"/>
          </a:xfrm>
          <a:prstGeom prst="rect">
            <a:avLst/>
          </a:prstGeom>
        </p:spPr>
        <p:txBody>
          <a:bodyPr spcFirstLastPara="1" wrap="square" lIns="91425" tIns="91425" rIns="91425" bIns="91425" anchor="t" anchorCtr="0">
            <a:noAutofit/>
          </a:bodyPr>
          <a:lstStyle/>
          <a:p>
            <a:pPr marL="457200" lvl="0" indent="-361950" algn="l" rtl="0">
              <a:lnSpc>
                <a:spcPct val="115000"/>
              </a:lnSpc>
              <a:spcBef>
                <a:spcPts val="0"/>
              </a:spcBef>
              <a:spcAft>
                <a:spcPts val="0"/>
              </a:spcAft>
              <a:buSzPts val="2100"/>
              <a:buFont typeface="Lato"/>
              <a:buAutoNum type="arabicPeriod"/>
            </a:pPr>
            <a:r>
              <a:rPr lang="en" sz="2100">
                <a:latin typeface="Lato"/>
                <a:ea typeface="Lato"/>
                <a:cs typeface="Lato"/>
                <a:sym typeface="Lato"/>
              </a:rPr>
              <a:t>What kind of waste is generated at your clinic/work place?</a:t>
            </a:r>
            <a:endParaRPr/>
          </a:p>
        </p:txBody>
      </p:sp>
      <p:grpSp>
        <p:nvGrpSpPr>
          <p:cNvPr id="93" name="Google Shape;93;p16"/>
          <p:cNvGrpSpPr/>
          <p:nvPr/>
        </p:nvGrpSpPr>
        <p:grpSpPr>
          <a:xfrm>
            <a:off x="431825" y="1342525"/>
            <a:ext cx="2683300" cy="3302700"/>
            <a:chOff x="431825" y="1342525"/>
            <a:chExt cx="2683300" cy="3302700"/>
          </a:xfrm>
        </p:grpSpPr>
        <p:sp>
          <p:nvSpPr>
            <p:cNvPr id="94" name="Google Shape;94;p16"/>
            <p:cNvSpPr/>
            <p:nvPr/>
          </p:nvSpPr>
          <p:spPr>
            <a:xfrm>
              <a:off x="431825" y="1342525"/>
              <a:ext cx="2683200" cy="330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6"/>
            <p:cNvSpPr txBox="1"/>
            <p:nvPr/>
          </p:nvSpPr>
          <p:spPr>
            <a:xfrm>
              <a:off x="431925" y="1342525"/>
              <a:ext cx="2683200" cy="82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16"/>
          <p:cNvSpPr txBox="1">
            <a:spLocks noGrp="1"/>
          </p:cNvSpPr>
          <p:nvPr>
            <p:ph type="body" idx="4294967295"/>
          </p:nvPr>
        </p:nvSpPr>
        <p:spPr>
          <a:xfrm>
            <a:off x="489192" y="1337725"/>
            <a:ext cx="349500" cy="82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1</a:t>
            </a:r>
            <a:endParaRPr>
              <a:solidFill>
                <a:schemeClr val="lt1"/>
              </a:solidFill>
            </a:endParaRPr>
          </a:p>
        </p:txBody>
      </p:sp>
      <p:cxnSp>
        <p:nvCxnSpPr>
          <p:cNvPr id="97" name="Google Shape;97;p16"/>
          <p:cNvCxnSpPr/>
          <p:nvPr/>
        </p:nvCxnSpPr>
        <p:spPr>
          <a:xfrm>
            <a:off x="857675" y="1514725"/>
            <a:ext cx="0" cy="478800"/>
          </a:xfrm>
          <a:prstGeom prst="straightConnector1">
            <a:avLst/>
          </a:prstGeom>
          <a:noFill/>
          <a:ln w="9525" cap="flat" cmpd="sng">
            <a:solidFill>
              <a:schemeClr val="lt1"/>
            </a:solidFill>
            <a:prstDash val="solid"/>
            <a:round/>
            <a:headEnd type="none" w="sm" len="sm"/>
            <a:tailEnd type="none" w="sm" len="sm"/>
          </a:ln>
        </p:spPr>
      </p:cxnSp>
      <p:sp>
        <p:nvSpPr>
          <p:cNvPr id="98" name="Google Shape;98;p16"/>
          <p:cNvSpPr txBox="1">
            <a:spLocks noGrp="1"/>
          </p:cNvSpPr>
          <p:nvPr>
            <p:ph type="body" idx="4294967295"/>
          </p:nvPr>
        </p:nvSpPr>
        <p:spPr>
          <a:xfrm>
            <a:off x="933875" y="1337725"/>
            <a:ext cx="2101800" cy="823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b="1">
                <a:solidFill>
                  <a:schemeClr val="lt1"/>
                </a:solidFill>
              </a:rPr>
              <a:t>Dr. Vinayak Bhatkande</a:t>
            </a:r>
            <a:endParaRPr b="1">
              <a:solidFill>
                <a:schemeClr val="lt1"/>
              </a:solidFill>
            </a:endParaRPr>
          </a:p>
        </p:txBody>
      </p:sp>
      <p:sp>
        <p:nvSpPr>
          <p:cNvPr id="99" name="Google Shape;99;p16"/>
          <p:cNvSpPr txBox="1">
            <a:spLocks noGrp="1"/>
          </p:cNvSpPr>
          <p:nvPr>
            <p:ph type="body" idx="4294967295"/>
          </p:nvPr>
        </p:nvSpPr>
        <p:spPr>
          <a:xfrm>
            <a:off x="508125" y="2268950"/>
            <a:ext cx="2530800" cy="23763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a:t>Syringes</a:t>
            </a:r>
            <a:endParaRPr sz="1700"/>
          </a:p>
          <a:p>
            <a:pPr marL="457200" lvl="0" indent="-336550" algn="l" rtl="0">
              <a:spcBef>
                <a:spcPts val="0"/>
              </a:spcBef>
              <a:spcAft>
                <a:spcPts val="0"/>
              </a:spcAft>
              <a:buSzPts val="1700"/>
              <a:buChar char="●"/>
            </a:pPr>
            <a:r>
              <a:rPr lang="en" sz="1700"/>
              <a:t>Used cotton</a:t>
            </a:r>
            <a:endParaRPr sz="1700"/>
          </a:p>
          <a:p>
            <a:pPr marL="457200" lvl="0" indent="-336550" algn="l" rtl="0">
              <a:spcBef>
                <a:spcPts val="0"/>
              </a:spcBef>
              <a:spcAft>
                <a:spcPts val="0"/>
              </a:spcAft>
              <a:buSzPts val="1700"/>
              <a:buChar char="●"/>
            </a:pPr>
            <a:r>
              <a:rPr lang="en" sz="1700"/>
              <a:t>Salines</a:t>
            </a:r>
            <a:endParaRPr sz="1700"/>
          </a:p>
          <a:p>
            <a:pPr marL="457200" lvl="0" indent="-336550" algn="l" rtl="0">
              <a:spcBef>
                <a:spcPts val="0"/>
              </a:spcBef>
              <a:spcAft>
                <a:spcPts val="0"/>
              </a:spcAft>
              <a:buSzPts val="1700"/>
              <a:buChar char="●"/>
            </a:pPr>
            <a:r>
              <a:rPr lang="en" sz="1700"/>
              <a:t>Gauzes</a:t>
            </a:r>
            <a:endParaRPr sz="1700"/>
          </a:p>
          <a:p>
            <a:pPr marL="457200" lvl="0" indent="-336550" algn="l" rtl="0">
              <a:spcBef>
                <a:spcPts val="0"/>
              </a:spcBef>
              <a:spcAft>
                <a:spcPts val="0"/>
              </a:spcAft>
              <a:buSzPts val="1700"/>
              <a:buChar char="●"/>
            </a:pPr>
            <a:r>
              <a:rPr lang="en" sz="1700"/>
              <a:t>IV set</a:t>
            </a:r>
            <a:endParaRPr sz="1700"/>
          </a:p>
          <a:p>
            <a:pPr marL="457200" lvl="0" indent="-336550" algn="l" rtl="0">
              <a:spcBef>
                <a:spcPts val="0"/>
              </a:spcBef>
              <a:spcAft>
                <a:spcPts val="0"/>
              </a:spcAft>
              <a:buSzPts val="1700"/>
              <a:buChar char="●"/>
            </a:pPr>
            <a:r>
              <a:rPr lang="en" sz="1700"/>
              <a:t>Scalp veins</a:t>
            </a:r>
            <a:endParaRPr sz="1700"/>
          </a:p>
          <a:p>
            <a:pPr marL="457200" lvl="0" indent="-336550" algn="l" rtl="0">
              <a:spcBef>
                <a:spcPts val="0"/>
              </a:spcBef>
              <a:spcAft>
                <a:spcPts val="0"/>
              </a:spcAft>
              <a:buSzPts val="1700"/>
              <a:buChar char="●"/>
            </a:pPr>
            <a:r>
              <a:rPr lang="en" sz="1700"/>
              <a:t>Glass tubes </a:t>
            </a:r>
            <a:endParaRPr sz="1700"/>
          </a:p>
        </p:txBody>
      </p:sp>
      <p:grpSp>
        <p:nvGrpSpPr>
          <p:cNvPr id="100" name="Google Shape;100;p16"/>
          <p:cNvGrpSpPr/>
          <p:nvPr/>
        </p:nvGrpSpPr>
        <p:grpSpPr>
          <a:xfrm>
            <a:off x="3221800" y="1342525"/>
            <a:ext cx="2673003" cy="3302700"/>
            <a:chOff x="3221800" y="1342525"/>
            <a:chExt cx="2673003" cy="3302700"/>
          </a:xfrm>
        </p:grpSpPr>
        <p:sp>
          <p:nvSpPr>
            <p:cNvPr id="101" name="Google Shape;101;p16"/>
            <p:cNvSpPr/>
            <p:nvPr/>
          </p:nvSpPr>
          <p:spPr>
            <a:xfrm>
              <a:off x="3221803" y="1342525"/>
              <a:ext cx="2673000" cy="330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6"/>
            <p:cNvSpPr txBox="1"/>
            <p:nvPr/>
          </p:nvSpPr>
          <p:spPr>
            <a:xfrm>
              <a:off x="3221800" y="1342525"/>
              <a:ext cx="2673000" cy="82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6"/>
          <p:cNvSpPr txBox="1">
            <a:spLocks noGrp="1"/>
          </p:cNvSpPr>
          <p:nvPr>
            <p:ph type="body" idx="4294967295"/>
          </p:nvPr>
        </p:nvSpPr>
        <p:spPr>
          <a:xfrm>
            <a:off x="3275767" y="1337725"/>
            <a:ext cx="349500" cy="82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2</a:t>
            </a:r>
            <a:endParaRPr>
              <a:solidFill>
                <a:schemeClr val="lt1"/>
              </a:solidFill>
            </a:endParaRPr>
          </a:p>
        </p:txBody>
      </p:sp>
      <p:cxnSp>
        <p:nvCxnSpPr>
          <p:cNvPr id="104" name="Google Shape;104;p16"/>
          <p:cNvCxnSpPr/>
          <p:nvPr/>
        </p:nvCxnSpPr>
        <p:spPr>
          <a:xfrm>
            <a:off x="3647550" y="1514725"/>
            <a:ext cx="0" cy="478800"/>
          </a:xfrm>
          <a:prstGeom prst="straightConnector1">
            <a:avLst/>
          </a:prstGeom>
          <a:noFill/>
          <a:ln w="9525" cap="flat" cmpd="sng">
            <a:solidFill>
              <a:schemeClr val="lt1"/>
            </a:solidFill>
            <a:prstDash val="solid"/>
            <a:round/>
            <a:headEnd type="none" w="sm" len="sm"/>
            <a:tailEnd type="none" w="sm" len="sm"/>
          </a:ln>
        </p:spPr>
      </p:cxnSp>
      <p:sp>
        <p:nvSpPr>
          <p:cNvPr id="105" name="Google Shape;105;p16"/>
          <p:cNvSpPr txBox="1">
            <a:spLocks noGrp="1"/>
          </p:cNvSpPr>
          <p:nvPr>
            <p:ph type="body" idx="4294967295"/>
          </p:nvPr>
        </p:nvSpPr>
        <p:spPr>
          <a:xfrm>
            <a:off x="3723750" y="1342525"/>
            <a:ext cx="2101800" cy="823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b="1">
                <a:solidFill>
                  <a:schemeClr val="lt1"/>
                </a:solidFill>
              </a:rPr>
              <a:t>Dr. Raghvendra Belgavkar</a:t>
            </a:r>
            <a:endParaRPr b="1">
              <a:solidFill>
                <a:schemeClr val="lt1"/>
              </a:solidFill>
            </a:endParaRPr>
          </a:p>
        </p:txBody>
      </p:sp>
      <p:sp>
        <p:nvSpPr>
          <p:cNvPr id="106" name="Google Shape;106;p16"/>
          <p:cNvSpPr txBox="1">
            <a:spLocks noGrp="1"/>
          </p:cNvSpPr>
          <p:nvPr>
            <p:ph type="body" idx="4294967295"/>
          </p:nvPr>
        </p:nvSpPr>
        <p:spPr>
          <a:xfrm>
            <a:off x="3294700" y="2268950"/>
            <a:ext cx="2530800" cy="23763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SzPts val="2100"/>
              <a:buChar char="●"/>
            </a:pPr>
            <a:r>
              <a:rPr lang="en" sz="1700"/>
              <a:t>Used Cottons</a:t>
            </a:r>
            <a:endParaRPr sz="1700"/>
          </a:p>
          <a:p>
            <a:pPr marL="457200" lvl="0" indent="-361950" algn="l" rtl="0">
              <a:spcBef>
                <a:spcPts val="0"/>
              </a:spcBef>
              <a:spcAft>
                <a:spcPts val="0"/>
              </a:spcAft>
              <a:buSzPts val="2100"/>
              <a:buChar char="●"/>
            </a:pPr>
            <a:r>
              <a:rPr lang="en" sz="1700"/>
              <a:t>Syringes</a:t>
            </a:r>
            <a:endParaRPr sz="1700"/>
          </a:p>
          <a:p>
            <a:pPr marL="457200" lvl="0" indent="-336550" algn="l" rtl="0">
              <a:spcBef>
                <a:spcPts val="0"/>
              </a:spcBef>
              <a:spcAft>
                <a:spcPts val="0"/>
              </a:spcAft>
              <a:buSzPts val="1700"/>
              <a:buChar char="●"/>
            </a:pPr>
            <a:r>
              <a:rPr lang="en" sz="1700"/>
              <a:t>Tablets</a:t>
            </a:r>
            <a:endParaRPr sz="1700"/>
          </a:p>
          <a:p>
            <a:pPr marL="457200" lvl="0" indent="-336550" algn="l" rtl="0">
              <a:spcBef>
                <a:spcPts val="0"/>
              </a:spcBef>
              <a:spcAft>
                <a:spcPts val="0"/>
              </a:spcAft>
              <a:buSzPts val="1700"/>
              <a:buChar char="●"/>
            </a:pPr>
            <a:r>
              <a:rPr lang="en" sz="1700"/>
              <a:t>Bandages</a:t>
            </a:r>
            <a:endParaRPr sz="1700"/>
          </a:p>
          <a:p>
            <a:pPr marL="457200" lvl="0" indent="-336550" algn="l" rtl="0">
              <a:spcBef>
                <a:spcPts val="0"/>
              </a:spcBef>
              <a:spcAft>
                <a:spcPts val="0"/>
              </a:spcAft>
              <a:buSzPts val="1700"/>
              <a:buChar char="●"/>
            </a:pPr>
            <a:r>
              <a:rPr lang="en" sz="1700"/>
              <a:t>Used bed sheets </a:t>
            </a:r>
            <a:endParaRPr sz="1700"/>
          </a:p>
          <a:p>
            <a:pPr marL="457200" lvl="0" indent="-336550" algn="l" rtl="0">
              <a:spcBef>
                <a:spcPts val="0"/>
              </a:spcBef>
              <a:spcAft>
                <a:spcPts val="0"/>
              </a:spcAft>
              <a:buSzPts val="1700"/>
              <a:buChar char="●"/>
            </a:pPr>
            <a:r>
              <a:rPr lang="en" sz="1700"/>
              <a:t>Plastics packing</a:t>
            </a:r>
            <a:endParaRPr sz="1700"/>
          </a:p>
        </p:txBody>
      </p:sp>
      <p:grpSp>
        <p:nvGrpSpPr>
          <p:cNvPr id="107" name="Google Shape;107;p16"/>
          <p:cNvGrpSpPr/>
          <p:nvPr/>
        </p:nvGrpSpPr>
        <p:grpSpPr>
          <a:xfrm>
            <a:off x="6007125" y="1342525"/>
            <a:ext cx="2673000" cy="3302700"/>
            <a:chOff x="6007125" y="1342525"/>
            <a:chExt cx="2673000" cy="3302700"/>
          </a:xfrm>
        </p:grpSpPr>
        <p:sp>
          <p:nvSpPr>
            <p:cNvPr id="108" name="Google Shape;108;p16"/>
            <p:cNvSpPr/>
            <p:nvPr/>
          </p:nvSpPr>
          <p:spPr>
            <a:xfrm>
              <a:off x="6007125" y="1342525"/>
              <a:ext cx="2673000" cy="330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6"/>
            <p:cNvSpPr txBox="1"/>
            <p:nvPr/>
          </p:nvSpPr>
          <p:spPr>
            <a:xfrm>
              <a:off x="6007125" y="1342525"/>
              <a:ext cx="2673000" cy="82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16"/>
          <p:cNvSpPr txBox="1">
            <a:spLocks noGrp="1"/>
          </p:cNvSpPr>
          <p:nvPr>
            <p:ph type="body" idx="4294967295"/>
          </p:nvPr>
        </p:nvSpPr>
        <p:spPr>
          <a:xfrm>
            <a:off x="6058742" y="1337725"/>
            <a:ext cx="349500" cy="82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3</a:t>
            </a:r>
            <a:endParaRPr>
              <a:solidFill>
                <a:schemeClr val="lt1"/>
              </a:solidFill>
            </a:endParaRPr>
          </a:p>
        </p:txBody>
      </p:sp>
      <p:cxnSp>
        <p:nvCxnSpPr>
          <p:cNvPr id="111" name="Google Shape;111;p16"/>
          <p:cNvCxnSpPr/>
          <p:nvPr/>
        </p:nvCxnSpPr>
        <p:spPr>
          <a:xfrm>
            <a:off x="6427225" y="1514725"/>
            <a:ext cx="0" cy="478800"/>
          </a:xfrm>
          <a:prstGeom prst="straightConnector1">
            <a:avLst/>
          </a:prstGeom>
          <a:noFill/>
          <a:ln w="9525" cap="flat" cmpd="sng">
            <a:solidFill>
              <a:schemeClr val="lt1"/>
            </a:solidFill>
            <a:prstDash val="solid"/>
            <a:round/>
            <a:headEnd type="none" w="sm" len="sm"/>
            <a:tailEnd type="none" w="sm" len="sm"/>
          </a:ln>
        </p:spPr>
      </p:cxnSp>
      <p:sp>
        <p:nvSpPr>
          <p:cNvPr id="112" name="Google Shape;112;p16"/>
          <p:cNvSpPr txBox="1">
            <a:spLocks noGrp="1"/>
          </p:cNvSpPr>
          <p:nvPr>
            <p:ph type="body" idx="4294967295"/>
          </p:nvPr>
        </p:nvSpPr>
        <p:spPr>
          <a:xfrm>
            <a:off x="6503425" y="1342525"/>
            <a:ext cx="2101800" cy="823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b="1">
                <a:solidFill>
                  <a:schemeClr val="lt1"/>
                </a:solidFill>
              </a:rPr>
              <a:t>Ravi kumar</a:t>
            </a:r>
            <a:endParaRPr b="1">
              <a:solidFill>
                <a:schemeClr val="lt1"/>
              </a:solidFill>
            </a:endParaRPr>
          </a:p>
        </p:txBody>
      </p:sp>
      <p:sp>
        <p:nvSpPr>
          <p:cNvPr id="113" name="Google Shape;113;p16"/>
          <p:cNvSpPr txBox="1">
            <a:spLocks noGrp="1"/>
          </p:cNvSpPr>
          <p:nvPr>
            <p:ph type="body" idx="4294967295"/>
          </p:nvPr>
        </p:nvSpPr>
        <p:spPr>
          <a:xfrm>
            <a:off x="6077675" y="2268950"/>
            <a:ext cx="2530800" cy="23763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a:t>Expired medicines</a:t>
            </a:r>
            <a:endParaRPr sz="1700"/>
          </a:p>
          <a:p>
            <a:pPr marL="457200" lvl="0" indent="-336550" algn="l" rtl="0">
              <a:spcBef>
                <a:spcPts val="0"/>
              </a:spcBef>
              <a:spcAft>
                <a:spcPts val="0"/>
              </a:spcAft>
              <a:buSzPts val="1700"/>
              <a:buChar char="●"/>
            </a:pPr>
            <a:r>
              <a:rPr lang="en" sz="1700"/>
              <a:t>Cardboard and plastic packaging</a:t>
            </a:r>
            <a:endParaRPr sz="17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idx="4294967295"/>
          </p:nvPr>
        </p:nvSpPr>
        <p:spPr>
          <a:xfrm>
            <a:off x="387900" y="458025"/>
            <a:ext cx="8368200" cy="6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contd..</a:t>
            </a:r>
            <a:endParaRPr/>
          </a:p>
        </p:txBody>
      </p:sp>
      <p:grpSp>
        <p:nvGrpSpPr>
          <p:cNvPr id="119" name="Google Shape;119;p17"/>
          <p:cNvGrpSpPr/>
          <p:nvPr/>
        </p:nvGrpSpPr>
        <p:grpSpPr>
          <a:xfrm>
            <a:off x="431825" y="1342525"/>
            <a:ext cx="2683300" cy="3302700"/>
            <a:chOff x="431825" y="1342525"/>
            <a:chExt cx="2683300" cy="3302700"/>
          </a:xfrm>
        </p:grpSpPr>
        <p:sp>
          <p:nvSpPr>
            <p:cNvPr id="120" name="Google Shape;120;p17"/>
            <p:cNvSpPr/>
            <p:nvPr/>
          </p:nvSpPr>
          <p:spPr>
            <a:xfrm>
              <a:off x="431825" y="1342525"/>
              <a:ext cx="2683200" cy="330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7"/>
            <p:cNvSpPr txBox="1"/>
            <p:nvPr/>
          </p:nvSpPr>
          <p:spPr>
            <a:xfrm>
              <a:off x="431925" y="1342525"/>
              <a:ext cx="2683200" cy="82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17"/>
          <p:cNvSpPr txBox="1">
            <a:spLocks noGrp="1"/>
          </p:cNvSpPr>
          <p:nvPr>
            <p:ph type="body" idx="4294967295"/>
          </p:nvPr>
        </p:nvSpPr>
        <p:spPr>
          <a:xfrm>
            <a:off x="489192" y="1337725"/>
            <a:ext cx="349500" cy="82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4</a:t>
            </a:r>
            <a:endParaRPr>
              <a:solidFill>
                <a:schemeClr val="lt1"/>
              </a:solidFill>
            </a:endParaRPr>
          </a:p>
        </p:txBody>
      </p:sp>
      <p:cxnSp>
        <p:nvCxnSpPr>
          <p:cNvPr id="123" name="Google Shape;123;p17"/>
          <p:cNvCxnSpPr/>
          <p:nvPr/>
        </p:nvCxnSpPr>
        <p:spPr>
          <a:xfrm>
            <a:off x="857675" y="1514725"/>
            <a:ext cx="0" cy="478800"/>
          </a:xfrm>
          <a:prstGeom prst="straightConnector1">
            <a:avLst/>
          </a:prstGeom>
          <a:noFill/>
          <a:ln w="9525" cap="flat" cmpd="sng">
            <a:solidFill>
              <a:schemeClr val="lt1"/>
            </a:solidFill>
            <a:prstDash val="solid"/>
            <a:round/>
            <a:headEnd type="none" w="sm" len="sm"/>
            <a:tailEnd type="none" w="sm" len="sm"/>
          </a:ln>
        </p:spPr>
      </p:cxnSp>
      <p:sp>
        <p:nvSpPr>
          <p:cNvPr id="124" name="Google Shape;124;p17"/>
          <p:cNvSpPr txBox="1">
            <a:spLocks noGrp="1"/>
          </p:cNvSpPr>
          <p:nvPr>
            <p:ph type="body" idx="4294967295"/>
          </p:nvPr>
        </p:nvSpPr>
        <p:spPr>
          <a:xfrm>
            <a:off x="933875" y="1337725"/>
            <a:ext cx="2101800" cy="823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b="1">
                <a:solidFill>
                  <a:schemeClr val="lt1"/>
                </a:solidFill>
              </a:rPr>
              <a:t>Keloodeppa  Madiwalar</a:t>
            </a:r>
            <a:endParaRPr b="1">
              <a:solidFill>
                <a:schemeClr val="lt1"/>
              </a:solidFill>
            </a:endParaRPr>
          </a:p>
        </p:txBody>
      </p:sp>
      <p:sp>
        <p:nvSpPr>
          <p:cNvPr id="125" name="Google Shape;125;p17"/>
          <p:cNvSpPr txBox="1">
            <a:spLocks noGrp="1"/>
          </p:cNvSpPr>
          <p:nvPr>
            <p:ph type="body" idx="4294967295"/>
          </p:nvPr>
        </p:nvSpPr>
        <p:spPr>
          <a:xfrm>
            <a:off x="508125" y="2268950"/>
            <a:ext cx="2530800" cy="23763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a:t>Syringes</a:t>
            </a:r>
            <a:endParaRPr sz="1700"/>
          </a:p>
          <a:p>
            <a:pPr marL="457200" lvl="0" indent="-336550" algn="l" rtl="0">
              <a:spcBef>
                <a:spcPts val="0"/>
              </a:spcBef>
              <a:spcAft>
                <a:spcPts val="0"/>
              </a:spcAft>
              <a:buSzPts val="1700"/>
              <a:buChar char="●"/>
            </a:pPr>
            <a:r>
              <a:rPr lang="en" sz="1700"/>
              <a:t>Used gloves</a:t>
            </a:r>
            <a:endParaRPr sz="1700"/>
          </a:p>
          <a:p>
            <a:pPr marL="457200" lvl="0" indent="-336550" algn="l" rtl="0">
              <a:spcBef>
                <a:spcPts val="0"/>
              </a:spcBef>
              <a:spcAft>
                <a:spcPts val="0"/>
              </a:spcAft>
              <a:buSzPts val="1700"/>
              <a:buChar char="●"/>
            </a:pPr>
            <a:r>
              <a:rPr lang="en" sz="1700"/>
              <a:t>Masks</a:t>
            </a:r>
            <a:endParaRPr sz="1700"/>
          </a:p>
          <a:p>
            <a:pPr marL="457200" lvl="0" indent="-336550" algn="l" rtl="0">
              <a:spcBef>
                <a:spcPts val="0"/>
              </a:spcBef>
              <a:spcAft>
                <a:spcPts val="0"/>
              </a:spcAft>
              <a:buSzPts val="1700"/>
              <a:buChar char="●"/>
            </a:pPr>
            <a:r>
              <a:rPr lang="en" sz="1700"/>
              <a:t>Sanitizer bottles</a:t>
            </a:r>
            <a:endParaRPr sz="1700"/>
          </a:p>
          <a:p>
            <a:pPr marL="457200" lvl="0" indent="-336550" algn="l" rtl="0">
              <a:spcBef>
                <a:spcPts val="0"/>
              </a:spcBef>
              <a:spcAft>
                <a:spcPts val="0"/>
              </a:spcAft>
              <a:buSzPts val="1700"/>
              <a:buChar char="●"/>
            </a:pPr>
            <a:r>
              <a:rPr lang="en" sz="1700"/>
              <a:t>PPE kit </a:t>
            </a:r>
            <a:endParaRPr sz="1700"/>
          </a:p>
          <a:p>
            <a:pPr marL="457200" lvl="0" indent="-336550" algn="l" rtl="0">
              <a:spcBef>
                <a:spcPts val="0"/>
              </a:spcBef>
              <a:spcAft>
                <a:spcPts val="0"/>
              </a:spcAft>
              <a:buSzPts val="1700"/>
              <a:buChar char="●"/>
            </a:pPr>
            <a:r>
              <a:rPr lang="en" sz="1700"/>
              <a:t>Testing swabs </a:t>
            </a:r>
            <a:endParaRPr sz="1700"/>
          </a:p>
        </p:txBody>
      </p:sp>
      <p:grpSp>
        <p:nvGrpSpPr>
          <p:cNvPr id="126" name="Google Shape;126;p17"/>
          <p:cNvGrpSpPr/>
          <p:nvPr/>
        </p:nvGrpSpPr>
        <p:grpSpPr>
          <a:xfrm>
            <a:off x="3221800" y="1342525"/>
            <a:ext cx="2673004" cy="3302700"/>
            <a:chOff x="3221800" y="1342525"/>
            <a:chExt cx="2673004" cy="3302700"/>
          </a:xfrm>
        </p:grpSpPr>
        <p:sp>
          <p:nvSpPr>
            <p:cNvPr id="127" name="Google Shape;127;p17"/>
            <p:cNvSpPr/>
            <p:nvPr/>
          </p:nvSpPr>
          <p:spPr>
            <a:xfrm>
              <a:off x="3221803" y="1342525"/>
              <a:ext cx="2673000" cy="330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txBox="1"/>
            <p:nvPr/>
          </p:nvSpPr>
          <p:spPr>
            <a:xfrm>
              <a:off x="3221800" y="1342525"/>
              <a:ext cx="2673000" cy="82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7"/>
          <p:cNvSpPr txBox="1">
            <a:spLocks noGrp="1"/>
          </p:cNvSpPr>
          <p:nvPr>
            <p:ph type="body" idx="4294967295"/>
          </p:nvPr>
        </p:nvSpPr>
        <p:spPr>
          <a:xfrm>
            <a:off x="3275767" y="1337725"/>
            <a:ext cx="349500" cy="82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5</a:t>
            </a:r>
            <a:endParaRPr>
              <a:solidFill>
                <a:schemeClr val="lt1"/>
              </a:solidFill>
            </a:endParaRPr>
          </a:p>
        </p:txBody>
      </p:sp>
      <p:cxnSp>
        <p:nvCxnSpPr>
          <p:cNvPr id="130" name="Google Shape;130;p17"/>
          <p:cNvCxnSpPr/>
          <p:nvPr/>
        </p:nvCxnSpPr>
        <p:spPr>
          <a:xfrm>
            <a:off x="3647550" y="1514725"/>
            <a:ext cx="0" cy="478800"/>
          </a:xfrm>
          <a:prstGeom prst="straightConnector1">
            <a:avLst/>
          </a:prstGeom>
          <a:noFill/>
          <a:ln w="9525" cap="flat" cmpd="sng">
            <a:solidFill>
              <a:schemeClr val="lt1"/>
            </a:solidFill>
            <a:prstDash val="solid"/>
            <a:round/>
            <a:headEnd type="none" w="sm" len="sm"/>
            <a:tailEnd type="none" w="sm" len="sm"/>
          </a:ln>
        </p:spPr>
      </p:cxnSp>
      <p:sp>
        <p:nvSpPr>
          <p:cNvPr id="131" name="Google Shape;131;p17"/>
          <p:cNvSpPr txBox="1">
            <a:spLocks noGrp="1"/>
          </p:cNvSpPr>
          <p:nvPr>
            <p:ph type="body" idx="4294967295"/>
          </p:nvPr>
        </p:nvSpPr>
        <p:spPr>
          <a:xfrm>
            <a:off x="3723750" y="1342525"/>
            <a:ext cx="2101800" cy="823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b="1">
                <a:solidFill>
                  <a:schemeClr val="lt1"/>
                </a:solidFill>
              </a:rPr>
              <a:t>Shekar</a:t>
            </a:r>
            <a:endParaRPr b="1">
              <a:solidFill>
                <a:schemeClr val="lt1"/>
              </a:solidFill>
            </a:endParaRPr>
          </a:p>
        </p:txBody>
      </p:sp>
      <p:sp>
        <p:nvSpPr>
          <p:cNvPr id="132" name="Google Shape;132;p17"/>
          <p:cNvSpPr txBox="1">
            <a:spLocks noGrp="1"/>
          </p:cNvSpPr>
          <p:nvPr>
            <p:ph type="body" idx="4294967295"/>
          </p:nvPr>
        </p:nvSpPr>
        <p:spPr>
          <a:xfrm>
            <a:off x="3294700" y="2268950"/>
            <a:ext cx="2530800" cy="23763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SzPts val="2100"/>
              <a:buChar char="●"/>
            </a:pPr>
            <a:r>
              <a:rPr lang="en" sz="1700"/>
              <a:t>Medicine bottles</a:t>
            </a:r>
            <a:endParaRPr sz="1700"/>
          </a:p>
          <a:p>
            <a:pPr marL="457200" lvl="0" indent="-336550" algn="l" rtl="0">
              <a:spcBef>
                <a:spcPts val="0"/>
              </a:spcBef>
              <a:spcAft>
                <a:spcPts val="0"/>
              </a:spcAft>
              <a:buSzPts val="1700"/>
              <a:buChar char="●"/>
            </a:pPr>
            <a:r>
              <a:rPr lang="en" sz="1700"/>
              <a:t>Needles</a:t>
            </a:r>
            <a:endParaRPr sz="1700"/>
          </a:p>
          <a:p>
            <a:pPr marL="457200" lvl="0" indent="-336550" algn="l" rtl="0">
              <a:spcBef>
                <a:spcPts val="0"/>
              </a:spcBef>
              <a:spcAft>
                <a:spcPts val="0"/>
              </a:spcAft>
              <a:buSzPts val="1700"/>
              <a:buChar char="●"/>
            </a:pPr>
            <a:r>
              <a:rPr lang="en" sz="1700"/>
              <a:t>Masks </a:t>
            </a:r>
            <a:endParaRPr sz="1700"/>
          </a:p>
          <a:p>
            <a:pPr marL="457200" lvl="0" indent="-336550" algn="l" rtl="0">
              <a:spcBef>
                <a:spcPts val="0"/>
              </a:spcBef>
              <a:spcAft>
                <a:spcPts val="0"/>
              </a:spcAft>
              <a:buSzPts val="1700"/>
              <a:buChar char="●"/>
            </a:pPr>
            <a:r>
              <a:rPr lang="en" sz="1700"/>
              <a:t>cotton</a:t>
            </a:r>
            <a:endParaRPr sz="1700"/>
          </a:p>
          <a:p>
            <a:pPr marL="457200" lvl="0" indent="0" algn="l" rtl="0">
              <a:spcBef>
                <a:spcPts val="0"/>
              </a:spcBef>
              <a:spcAft>
                <a:spcPts val="0"/>
              </a:spcAft>
              <a:buNone/>
            </a:pPr>
            <a:endParaRPr sz="1400"/>
          </a:p>
        </p:txBody>
      </p:sp>
      <p:grpSp>
        <p:nvGrpSpPr>
          <p:cNvPr id="133" name="Google Shape;133;p17"/>
          <p:cNvGrpSpPr/>
          <p:nvPr/>
        </p:nvGrpSpPr>
        <p:grpSpPr>
          <a:xfrm>
            <a:off x="6007125" y="1342525"/>
            <a:ext cx="2673000" cy="3302700"/>
            <a:chOff x="6007125" y="1342525"/>
            <a:chExt cx="2673000" cy="3302700"/>
          </a:xfrm>
        </p:grpSpPr>
        <p:sp>
          <p:nvSpPr>
            <p:cNvPr id="134" name="Google Shape;134;p17"/>
            <p:cNvSpPr/>
            <p:nvPr/>
          </p:nvSpPr>
          <p:spPr>
            <a:xfrm>
              <a:off x="6007125" y="1342525"/>
              <a:ext cx="2673000" cy="330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txBox="1"/>
            <p:nvPr/>
          </p:nvSpPr>
          <p:spPr>
            <a:xfrm>
              <a:off x="6007125" y="1342525"/>
              <a:ext cx="2673000" cy="82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17"/>
          <p:cNvSpPr txBox="1">
            <a:spLocks noGrp="1"/>
          </p:cNvSpPr>
          <p:nvPr>
            <p:ph type="body" idx="4294967295"/>
          </p:nvPr>
        </p:nvSpPr>
        <p:spPr>
          <a:xfrm>
            <a:off x="6058742" y="1337725"/>
            <a:ext cx="349500" cy="82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6</a:t>
            </a:r>
            <a:endParaRPr>
              <a:solidFill>
                <a:schemeClr val="lt1"/>
              </a:solidFill>
            </a:endParaRPr>
          </a:p>
        </p:txBody>
      </p:sp>
      <p:cxnSp>
        <p:nvCxnSpPr>
          <p:cNvPr id="137" name="Google Shape;137;p17"/>
          <p:cNvCxnSpPr/>
          <p:nvPr/>
        </p:nvCxnSpPr>
        <p:spPr>
          <a:xfrm>
            <a:off x="6427225" y="1514725"/>
            <a:ext cx="0" cy="478800"/>
          </a:xfrm>
          <a:prstGeom prst="straightConnector1">
            <a:avLst/>
          </a:prstGeom>
          <a:noFill/>
          <a:ln w="9525" cap="flat" cmpd="sng">
            <a:solidFill>
              <a:schemeClr val="lt1"/>
            </a:solidFill>
            <a:prstDash val="solid"/>
            <a:round/>
            <a:headEnd type="none" w="sm" len="sm"/>
            <a:tailEnd type="none" w="sm" len="sm"/>
          </a:ln>
        </p:spPr>
      </p:cxnSp>
      <p:sp>
        <p:nvSpPr>
          <p:cNvPr id="138" name="Google Shape;138;p17"/>
          <p:cNvSpPr txBox="1">
            <a:spLocks noGrp="1"/>
          </p:cNvSpPr>
          <p:nvPr>
            <p:ph type="body" idx="4294967295"/>
          </p:nvPr>
        </p:nvSpPr>
        <p:spPr>
          <a:xfrm>
            <a:off x="6503425" y="1342525"/>
            <a:ext cx="2101800" cy="823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b="1">
                <a:solidFill>
                  <a:schemeClr val="lt1"/>
                </a:solidFill>
              </a:rPr>
              <a:t>Dr. Sanjay Kumar</a:t>
            </a:r>
            <a:endParaRPr b="1">
              <a:solidFill>
                <a:schemeClr val="lt1"/>
              </a:solidFill>
            </a:endParaRPr>
          </a:p>
        </p:txBody>
      </p:sp>
      <p:sp>
        <p:nvSpPr>
          <p:cNvPr id="139" name="Google Shape;139;p17"/>
          <p:cNvSpPr txBox="1">
            <a:spLocks noGrp="1"/>
          </p:cNvSpPr>
          <p:nvPr>
            <p:ph type="body" idx="4294967295"/>
          </p:nvPr>
        </p:nvSpPr>
        <p:spPr>
          <a:xfrm>
            <a:off x="6077675" y="2268950"/>
            <a:ext cx="2530800" cy="23763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a:t>Cotton wrappers</a:t>
            </a:r>
            <a:endParaRPr sz="1700"/>
          </a:p>
          <a:p>
            <a:pPr marL="457200" lvl="0" indent="-336550" algn="l" rtl="0">
              <a:spcBef>
                <a:spcPts val="0"/>
              </a:spcBef>
              <a:spcAft>
                <a:spcPts val="0"/>
              </a:spcAft>
              <a:buSzPts val="1700"/>
              <a:buChar char="●"/>
            </a:pPr>
            <a:r>
              <a:rPr lang="en" sz="1700"/>
              <a:t>Needles</a:t>
            </a:r>
            <a:endParaRPr sz="1700"/>
          </a:p>
          <a:p>
            <a:pPr marL="457200" lvl="0" indent="-336550" algn="l" rtl="0">
              <a:spcBef>
                <a:spcPts val="0"/>
              </a:spcBef>
              <a:spcAft>
                <a:spcPts val="0"/>
              </a:spcAft>
              <a:buSzPts val="1700"/>
              <a:buChar char="●"/>
            </a:pPr>
            <a:r>
              <a:rPr lang="en" sz="1700"/>
              <a:t>Knifes</a:t>
            </a:r>
            <a:endParaRPr sz="1700"/>
          </a:p>
          <a:p>
            <a:pPr marL="457200" lvl="0" indent="-336550" algn="l" rtl="0">
              <a:spcBef>
                <a:spcPts val="0"/>
              </a:spcBef>
              <a:spcAft>
                <a:spcPts val="0"/>
              </a:spcAft>
              <a:buSzPts val="1700"/>
              <a:buChar char="●"/>
            </a:pPr>
            <a:r>
              <a:rPr lang="en" sz="1700"/>
              <a:t>Other instruments</a:t>
            </a:r>
            <a:endParaRPr sz="17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title" idx="4294967295"/>
          </p:nvPr>
        </p:nvSpPr>
        <p:spPr>
          <a:xfrm>
            <a:off x="387900" y="458025"/>
            <a:ext cx="8368200" cy="686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2100">
                <a:latin typeface="Lato"/>
                <a:ea typeface="Lato"/>
                <a:cs typeface="Lato"/>
                <a:sym typeface="Lato"/>
              </a:rPr>
              <a:t>2.  How do you dispose them?</a:t>
            </a:r>
            <a:endParaRPr/>
          </a:p>
        </p:txBody>
      </p:sp>
      <p:grpSp>
        <p:nvGrpSpPr>
          <p:cNvPr id="145" name="Google Shape;145;p18"/>
          <p:cNvGrpSpPr/>
          <p:nvPr/>
        </p:nvGrpSpPr>
        <p:grpSpPr>
          <a:xfrm>
            <a:off x="431825" y="1342456"/>
            <a:ext cx="2683300" cy="3275618"/>
            <a:chOff x="431825" y="1342525"/>
            <a:chExt cx="2683300" cy="3302700"/>
          </a:xfrm>
        </p:grpSpPr>
        <p:sp>
          <p:nvSpPr>
            <p:cNvPr id="146" name="Google Shape;146;p18"/>
            <p:cNvSpPr/>
            <p:nvPr/>
          </p:nvSpPr>
          <p:spPr>
            <a:xfrm>
              <a:off x="431825" y="1342525"/>
              <a:ext cx="2683200" cy="330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8"/>
            <p:cNvSpPr txBox="1"/>
            <p:nvPr/>
          </p:nvSpPr>
          <p:spPr>
            <a:xfrm>
              <a:off x="431925" y="1342525"/>
              <a:ext cx="2683200" cy="82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18"/>
          <p:cNvSpPr txBox="1">
            <a:spLocks noGrp="1"/>
          </p:cNvSpPr>
          <p:nvPr>
            <p:ph type="body" idx="4294967295"/>
          </p:nvPr>
        </p:nvSpPr>
        <p:spPr>
          <a:xfrm>
            <a:off x="489192" y="1337725"/>
            <a:ext cx="349500" cy="82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1</a:t>
            </a:r>
            <a:endParaRPr>
              <a:solidFill>
                <a:schemeClr val="lt1"/>
              </a:solidFill>
            </a:endParaRPr>
          </a:p>
        </p:txBody>
      </p:sp>
      <p:cxnSp>
        <p:nvCxnSpPr>
          <p:cNvPr id="149" name="Google Shape;149;p18"/>
          <p:cNvCxnSpPr/>
          <p:nvPr/>
        </p:nvCxnSpPr>
        <p:spPr>
          <a:xfrm>
            <a:off x="857675" y="1514725"/>
            <a:ext cx="0" cy="478800"/>
          </a:xfrm>
          <a:prstGeom prst="straightConnector1">
            <a:avLst/>
          </a:prstGeom>
          <a:noFill/>
          <a:ln w="9525" cap="flat" cmpd="sng">
            <a:solidFill>
              <a:schemeClr val="lt1"/>
            </a:solidFill>
            <a:prstDash val="solid"/>
            <a:round/>
            <a:headEnd type="none" w="sm" len="sm"/>
            <a:tailEnd type="none" w="sm" len="sm"/>
          </a:ln>
        </p:spPr>
      </p:cxnSp>
      <p:sp>
        <p:nvSpPr>
          <p:cNvPr id="150" name="Google Shape;150;p18"/>
          <p:cNvSpPr txBox="1">
            <a:spLocks noGrp="1"/>
          </p:cNvSpPr>
          <p:nvPr>
            <p:ph type="body" idx="4294967295"/>
          </p:nvPr>
        </p:nvSpPr>
        <p:spPr>
          <a:xfrm>
            <a:off x="933875" y="1337725"/>
            <a:ext cx="2101800" cy="823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b="1">
                <a:solidFill>
                  <a:schemeClr val="lt1"/>
                </a:solidFill>
              </a:rPr>
              <a:t>Dr. Vinayak Bhatkande</a:t>
            </a:r>
            <a:endParaRPr b="1">
              <a:solidFill>
                <a:schemeClr val="lt1"/>
              </a:solidFill>
            </a:endParaRPr>
          </a:p>
        </p:txBody>
      </p:sp>
      <p:sp>
        <p:nvSpPr>
          <p:cNvPr id="151" name="Google Shape;151;p18"/>
          <p:cNvSpPr txBox="1">
            <a:spLocks noGrp="1"/>
          </p:cNvSpPr>
          <p:nvPr>
            <p:ph type="body" idx="4294967295"/>
          </p:nvPr>
        </p:nvSpPr>
        <p:spPr>
          <a:xfrm>
            <a:off x="213525" y="2241925"/>
            <a:ext cx="2673000" cy="2376300"/>
          </a:xfrm>
          <a:prstGeom prst="rect">
            <a:avLst/>
          </a:prstGeom>
        </p:spPr>
        <p:txBody>
          <a:bodyPr spcFirstLastPara="1" wrap="square" lIns="91425" tIns="91425" rIns="91425" bIns="91425" anchor="t" anchorCtr="0">
            <a:noAutofit/>
          </a:bodyPr>
          <a:lstStyle/>
          <a:p>
            <a:pPr marL="457200" lvl="0" indent="0" algn="l" rtl="0">
              <a:spcBef>
                <a:spcPts val="0"/>
              </a:spcBef>
              <a:spcAft>
                <a:spcPts val="1600"/>
              </a:spcAft>
              <a:buNone/>
            </a:pPr>
            <a:r>
              <a:rPr lang="en" sz="1200"/>
              <a:t>These wastes are managed by Biomedical waste management Department where they visit the hospitals 2 times a week. Teated waste to be sent to registered or authorized recyclers or for energy recovery or plastics to diesel or fuel oil or for road making, whichever is possible.</a:t>
            </a:r>
            <a:endParaRPr sz="1200"/>
          </a:p>
        </p:txBody>
      </p:sp>
      <p:grpSp>
        <p:nvGrpSpPr>
          <p:cNvPr id="152" name="Google Shape;152;p18"/>
          <p:cNvGrpSpPr/>
          <p:nvPr/>
        </p:nvGrpSpPr>
        <p:grpSpPr>
          <a:xfrm>
            <a:off x="3221804" y="1342547"/>
            <a:ext cx="2673004" cy="3275618"/>
            <a:chOff x="3221800" y="1342525"/>
            <a:chExt cx="2673004" cy="3302700"/>
          </a:xfrm>
        </p:grpSpPr>
        <p:sp>
          <p:nvSpPr>
            <p:cNvPr id="153" name="Google Shape;153;p18"/>
            <p:cNvSpPr/>
            <p:nvPr/>
          </p:nvSpPr>
          <p:spPr>
            <a:xfrm>
              <a:off x="3221803" y="1342525"/>
              <a:ext cx="2673000" cy="330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8"/>
            <p:cNvSpPr txBox="1"/>
            <p:nvPr/>
          </p:nvSpPr>
          <p:spPr>
            <a:xfrm>
              <a:off x="3221800" y="1342525"/>
              <a:ext cx="2673000" cy="82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18"/>
          <p:cNvSpPr txBox="1">
            <a:spLocks noGrp="1"/>
          </p:cNvSpPr>
          <p:nvPr>
            <p:ph type="body" idx="4294967295"/>
          </p:nvPr>
        </p:nvSpPr>
        <p:spPr>
          <a:xfrm>
            <a:off x="3275767" y="1337725"/>
            <a:ext cx="349500" cy="82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2</a:t>
            </a:r>
            <a:endParaRPr>
              <a:solidFill>
                <a:schemeClr val="lt1"/>
              </a:solidFill>
            </a:endParaRPr>
          </a:p>
        </p:txBody>
      </p:sp>
      <p:cxnSp>
        <p:nvCxnSpPr>
          <p:cNvPr id="156" name="Google Shape;156;p18"/>
          <p:cNvCxnSpPr/>
          <p:nvPr/>
        </p:nvCxnSpPr>
        <p:spPr>
          <a:xfrm>
            <a:off x="3647550" y="1514725"/>
            <a:ext cx="0" cy="478800"/>
          </a:xfrm>
          <a:prstGeom prst="straightConnector1">
            <a:avLst/>
          </a:prstGeom>
          <a:noFill/>
          <a:ln w="9525" cap="flat" cmpd="sng">
            <a:solidFill>
              <a:schemeClr val="lt1"/>
            </a:solidFill>
            <a:prstDash val="solid"/>
            <a:round/>
            <a:headEnd type="none" w="sm" len="sm"/>
            <a:tailEnd type="none" w="sm" len="sm"/>
          </a:ln>
        </p:spPr>
      </p:cxnSp>
      <p:sp>
        <p:nvSpPr>
          <p:cNvPr id="157" name="Google Shape;157;p18"/>
          <p:cNvSpPr txBox="1">
            <a:spLocks noGrp="1"/>
          </p:cNvSpPr>
          <p:nvPr>
            <p:ph type="body" idx="4294967295"/>
          </p:nvPr>
        </p:nvSpPr>
        <p:spPr>
          <a:xfrm>
            <a:off x="3723750" y="1342525"/>
            <a:ext cx="2101800" cy="823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b="1">
                <a:solidFill>
                  <a:schemeClr val="lt1"/>
                </a:solidFill>
              </a:rPr>
              <a:t>Dr. Raghvendra Belgavkar</a:t>
            </a:r>
            <a:endParaRPr b="1">
              <a:solidFill>
                <a:schemeClr val="lt1"/>
              </a:solidFill>
            </a:endParaRPr>
          </a:p>
        </p:txBody>
      </p:sp>
      <p:sp>
        <p:nvSpPr>
          <p:cNvPr id="158" name="Google Shape;158;p18"/>
          <p:cNvSpPr txBox="1">
            <a:spLocks noGrp="1"/>
          </p:cNvSpPr>
          <p:nvPr>
            <p:ph type="body" idx="4294967295"/>
          </p:nvPr>
        </p:nvSpPr>
        <p:spPr>
          <a:xfrm>
            <a:off x="3294700" y="2268950"/>
            <a:ext cx="2530800" cy="26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Biomedical waste management department which comes under Indian Medical Association collects the waste accumulated in our clinic once a week. </a:t>
            </a:r>
            <a:endParaRPr sz="1200"/>
          </a:p>
        </p:txBody>
      </p:sp>
      <p:grpSp>
        <p:nvGrpSpPr>
          <p:cNvPr id="159" name="Google Shape;159;p18"/>
          <p:cNvGrpSpPr/>
          <p:nvPr/>
        </p:nvGrpSpPr>
        <p:grpSpPr>
          <a:xfrm>
            <a:off x="6007125" y="1342522"/>
            <a:ext cx="2673000" cy="3275618"/>
            <a:chOff x="6007125" y="1342525"/>
            <a:chExt cx="2673000" cy="3302700"/>
          </a:xfrm>
        </p:grpSpPr>
        <p:sp>
          <p:nvSpPr>
            <p:cNvPr id="160" name="Google Shape;160;p18"/>
            <p:cNvSpPr/>
            <p:nvPr/>
          </p:nvSpPr>
          <p:spPr>
            <a:xfrm>
              <a:off x="6007125" y="1342525"/>
              <a:ext cx="2673000" cy="330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8"/>
            <p:cNvSpPr txBox="1"/>
            <p:nvPr/>
          </p:nvSpPr>
          <p:spPr>
            <a:xfrm>
              <a:off x="6007125" y="1342525"/>
              <a:ext cx="2673000" cy="82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 name="Google Shape;162;p18"/>
          <p:cNvSpPr txBox="1">
            <a:spLocks noGrp="1"/>
          </p:cNvSpPr>
          <p:nvPr>
            <p:ph type="body" idx="4294967295"/>
          </p:nvPr>
        </p:nvSpPr>
        <p:spPr>
          <a:xfrm>
            <a:off x="6058742" y="1337725"/>
            <a:ext cx="349500" cy="82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3</a:t>
            </a:r>
            <a:endParaRPr>
              <a:solidFill>
                <a:schemeClr val="lt1"/>
              </a:solidFill>
            </a:endParaRPr>
          </a:p>
        </p:txBody>
      </p:sp>
      <p:cxnSp>
        <p:nvCxnSpPr>
          <p:cNvPr id="163" name="Google Shape;163;p18"/>
          <p:cNvCxnSpPr/>
          <p:nvPr/>
        </p:nvCxnSpPr>
        <p:spPr>
          <a:xfrm>
            <a:off x="6427225" y="1514725"/>
            <a:ext cx="0" cy="478800"/>
          </a:xfrm>
          <a:prstGeom prst="straightConnector1">
            <a:avLst/>
          </a:prstGeom>
          <a:noFill/>
          <a:ln w="9525" cap="flat" cmpd="sng">
            <a:solidFill>
              <a:schemeClr val="lt1"/>
            </a:solidFill>
            <a:prstDash val="solid"/>
            <a:round/>
            <a:headEnd type="none" w="sm" len="sm"/>
            <a:tailEnd type="none" w="sm" len="sm"/>
          </a:ln>
        </p:spPr>
      </p:cxnSp>
      <p:sp>
        <p:nvSpPr>
          <p:cNvPr id="164" name="Google Shape;164;p18"/>
          <p:cNvSpPr txBox="1">
            <a:spLocks noGrp="1"/>
          </p:cNvSpPr>
          <p:nvPr>
            <p:ph type="body" idx="4294967295"/>
          </p:nvPr>
        </p:nvSpPr>
        <p:spPr>
          <a:xfrm>
            <a:off x="6503425" y="1342525"/>
            <a:ext cx="2101800" cy="823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b="1">
                <a:solidFill>
                  <a:schemeClr val="lt1"/>
                </a:solidFill>
              </a:rPr>
              <a:t>Ravi kumar</a:t>
            </a:r>
            <a:endParaRPr b="1">
              <a:solidFill>
                <a:schemeClr val="lt1"/>
              </a:solidFill>
            </a:endParaRPr>
          </a:p>
        </p:txBody>
      </p:sp>
      <p:sp>
        <p:nvSpPr>
          <p:cNvPr id="165" name="Google Shape;165;p18"/>
          <p:cNvSpPr txBox="1">
            <a:spLocks noGrp="1"/>
          </p:cNvSpPr>
          <p:nvPr>
            <p:ph type="body" idx="4294967295"/>
          </p:nvPr>
        </p:nvSpPr>
        <p:spPr>
          <a:xfrm>
            <a:off x="6077675" y="2268950"/>
            <a:ext cx="2530800" cy="268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The cardboard and plastic waste is collected by municipal vehicles.</a:t>
            </a:r>
            <a:endParaRPr sz="1200"/>
          </a:p>
          <a:p>
            <a:pPr marL="0" lvl="0" indent="0" algn="l" rtl="0">
              <a:spcBef>
                <a:spcPts val="1600"/>
              </a:spcBef>
              <a:spcAft>
                <a:spcPts val="1600"/>
              </a:spcAft>
              <a:buNone/>
            </a:pPr>
            <a:r>
              <a:rPr lang="en" sz="1200"/>
              <a:t>Expired medicines are returned to the distributors.</a:t>
            </a:r>
            <a:endParaRPr sz="12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idx="4294967295"/>
          </p:nvPr>
        </p:nvSpPr>
        <p:spPr>
          <a:xfrm>
            <a:off x="387900" y="458025"/>
            <a:ext cx="8368200" cy="6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contd..</a:t>
            </a:r>
            <a:endParaRPr/>
          </a:p>
        </p:txBody>
      </p:sp>
      <p:grpSp>
        <p:nvGrpSpPr>
          <p:cNvPr id="171" name="Google Shape;171;p19"/>
          <p:cNvGrpSpPr/>
          <p:nvPr/>
        </p:nvGrpSpPr>
        <p:grpSpPr>
          <a:xfrm>
            <a:off x="431825" y="1342525"/>
            <a:ext cx="2683300" cy="3302700"/>
            <a:chOff x="431825" y="1342525"/>
            <a:chExt cx="2683300" cy="3302700"/>
          </a:xfrm>
        </p:grpSpPr>
        <p:sp>
          <p:nvSpPr>
            <p:cNvPr id="172" name="Google Shape;172;p19"/>
            <p:cNvSpPr/>
            <p:nvPr/>
          </p:nvSpPr>
          <p:spPr>
            <a:xfrm>
              <a:off x="431825" y="1342525"/>
              <a:ext cx="2683200" cy="330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9"/>
            <p:cNvSpPr txBox="1"/>
            <p:nvPr/>
          </p:nvSpPr>
          <p:spPr>
            <a:xfrm>
              <a:off x="431925" y="1342525"/>
              <a:ext cx="2683200" cy="82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19"/>
          <p:cNvSpPr txBox="1">
            <a:spLocks noGrp="1"/>
          </p:cNvSpPr>
          <p:nvPr>
            <p:ph type="body" idx="4294967295"/>
          </p:nvPr>
        </p:nvSpPr>
        <p:spPr>
          <a:xfrm>
            <a:off x="489192" y="1337725"/>
            <a:ext cx="349500" cy="82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4</a:t>
            </a:r>
            <a:endParaRPr>
              <a:solidFill>
                <a:schemeClr val="lt1"/>
              </a:solidFill>
            </a:endParaRPr>
          </a:p>
        </p:txBody>
      </p:sp>
      <p:cxnSp>
        <p:nvCxnSpPr>
          <p:cNvPr id="175" name="Google Shape;175;p19"/>
          <p:cNvCxnSpPr/>
          <p:nvPr/>
        </p:nvCxnSpPr>
        <p:spPr>
          <a:xfrm>
            <a:off x="857675" y="1514725"/>
            <a:ext cx="0" cy="478800"/>
          </a:xfrm>
          <a:prstGeom prst="straightConnector1">
            <a:avLst/>
          </a:prstGeom>
          <a:noFill/>
          <a:ln w="9525" cap="flat" cmpd="sng">
            <a:solidFill>
              <a:schemeClr val="lt1"/>
            </a:solidFill>
            <a:prstDash val="solid"/>
            <a:round/>
            <a:headEnd type="none" w="sm" len="sm"/>
            <a:tailEnd type="none" w="sm" len="sm"/>
          </a:ln>
        </p:spPr>
      </p:cxnSp>
      <p:sp>
        <p:nvSpPr>
          <p:cNvPr id="176" name="Google Shape;176;p19"/>
          <p:cNvSpPr txBox="1">
            <a:spLocks noGrp="1"/>
          </p:cNvSpPr>
          <p:nvPr>
            <p:ph type="body" idx="4294967295"/>
          </p:nvPr>
        </p:nvSpPr>
        <p:spPr>
          <a:xfrm>
            <a:off x="933875" y="1337725"/>
            <a:ext cx="2101800" cy="823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b="1">
                <a:solidFill>
                  <a:schemeClr val="lt1"/>
                </a:solidFill>
              </a:rPr>
              <a:t>Keloodeppa  Madiwalar</a:t>
            </a:r>
            <a:endParaRPr b="1">
              <a:solidFill>
                <a:schemeClr val="lt1"/>
              </a:solidFill>
            </a:endParaRPr>
          </a:p>
        </p:txBody>
      </p:sp>
      <p:sp>
        <p:nvSpPr>
          <p:cNvPr id="177" name="Google Shape;177;p19"/>
          <p:cNvSpPr txBox="1">
            <a:spLocks noGrp="1"/>
          </p:cNvSpPr>
          <p:nvPr>
            <p:ph type="body" idx="4294967295"/>
          </p:nvPr>
        </p:nvSpPr>
        <p:spPr>
          <a:xfrm>
            <a:off x="508125" y="2268950"/>
            <a:ext cx="2530800" cy="237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Expired medicines are dissolved completely in water and then drained in sewage.</a:t>
            </a:r>
            <a:endParaRPr sz="1500"/>
          </a:p>
          <a:p>
            <a:pPr marL="0" lvl="0" indent="0" algn="l" rtl="0">
              <a:spcBef>
                <a:spcPts val="1600"/>
              </a:spcBef>
              <a:spcAft>
                <a:spcPts val="1600"/>
              </a:spcAft>
              <a:buNone/>
            </a:pPr>
            <a:r>
              <a:rPr lang="en" sz="1500"/>
              <a:t>Plastic and cardboard waste are burnt away from the village.</a:t>
            </a:r>
            <a:endParaRPr sz="1500"/>
          </a:p>
        </p:txBody>
      </p:sp>
      <p:grpSp>
        <p:nvGrpSpPr>
          <p:cNvPr id="178" name="Google Shape;178;p19"/>
          <p:cNvGrpSpPr/>
          <p:nvPr/>
        </p:nvGrpSpPr>
        <p:grpSpPr>
          <a:xfrm>
            <a:off x="3221800" y="1342525"/>
            <a:ext cx="2673004" cy="3302700"/>
            <a:chOff x="3221800" y="1342525"/>
            <a:chExt cx="2673004" cy="3302700"/>
          </a:xfrm>
        </p:grpSpPr>
        <p:sp>
          <p:nvSpPr>
            <p:cNvPr id="179" name="Google Shape;179;p19"/>
            <p:cNvSpPr/>
            <p:nvPr/>
          </p:nvSpPr>
          <p:spPr>
            <a:xfrm>
              <a:off x="3221803" y="1342525"/>
              <a:ext cx="2673000" cy="330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9"/>
            <p:cNvSpPr txBox="1"/>
            <p:nvPr/>
          </p:nvSpPr>
          <p:spPr>
            <a:xfrm>
              <a:off x="3221800" y="1342525"/>
              <a:ext cx="2673000" cy="82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 name="Google Shape;181;p19"/>
          <p:cNvSpPr txBox="1">
            <a:spLocks noGrp="1"/>
          </p:cNvSpPr>
          <p:nvPr>
            <p:ph type="body" idx="4294967295"/>
          </p:nvPr>
        </p:nvSpPr>
        <p:spPr>
          <a:xfrm>
            <a:off x="3275767" y="1337725"/>
            <a:ext cx="349500" cy="82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5</a:t>
            </a:r>
            <a:endParaRPr>
              <a:solidFill>
                <a:schemeClr val="lt1"/>
              </a:solidFill>
            </a:endParaRPr>
          </a:p>
        </p:txBody>
      </p:sp>
      <p:cxnSp>
        <p:nvCxnSpPr>
          <p:cNvPr id="182" name="Google Shape;182;p19"/>
          <p:cNvCxnSpPr/>
          <p:nvPr/>
        </p:nvCxnSpPr>
        <p:spPr>
          <a:xfrm>
            <a:off x="3647550" y="1514725"/>
            <a:ext cx="0" cy="478800"/>
          </a:xfrm>
          <a:prstGeom prst="straightConnector1">
            <a:avLst/>
          </a:prstGeom>
          <a:noFill/>
          <a:ln w="9525" cap="flat" cmpd="sng">
            <a:solidFill>
              <a:schemeClr val="lt1"/>
            </a:solidFill>
            <a:prstDash val="solid"/>
            <a:round/>
            <a:headEnd type="none" w="sm" len="sm"/>
            <a:tailEnd type="none" w="sm" len="sm"/>
          </a:ln>
        </p:spPr>
      </p:cxnSp>
      <p:sp>
        <p:nvSpPr>
          <p:cNvPr id="183" name="Google Shape;183;p19"/>
          <p:cNvSpPr txBox="1">
            <a:spLocks noGrp="1"/>
          </p:cNvSpPr>
          <p:nvPr>
            <p:ph type="body" idx="4294967295"/>
          </p:nvPr>
        </p:nvSpPr>
        <p:spPr>
          <a:xfrm>
            <a:off x="3723750" y="1342525"/>
            <a:ext cx="2101800" cy="823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b="1">
                <a:solidFill>
                  <a:schemeClr val="lt1"/>
                </a:solidFill>
              </a:rPr>
              <a:t>Shekar</a:t>
            </a:r>
            <a:endParaRPr b="1">
              <a:solidFill>
                <a:schemeClr val="lt1"/>
              </a:solidFill>
            </a:endParaRPr>
          </a:p>
        </p:txBody>
      </p:sp>
      <p:sp>
        <p:nvSpPr>
          <p:cNvPr id="184" name="Google Shape;184;p19"/>
          <p:cNvSpPr txBox="1">
            <a:spLocks noGrp="1"/>
          </p:cNvSpPr>
          <p:nvPr>
            <p:ph type="body" idx="4294967295"/>
          </p:nvPr>
        </p:nvSpPr>
        <p:spPr>
          <a:xfrm>
            <a:off x="3294700" y="2268950"/>
            <a:ext cx="2530800" cy="237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Packaging materials and other domestic waste is collected by municipal corporation.</a:t>
            </a:r>
            <a:endParaRPr sz="1500"/>
          </a:p>
          <a:p>
            <a:pPr marL="0" lvl="0" indent="0" algn="l" rtl="0">
              <a:spcBef>
                <a:spcPts val="0"/>
              </a:spcBef>
              <a:spcAft>
                <a:spcPts val="0"/>
              </a:spcAft>
              <a:buNone/>
            </a:pPr>
            <a:endParaRPr sz="1400"/>
          </a:p>
          <a:p>
            <a:pPr marL="0" lvl="0" indent="0" algn="l" rtl="0">
              <a:spcBef>
                <a:spcPts val="0"/>
              </a:spcBef>
              <a:spcAft>
                <a:spcPts val="0"/>
              </a:spcAft>
              <a:buNone/>
            </a:pPr>
            <a:r>
              <a:rPr lang="en" sz="1500"/>
              <a:t>Medical waste is collected by Biomedical waste management department</a:t>
            </a:r>
            <a:endParaRPr sz="1500"/>
          </a:p>
        </p:txBody>
      </p:sp>
      <p:grpSp>
        <p:nvGrpSpPr>
          <p:cNvPr id="185" name="Google Shape;185;p19"/>
          <p:cNvGrpSpPr/>
          <p:nvPr/>
        </p:nvGrpSpPr>
        <p:grpSpPr>
          <a:xfrm>
            <a:off x="6007125" y="1342525"/>
            <a:ext cx="2673000" cy="3302700"/>
            <a:chOff x="6007125" y="1342525"/>
            <a:chExt cx="2673000" cy="3302700"/>
          </a:xfrm>
        </p:grpSpPr>
        <p:sp>
          <p:nvSpPr>
            <p:cNvPr id="186" name="Google Shape;186;p19"/>
            <p:cNvSpPr/>
            <p:nvPr/>
          </p:nvSpPr>
          <p:spPr>
            <a:xfrm>
              <a:off x="6007125" y="1342525"/>
              <a:ext cx="2673000" cy="330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9"/>
            <p:cNvSpPr txBox="1"/>
            <p:nvPr/>
          </p:nvSpPr>
          <p:spPr>
            <a:xfrm>
              <a:off x="6007125" y="1342525"/>
              <a:ext cx="2673000" cy="82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19"/>
          <p:cNvSpPr txBox="1">
            <a:spLocks noGrp="1"/>
          </p:cNvSpPr>
          <p:nvPr>
            <p:ph type="body" idx="4294967295"/>
          </p:nvPr>
        </p:nvSpPr>
        <p:spPr>
          <a:xfrm>
            <a:off x="6058742" y="1337725"/>
            <a:ext cx="349500" cy="82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6</a:t>
            </a:r>
            <a:endParaRPr>
              <a:solidFill>
                <a:schemeClr val="lt1"/>
              </a:solidFill>
            </a:endParaRPr>
          </a:p>
        </p:txBody>
      </p:sp>
      <p:cxnSp>
        <p:nvCxnSpPr>
          <p:cNvPr id="189" name="Google Shape;189;p19"/>
          <p:cNvCxnSpPr/>
          <p:nvPr/>
        </p:nvCxnSpPr>
        <p:spPr>
          <a:xfrm>
            <a:off x="6427225" y="1514725"/>
            <a:ext cx="0" cy="478800"/>
          </a:xfrm>
          <a:prstGeom prst="straightConnector1">
            <a:avLst/>
          </a:prstGeom>
          <a:noFill/>
          <a:ln w="9525" cap="flat" cmpd="sng">
            <a:solidFill>
              <a:schemeClr val="lt1"/>
            </a:solidFill>
            <a:prstDash val="solid"/>
            <a:round/>
            <a:headEnd type="none" w="sm" len="sm"/>
            <a:tailEnd type="none" w="sm" len="sm"/>
          </a:ln>
        </p:spPr>
      </p:cxnSp>
      <p:sp>
        <p:nvSpPr>
          <p:cNvPr id="190" name="Google Shape;190;p19"/>
          <p:cNvSpPr txBox="1">
            <a:spLocks noGrp="1"/>
          </p:cNvSpPr>
          <p:nvPr>
            <p:ph type="body" idx="4294967295"/>
          </p:nvPr>
        </p:nvSpPr>
        <p:spPr>
          <a:xfrm>
            <a:off x="6503425" y="1342525"/>
            <a:ext cx="2101800" cy="823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b="1">
                <a:solidFill>
                  <a:schemeClr val="lt1"/>
                </a:solidFill>
              </a:rPr>
              <a:t>Dr. Sanjay Kumar</a:t>
            </a:r>
            <a:endParaRPr b="1">
              <a:solidFill>
                <a:schemeClr val="lt1"/>
              </a:solidFill>
            </a:endParaRPr>
          </a:p>
        </p:txBody>
      </p:sp>
      <p:sp>
        <p:nvSpPr>
          <p:cNvPr id="191" name="Google Shape;191;p19"/>
          <p:cNvSpPr txBox="1">
            <a:spLocks noGrp="1"/>
          </p:cNvSpPr>
          <p:nvPr>
            <p:ph type="body" idx="4294967295"/>
          </p:nvPr>
        </p:nvSpPr>
        <p:spPr>
          <a:xfrm>
            <a:off x="6077675" y="2268950"/>
            <a:ext cx="2530800" cy="237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500"/>
              <a:t>Waste is collected by Biomedical department and waste  is rechecked while collecting.</a:t>
            </a:r>
            <a:endParaRPr sz="15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0"/>
          <p:cNvSpPr txBox="1">
            <a:spLocks noGrp="1"/>
          </p:cNvSpPr>
          <p:nvPr>
            <p:ph type="title" idx="4294967295"/>
          </p:nvPr>
        </p:nvSpPr>
        <p:spPr>
          <a:xfrm>
            <a:off x="387900" y="458025"/>
            <a:ext cx="8368200" cy="686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a:latin typeface="Lato"/>
                <a:ea typeface="Lato"/>
                <a:cs typeface="Lato"/>
                <a:sym typeface="Lato"/>
              </a:rPr>
              <a:t>3.    How do you segregate the waste generated?</a:t>
            </a:r>
            <a:endParaRPr sz="2100">
              <a:latin typeface="Lato"/>
              <a:ea typeface="Lato"/>
              <a:cs typeface="Lato"/>
              <a:sym typeface="Lato"/>
            </a:endParaRPr>
          </a:p>
          <a:p>
            <a:pPr marL="0" lvl="0" indent="0" algn="l" rtl="0">
              <a:lnSpc>
                <a:spcPct val="115000"/>
              </a:lnSpc>
              <a:spcBef>
                <a:spcPts val="1600"/>
              </a:spcBef>
              <a:spcAft>
                <a:spcPts val="1600"/>
              </a:spcAft>
              <a:buNone/>
            </a:pPr>
            <a:endParaRPr sz="2100">
              <a:latin typeface="Lato"/>
              <a:ea typeface="Lato"/>
              <a:cs typeface="Lato"/>
              <a:sym typeface="Lato"/>
            </a:endParaRPr>
          </a:p>
        </p:txBody>
      </p:sp>
      <p:grpSp>
        <p:nvGrpSpPr>
          <p:cNvPr id="197" name="Google Shape;197;p20"/>
          <p:cNvGrpSpPr/>
          <p:nvPr/>
        </p:nvGrpSpPr>
        <p:grpSpPr>
          <a:xfrm>
            <a:off x="431825" y="1342525"/>
            <a:ext cx="2683300" cy="3302700"/>
            <a:chOff x="431825" y="1342525"/>
            <a:chExt cx="2683300" cy="3302700"/>
          </a:xfrm>
        </p:grpSpPr>
        <p:sp>
          <p:nvSpPr>
            <p:cNvPr id="198" name="Google Shape;198;p20"/>
            <p:cNvSpPr/>
            <p:nvPr/>
          </p:nvSpPr>
          <p:spPr>
            <a:xfrm>
              <a:off x="431825" y="1342525"/>
              <a:ext cx="2683200" cy="330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txBox="1"/>
            <p:nvPr/>
          </p:nvSpPr>
          <p:spPr>
            <a:xfrm>
              <a:off x="431925" y="1342525"/>
              <a:ext cx="2683200" cy="82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20"/>
          <p:cNvSpPr txBox="1">
            <a:spLocks noGrp="1"/>
          </p:cNvSpPr>
          <p:nvPr>
            <p:ph type="body" idx="4294967295"/>
          </p:nvPr>
        </p:nvSpPr>
        <p:spPr>
          <a:xfrm>
            <a:off x="489192" y="1337725"/>
            <a:ext cx="349500" cy="82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1</a:t>
            </a:r>
            <a:endParaRPr>
              <a:solidFill>
                <a:schemeClr val="lt1"/>
              </a:solidFill>
            </a:endParaRPr>
          </a:p>
        </p:txBody>
      </p:sp>
      <p:cxnSp>
        <p:nvCxnSpPr>
          <p:cNvPr id="201" name="Google Shape;201;p20"/>
          <p:cNvCxnSpPr/>
          <p:nvPr/>
        </p:nvCxnSpPr>
        <p:spPr>
          <a:xfrm>
            <a:off x="857675" y="1514725"/>
            <a:ext cx="0" cy="478800"/>
          </a:xfrm>
          <a:prstGeom prst="straightConnector1">
            <a:avLst/>
          </a:prstGeom>
          <a:noFill/>
          <a:ln w="9525" cap="flat" cmpd="sng">
            <a:solidFill>
              <a:schemeClr val="lt1"/>
            </a:solidFill>
            <a:prstDash val="solid"/>
            <a:round/>
            <a:headEnd type="none" w="sm" len="sm"/>
            <a:tailEnd type="none" w="sm" len="sm"/>
          </a:ln>
        </p:spPr>
      </p:cxnSp>
      <p:sp>
        <p:nvSpPr>
          <p:cNvPr id="202" name="Google Shape;202;p20"/>
          <p:cNvSpPr txBox="1">
            <a:spLocks noGrp="1"/>
          </p:cNvSpPr>
          <p:nvPr>
            <p:ph type="body" idx="4294967295"/>
          </p:nvPr>
        </p:nvSpPr>
        <p:spPr>
          <a:xfrm>
            <a:off x="933875" y="1337725"/>
            <a:ext cx="2101800" cy="823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b="1">
                <a:solidFill>
                  <a:schemeClr val="lt1"/>
                </a:solidFill>
              </a:rPr>
              <a:t>Dr. Vinayak Bhatkande</a:t>
            </a:r>
            <a:endParaRPr b="1">
              <a:solidFill>
                <a:schemeClr val="lt1"/>
              </a:solidFill>
            </a:endParaRPr>
          </a:p>
        </p:txBody>
      </p:sp>
      <p:sp>
        <p:nvSpPr>
          <p:cNvPr id="203" name="Google Shape;203;p20"/>
          <p:cNvSpPr txBox="1">
            <a:spLocks noGrp="1"/>
          </p:cNvSpPr>
          <p:nvPr>
            <p:ph type="body" idx="4294967295"/>
          </p:nvPr>
        </p:nvSpPr>
        <p:spPr>
          <a:xfrm>
            <a:off x="508125" y="2268950"/>
            <a:ext cx="2530800" cy="237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The waste is segregated by the Biomedical waste management department and sent for recycling.</a:t>
            </a:r>
            <a:endParaRPr sz="1600"/>
          </a:p>
        </p:txBody>
      </p:sp>
      <p:grpSp>
        <p:nvGrpSpPr>
          <p:cNvPr id="204" name="Google Shape;204;p20"/>
          <p:cNvGrpSpPr/>
          <p:nvPr/>
        </p:nvGrpSpPr>
        <p:grpSpPr>
          <a:xfrm>
            <a:off x="3221800" y="1342525"/>
            <a:ext cx="2673004" cy="3302700"/>
            <a:chOff x="3221800" y="1342525"/>
            <a:chExt cx="2673004" cy="3302700"/>
          </a:xfrm>
        </p:grpSpPr>
        <p:sp>
          <p:nvSpPr>
            <p:cNvPr id="205" name="Google Shape;205;p20"/>
            <p:cNvSpPr/>
            <p:nvPr/>
          </p:nvSpPr>
          <p:spPr>
            <a:xfrm>
              <a:off x="3221803" y="1342525"/>
              <a:ext cx="2673000" cy="330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0"/>
            <p:cNvSpPr txBox="1"/>
            <p:nvPr/>
          </p:nvSpPr>
          <p:spPr>
            <a:xfrm>
              <a:off x="3221800" y="1342525"/>
              <a:ext cx="2673000" cy="82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0"/>
          <p:cNvSpPr txBox="1">
            <a:spLocks noGrp="1"/>
          </p:cNvSpPr>
          <p:nvPr>
            <p:ph type="body" idx="4294967295"/>
          </p:nvPr>
        </p:nvSpPr>
        <p:spPr>
          <a:xfrm>
            <a:off x="3275767" y="1337725"/>
            <a:ext cx="349500" cy="82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2</a:t>
            </a:r>
            <a:endParaRPr>
              <a:solidFill>
                <a:schemeClr val="lt1"/>
              </a:solidFill>
            </a:endParaRPr>
          </a:p>
        </p:txBody>
      </p:sp>
      <p:cxnSp>
        <p:nvCxnSpPr>
          <p:cNvPr id="208" name="Google Shape;208;p20"/>
          <p:cNvCxnSpPr/>
          <p:nvPr/>
        </p:nvCxnSpPr>
        <p:spPr>
          <a:xfrm>
            <a:off x="3647550" y="1514725"/>
            <a:ext cx="0" cy="478800"/>
          </a:xfrm>
          <a:prstGeom prst="straightConnector1">
            <a:avLst/>
          </a:prstGeom>
          <a:noFill/>
          <a:ln w="9525" cap="flat" cmpd="sng">
            <a:solidFill>
              <a:schemeClr val="lt1"/>
            </a:solidFill>
            <a:prstDash val="solid"/>
            <a:round/>
            <a:headEnd type="none" w="sm" len="sm"/>
            <a:tailEnd type="none" w="sm" len="sm"/>
          </a:ln>
        </p:spPr>
      </p:cxnSp>
      <p:sp>
        <p:nvSpPr>
          <p:cNvPr id="209" name="Google Shape;209;p20"/>
          <p:cNvSpPr txBox="1">
            <a:spLocks noGrp="1"/>
          </p:cNvSpPr>
          <p:nvPr>
            <p:ph type="body" idx="4294967295"/>
          </p:nvPr>
        </p:nvSpPr>
        <p:spPr>
          <a:xfrm>
            <a:off x="3723750" y="1342525"/>
            <a:ext cx="2101800" cy="823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b="1">
                <a:solidFill>
                  <a:schemeClr val="lt1"/>
                </a:solidFill>
              </a:rPr>
              <a:t>Dr. Raghvendra Belgavkar</a:t>
            </a:r>
            <a:endParaRPr b="1">
              <a:solidFill>
                <a:schemeClr val="lt1"/>
              </a:solidFill>
            </a:endParaRPr>
          </a:p>
        </p:txBody>
      </p:sp>
      <p:sp>
        <p:nvSpPr>
          <p:cNvPr id="210" name="Google Shape;210;p20"/>
          <p:cNvSpPr txBox="1">
            <a:spLocks noGrp="1"/>
          </p:cNvSpPr>
          <p:nvPr>
            <p:ph type="body" idx="4294967295"/>
          </p:nvPr>
        </p:nvSpPr>
        <p:spPr>
          <a:xfrm>
            <a:off x="3294700" y="2268950"/>
            <a:ext cx="2530800" cy="237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 3 colored plastic bags are maintained to segregate the waste. Red for used cotton, gloves, masks… Yellow for syringes, IV sets…</a:t>
            </a:r>
            <a:endParaRPr sz="1600"/>
          </a:p>
          <a:p>
            <a:pPr marL="0" lvl="0" indent="0" algn="l" rtl="0">
              <a:spcBef>
                <a:spcPts val="0"/>
              </a:spcBef>
              <a:spcAft>
                <a:spcPts val="0"/>
              </a:spcAft>
              <a:buNone/>
            </a:pPr>
            <a:r>
              <a:rPr lang="en" sz="1600"/>
              <a:t>Blue for Medicines</a:t>
            </a:r>
            <a:endParaRPr sz="1600"/>
          </a:p>
        </p:txBody>
      </p:sp>
      <p:grpSp>
        <p:nvGrpSpPr>
          <p:cNvPr id="211" name="Google Shape;211;p20"/>
          <p:cNvGrpSpPr/>
          <p:nvPr/>
        </p:nvGrpSpPr>
        <p:grpSpPr>
          <a:xfrm>
            <a:off x="6007125" y="1342525"/>
            <a:ext cx="2673000" cy="3302700"/>
            <a:chOff x="6007125" y="1342525"/>
            <a:chExt cx="2673000" cy="3302700"/>
          </a:xfrm>
        </p:grpSpPr>
        <p:sp>
          <p:nvSpPr>
            <p:cNvPr id="212" name="Google Shape;212;p20"/>
            <p:cNvSpPr/>
            <p:nvPr/>
          </p:nvSpPr>
          <p:spPr>
            <a:xfrm>
              <a:off x="6007125" y="1342525"/>
              <a:ext cx="2673000" cy="330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0"/>
            <p:cNvSpPr txBox="1"/>
            <p:nvPr/>
          </p:nvSpPr>
          <p:spPr>
            <a:xfrm>
              <a:off x="6007125" y="1342525"/>
              <a:ext cx="2673000" cy="82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 name="Google Shape;214;p20"/>
          <p:cNvSpPr txBox="1">
            <a:spLocks noGrp="1"/>
          </p:cNvSpPr>
          <p:nvPr>
            <p:ph type="body" idx="4294967295"/>
          </p:nvPr>
        </p:nvSpPr>
        <p:spPr>
          <a:xfrm>
            <a:off x="6058742" y="1337725"/>
            <a:ext cx="349500" cy="82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3</a:t>
            </a:r>
            <a:endParaRPr>
              <a:solidFill>
                <a:schemeClr val="lt1"/>
              </a:solidFill>
            </a:endParaRPr>
          </a:p>
        </p:txBody>
      </p:sp>
      <p:cxnSp>
        <p:nvCxnSpPr>
          <p:cNvPr id="215" name="Google Shape;215;p20"/>
          <p:cNvCxnSpPr/>
          <p:nvPr/>
        </p:nvCxnSpPr>
        <p:spPr>
          <a:xfrm>
            <a:off x="6427225" y="1514725"/>
            <a:ext cx="0" cy="478800"/>
          </a:xfrm>
          <a:prstGeom prst="straightConnector1">
            <a:avLst/>
          </a:prstGeom>
          <a:noFill/>
          <a:ln w="9525" cap="flat" cmpd="sng">
            <a:solidFill>
              <a:schemeClr val="lt1"/>
            </a:solidFill>
            <a:prstDash val="solid"/>
            <a:round/>
            <a:headEnd type="none" w="sm" len="sm"/>
            <a:tailEnd type="none" w="sm" len="sm"/>
          </a:ln>
        </p:spPr>
      </p:cxnSp>
      <p:sp>
        <p:nvSpPr>
          <p:cNvPr id="216" name="Google Shape;216;p20"/>
          <p:cNvSpPr txBox="1">
            <a:spLocks noGrp="1"/>
          </p:cNvSpPr>
          <p:nvPr>
            <p:ph type="body" idx="4294967295"/>
          </p:nvPr>
        </p:nvSpPr>
        <p:spPr>
          <a:xfrm>
            <a:off x="6503425" y="1342525"/>
            <a:ext cx="2101800" cy="823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b="1">
                <a:solidFill>
                  <a:schemeClr val="lt1"/>
                </a:solidFill>
              </a:rPr>
              <a:t>Ravi kumar</a:t>
            </a:r>
            <a:endParaRPr b="1">
              <a:solidFill>
                <a:schemeClr val="lt1"/>
              </a:solidFill>
            </a:endParaRPr>
          </a:p>
        </p:txBody>
      </p:sp>
      <p:sp>
        <p:nvSpPr>
          <p:cNvPr id="217" name="Google Shape;217;p20"/>
          <p:cNvSpPr txBox="1">
            <a:spLocks noGrp="1"/>
          </p:cNvSpPr>
          <p:nvPr>
            <p:ph type="body" idx="4294967295"/>
          </p:nvPr>
        </p:nvSpPr>
        <p:spPr>
          <a:xfrm>
            <a:off x="6077675" y="2268950"/>
            <a:ext cx="2530800" cy="237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Expired medicines are kept aside to return to the distributors, rest is collected by the municipal corporation.</a:t>
            </a:r>
            <a:endParaRPr sz="16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1"/>
          <p:cNvSpPr txBox="1">
            <a:spLocks noGrp="1"/>
          </p:cNvSpPr>
          <p:nvPr>
            <p:ph type="title" idx="4294967295"/>
          </p:nvPr>
        </p:nvSpPr>
        <p:spPr>
          <a:xfrm>
            <a:off x="387900" y="458025"/>
            <a:ext cx="8368200" cy="6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contd..</a:t>
            </a:r>
            <a:endParaRPr/>
          </a:p>
        </p:txBody>
      </p:sp>
      <p:grpSp>
        <p:nvGrpSpPr>
          <p:cNvPr id="223" name="Google Shape;223;p21"/>
          <p:cNvGrpSpPr/>
          <p:nvPr/>
        </p:nvGrpSpPr>
        <p:grpSpPr>
          <a:xfrm>
            <a:off x="431825" y="1342525"/>
            <a:ext cx="2683300" cy="3302700"/>
            <a:chOff x="431825" y="1342525"/>
            <a:chExt cx="2683300" cy="3302700"/>
          </a:xfrm>
        </p:grpSpPr>
        <p:sp>
          <p:nvSpPr>
            <p:cNvPr id="224" name="Google Shape;224;p21"/>
            <p:cNvSpPr/>
            <p:nvPr/>
          </p:nvSpPr>
          <p:spPr>
            <a:xfrm>
              <a:off x="431825" y="1342525"/>
              <a:ext cx="2683200" cy="330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1"/>
            <p:cNvSpPr txBox="1"/>
            <p:nvPr/>
          </p:nvSpPr>
          <p:spPr>
            <a:xfrm>
              <a:off x="431925" y="1342525"/>
              <a:ext cx="2683200" cy="82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 name="Google Shape;226;p21"/>
          <p:cNvSpPr txBox="1">
            <a:spLocks noGrp="1"/>
          </p:cNvSpPr>
          <p:nvPr>
            <p:ph type="body" idx="4294967295"/>
          </p:nvPr>
        </p:nvSpPr>
        <p:spPr>
          <a:xfrm>
            <a:off x="489192" y="1337725"/>
            <a:ext cx="349500" cy="82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4</a:t>
            </a:r>
            <a:endParaRPr>
              <a:solidFill>
                <a:schemeClr val="lt1"/>
              </a:solidFill>
            </a:endParaRPr>
          </a:p>
        </p:txBody>
      </p:sp>
      <p:cxnSp>
        <p:nvCxnSpPr>
          <p:cNvPr id="227" name="Google Shape;227;p21"/>
          <p:cNvCxnSpPr/>
          <p:nvPr/>
        </p:nvCxnSpPr>
        <p:spPr>
          <a:xfrm>
            <a:off x="857675" y="1514725"/>
            <a:ext cx="0" cy="478800"/>
          </a:xfrm>
          <a:prstGeom prst="straightConnector1">
            <a:avLst/>
          </a:prstGeom>
          <a:noFill/>
          <a:ln w="9525" cap="flat" cmpd="sng">
            <a:solidFill>
              <a:schemeClr val="lt1"/>
            </a:solidFill>
            <a:prstDash val="solid"/>
            <a:round/>
            <a:headEnd type="none" w="sm" len="sm"/>
            <a:tailEnd type="none" w="sm" len="sm"/>
          </a:ln>
        </p:spPr>
      </p:cxnSp>
      <p:sp>
        <p:nvSpPr>
          <p:cNvPr id="228" name="Google Shape;228;p21"/>
          <p:cNvSpPr txBox="1">
            <a:spLocks noGrp="1"/>
          </p:cNvSpPr>
          <p:nvPr>
            <p:ph type="body" idx="4294967295"/>
          </p:nvPr>
        </p:nvSpPr>
        <p:spPr>
          <a:xfrm>
            <a:off x="933875" y="1337725"/>
            <a:ext cx="2101800" cy="823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b="1">
                <a:solidFill>
                  <a:schemeClr val="lt1"/>
                </a:solidFill>
              </a:rPr>
              <a:t>Keloodeppa  Madiwalar</a:t>
            </a:r>
            <a:endParaRPr b="1">
              <a:solidFill>
                <a:schemeClr val="lt1"/>
              </a:solidFill>
            </a:endParaRPr>
          </a:p>
        </p:txBody>
      </p:sp>
      <p:sp>
        <p:nvSpPr>
          <p:cNvPr id="229" name="Google Shape;229;p21"/>
          <p:cNvSpPr txBox="1">
            <a:spLocks noGrp="1"/>
          </p:cNvSpPr>
          <p:nvPr>
            <p:ph type="body" idx="4294967295"/>
          </p:nvPr>
        </p:nvSpPr>
        <p:spPr>
          <a:xfrm>
            <a:off x="508125" y="2268950"/>
            <a:ext cx="2530800" cy="237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700"/>
              <a:t>Waste collected by biomedical department was segregated and rest was burnt.</a:t>
            </a:r>
            <a:endParaRPr sz="1700"/>
          </a:p>
        </p:txBody>
      </p:sp>
      <p:grpSp>
        <p:nvGrpSpPr>
          <p:cNvPr id="230" name="Google Shape;230;p21"/>
          <p:cNvGrpSpPr/>
          <p:nvPr/>
        </p:nvGrpSpPr>
        <p:grpSpPr>
          <a:xfrm>
            <a:off x="3221800" y="1342525"/>
            <a:ext cx="2673004" cy="3302700"/>
            <a:chOff x="3221800" y="1342525"/>
            <a:chExt cx="2673004" cy="3302700"/>
          </a:xfrm>
        </p:grpSpPr>
        <p:sp>
          <p:nvSpPr>
            <p:cNvPr id="231" name="Google Shape;231;p21"/>
            <p:cNvSpPr/>
            <p:nvPr/>
          </p:nvSpPr>
          <p:spPr>
            <a:xfrm>
              <a:off x="3221803" y="1342525"/>
              <a:ext cx="2673000" cy="330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1"/>
            <p:cNvSpPr txBox="1"/>
            <p:nvPr/>
          </p:nvSpPr>
          <p:spPr>
            <a:xfrm>
              <a:off x="3221800" y="1342525"/>
              <a:ext cx="2673000" cy="82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21"/>
          <p:cNvSpPr txBox="1">
            <a:spLocks noGrp="1"/>
          </p:cNvSpPr>
          <p:nvPr>
            <p:ph type="body" idx="4294967295"/>
          </p:nvPr>
        </p:nvSpPr>
        <p:spPr>
          <a:xfrm>
            <a:off x="3275767" y="1337725"/>
            <a:ext cx="349500" cy="82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5</a:t>
            </a:r>
            <a:endParaRPr>
              <a:solidFill>
                <a:schemeClr val="lt1"/>
              </a:solidFill>
            </a:endParaRPr>
          </a:p>
        </p:txBody>
      </p:sp>
      <p:cxnSp>
        <p:nvCxnSpPr>
          <p:cNvPr id="234" name="Google Shape;234;p21"/>
          <p:cNvCxnSpPr/>
          <p:nvPr/>
        </p:nvCxnSpPr>
        <p:spPr>
          <a:xfrm>
            <a:off x="3647550" y="1514725"/>
            <a:ext cx="0" cy="478800"/>
          </a:xfrm>
          <a:prstGeom prst="straightConnector1">
            <a:avLst/>
          </a:prstGeom>
          <a:noFill/>
          <a:ln w="9525" cap="flat" cmpd="sng">
            <a:solidFill>
              <a:schemeClr val="lt1"/>
            </a:solidFill>
            <a:prstDash val="solid"/>
            <a:round/>
            <a:headEnd type="none" w="sm" len="sm"/>
            <a:tailEnd type="none" w="sm" len="sm"/>
          </a:ln>
        </p:spPr>
      </p:cxnSp>
      <p:sp>
        <p:nvSpPr>
          <p:cNvPr id="235" name="Google Shape;235;p21"/>
          <p:cNvSpPr txBox="1">
            <a:spLocks noGrp="1"/>
          </p:cNvSpPr>
          <p:nvPr>
            <p:ph type="body" idx="4294967295"/>
          </p:nvPr>
        </p:nvSpPr>
        <p:spPr>
          <a:xfrm>
            <a:off x="3723750" y="1342525"/>
            <a:ext cx="2101800" cy="823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b="1">
                <a:solidFill>
                  <a:schemeClr val="lt1"/>
                </a:solidFill>
              </a:rPr>
              <a:t>Shekar</a:t>
            </a:r>
            <a:endParaRPr b="1">
              <a:solidFill>
                <a:schemeClr val="lt1"/>
              </a:solidFill>
            </a:endParaRPr>
          </a:p>
        </p:txBody>
      </p:sp>
      <p:sp>
        <p:nvSpPr>
          <p:cNvPr id="236" name="Google Shape;236;p21"/>
          <p:cNvSpPr txBox="1">
            <a:spLocks noGrp="1"/>
          </p:cNvSpPr>
          <p:nvPr>
            <p:ph type="body" idx="4294967295"/>
          </p:nvPr>
        </p:nvSpPr>
        <p:spPr>
          <a:xfrm>
            <a:off x="3294700" y="2268950"/>
            <a:ext cx="2530800" cy="237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Waste is segregated into domestic and medical waste.  The medical waste is then further segregated by the biomedical department.</a:t>
            </a:r>
            <a:endParaRPr sz="1700"/>
          </a:p>
        </p:txBody>
      </p:sp>
      <p:grpSp>
        <p:nvGrpSpPr>
          <p:cNvPr id="237" name="Google Shape;237;p21"/>
          <p:cNvGrpSpPr/>
          <p:nvPr/>
        </p:nvGrpSpPr>
        <p:grpSpPr>
          <a:xfrm>
            <a:off x="6007125" y="1342525"/>
            <a:ext cx="2673000" cy="3302700"/>
            <a:chOff x="6007125" y="1342525"/>
            <a:chExt cx="2673000" cy="3302700"/>
          </a:xfrm>
        </p:grpSpPr>
        <p:sp>
          <p:nvSpPr>
            <p:cNvPr id="238" name="Google Shape;238;p21"/>
            <p:cNvSpPr/>
            <p:nvPr/>
          </p:nvSpPr>
          <p:spPr>
            <a:xfrm>
              <a:off x="6007125" y="1342525"/>
              <a:ext cx="2673000" cy="3302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1"/>
            <p:cNvSpPr txBox="1"/>
            <p:nvPr/>
          </p:nvSpPr>
          <p:spPr>
            <a:xfrm>
              <a:off x="6007125" y="1342525"/>
              <a:ext cx="2673000" cy="82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21"/>
          <p:cNvSpPr txBox="1">
            <a:spLocks noGrp="1"/>
          </p:cNvSpPr>
          <p:nvPr>
            <p:ph type="body" idx="4294967295"/>
          </p:nvPr>
        </p:nvSpPr>
        <p:spPr>
          <a:xfrm>
            <a:off x="6058742" y="1337725"/>
            <a:ext cx="349500" cy="82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6</a:t>
            </a:r>
            <a:endParaRPr>
              <a:solidFill>
                <a:schemeClr val="lt1"/>
              </a:solidFill>
            </a:endParaRPr>
          </a:p>
        </p:txBody>
      </p:sp>
      <p:cxnSp>
        <p:nvCxnSpPr>
          <p:cNvPr id="241" name="Google Shape;241;p21"/>
          <p:cNvCxnSpPr/>
          <p:nvPr/>
        </p:nvCxnSpPr>
        <p:spPr>
          <a:xfrm>
            <a:off x="6427225" y="1514725"/>
            <a:ext cx="0" cy="478800"/>
          </a:xfrm>
          <a:prstGeom prst="straightConnector1">
            <a:avLst/>
          </a:prstGeom>
          <a:noFill/>
          <a:ln w="9525" cap="flat" cmpd="sng">
            <a:solidFill>
              <a:schemeClr val="lt1"/>
            </a:solidFill>
            <a:prstDash val="solid"/>
            <a:round/>
            <a:headEnd type="none" w="sm" len="sm"/>
            <a:tailEnd type="none" w="sm" len="sm"/>
          </a:ln>
        </p:spPr>
      </p:cxnSp>
      <p:sp>
        <p:nvSpPr>
          <p:cNvPr id="242" name="Google Shape;242;p21"/>
          <p:cNvSpPr txBox="1">
            <a:spLocks noGrp="1"/>
          </p:cNvSpPr>
          <p:nvPr>
            <p:ph type="body" idx="4294967295"/>
          </p:nvPr>
        </p:nvSpPr>
        <p:spPr>
          <a:xfrm>
            <a:off x="6503425" y="1342525"/>
            <a:ext cx="2101800" cy="823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b="1">
                <a:solidFill>
                  <a:schemeClr val="lt1"/>
                </a:solidFill>
              </a:rPr>
              <a:t>Dr. Sanjay Kumar</a:t>
            </a:r>
            <a:endParaRPr b="1">
              <a:solidFill>
                <a:schemeClr val="lt1"/>
              </a:solidFill>
            </a:endParaRPr>
          </a:p>
        </p:txBody>
      </p:sp>
      <p:sp>
        <p:nvSpPr>
          <p:cNvPr id="243" name="Google Shape;243;p21"/>
          <p:cNvSpPr txBox="1">
            <a:spLocks noGrp="1"/>
          </p:cNvSpPr>
          <p:nvPr>
            <p:ph type="body" idx="4294967295"/>
          </p:nvPr>
        </p:nvSpPr>
        <p:spPr>
          <a:xfrm>
            <a:off x="6077675" y="2268950"/>
            <a:ext cx="2530800" cy="237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700"/>
              <a:t>Waste is segregated into 3 types. Infected, Non-infected and Sharp. </a:t>
            </a:r>
            <a:endParaRPr sz="17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734</Words>
  <PresentationFormat>On-screen Show (16:9)</PresentationFormat>
  <Paragraphs>117</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Lato</vt:lpstr>
      <vt:lpstr>Georgia</vt:lpstr>
      <vt:lpstr>Playfair Display</vt:lpstr>
      <vt:lpstr>Blue &amp; Gold</vt:lpstr>
      <vt:lpstr>Slide 1</vt:lpstr>
      <vt:lpstr>Users we surveyed</vt:lpstr>
      <vt:lpstr>Basic set of questions prepared by us.</vt:lpstr>
      <vt:lpstr>What kind of waste is generated at your clinic/work place?</vt:lpstr>
      <vt:lpstr>contd..</vt:lpstr>
      <vt:lpstr>2.  How do you dispose them?</vt:lpstr>
      <vt:lpstr>contd..</vt:lpstr>
      <vt:lpstr>3.    How do you segregate the waste generated? </vt:lpstr>
      <vt:lpstr>contd..</vt:lpstr>
      <vt:lpstr>Summary </vt:lpstr>
      <vt:lpstr>What we gained and what we plan to do next?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admin</cp:lastModifiedBy>
  <cp:revision>1</cp:revision>
  <dcterms:modified xsi:type="dcterms:W3CDTF">2021-08-22T19:15:01Z</dcterms:modified>
</cp:coreProperties>
</file>