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  <p:embeddedFont>
      <p:font typeface="Droid Serif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35" Type="http://schemas.openxmlformats.org/officeDocument/2006/relationships/font" Target="fonts/DroidSerif-bold.fntdata"/><Relationship Id="rId12" Type="http://schemas.openxmlformats.org/officeDocument/2006/relationships/slide" Target="slides/slide8.xml"/><Relationship Id="rId34" Type="http://schemas.openxmlformats.org/officeDocument/2006/relationships/font" Target="fonts/DroidSerif-regular.fntdata"/><Relationship Id="rId15" Type="http://schemas.openxmlformats.org/officeDocument/2006/relationships/slide" Target="slides/slide11.xml"/><Relationship Id="rId37" Type="http://schemas.openxmlformats.org/officeDocument/2006/relationships/font" Target="fonts/DroidSerif-boldItalic.fntdata"/><Relationship Id="rId14" Type="http://schemas.openxmlformats.org/officeDocument/2006/relationships/slide" Target="slides/slide10.xml"/><Relationship Id="rId36" Type="http://schemas.openxmlformats.org/officeDocument/2006/relationships/font" Target="fonts/DroidSerif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15610" y="992766"/>
            <a:ext cx="11360700" cy="27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15600" y="3778832"/>
            <a:ext cx="11360700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15600" y="1474833"/>
            <a:ext cx="11360700" cy="261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103312" y="2052916"/>
            <a:ext cx="8946599" cy="41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5411" lvl="1" marL="7429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71119" lvl="2" marL="1143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3980" lvl="3" marL="1600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3979" lvl="4" marL="2057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8078" lvl="5" marL="25059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3979" lvl="6" marL="2971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3979" lvl="7" marL="3429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3979" lvl="8" marL="3886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8" y="1790699"/>
            <a:ext cx="990598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1" y="3225299"/>
            <a:ext cx="3859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9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15600" y="2867800"/>
            <a:ext cx="11360700" cy="11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156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4432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53666" y="600200"/>
            <a:ext cx="8490300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354000" y="1644233"/>
            <a:ext cx="5393699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354000" y="3737432"/>
            <a:ext cx="53936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586000" y="965600"/>
            <a:ext cx="5115899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atentflip.com/loupe/?code=Y29uc29sZS5sb2coIkhpISIpOwoKc2V0VGltZW91dChmdW5jdGlvbiB0aW1lb3V0KCkgewogICAgY29uc29sZS5sb2coIkNsaWNrIHRoZSBidXR0b24hIik7Cn0sIDUwMDApOwoKY29uc29sZS5sb2coIldlbGNvbWUgdG8gSVNTIDI0LzciKTs%3D!!!PGJ1dHRvbj5DbGljayBtZSE8L2J1dHRvbj4%3D" TargetMode="External"/><Relationship Id="rId4" Type="http://schemas.openxmlformats.org/officeDocument/2006/relationships/hyperlink" Target="http://latentflip.com/loupe/?code=Y29uc29sZS5sb2coIkhpISIpOwoKc2V0VGltZW91dChmdW5jdGlvbiB0aW1lb3V0KCkgewogICAgY29uc29sZS5sb2coIkNsaWNrIHRoZSBidXR0b24hIik7Cn0sIDApOwoKY29uc29sZS5sb2coIldlbGNvbWUgdG8gSVNTIDI0LzciKTs%3D!!!PGJ1dHRvbj5DbGljayBtZSE8L2J1dHRvbj4%3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anket876/chat-application.gi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2916775" y="2233199"/>
            <a:ext cx="8825700" cy="148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NodeJs &amp;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45900" y="1236075"/>
            <a:ext cx="10300200" cy="5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254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0909"/>
              <a:buFont typeface="Noto Sans Symbols"/>
              <a:buChar char="▶"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other web platform are multi-threaded, but JS </a:t>
            </a:r>
            <a:r>
              <a:rPr lang="en-US" sz="2200">
                <a:solidFill>
                  <a:srgbClr val="FFFFFF"/>
                </a:solidFill>
              </a:rPr>
              <a:t>has single thread</a:t>
            </a:r>
            <a:r>
              <a:rPr lang="en-US">
                <a:solidFill>
                  <a:srgbClr val="FFFFFF"/>
                </a:solidFill>
              </a:rPr>
              <a:t> 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</a:t>
            </a:r>
            <a:r>
              <a:rPr b="1" lang="en-US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One thread === One Call Stack === One thing at a time</a:t>
            </a:r>
          </a:p>
          <a:p>
            <a:pPr indent="-254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0909"/>
              <a:buFont typeface="Noto Sans Symbols"/>
              <a:buChar char="▶"/>
            </a:pPr>
            <a:r>
              <a:rPr lang="en-US" sz="2200">
                <a:solidFill>
                  <a:srgbClr val="FFFFFF"/>
                </a:solidFill>
              </a:rPr>
              <a:t>When threads are bad :-</a:t>
            </a:r>
          </a:p>
          <a:p>
            <a:pPr indent="-3683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US" sz="2200">
                <a:solidFill>
                  <a:srgbClr val="FFFFFF"/>
                </a:solidFill>
              </a:rPr>
              <a:t>Hard to program</a:t>
            </a:r>
          </a:p>
          <a:p>
            <a:pPr indent="-3683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US" sz="2200">
                <a:solidFill>
                  <a:srgbClr val="FFFFFF"/>
                </a:solidFill>
              </a:rPr>
              <a:t>shared the state and locks</a:t>
            </a:r>
          </a:p>
          <a:p>
            <a:pPr indent="-3683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US" sz="2200">
                <a:solidFill>
                  <a:srgbClr val="FFFFFF"/>
                </a:solidFill>
              </a:rPr>
              <a:t>Deadlocks</a:t>
            </a:r>
          </a:p>
          <a:p>
            <a:pPr indent="-3683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US" sz="2200">
                <a:solidFill>
                  <a:srgbClr val="FFFFFF"/>
                </a:solidFill>
              </a:rPr>
              <a:t>Giant locks decrease concurrency</a:t>
            </a:r>
          </a:p>
          <a:p>
            <a:pPr indent="-3683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US" sz="2200">
                <a:solidFill>
                  <a:srgbClr val="FFFFFF"/>
                </a:solidFill>
              </a:rPr>
              <a:t>Context switching cases</a:t>
            </a:r>
          </a:p>
          <a:p>
            <a:pPr indent="-2667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▶"/>
            </a:pPr>
            <a:r>
              <a:rPr lang="en-US" sz="2200">
                <a:solidFill>
                  <a:schemeClr val="dk1"/>
                </a:solidFill>
              </a:rPr>
              <a:t>When threads are good :-</a:t>
            </a:r>
          </a:p>
          <a:p>
            <a:pPr indent="-368300" lvl="0" marL="18288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>
                <a:solidFill>
                  <a:schemeClr val="dk1"/>
                </a:solidFill>
              </a:rPr>
              <a:t>Support Multi core CPUs</a:t>
            </a:r>
          </a:p>
          <a:p>
            <a:pPr indent="-368300" lvl="0" marL="18288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>
                <a:solidFill>
                  <a:schemeClr val="dk1"/>
                </a:solidFill>
              </a:rPr>
              <a:t>CPU - heavy work</a:t>
            </a:r>
          </a:p>
          <a:p>
            <a:pPr indent="-368300" lvl="0" marL="18288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>
                <a:solidFill>
                  <a:schemeClr val="dk1"/>
                </a:solidFill>
              </a:rPr>
              <a:t>Little or no shared state</a:t>
            </a:r>
          </a:p>
          <a:p>
            <a:pPr indent="-368300" lvl="0" marL="18288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200">
                <a:solidFill>
                  <a:schemeClr val="dk1"/>
                </a:solidFill>
              </a:rPr>
              <a:t>Thread count == CPU core count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1278525" y="-1"/>
            <a:ext cx="9404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sng" cap="none" strike="noStrike">
                <a:solidFill>
                  <a:srgbClr val="EAD1D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Threaded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393659" y="373542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EAD1D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Loop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622700" y="1331252"/>
            <a:ext cx="8946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Instead of threads Node uses event loop with a stack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You already use callback and event loop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Ext.getStore(‘location_store’).on(‘load’, function(store, eOpts) {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		// Some Code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});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or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$.ajax(. . . , function(...) {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      console.log(‘Ajax Request!’);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});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90475" cy="67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6923775" y="312475"/>
            <a:ext cx="5114700" cy="6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7154025" y="476925"/>
            <a:ext cx="44733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200">
                <a:latin typeface="Droid Serif"/>
                <a:ea typeface="Droid Serif"/>
                <a:cs typeface="Droid Serif"/>
                <a:sym typeface="Droid Serif"/>
              </a:rPr>
              <a:t>Stack</a:t>
            </a:r>
          </a:p>
        </p:txBody>
      </p:sp>
      <p:sp>
        <p:nvSpPr>
          <p:cNvPr id="282" name="Shape 282"/>
          <p:cNvSpPr/>
          <p:nvPr/>
        </p:nvSpPr>
        <p:spPr>
          <a:xfrm>
            <a:off x="7302050" y="5854800"/>
            <a:ext cx="4473300" cy="80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7302050" y="4864200"/>
            <a:ext cx="4473300" cy="80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7414400" y="5998650"/>
            <a:ext cx="4248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500"/>
              <a:t>main()</a:t>
            </a:r>
          </a:p>
        </p:txBody>
      </p:sp>
      <p:sp>
        <p:nvSpPr>
          <p:cNvPr id="285" name="Shape 285"/>
          <p:cNvSpPr/>
          <p:nvPr/>
        </p:nvSpPr>
        <p:spPr>
          <a:xfrm>
            <a:off x="279575" y="328925"/>
            <a:ext cx="723600" cy="4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79575" y="1961475"/>
            <a:ext cx="723600" cy="4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79575" y="3594025"/>
            <a:ext cx="723600" cy="4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52400" y="5670000"/>
            <a:ext cx="723600" cy="4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7338200" y="5008050"/>
            <a:ext cx="4248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/>
              <a:t>printSquare</a:t>
            </a:r>
            <a:r>
              <a:rPr b="1" lang="en-US" sz="2500"/>
              <a:t>(4)</a:t>
            </a:r>
          </a:p>
        </p:txBody>
      </p:sp>
      <p:sp>
        <p:nvSpPr>
          <p:cNvPr id="290" name="Shape 290"/>
          <p:cNvSpPr/>
          <p:nvPr/>
        </p:nvSpPr>
        <p:spPr>
          <a:xfrm>
            <a:off x="7302050" y="3949800"/>
            <a:ext cx="4473300" cy="80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338200" y="4093650"/>
            <a:ext cx="4248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/>
              <a:t>square</a:t>
            </a:r>
            <a:r>
              <a:rPr b="1" lang="en-US" sz="2500"/>
              <a:t>(4)</a:t>
            </a:r>
          </a:p>
        </p:txBody>
      </p:sp>
      <p:sp>
        <p:nvSpPr>
          <p:cNvPr id="292" name="Shape 292"/>
          <p:cNvSpPr/>
          <p:nvPr/>
        </p:nvSpPr>
        <p:spPr>
          <a:xfrm>
            <a:off x="7302050" y="3035400"/>
            <a:ext cx="4473300" cy="80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7338200" y="3179250"/>
            <a:ext cx="4248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/>
              <a:t>multiply(4, 4)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1103312" y="2052916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8799349" cy="65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9822300" y="1366575"/>
            <a:ext cx="23697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Here is real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Concurrency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Event Loop Example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103312" y="2052916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82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Demo I</a:t>
            </a:r>
            <a:br>
              <a:rPr lang="en-US" sz="4000">
                <a:solidFill>
                  <a:srgbClr val="FFFFFF"/>
                </a:solidFill>
              </a:rPr>
            </a:br>
          </a:p>
          <a:p>
            <a:pPr indent="-4826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4000" u="sng">
                <a:solidFill>
                  <a:schemeClr val="hlink"/>
                </a:solidFill>
                <a:hlinkClick r:id="rId4"/>
              </a:rPr>
              <a:t>Demo II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292473" y="246817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sng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I/O Example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03312" y="2052916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00" y="1222975"/>
            <a:ext cx="11688600" cy="53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393659" y="4369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(Node Package Manager)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103298" y="2052925"/>
            <a:ext cx="10252799" cy="41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Reusable components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installs application dependencies locally, not globally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handles multiple versions of the same module at the same time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It's really easy to publish your own module to the npm registry</a:t>
            </a:r>
          </a:p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u="sng">
                <a:solidFill>
                  <a:srgbClr val="EAD1DC"/>
                </a:solidFill>
              </a:rPr>
              <a:t>Where is node.js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32029" y="2288796"/>
            <a:ext cx="5881800" cy="22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1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mbria"/>
            </a:pPr>
            <a:r>
              <a:rPr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Single Threaded</a:t>
            </a:r>
          </a:p>
          <a:p>
            <a:pPr indent="-393700" lvl="1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mbria"/>
            </a:pPr>
            <a:r>
              <a:rPr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Non-blocking I/O</a:t>
            </a:r>
          </a:p>
          <a:p>
            <a:pPr indent="-393700" lvl="1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mbria"/>
            </a:pPr>
            <a:r>
              <a:rPr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Event Loop</a:t>
            </a:r>
          </a:p>
          <a:p>
            <a:pPr indent="-393700" lvl="1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mbria"/>
            </a:pPr>
            <a:r>
              <a:rPr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JavaScript is Asynchronous</a:t>
            </a:r>
          </a:p>
          <a:p>
            <a:pPr indent="-393700" lvl="1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mbria"/>
            </a:pPr>
            <a:r>
              <a:rPr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V8</a:t>
            </a:r>
          </a:p>
          <a:p>
            <a:pPr indent="-393700" lvl="1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mbria"/>
            </a:pPr>
            <a:r>
              <a:rPr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489844-3d-people-man-person-with-a-big-question-mark-Confused--Stock-Photo.jpg"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070" y="811924"/>
            <a:ext cx="4891600" cy="41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1103312" y="2052916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t5ywJrIEAAKJQt.jpg"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725"/>
            <a:ext cx="12192000" cy="55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630275" y="310175"/>
            <a:ext cx="10598999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sng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Node.js Working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103312" y="2052916"/>
            <a:ext cx="8946599" cy="41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25" y="1331250"/>
            <a:ext cx="11519149" cy="5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4069225" y="316775"/>
            <a:ext cx="45627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95649" y="1609675"/>
            <a:ext cx="10597199" cy="49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HTML, CSS, Javascript renders on browser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PHP Works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Node.js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Single Threaded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Non-blocking I/O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Event Loop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JavaScript is Asynchronous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NPM (Node Package Manager)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○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Node.Js works</a:t>
            </a:r>
          </a:p>
          <a:p>
            <a:pPr indent="-3937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●"/>
            </a:pPr>
            <a:r>
              <a:rPr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Cluster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mbria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Real time chat application with 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93650" y="-1"/>
            <a:ext cx="94047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sng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Node.js Works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103312" y="2052916"/>
            <a:ext cx="8946599" cy="41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00" y="839400"/>
            <a:ext cx="10236999" cy="57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u="sng">
                <a:solidFill>
                  <a:srgbClr val="EAD1DC"/>
                </a:solidFill>
              </a:rPr>
              <a:t>Which is better for my application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rgbClr val="EAD1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u="sng">
                <a:solidFill>
                  <a:srgbClr val="EAD1DC"/>
                </a:solidFill>
              </a:rPr>
              <a:t>HTML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u="sng">
                <a:solidFill>
                  <a:srgbClr val="EAD1DC"/>
                </a:solidFill>
              </a:rPr>
              <a:t>CSS</a:t>
            </a:r>
          </a:p>
          <a:p>
            <a:pPr lvl="0">
              <a:spcBef>
                <a:spcPts val="0"/>
              </a:spcBef>
              <a:buNone/>
            </a:pPr>
            <a:r>
              <a:rPr b="1" lang="en-US" u="sng">
                <a:solidFill>
                  <a:srgbClr val="EAD1DC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b="1" lang="en-US" u="sng">
                <a:solidFill>
                  <a:srgbClr val="EAD1DC"/>
                </a:solidFill>
              </a:rPr>
              <a:t>php</a:t>
            </a:r>
          </a:p>
          <a:p>
            <a:pPr lvl="0">
              <a:spcBef>
                <a:spcPts val="0"/>
              </a:spcBef>
              <a:buNone/>
            </a:pPr>
            <a:r>
              <a:rPr b="1" lang="en-US" u="sng">
                <a:solidFill>
                  <a:srgbClr val="EAD1DC"/>
                </a:solidFill>
              </a:rPr>
              <a:t>node.js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5765856" y="2052925"/>
            <a:ext cx="42840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874259" y="-118781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103312" y="2052916"/>
            <a:ext cx="8946599" cy="41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0" y="714375"/>
            <a:ext cx="11858624" cy="6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393660" y="485593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Huge Success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518"/>
            <a:ext cx="80581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400" y="2778468"/>
            <a:ext cx="3352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Chat Application</a:t>
            </a:r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781823" y="2150678"/>
            <a:ext cx="104310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CFE2F3"/>
                </a:solidFill>
                <a:latin typeface="Droid Serif"/>
                <a:ea typeface="Droid Serif"/>
                <a:cs typeface="Droid Serif"/>
                <a:sym typeface="Droid Serif"/>
              </a:rPr>
              <a:t>Enough theory!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Let’s create cool application using Node.JS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725725" y="5028150"/>
            <a:ext cx="97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https://github.com/sanket876/chat-application.git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731535" y="2728793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</a:p>
        </p:txBody>
      </p:sp>
      <p:sp>
        <p:nvSpPr>
          <p:cNvPr id="392" name="Shape 392"/>
          <p:cNvSpPr/>
          <p:nvPr/>
        </p:nvSpPr>
        <p:spPr>
          <a:xfrm>
            <a:off x="8847973" y="2902719"/>
            <a:ext cx="888000" cy="715500"/>
          </a:xfrm>
          <a:prstGeom prst="smileyFace">
            <a:avLst>
              <a:gd fmla="val 4653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6619746" y="412122"/>
            <a:ext cx="2047733" cy="5573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D8251"/>
              </a:gs>
              <a:gs pos="100000">
                <a:srgbClr val="BB4E0E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</a:t>
            </a:r>
          </a:p>
        </p:txBody>
      </p:sp>
      <p:sp>
        <p:nvSpPr>
          <p:cNvPr id="77" name="Shape 77"/>
          <p:cNvSpPr/>
          <p:nvPr/>
        </p:nvSpPr>
        <p:spPr>
          <a:xfrm>
            <a:off x="7450435" y="996399"/>
            <a:ext cx="437999" cy="5171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612238" y="1540495"/>
            <a:ext cx="2114273" cy="5409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D8251"/>
              </a:gs>
              <a:gs pos="100000">
                <a:srgbClr val="BB4E0E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CSSOM</a:t>
            </a:r>
          </a:p>
        </p:txBody>
      </p:sp>
      <p:sp>
        <p:nvSpPr>
          <p:cNvPr id="79" name="Shape 79"/>
          <p:cNvSpPr/>
          <p:nvPr/>
        </p:nvSpPr>
        <p:spPr>
          <a:xfrm>
            <a:off x="6575739" y="2652423"/>
            <a:ext cx="2150770" cy="759853"/>
          </a:xfrm>
          <a:prstGeom prst="roundRect">
            <a:avLst>
              <a:gd fmla="val 16667" name="adj"/>
            </a:avLst>
          </a:prstGeom>
          <a:solidFill>
            <a:srgbClr val="BB4E0E"/>
          </a:solidFill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Rendering Tree</a:t>
            </a:r>
          </a:p>
        </p:txBody>
      </p:sp>
      <p:sp>
        <p:nvSpPr>
          <p:cNvPr id="80" name="Shape 80"/>
          <p:cNvSpPr/>
          <p:nvPr/>
        </p:nvSpPr>
        <p:spPr>
          <a:xfrm>
            <a:off x="6575742" y="5154321"/>
            <a:ext cx="2091738" cy="589654"/>
          </a:xfrm>
          <a:prstGeom prst="roundRect">
            <a:avLst>
              <a:gd fmla="val 16667" name="adj"/>
            </a:avLst>
          </a:prstGeom>
          <a:solidFill>
            <a:srgbClr val="BB4E0E"/>
          </a:solidFill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Paint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21969" y="969483"/>
            <a:ext cx="5537915" cy="378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Century Gothic"/>
              <a:buNone/>
            </a:pPr>
            <a:r>
              <a:rPr b="1" i="0" lang="en-US" sz="8000" u="none" cap="none" strike="noStrike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i="0" lang="en-US" sz="8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ritical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Century Gothic"/>
              <a:buNone/>
            </a:pPr>
            <a:r>
              <a:rPr b="1" i="0" lang="en-US" sz="8000" u="none" cap="none" strike="noStrike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1" i="0" lang="en-US" sz="8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endering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Century Gothic"/>
              <a:buNone/>
            </a:pPr>
            <a:r>
              <a:rPr b="1" i="0" lang="en-US" sz="8000" u="none" cap="none" strike="noStrike">
                <a:solidFill>
                  <a:srgbClr val="6AA84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i="0" lang="en-US" sz="8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ath</a:t>
            </a:r>
          </a:p>
        </p:txBody>
      </p:sp>
      <p:sp>
        <p:nvSpPr>
          <p:cNvPr id="82" name="Shape 82"/>
          <p:cNvSpPr/>
          <p:nvPr/>
        </p:nvSpPr>
        <p:spPr>
          <a:xfrm>
            <a:off x="6590235" y="3982260"/>
            <a:ext cx="2106753" cy="602078"/>
          </a:xfrm>
          <a:prstGeom prst="roundRect">
            <a:avLst>
              <a:gd fmla="val 16667" name="adj"/>
            </a:avLst>
          </a:prstGeom>
          <a:solidFill>
            <a:srgbClr val="BB4E0E"/>
          </a:solidFill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Layout</a:t>
            </a:r>
          </a:p>
        </p:txBody>
      </p:sp>
      <p:sp>
        <p:nvSpPr>
          <p:cNvPr id="83" name="Shape 83"/>
          <p:cNvSpPr/>
          <p:nvPr/>
        </p:nvSpPr>
        <p:spPr>
          <a:xfrm>
            <a:off x="7450435" y="2108777"/>
            <a:ext cx="437880" cy="51730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450435" y="3429719"/>
            <a:ext cx="437880" cy="51730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450432" y="4612201"/>
            <a:ext cx="437880" cy="51730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9160107" y="999583"/>
            <a:ext cx="2114273" cy="5409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D8251"/>
              </a:gs>
              <a:gs pos="100000">
                <a:srgbClr val="BB4E0E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</a:p>
        </p:txBody>
      </p:sp>
      <p:sp>
        <p:nvSpPr>
          <p:cNvPr id="87" name="Shape 87"/>
          <p:cNvSpPr/>
          <p:nvPr/>
        </p:nvSpPr>
        <p:spPr>
          <a:xfrm rot="1122119">
            <a:off x="8696987" y="695458"/>
            <a:ext cx="1035674" cy="17162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Shape 88"/>
          <p:cNvSpPr/>
          <p:nvPr/>
        </p:nvSpPr>
        <p:spPr>
          <a:xfrm rot="4169195">
            <a:off x="9187441" y="1219753"/>
            <a:ext cx="149635" cy="10608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18185" y="643943"/>
            <a:ext cx="2253803" cy="75985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Characters</a:t>
            </a:r>
          </a:p>
        </p:txBody>
      </p:sp>
      <p:sp>
        <p:nvSpPr>
          <p:cNvPr id="94" name="Shape 94"/>
          <p:cNvSpPr/>
          <p:nvPr/>
        </p:nvSpPr>
        <p:spPr>
          <a:xfrm>
            <a:off x="1526145" y="1403795"/>
            <a:ext cx="437880" cy="7212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41795" y="2148624"/>
            <a:ext cx="2253803" cy="75985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Tokens</a:t>
            </a:r>
          </a:p>
        </p:txBody>
      </p:sp>
      <p:sp>
        <p:nvSpPr>
          <p:cNvPr id="96" name="Shape 96"/>
          <p:cNvSpPr/>
          <p:nvPr/>
        </p:nvSpPr>
        <p:spPr>
          <a:xfrm>
            <a:off x="1549754" y="2908475"/>
            <a:ext cx="437880" cy="7212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41795" y="3655457"/>
            <a:ext cx="2253803" cy="75985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Nodes</a:t>
            </a:r>
          </a:p>
        </p:txBody>
      </p:sp>
      <p:sp>
        <p:nvSpPr>
          <p:cNvPr id="98" name="Shape 98"/>
          <p:cNvSpPr/>
          <p:nvPr/>
        </p:nvSpPr>
        <p:spPr>
          <a:xfrm>
            <a:off x="1549754" y="4415312"/>
            <a:ext cx="437880" cy="7212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41795" y="5136528"/>
            <a:ext cx="2358981" cy="9938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387144" y="643943"/>
            <a:ext cx="70447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&lt;html&gt;&lt;head&gt;&lt;link href=“style.css”&gt;&lt;/link&gt;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&lt;/head&gt;&lt;body&gt;&lt;p&gt;Hey! Welcome &lt;/p&gt;&lt;/body&gt;&lt;/html&gt; …</a:t>
            </a:r>
          </a:p>
        </p:txBody>
      </p:sp>
      <p:sp>
        <p:nvSpPr>
          <p:cNvPr id="101" name="Shape 101"/>
          <p:cNvSpPr/>
          <p:nvPr/>
        </p:nvSpPr>
        <p:spPr>
          <a:xfrm>
            <a:off x="3526662" y="2045592"/>
            <a:ext cx="1803042" cy="373487"/>
          </a:xfrm>
          <a:prstGeom prst="rect">
            <a:avLst/>
          </a:prstGeom>
          <a:solidFill>
            <a:schemeClr val="accent5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StartTag: HTML</a:t>
            </a:r>
          </a:p>
        </p:txBody>
      </p:sp>
      <p:sp>
        <p:nvSpPr>
          <p:cNvPr id="102" name="Shape 102"/>
          <p:cNvSpPr/>
          <p:nvPr/>
        </p:nvSpPr>
        <p:spPr>
          <a:xfrm>
            <a:off x="5677432" y="2045592"/>
            <a:ext cx="1933981" cy="373487"/>
          </a:xfrm>
          <a:prstGeom prst="rect">
            <a:avLst/>
          </a:prstGeom>
          <a:solidFill>
            <a:schemeClr val="accent5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StartTag: head</a:t>
            </a:r>
          </a:p>
        </p:txBody>
      </p:sp>
      <p:sp>
        <p:nvSpPr>
          <p:cNvPr id="103" name="Shape 103"/>
          <p:cNvSpPr/>
          <p:nvPr/>
        </p:nvSpPr>
        <p:spPr>
          <a:xfrm>
            <a:off x="7828214" y="2045593"/>
            <a:ext cx="1803042" cy="373487"/>
          </a:xfrm>
          <a:prstGeom prst="rect">
            <a:avLst/>
          </a:prstGeom>
          <a:solidFill>
            <a:schemeClr val="accent5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Tag: link</a:t>
            </a:r>
          </a:p>
        </p:txBody>
      </p:sp>
      <p:sp>
        <p:nvSpPr>
          <p:cNvPr id="104" name="Shape 104"/>
          <p:cNvSpPr/>
          <p:nvPr/>
        </p:nvSpPr>
        <p:spPr>
          <a:xfrm>
            <a:off x="3552421" y="2612268"/>
            <a:ext cx="1803042" cy="373487"/>
          </a:xfrm>
          <a:prstGeom prst="rect">
            <a:avLst/>
          </a:prstGeom>
          <a:solidFill>
            <a:schemeClr val="accent5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Tag: body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677432" y="2612268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. . . .  </a:t>
            </a:r>
          </a:p>
        </p:txBody>
      </p:sp>
      <p:sp>
        <p:nvSpPr>
          <p:cNvPr id="106" name="Shape 106"/>
          <p:cNvSpPr/>
          <p:nvPr/>
        </p:nvSpPr>
        <p:spPr>
          <a:xfrm>
            <a:off x="6836539" y="2612266"/>
            <a:ext cx="1803042" cy="373487"/>
          </a:xfrm>
          <a:prstGeom prst="rect">
            <a:avLst/>
          </a:prstGeom>
          <a:solidFill>
            <a:schemeClr val="accent5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EndTag: body</a:t>
            </a:r>
          </a:p>
        </p:txBody>
      </p:sp>
      <p:sp>
        <p:nvSpPr>
          <p:cNvPr id="107" name="Shape 107"/>
          <p:cNvSpPr/>
          <p:nvPr/>
        </p:nvSpPr>
        <p:spPr>
          <a:xfrm>
            <a:off x="8858527" y="2599389"/>
            <a:ext cx="772731" cy="373487"/>
          </a:xfrm>
          <a:prstGeom prst="rect">
            <a:avLst/>
          </a:prstGeom>
          <a:solidFill>
            <a:schemeClr val="accent5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. .</a:t>
            </a:r>
          </a:p>
        </p:txBody>
      </p:sp>
      <p:sp>
        <p:nvSpPr>
          <p:cNvPr id="108" name="Shape 108"/>
          <p:cNvSpPr/>
          <p:nvPr/>
        </p:nvSpPr>
        <p:spPr>
          <a:xfrm>
            <a:off x="9762185" y="2045592"/>
            <a:ext cx="399243" cy="862883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0161431" y="2292439"/>
            <a:ext cx="2030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Tokenizer</a:t>
            </a:r>
          </a:p>
        </p:txBody>
      </p:sp>
      <p:sp>
        <p:nvSpPr>
          <p:cNvPr id="110" name="Shape 110"/>
          <p:cNvSpPr/>
          <p:nvPr/>
        </p:nvSpPr>
        <p:spPr>
          <a:xfrm>
            <a:off x="6490951" y="3387144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45496" y="3492251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</a:p>
        </p:txBody>
      </p:sp>
      <p:sp>
        <p:nvSpPr>
          <p:cNvPr id="112" name="Shape 112"/>
          <p:cNvSpPr/>
          <p:nvPr/>
        </p:nvSpPr>
        <p:spPr>
          <a:xfrm>
            <a:off x="5110767" y="4067575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265312" y="4198441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</a:p>
        </p:txBody>
      </p:sp>
      <p:sp>
        <p:nvSpPr>
          <p:cNvPr id="114" name="Shape 114"/>
          <p:cNvSpPr/>
          <p:nvPr/>
        </p:nvSpPr>
        <p:spPr>
          <a:xfrm>
            <a:off x="7853964" y="4016066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8020309" y="4110201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</a:p>
        </p:txBody>
      </p:sp>
      <p:sp>
        <p:nvSpPr>
          <p:cNvPr id="116" name="Shape 116"/>
          <p:cNvSpPr/>
          <p:nvPr/>
        </p:nvSpPr>
        <p:spPr>
          <a:xfrm>
            <a:off x="5986528" y="4981976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205467" y="5087082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</a:p>
        </p:txBody>
      </p:sp>
      <p:sp>
        <p:nvSpPr>
          <p:cNvPr id="118" name="Shape 118"/>
          <p:cNvSpPr/>
          <p:nvPr/>
        </p:nvSpPr>
        <p:spPr>
          <a:xfrm>
            <a:off x="4273639" y="4943339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428182" y="5048448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</a:t>
            </a:r>
          </a:p>
        </p:txBody>
      </p:sp>
      <p:sp>
        <p:nvSpPr>
          <p:cNvPr id="120" name="Shape 120"/>
          <p:cNvSpPr/>
          <p:nvPr/>
        </p:nvSpPr>
        <p:spPr>
          <a:xfrm>
            <a:off x="8691088" y="4878946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9084975" y="4999010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122" name="Shape 122"/>
          <p:cNvSpPr/>
          <p:nvPr/>
        </p:nvSpPr>
        <p:spPr>
          <a:xfrm>
            <a:off x="9762185" y="5756855"/>
            <a:ext cx="2047741" cy="493585"/>
          </a:xfrm>
          <a:prstGeom prst="flowChartDocument">
            <a:avLst/>
          </a:prstGeom>
          <a:solidFill>
            <a:srgbClr val="00B050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9811550" y="5846937"/>
            <a:ext cx="1998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Hey! Welcome</a:t>
            </a:r>
          </a:p>
        </p:txBody>
      </p:sp>
      <p:cxnSp>
        <p:nvCxnSpPr>
          <p:cNvPr id="124" name="Shape 124"/>
          <p:cNvCxnSpPr>
            <a:stCxn id="110" idx="2"/>
          </p:cNvCxnSpPr>
          <p:nvPr/>
        </p:nvCxnSpPr>
        <p:spPr>
          <a:xfrm flipH="1">
            <a:off x="5834251" y="3676918"/>
            <a:ext cx="656700" cy="390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25" name="Shape 125"/>
          <p:cNvCxnSpPr>
            <a:endCxn id="114" idx="1"/>
          </p:cNvCxnSpPr>
          <p:nvPr/>
        </p:nvCxnSpPr>
        <p:spPr>
          <a:xfrm>
            <a:off x="7611552" y="3740939"/>
            <a:ext cx="406500" cy="360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26" name="Shape 126"/>
          <p:cNvCxnSpPr>
            <a:stCxn id="112" idx="3"/>
            <a:endCxn id="118" idx="0"/>
          </p:cNvCxnSpPr>
          <p:nvPr/>
        </p:nvCxnSpPr>
        <p:spPr>
          <a:xfrm flipH="1">
            <a:off x="4833855" y="4562251"/>
            <a:ext cx="441000" cy="381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27" name="Shape 127"/>
          <p:cNvCxnSpPr>
            <a:endCxn id="116" idx="0"/>
          </p:cNvCxnSpPr>
          <p:nvPr/>
        </p:nvCxnSpPr>
        <p:spPr>
          <a:xfrm>
            <a:off x="6140559" y="4509176"/>
            <a:ext cx="406200" cy="472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28" name="Shape 128"/>
          <p:cNvCxnSpPr>
            <a:stCxn id="114" idx="5"/>
            <a:endCxn id="120" idx="0"/>
          </p:cNvCxnSpPr>
          <p:nvPr/>
        </p:nvCxnSpPr>
        <p:spPr>
          <a:xfrm>
            <a:off x="8810339" y="4510742"/>
            <a:ext cx="441000" cy="3681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29" name="Shape 129"/>
          <p:cNvCxnSpPr>
            <a:stCxn id="120" idx="5"/>
          </p:cNvCxnSpPr>
          <p:nvPr/>
        </p:nvCxnSpPr>
        <p:spPr>
          <a:xfrm>
            <a:off x="9647463" y="5373622"/>
            <a:ext cx="634200" cy="3831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130" name="Shape 130"/>
          <p:cNvSpPr/>
          <p:nvPr/>
        </p:nvSpPr>
        <p:spPr>
          <a:xfrm>
            <a:off x="9647464" y="3380807"/>
            <a:ext cx="434544" cy="1584028"/>
          </a:xfrm>
          <a:prstGeom prst="rightBrace">
            <a:avLst>
              <a:gd fmla="val 0" name="adj1"/>
              <a:gd fmla="val 50000" name="adj2"/>
            </a:avLst>
          </a:prstGeom>
          <a:noFill/>
          <a:ln cap="rnd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0082009" y="4041819"/>
            <a:ext cx="2030569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Incremental Construction of DOM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754138" y="6165194"/>
            <a:ext cx="93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Incremental Construction of </a:t>
            </a: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DOM. Example - google.com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18185" y="643943"/>
            <a:ext cx="2253803" cy="75985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Characters</a:t>
            </a:r>
          </a:p>
        </p:txBody>
      </p:sp>
      <p:sp>
        <p:nvSpPr>
          <p:cNvPr id="139" name="Shape 139"/>
          <p:cNvSpPr/>
          <p:nvPr/>
        </p:nvSpPr>
        <p:spPr>
          <a:xfrm>
            <a:off x="1526145" y="1403795"/>
            <a:ext cx="437880" cy="7212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41795" y="2148624"/>
            <a:ext cx="2253803" cy="75985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Tokens</a:t>
            </a:r>
          </a:p>
        </p:txBody>
      </p:sp>
      <p:sp>
        <p:nvSpPr>
          <p:cNvPr id="141" name="Shape 141"/>
          <p:cNvSpPr/>
          <p:nvPr/>
        </p:nvSpPr>
        <p:spPr>
          <a:xfrm>
            <a:off x="1549754" y="2908475"/>
            <a:ext cx="437880" cy="7212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41795" y="3655457"/>
            <a:ext cx="2253803" cy="75985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Nodes</a:t>
            </a:r>
          </a:p>
        </p:txBody>
      </p:sp>
      <p:sp>
        <p:nvSpPr>
          <p:cNvPr id="143" name="Shape 143"/>
          <p:cNvSpPr/>
          <p:nvPr/>
        </p:nvSpPr>
        <p:spPr>
          <a:xfrm>
            <a:off x="1549754" y="4415312"/>
            <a:ext cx="437880" cy="7212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41795" y="5136528"/>
            <a:ext cx="2358981" cy="9938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CSSOM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387144" y="643943"/>
            <a:ext cx="70447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body{ font-size: 16px} p {font-weight: bold} span {color: red}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span{display: none} img{float: right} …</a:t>
            </a:r>
          </a:p>
        </p:txBody>
      </p:sp>
      <p:sp>
        <p:nvSpPr>
          <p:cNvPr id="146" name="Shape 146"/>
          <p:cNvSpPr/>
          <p:nvPr/>
        </p:nvSpPr>
        <p:spPr>
          <a:xfrm>
            <a:off x="6246251" y="1970472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400794" y="2075580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</a:p>
        </p:txBody>
      </p:sp>
      <p:sp>
        <p:nvSpPr>
          <p:cNvPr id="148" name="Shape 148"/>
          <p:cNvSpPr/>
          <p:nvPr/>
        </p:nvSpPr>
        <p:spPr>
          <a:xfrm>
            <a:off x="4753732" y="2601466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104417" y="2665048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150" name="Shape 150"/>
          <p:cNvSpPr/>
          <p:nvPr/>
        </p:nvSpPr>
        <p:spPr>
          <a:xfrm>
            <a:off x="7532528" y="2756009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7787964" y="2833441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img</a:t>
            </a:r>
          </a:p>
        </p:txBody>
      </p:sp>
      <p:sp>
        <p:nvSpPr>
          <p:cNvPr id="152" name="Shape 152"/>
          <p:cNvSpPr/>
          <p:nvPr/>
        </p:nvSpPr>
        <p:spPr>
          <a:xfrm>
            <a:off x="6334260" y="3075908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553200" y="3181016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</a:t>
            </a:r>
          </a:p>
        </p:txBody>
      </p:sp>
      <p:sp>
        <p:nvSpPr>
          <p:cNvPr id="154" name="Shape 154"/>
          <p:cNvSpPr/>
          <p:nvPr/>
        </p:nvSpPr>
        <p:spPr>
          <a:xfrm>
            <a:off x="4724885" y="4415312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910701" y="4464387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</a:t>
            </a:r>
          </a:p>
        </p:txBody>
      </p:sp>
      <p:cxnSp>
        <p:nvCxnSpPr>
          <p:cNvPr id="156" name="Shape 156"/>
          <p:cNvCxnSpPr>
            <a:stCxn id="146" idx="2"/>
          </p:cNvCxnSpPr>
          <p:nvPr/>
        </p:nvCxnSpPr>
        <p:spPr>
          <a:xfrm flipH="1">
            <a:off x="5589551" y="2260246"/>
            <a:ext cx="656700" cy="390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57" name="Shape 157"/>
          <p:cNvCxnSpPr/>
          <p:nvPr/>
        </p:nvCxnSpPr>
        <p:spPr>
          <a:xfrm flipH="1" rot="10800000">
            <a:off x="7366714" y="2189488"/>
            <a:ext cx="1323300" cy="21375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58" name="Shape 158"/>
          <p:cNvCxnSpPr>
            <a:stCxn id="148" idx="4"/>
            <a:endCxn id="154" idx="0"/>
          </p:cNvCxnSpPr>
          <p:nvPr/>
        </p:nvCxnSpPr>
        <p:spPr>
          <a:xfrm flipH="1">
            <a:off x="5285164" y="3181016"/>
            <a:ext cx="28800" cy="1234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59" name="Shape 159"/>
          <p:cNvCxnSpPr/>
          <p:nvPr/>
        </p:nvCxnSpPr>
        <p:spPr>
          <a:xfrm>
            <a:off x="6850250" y="2576422"/>
            <a:ext cx="12040" cy="497411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60" name="Shape 160"/>
          <p:cNvCxnSpPr/>
          <p:nvPr/>
        </p:nvCxnSpPr>
        <p:spPr>
          <a:xfrm>
            <a:off x="7286875" y="2406741"/>
            <a:ext cx="634170" cy="383232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161" name="Shape 161"/>
          <p:cNvSpPr txBox="1"/>
          <p:nvPr/>
        </p:nvSpPr>
        <p:spPr>
          <a:xfrm>
            <a:off x="2871988" y="6173869"/>
            <a:ext cx="932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Incremental Construction of CSSOM –</a:t>
            </a: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1800" u="none" cap="none" strike="noStrike">
                <a:solidFill>
                  <a:srgbClr val="EC54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POSSIBLE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(Thus CSS is render blocking)</a:t>
            </a:r>
          </a:p>
        </p:txBody>
      </p:sp>
      <p:sp>
        <p:nvSpPr>
          <p:cNvPr id="162" name="Shape 162"/>
          <p:cNvSpPr/>
          <p:nvPr/>
        </p:nvSpPr>
        <p:spPr>
          <a:xfrm>
            <a:off x="8685885" y="1854558"/>
            <a:ext cx="2380321" cy="59035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690014" y="2004822"/>
            <a:ext cx="2693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</a:p>
        </p:txBody>
      </p:sp>
      <p:cxnSp>
        <p:nvCxnSpPr>
          <p:cNvPr id="164" name="Shape 164"/>
          <p:cNvCxnSpPr>
            <a:stCxn id="148" idx="5"/>
          </p:cNvCxnSpPr>
          <p:nvPr/>
        </p:nvCxnSpPr>
        <p:spPr>
          <a:xfrm flipH="1" rot="-5400000">
            <a:off x="6596607" y="2209643"/>
            <a:ext cx="1217700" cy="2990700"/>
          </a:xfrm>
          <a:prstGeom prst="bentConnector2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165" name="Shape 165"/>
          <p:cNvSpPr/>
          <p:nvPr/>
        </p:nvSpPr>
        <p:spPr>
          <a:xfrm>
            <a:off x="8700913" y="3849814"/>
            <a:ext cx="2380321" cy="9279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8748617" y="3884830"/>
            <a:ext cx="2693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Font-weight: bold</a:t>
            </a:r>
          </a:p>
        </p:txBody>
      </p:sp>
      <p:sp>
        <p:nvSpPr>
          <p:cNvPr id="167" name="Shape 167"/>
          <p:cNvSpPr/>
          <p:nvPr/>
        </p:nvSpPr>
        <p:spPr>
          <a:xfrm>
            <a:off x="8685885" y="2817926"/>
            <a:ext cx="2380321" cy="9279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8733589" y="2878131"/>
            <a:ext cx="2693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color: red</a:t>
            </a:r>
          </a:p>
        </p:txBody>
      </p:sp>
      <p:sp>
        <p:nvSpPr>
          <p:cNvPr id="169" name="Shape 169"/>
          <p:cNvSpPr/>
          <p:nvPr/>
        </p:nvSpPr>
        <p:spPr>
          <a:xfrm>
            <a:off x="8685885" y="4903748"/>
            <a:ext cx="2380321" cy="9279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8762603" y="4890850"/>
            <a:ext cx="2693831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B7B7B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  <a:br>
              <a:rPr b="1" i="0" lang="en-US" sz="1800" u="none" cap="none" strike="noStrike">
                <a:solidFill>
                  <a:srgbClr val="B7B7B7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cap="none" strike="noStrike">
                <a:solidFill>
                  <a:srgbClr val="B7B7B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Font-weight: bold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Display: none</a:t>
            </a:r>
          </a:p>
        </p:txBody>
      </p:sp>
      <p:cxnSp>
        <p:nvCxnSpPr>
          <p:cNvPr id="171" name="Shape 171"/>
          <p:cNvCxnSpPr>
            <a:stCxn id="154" idx="5"/>
          </p:cNvCxnSpPr>
          <p:nvPr/>
        </p:nvCxnSpPr>
        <p:spPr>
          <a:xfrm flipH="1" rot="-5400000">
            <a:off x="6832660" y="3758588"/>
            <a:ext cx="701700" cy="3004500"/>
          </a:xfrm>
          <a:prstGeom prst="bentConnector2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72" name="Shape 172"/>
          <p:cNvCxnSpPr>
            <a:stCxn id="152" idx="4"/>
          </p:cNvCxnSpPr>
          <p:nvPr/>
        </p:nvCxnSpPr>
        <p:spPr>
          <a:xfrm rot="-5400000">
            <a:off x="7758341" y="2760707"/>
            <a:ext cx="30900" cy="1758600"/>
          </a:xfrm>
          <a:prstGeom prst="bentConnector4">
            <a:avLst>
              <a:gd fmla="val -739809" name="adj1"/>
              <a:gd fmla="val 65925" name="adj2"/>
            </a:avLst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318197" y="128784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472741" y="233892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</a:p>
        </p:txBody>
      </p:sp>
      <p:sp>
        <p:nvSpPr>
          <p:cNvPr id="179" name="Shape 179"/>
          <p:cNvSpPr/>
          <p:nvPr/>
        </p:nvSpPr>
        <p:spPr>
          <a:xfrm>
            <a:off x="938012" y="809216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1092557" y="940083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</a:t>
            </a:r>
          </a:p>
        </p:txBody>
      </p:sp>
      <p:sp>
        <p:nvSpPr>
          <p:cNvPr id="181" name="Shape 181"/>
          <p:cNvSpPr/>
          <p:nvPr/>
        </p:nvSpPr>
        <p:spPr>
          <a:xfrm>
            <a:off x="3681210" y="757708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847553" y="851844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</a:p>
        </p:txBody>
      </p:sp>
      <p:sp>
        <p:nvSpPr>
          <p:cNvPr id="183" name="Shape 183"/>
          <p:cNvSpPr/>
          <p:nvPr/>
        </p:nvSpPr>
        <p:spPr>
          <a:xfrm>
            <a:off x="1813774" y="1723616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032713" y="1828725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</a:p>
        </p:txBody>
      </p:sp>
      <p:sp>
        <p:nvSpPr>
          <p:cNvPr id="185" name="Shape 185"/>
          <p:cNvSpPr/>
          <p:nvPr/>
        </p:nvSpPr>
        <p:spPr>
          <a:xfrm>
            <a:off x="100884" y="1684982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255429" y="1790090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</a:t>
            </a:r>
          </a:p>
        </p:txBody>
      </p:sp>
      <p:sp>
        <p:nvSpPr>
          <p:cNvPr id="187" name="Shape 187"/>
          <p:cNvSpPr/>
          <p:nvPr/>
        </p:nvSpPr>
        <p:spPr>
          <a:xfrm>
            <a:off x="4518332" y="1620587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912219" y="1740650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189" name="Shape 189"/>
          <p:cNvSpPr/>
          <p:nvPr/>
        </p:nvSpPr>
        <p:spPr>
          <a:xfrm>
            <a:off x="5589430" y="2459863"/>
            <a:ext cx="2047741" cy="493585"/>
          </a:xfrm>
          <a:prstGeom prst="flowChartDocument">
            <a:avLst/>
          </a:prstGeom>
          <a:solidFill>
            <a:srgbClr val="00B050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638796" y="2472674"/>
            <a:ext cx="1998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Hey! Welcome</a:t>
            </a:r>
          </a:p>
        </p:txBody>
      </p:sp>
      <p:cxnSp>
        <p:nvCxnSpPr>
          <p:cNvPr id="191" name="Shape 191"/>
          <p:cNvCxnSpPr>
            <a:stCxn id="177" idx="2"/>
          </p:cNvCxnSpPr>
          <p:nvPr/>
        </p:nvCxnSpPr>
        <p:spPr>
          <a:xfrm flipH="1">
            <a:off x="1661497" y="418559"/>
            <a:ext cx="656700" cy="390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92" name="Shape 192"/>
          <p:cNvCxnSpPr>
            <a:endCxn id="181" idx="1"/>
          </p:cNvCxnSpPr>
          <p:nvPr/>
        </p:nvCxnSpPr>
        <p:spPr>
          <a:xfrm>
            <a:off x="3438798" y="482580"/>
            <a:ext cx="406500" cy="359999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93" name="Shape 193"/>
          <p:cNvCxnSpPr>
            <a:stCxn id="179" idx="3"/>
          </p:cNvCxnSpPr>
          <p:nvPr/>
        </p:nvCxnSpPr>
        <p:spPr>
          <a:xfrm flipH="1">
            <a:off x="661100" y="1303892"/>
            <a:ext cx="441000" cy="381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94" name="Shape 194"/>
          <p:cNvCxnSpPr>
            <a:endCxn id="183" idx="0"/>
          </p:cNvCxnSpPr>
          <p:nvPr/>
        </p:nvCxnSpPr>
        <p:spPr>
          <a:xfrm>
            <a:off x="1967805" y="1250816"/>
            <a:ext cx="406200" cy="472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95" name="Shape 195"/>
          <p:cNvCxnSpPr>
            <a:stCxn id="181" idx="5"/>
            <a:endCxn id="187" idx="0"/>
          </p:cNvCxnSpPr>
          <p:nvPr/>
        </p:nvCxnSpPr>
        <p:spPr>
          <a:xfrm>
            <a:off x="4637585" y="1252384"/>
            <a:ext cx="441000" cy="3681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196" name="Shape 196"/>
          <p:cNvCxnSpPr>
            <a:stCxn id="187" idx="5"/>
          </p:cNvCxnSpPr>
          <p:nvPr/>
        </p:nvCxnSpPr>
        <p:spPr>
          <a:xfrm>
            <a:off x="5474707" y="2115264"/>
            <a:ext cx="634200" cy="3831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197" name="Shape 197"/>
          <p:cNvSpPr/>
          <p:nvPr/>
        </p:nvSpPr>
        <p:spPr>
          <a:xfrm>
            <a:off x="1815913" y="3464419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970457" y="3569528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</a:p>
        </p:txBody>
      </p:sp>
      <p:sp>
        <p:nvSpPr>
          <p:cNvPr id="199" name="Shape 199"/>
          <p:cNvSpPr/>
          <p:nvPr/>
        </p:nvSpPr>
        <p:spPr>
          <a:xfrm>
            <a:off x="323394" y="4095416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674079" y="4158996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sp>
        <p:nvSpPr>
          <p:cNvPr id="201" name="Shape 201"/>
          <p:cNvSpPr/>
          <p:nvPr/>
        </p:nvSpPr>
        <p:spPr>
          <a:xfrm>
            <a:off x="3102191" y="4249957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357628" y="4327391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img</a:t>
            </a:r>
          </a:p>
        </p:txBody>
      </p:sp>
      <p:sp>
        <p:nvSpPr>
          <p:cNvPr id="203" name="Shape 203"/>
          <p:cNvSpPr/>
          <p:nvPr/>
        </p:nvSpPr>
        <p:spPr>
          <a:xfrm>
            <a:off x="1903923" y="4569857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122860" y="4674964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</a:t>
            </a:r>
          </a:p>
        </p:txBody>
      </p:sp>
      <p:sp>
        <p:nvSpPr>
          <p:cNvPr id="205" name="Shape 205"/>
          <p:cNvSpPr/>
          <p:nvPr/>
        </p:nvSpPr>
        <p:spPr>
          <a:xfrm>
            <a:off x="294546" y="5909260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80364" y="5958335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</a:t>
            </a:r>
          </a:p>
        </p:txBody>
      </p:sp>
      <p:cxnSp>
        <p:nvCxnSpPr>
          <p:cNvPr id="207" name="Shape 207"/>
          <p:cNvCxnSpPr>
            <a:stCxn id="197" idx="2"/>
          </p:cNvCxnSpPr>
          <p:nvPr/>
        </p:nvCxnSpPr>
        <p:spPr>
          <a:xfrm flipH="1">
            <a:off x="1159213" y="3754193"/>
            <a:ext cx="656700" cy="390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208" name="Shape 208"/>
          <p:cNvCxnSpPr/>
          <p:nvPr/>
        </p:nvCxnSpPr>
        <p:spPr>
          <a:xfrm flipH="1" rot="10800000">
            <a:off x="2936375" y="3683435"/>
            <a:ext cx="1323300" cy="21375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209" name="Shape 209"/>
          <p:cNvCxnSpPr>
            <a:stCxn id="199" idx="4"/>
            <a:endCxn id="205" idx="0"/>
          </p:cNvCxnSpPr>
          <p:nvPr/>
        </p:nvCxnSpPr>
        <p:spPr>
          <a:xfrm flipH="1">
            <a:off x="854826" y="4674965"/>
            <a:ext cx="28800" cy="1234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210" name="Shape 210"/>
          <p:cNvCxnSpPr/>
          <p:nvPr/>
        </p:nvCxnSpPr>
        <p:spPr>
          <a:xfrm>
            <a:off x="2419913" y="4070369"/>
            <a:ext cx="12040" cy="497411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211" name="Shape 211"/>
          <p:cNvCxnSpPr/>
          <p:nvPr/>
        </p:nvCxnSpPr>
        <p:spPr>
          <a:xfrm>
            <a:off x="2856535" y="3900689"/>
            <a:ext cx="634170" cy="383232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212" name="Shape 212"/>
          <p:cNvSpPr/>
          <p:nvPr/>
        </p:nvSpPr>
        <p:spPr>
          <a:xfrm>
            <a:off x="4255548" y="3449071"/>
            <a:ext cx="2380321" cy="43784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259678" y="3498769"/>
            <a:ext cx="2693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</a:p>
        </p:txBody>
      </p:sp>
      <p:cxnSp>
        <p:nvCxnSpPr>
          <p:cNvPr id="214" name="Shape 214"/>
          <p:cNvCxnSpPr>
            <a:stCxn id="199" idx="5"/>
          </p:cNvCxnSpPr>
          <p:nvPr/>
        </p:nvCxnSpPr>
        <p:spPr>
          <a:xfrm flipH="1" rot="-5400000">
            <a:off x="2391570" y="3478292"/>
            <a:ext cx="767100" cy="2990700"/>
          </a:xfrm>
          <a:prstGeom prst="bentConnector2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215" name="Shape 215"/>
          <p:cNvSpPr/>
          <p:nvPr/>
        </p:nvSpPr>
        <p:spPr>
          <a:xfrm>
            <a:off x="4270575" y="4996032"/>
            <a:ext cx="2380321" cy="72248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270573" y="5032085"/>
            <a:ext cx="23175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EA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Font-weight: bold</a:t>
            </a:r>
          </a:p>
        </p:txBody>
      </p:sp>
      <p:sp>
        <p:nvSpPr>
          <p:cNvPr id="217" name="Shape 217"/>
          <p:cNvSpPr/>
          <p:nvPr/>
        </p:nvSpPr>
        <p:spPr>
          <a:xfrm>
            <a:off x="4255548" y="4274780"/>
            <a:ext cx="2145252" cy="6440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291878" y="4282389"/>
            <a:ext cx="21089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EA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color: red</a:t>
            </a:r>
          </a:p>
        </p:txBody>
      </p:sp>
      <p:sp>
        <p:nvSpPr>
          <p:cNvPr id="219" name="Shape 219"/>
          <p:cNvSpPr/>
          <p:nvPr/>
        </p:nvSpPr>
        <p:spPr>
          <a:xfrm>
            <a:off x="4281305" y="5753751"/>
            <a:ext cx="2380321" cy="9279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358023" y="5715096"/>
            <a:ext cx="2693831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EA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16px</a:t>
            </a:r>
            <a:br>
              <a:rPr b="1" i="0" lang="en-US" sz="1800" u="none" cap="none" strike="noStrike">
                <a:solidFill>
                  <a:srgbClr val="EA99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cap="none" strike="noStrike">
                <a:solidFill>
                  <a:srgbClr val="EA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Font-weight: bold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Display: none</a:t>
            </a:r>
          </a:p>
        </p:txBody>
      </p:sp>
      <p:cxnSp>
        <p:nvCxnSpPr>
          <p:cNvPr id="221" name="Shape 221"/>
          <p:cNvCxnSpPr>
            <a:endCxn id="219" idx="1"/>
          </p:cNvCxnSpPr>
          <p:nvPr/>
        </p:nvCxnSpPr>
        <p:spPr>
          <a:xfrm>
            <a:off x="1404305" y="6199115"/>
            <a:ext cx="2876999" cy="18600"/>
          </a:xfrm>
          <a:prstGeom prst="bentConnector3">
            <a:avLst>
              <a:gd fmla="val 50002" name="adj1"/>
            </a:avLst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cxnSp>
        <p:nvCxnSpPr>
          <p:cNvPr id="222" name="Shape 222"/>
          <p:cNvCxnSpPr/>
          <p:nvPr/>
        </p:nvCxnSpPr>
        <p:spPr>
          <a:xfrm flipH="1" rot="10800000">
            <a:off x="2972140" y="4906560"/>
            <a:ext cx="1283399" cy="127500"/>
          </a:xfrm>
          <a:prstGeom prst="bentConnector3">
            <a:avLst>
              <a:gd fmla="val 50000" name="adj1"/>
            </a:avLst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223" name="Shape 223"/>
          <p:cNvSpPr/>
          <p:nvPr/>
        </p:nvSpPr>
        <p:spPr>
          <a:xfrm>
            <a:off x="9641981" y="3112391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0035867" y="3232455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</a:p>
        </p:txBody>
      </p:sp>
      <p:cxnSp>
        <p:nvCxnSpPr>
          <p:cNvPr id="225" name="Shape 225"/>
          <p:cNvCxnSpPr>
            <a:endCxn id="223" idx="0"/>
          </p:cNvCxnSpPr>
          <p:nvPr/>
        </p:nvCxnSpPr>
        <p:spPr>
          <a:xfrm>
            <a:off x="9761212" y="2744291"/>
            <a:ext cx="441000" cy="3681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226" name="Shape 226"/>
          <p:cNvSpPr/>
          <p:nvPr/>
        </p:nvSpPr>
        <p:spPr>
          <a:xfrm>
            <a:off x="8664371" y="2303100"/>
            <a:ext cx="1120463" cy="579549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8953074" y="2444039"/>
            <a:ext cx="109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</a:p>
        </p:txBody>
      </p:sp>
      <p:sp>
        <p:nvSpPr>
          <p:cNvPr id="228" name="Shape 228"/>
          <p:cNvSpPr/>
          <p:nvPr/>
        </p:nvSpPr>
        <p:spPr>
          <a:xfrm>
            <a:off x="9902846" y="2086193"/>
            <a:ext cx="2294687" cy="46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9933082" y="2103591"/>
            <a:ext cx="2234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Font-weight: bold</a:t>
            </a:r>
          </a:p>
        </p:txBody>
      </p:sp>
      <p:cxnSp>
        <p:nvCxnSpPr>
          <p:cNvPr id="230" name="Shape 230"/>
          <p:cNvCxnSpPr/>
          <p:nvPr/>
        </p:nvCxnSpPr>
        <p:spPr>
          <a:xfrm flipH="1" rot="10800000">
            <a:off x="10566289" y="2628705"/>
            <a:ext cx="196153" cy="498182"/>
          </a:xfrm>
          <a:prstGeom prst="straightConnector1">
            <a:avLst/>
          </a:prstGeom>
          <a:noFill/>
          <a:ln cap="rnd" cmpd="sng" w="2857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231" name="Shape 231"/>
          <p:cNvSpPr/>
          <p:nvPr/>
        </p:nvSpPr>
        <p:spPr>
          <a:xfrm>
            <a:off x="10057485" y="4129914"/>
            <a:ext cx="2047741" cy="493585"/>
          </a:xfrm>
          <a:prstGeom prst="flowChartDocument">
            <a:avLst/>
          </a:prstGeom>
          <a:solidFill>
            <a:srgbClr val="00B050"/>
          </a:solidFill>
          <a:ln cap="rnd" cmpd="sng" w="19050">
            <a:solidFill>
              <a:srgbClr val="800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0106850" y="4142725"/>
            <a:ext cx="1998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Hey! Welcome</a:t>
            </a:r>
          </a:p>
        </p:txBody>
      </p:sp>
      <p:cxnSp>
        <p:nvCxnSpPr>
          <p:cNvPr id="233" name="Shape 233"/>
          <p:cNvCxnSpPr>
            <a:stCxn id="223" idx="5"/>
          </p:cNvCxnSpPr>
          <p:nvPr/>
        </p:nvCxnSpPr>
        <p:spPr>
          <a:xfrm>
            <a:off x="10598356" y="3607067"/>
            <a:ext cx="164100" cy="5685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</p:cxnSp>
      <p:sp>
        <p:nvSpPr>
          <p:cNvPr id="234" name="Shape 234"/>
          <p:cNvSpPr txBox="1"/>
          <p:nvPr/>
        </p:nvSpPr>
        <p:spPr>
          <a:xfrm>
            <a:off x="100884" y="418560"/>
            <a:ext cx="1665759" cy="477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00884" y="3126889"/>
            <a:ext cx="2616556" cy="477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CSSOM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757634" y="4906501"/>
            <a:ext cx="334759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entury Gothic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Rendering Tree</a:t>
            </a:r>
          </a:p>
        </p:txBody>
      </p:sp>
      <p:sp>
        <p:nvSpPr>
          <p:cNvPr id="237" name="Shape 237"/>
          <p:cNvSpPr/>
          <p:nvPr/>
        </p:nvSpPr>
        <p:spPr>
          <a:xfrm>
            <a:off x="7263685" y="3232455"/>
            <a:ext cx="1400687" cy="81151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BC55C"/>
              </a:gs>
              <a:gs pos="100000">
                <a:srgbClr val="B9931E"/>
              </a:gs>
            </a:gsLst>
            <a:lin ang="5400000" scaled="0"/>
          </a:gradFill>
          <a:ln cap="rnd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17441" y="2512943"/>
            <a:ext cx="847862" cy="820364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EBC55C"/>
              </a:gs>
              <a:gs pos="100000">
                <a:srgbClr val="B9931E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74250" y="58274"/>
            <a:ext cx="940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sng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PHP Works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103312" y="658566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&lt;?php 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Controller_SuperAdmin_AccountManager extends Controller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function __construct(Request $request, Response $response)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$this-&gt;common_function = new CommonFunction;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function action_index()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 ‘Hello ISS !’;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}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 :-   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ISS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sng" cap="none" strike="noStrike">
                <a:solidFill>
                  <a:srgbClr val="EAD1DC"/>
                </a:solidFill>
                <a:latin typeface="Droid Serif"/>
                <a:ea typeface="Droid Serif"/>
                <a:cs typeface="Droid Serif"/>
                <a:sym typeface="Droid Serif"/>
              </a:rPr>
              <a:t>Node.js 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230025" y="1298775"/>
            <a:ext cx="105855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roid Serif"/>
              <a:buChar char="▶"/>
            </a:pPr>
            <a:r>
              <a:rPr b="0" i="0" lang="en-US" sz="25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Ryan Dahl - Creator of Node.js</a:t>
            </a:r>
            <a:br>
              <a:rPr b="0" i="0" lang="en-US" sz="25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roid Serif"/>
              <a:buChar char="▶"/>
            </a:pPr>
            <a:r>
              <a:rPr b="0" i="0" lang="en-US" sz="25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Built on top of Chrome’s v8 JavaScript Engine for building fast, scalable network application</a:t>
            </a:r>
            <a:br>
              <a:rPr b="0" i="0" lang="en-US" sz="25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roid Serif"/>
              <a:buChar char="▶"/>
            </a:pPr>
            <a:r>
              <a:rPr b="0" i="0" lang="en-US" sz="25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Uses an Event Driven, non - blocking I/O model that makes it lightweight and efficient</a:t>
            </a:r>
            <a:br>
              <a:rPr b="0" i="0" lang="en-US" sz="25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roid Serif"/>
              <a:buChar char="▶"/>
            </a:pPr>
            <a:r>
              <a:rPr b="0" i="0" lang="en-US" sz="25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Single threaded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03300" y="449149"/>
            <a:ext cx="94047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US" sz="4200" u="sng" cap="none" strike="noStrike">
                <a:solidFill>
                  <a:srgbClr val="EAD1D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Non-blocking I/O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103300" y="1611350"/>
            <a:ext cx="107544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>
            <a:noAutofit/>
          </a:bodyPr>
          <a:lstStyle/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request temporarily saved on heap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2667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lang="en-US" sz="2200">
                <a:solidFill>
                  <a:schemeClr val="dk1"/>
                </a:solidFill>
              </a:rPr>
              <a:t>To avoid blocking, Node makes use of the event driven nature of JS by attaching callbacks to I/O requests</a:t>
            </a:r>
            <a:br>
              <a:rPr lang="en-US" sz="2200">
                <a:solidFill>
                  <a:schemeClr val="dk1"/>
                </a:solidFill>
              </a:rPr>
            </a:b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support nearly 1 million concurrent connection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2667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▶"/>
            </a:pPr>
            <a:r>
              <a:rPr lang="en-US" sz="2200">
                <a:solidFill>
                  <a:schemeClr val="dk1"/>
                </a:solidFill>
              </a:rPr>
              <a:t>Script waiting on I/O waste no space because they get popped off the stack when their non-I/O related code finishes executing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