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F9"/>
    <a:srgbClr val="EDEEFF"/>
    <a:srgbClr val="F9FFEB"/>
    <a:srgbClr val="EDFFC5"/>
    <a:srgbClr val="7FBA00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59" d="100"/>
          <a:sy n="59" d="100"/>
        </p:scale>
        <p:origin x="912" y="4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285674" TargetMode="External"/><Relationship Id="rId3" Type="http://schemas.openxmlformats.org/officeDocument/2006/relationships/hyperlink" Target="https://www.researchgate.net/publication/334357933_Fire_Detection_using_Deep_Learning" TargetMode="External"/><Relationship Id="rId7" Type="http://schemas.openxmlformats.org/officeDocument/2006/relationships/hyperlink" Target="https://www.sciencedirect.com/science/article/pii/S187705091930740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1877050919302857" TargetMode="External"/><Relationship Id="rId5" Type="http://schemas.openxmlformats.org/officeDocument/2006/relationships/hyperlink" Target="https://www.sciencedirect.com/science/article/abs/pii/S1877050919314515" TargetMode="External"/><Relationship Id="rId4" Type="http://schemas.openxmlformats.org/officeDocument/2006/relationships/hyperlink" Target="https://ieeexplore.ieee.org/document/872117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95316D-1E70-9E4D-C82D-DC6493EC4CED}"/>
              </a:ext>
            </a:extLst>
          </p:cNvPr>
          <p:cNvSpPr txBox="1"/>
          <p:nvPr/>
        </p:nvSpPr>
        <p:spPr>
          <a:xfrm>
            <a:off x="4346089" y="2030507"/>
            <a:ext cx="7110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EBEEF9"/>
                </a:solidFill>
              </a:rPr>
              <a:t>"Fire Detection System Using Convolutional Neural Network"</a:t>
            </a:r>
            <a:endParaRPr lang="en-US" sz="4000" b="1" dirty="0">
              <a:solidFill>
                <a:srgbClr val="EBEE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8525A2-49D0-AAD6-F4EE-F488AD21601D}"/>
              </a:ext>
            </a:extLst>
          </p:cNvPr>
          <p:cNvSpPr txBox="1"/>
          <p:nvPr/>
        </p:nvSpPr>
        <p:spPr>
          <a:xfrm>
            <a:off x="4811265" y="3619752"/>
            <a:ext cx="7595349" cy="1528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College Name : </a:t>
            </a:r>
            <a:r>
              <a:rPr lang="en-US" dirty="0" err="1" smtClean="0">
                <a:solidFill>
                  <a:schemeClr val="bg1"/>
                </a:solidFill>
              </a:rPr>
              <a:t>Amrutvahini</a:t>
            </a:r>
            <a:r>
              <a:rPr lang="en-US" dirty="0" smtClean="0">
                <a:solidFill>
                  <a:schemeClr val="bg1"/>
                </a:solidFill>
              </a:rPr>
              <a:t> College of Engineering </a:t>
            </a:r>
            <a:r>
              <a:rPr lang="en-US" dirty="0" err="1" smtClean="0">
                <a:solidFill>
                  <a:schemeClr val="bg1"/>
                </a:solidFill>
              </a:rPr>
              <a:t>Sangamner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Student </a:t>
            </a:r>
            <a:r>
              <a:rPr lang="en-US" dirty="0" smtClean="0">
                <a:solidFill>
                  <a:schemeClr val="bg1"/>
                </a:solidFill>
              </a:rPr>
              <a:t>Name :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Rasal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Sanket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>
                <a:solidFill>
                  <a:schemeClr val="bg1"/>
                </a:solidFill>
              </a:rPr>
              <a:t>-https://github.com/sanket889/Forest-fire-detection/upload/main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199809" y="2273952"/>
            <a:ext cx="10435915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</a:t>
            </a:r>
            <a:r>
              <a:rPr lang="en-US" sz="1800" b="1" dirty="0" smtClean="0">
                <a:latin typeface="+mn-lt"/>
              </a:rPr>
              <a:t>: </a:t>
            </a:r>
          </a:p>
          <a:p>
            <a:pPr marL="231642" indent="-231642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project uses a Convolutional Neural Network (CNN) to develop a real-time fire detection system. By analyzing images or video frames, the model can accurately identify fire, offering a faster and more reliable solution for safety monitoring</a:t>
            </a:r>
            <a:r>
              <a:rPr lang="en-US" sz="1800" dirty="0" smtClean="0"/>
              <a:t>.</a:t>
            </a:r>
            <a:endParaRPr lang="en-US" sz="1800" dirty="0" smtClean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</a:t>
            </a:r>
            <a:r>
              <a:rPr lang="en-US" sz="1800" b="1" dirty="0" smtClean="0">
                <a:latin typeface="+mn-lt"/>
              </a:rPr>
              <a:t>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Accurate </a:t>
            </a:r>
            <a:r>
              <a:rPr lang="en-US" sz="1800" dirty="0"/>
              <a:t>Fire Detection: Develop a CNN-based model capable of distinguishing fire from non-fire scenarios with high precision.</a:t>
            </a:r>
            <a:endParaRPr lang="en-US" sz="1800" dirty="0" smtClean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Real-Time </a:t>
            </a:r>
            <a:r>
              <a:rPr lang="en-US" sz="1800" dirty="0" smtClean="0"/>
              <a:t>Monitoring: Ensure </a:t>
            </a:r>
            <a:r>
              <a:rPr lang="en-US" sz="1800" dirty="0"/>
              <a:t>the system detects fire instantly from video frames or live camera feeds.</a:t>
            </a:r>
            <a:endParaRPr lang="en-US" sz="1800" dirty="0" smtClean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User Alerts: Implement mechanisms to notify users immediately upon fire detection (e.g., alarms, notifications).</a:t>
            </a:r>
            <a:endParaRPr lang="en-US" sz="1800" dirty="0" smtClean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101037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</a:t>
            </a:r>
            <a:r>
              <a:rPr lang="en-IN" sz="2000" b="1" dirty="0" smtClean="0">
                <a:solidFill>
                  <a:srgbClr val="213163"/>
                </a:solidFill>
              </a:rPr>
              <a:t>Statement : </a:t>
            </a:r>
          </a:p>
          <a:p>
            <a:pPr algn="just"/>
            <a:r>
              <a:rPr lang="en-US" sz="2000" dirty="0" smtClean="0"/>
              <a:t>Fire </a:t>
            </a:r>
            <a:r>
              <a:rPr lang="en-US" sz="2000" dirty="0"/>
              <a:t>incidents cause severe damage and require rapid detection to minimize risks. Traditional systems like smoke detectors often delay or fail, necessitating a faster, more accurate </a:t>
            </a:r>
            <a:r>
              <a:rPr lang="en-US" sz="2000" dirty="0" smtClean="0"/>
              <a:t>solution</a:t>
            </a:r>
          </a:p>
          <a:p>
            <a:endParaRPr lang="en-US" sz="2000" dirty="0" smtClean="0">
              <a:solidFill>
                <a:srgbClr val="213163"/>
              </a:solidFill>
            </a:endParaRPr>
          </a:p>
          <a:p>
            <a:endParaRPr lang="en-US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1: Source</a:t>
            </a:r>
            <a:r>
              <a:rPr lang="en-US" sz="1800" dirty="0" smtClean="0"/>
              <a:t>: The </a:t>
            </a:r>
            <a:r>
              <a:rPr lang="en-US" sz="1800" dirty="0"/>
              <a:t>dataset is compiled from publicly available fire and non-fire image datasets or custom datasets created from video </a:t>
            </a:r>
            <a:r>
              <a:rPr lang="en-US" sz="1800" dirty="0" smtClean="0"/>
              <a:t>feeds</a:t>
            </a:r>
          </a:p>
          <a:p>
            <a:endParaRPr lang="en-US" sz="1800" dirty="0"/>
          </a:p>
          <a:p>
            <a:r>
              <a:rPr lang="en-US" sz="1800" b="1" dirty="0" smtClean="0"/>
              <a:t>2: Data Composition </a:t>
            </a:r>
            <a:r>
              <a:rPr lang="en-US" sz="1800" dirty="0" smtClean="0"/>
              <a:t>: Categories</a:t>
            </a:r>
            <a:r>
              <a:rPr lang="en-US" sz="1800" dirty="0"/>
              <a:t>: Fire and Non-Fire images.</a:t>
            </a:r>
          </a:p>
          <a:p>
            <a:r>
              <a:rPr lang="en-US" sz="1800" dirty="0"/>
              <a:t>Images: High-quality, diverse images of fire in different environments (indoor, outdoor, forest, industrial, etc</a:t>
            </a:r>
            <a:r>
              <a:rPr lang="en-US" sz="1800" dirty="0" smtClean="0"/>
              <a:t>.)</a:t>
            </a:r>
          </a:p>
          <a:p>
            <a:endParaRPr lang="en-US" sz="1800" dirty="0"/>
          </a:p>
          <a:p>
            <a:r>
              <a:rPr lang="en-US" sz="1800" b="1" dirty="0" smtClean="0"/>
              <a:t>3: Size </a:t>
            </a:r>
            <a:r>
              <a:rPr lang="en-US" sz="1800" dirty="0" smtClean="0"/>
              <a:t>: Total </a:t>
            </a:r>
            <a:r>
              <a:rPr lang="en-US" sz="1800" dirty="0"/>
              <a:t>images: Approximately </a:t>
            </a:r>
            <a:r>
              <a:rPr lang="en-US" sz="1800" dirty="0" smtClean="0"/>
              <a:t>566 </a:t>
            </a:r>
            <a:r>
              <a:rPr lang="en-US" sz="1800" dirty="0"/>
              <a:t>images.</a:t>
            </a:r>
          </a:p>
          <a:p>
            <a:r>
              <a:rPr lang="en-US" sz="1800" dirty="0"/>
              <a:t>Split: Training (70%), Validation (20%), Testing (10</a:t>
            </a:r>
            <a:r>
              <a:rPr lang="en-US" sz="1800" dirty="0" smtClean="0"/>
              <a:t>%)</a:t>
            </a:r>
          </a:p>
          <a:p>
            <a:endParaRPr lang="en-US" sz="1800" dirty="0"/>
          </a:p>
          <a:p>
            <a:r>
              <a:rPr lang="en-US" sz="1800" b="1" dirty="0" smtClean="0"/>
              <a:t>4: Preprocessing</a:t>
            </a:r>
            <a:r>
              <a:rPr lang="en-US" sz="1800" dirty="0"/>
              <a:t>: Resizing images to uniform dimensions</a:t>
            </a:r>
            <a:endParaRPr lang="en-US" sz="1800" dirty="0" smtClean="0"/>
          </a:p>
          <a:p>
            <a:r>
              <a:rPr lang="en-US" sz="1800" dirty="0" smtClean="0"/>
              <a:t>Resized</a:t>
            </a:r>
            <a:r>
              <a:rPr lang="en-US" sz="1800" dirty="0"/>
              <a:t>, normalized, and augmented for better model performance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 smtClean="0"/>
              <a:t>5: Challenges</a:t>
            </a:r>
            <a:r>
              <a:rPr lang="en-US" sz="1800" dirty="0" smtClean="0"/>
              <a:t>: Variations </a:t>
            </a:r>
            <a:r>
              <a:rPr lang="en-US" sz="1800" dirty="0"/>
              <a:t>in lighting, smoke, and fire intensity.</a:t>
            </a:r>
          </a:p>
          <a:p>
            <a:r>
              <a:rPr lang="en-US" sz="1800" dirty="0"/>
              <a:t>Avoiding </a:t>
            </a:r>
            <a:r>
              <a:rPr lang="en-US" sz="1800" dirty="0" err="1"/>
              <a:t>overfitting</a:t>
            </a:r>
            <a:r>
              <a:rPr lang="en-US" sz="1800" dirty="0"/>
              <a:t> due to limited fire image diversity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6177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Data </a:t>
            </a:r>
            <a:r>
              <a:rPr lang="en-US" sz="1800" dirty="0"/>
              <a:t>Preparation: Collect and preprocess fire/non-fire images with augmentation.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Model Design: Build a CNN for feature extraction and </a:t>
            </a:r>
            <a:r>
              <a:rPr lang="en-US" sz="1800" dirty="0" smtClean="0"/>
              <a:t>classification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Training: Train the model with optimized parameters to improve </a:t>
            </a:r>
            <a:r>
              <a:rPr lang="en-US" sz="1800" dirty="0" smtClean="0"/>
              <a:t>accuracy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Evaluation: Test performance using metrics like accuracy and </a:t>
            </a:r>
            <a:r>
              <a:rPr lang="en-US" sz="1800" dirty="0" smtClean="0"/>
              <a:t>F1-score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Deployment: Integrate the model for real-time fire detection with alert systems.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</a:t>
            </a:r>
            <a:r>
              <a:rPr lang="en-US" sz="1800" b="1" dirty="0" smtClean="0">
                <a:latin typeface="+mn-lt"/>
              </a:rPr>
              <a:t>Used:</a:t>
            </a:r>
          </a:p>
          <a:p>
            <a:pPr>
              <a:spcAft>
                <a:spcPts val="800"/>
              </a:spcAft>
            </a:pPr>
            <a:r>
              <a:rPr lang="en-US" sz="1800" dirty="0" smtClean="0"/>
              <a:t>                 Convolutional </a:t>
            </a:r>
            <a:r>
              <a:rPr lang="en-US" sz="1800" dirty="0"/>
              <a:t>Neural Network (CNN) for image classification, using convolutional and pooling layers to extract features and classify images as "Fire" or "Non-Fire.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6782157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Summary:</a:t>
            </a:r>
          </a:p>
          <a:p>
            <a:pPr algn="just">
              <a:spcAft>
                <a:spcPts val="800"/>
              </a:spcAft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</a:t>
            </a:r>
            <a:r>
              <a:rPr lang="en-US" sz="1800" dirty="0" smtClean="0"/>
              <a:t>This </a:t>
            </a:r>
            <a:r>
              <a:rPr lang="en-US" sz="1800" dirty="0"/>
              <a:t>project uses Convolutional Neural Networks (CNNs) for real-time fire detection, offering a faster and more accurate solution than traditional methods. The system quickly identifies fire in images, providing timely alerts and enhancing safety in various environments</a:t>
            </a:r>
            <a:r>
              <a:rPr lang="en-US" sz="1800" dirty="0" smtClean="0"/>
              <a:t>.</a:t>
            </a:r>
          </a:p>
          <a:p>
            <a:pPr>
              <a:spcAft>
                <a:spcPts val="800"/>
              </a:spcAft>
            </a:pP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</a:t>
            </a:r>
            <a:r>
              <a:rPr lang="en-US" sz="1800" dirty="0" smtClean="0">
                <a:latin typeface="+mn-lt"/>
              </a:rPr>
              <a:t>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Improve accuracy with larger datasets and advanced models</a:t>
            </a:r>
            <a:r>
              <a:rPr lang="en-US" sz="1800" dirty="0" smtClean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Integrate with </a:t>
            </a:r>
            <a:r>
              <a:rPr lang="en-US" sz="1800" dirty="0" err="1"/>
              <a:t>IoT</a:t>
            </a:r>
            <a:r>
              <a:rPr lang="en-US" sz="1800" dirty="0"/>
              <a:t> for automatic alerts and control</a:t>
            </a:r>
            <a:r>
              <a:rPr lang="en-US" sz="1800" dirty="0" smtClean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Deploy on edge devices for faster, offline </a:t>
            </a:r>
            <a:r>
              <a:rPr lang="en-US" sz="1800" dirty="0" smtClean="0"/>
              <a:t>processing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Add multi-modal detection with sensors</a:t>
            </a:r>
            <a:r>
              <a:rPr lang="en-US" sz="1800" dirty="0" smtClean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Conduct real-world testing for validation.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xmlns="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6696095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3"/>
              </a:rPr>
              <a:t>https://</a:t>
            </a:r>
            <a:r>
              <a:rPr lang="en-US" sz="1800" dirty="0" smtClean="0">
                <a:latin typeface="+mn-lt"/>
                <a:hlinkClick r:id="rId3"/>
              </a:rPr>
              <a:t>www.researchgate.net/publication/334357933_Fire_Detection_using_Deep_Learning</a:t>
            </a:r>
            <a:r>
              <a:rPr lang="en-US" sz="1800" dirty="0" smtClean="0">
                <a:latin typeface="+mn-lt"/>
              </a:rPr>
              <a:t>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4"/>
              </a:rPr>
              <a:t>https://</a:t>
            </a:r>
            <a:r>
              <a:rPr lang="en-US" sz="1800" dirty="0" smtClean="0">
                <a:latin typeface="+mn-lt"/>
                <a:hlinkClick r:id="rId4"/>
              </a:rPr>
              <a:t>ieeexplore.ieee.org/document/8721175</a:t>
            </a:r>
            <a:r>
              <a:rPr lang="en-US" sz="1800" dirty="0" smtClean="0">
                <a:latin typeface="+mn-lt"/>
              </a:rPr>
              <a:t>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5"/>
              </a:rPr>
              <a:t>https://</a:t>
            </a:r>
            <a:r>
              <a:rPr lang="en-US" sz="1800" dirty="0" smtClean="0">
                <a:latin typeface="+mn-lt"/>
                <a:hlinkClick r:id="rId5"/>
              </a:rPr>
              <a:t>www.sciencedirect.com/science/article/abs/pii/S1877050919314515</a:t>
            </a: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6"/>
              </a:rPr>
              <a:t>https://</a:t>
            </a:r>
            <a:r>
              <a:rPr lang="en-US" sz="1800" dirty="0" smtClean="0">
                <a:latin typeface="+mn-lt"/>
                <a:hlinkClick r:id="rId6"/>
              </a:rPr>
              <a:t>www.sciencedirect.com/science/article/pii/S1877050919302857</a:t>
            </a: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7"/>
              </a:rPr>
              <a:t>https://</a:t>
            </a:r>
            <a:r>
              <a:rPr lang="en-US" sz="1800" dirty="0" smtClean="0">
                <a:latin typeface="+mn-lt"/>
                <a:hlinkClick r:id="rId7"/>
              </a:rPr>
              <a:t>www.sciencedirect.com/science/article/pii/S1877050919307405</a:t>
            </a: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8"/>
              </a:rPr>
              <a:t>https://</a:t>
            </a:r>
            <a:r>
              <a:rPr lang="en-US" sz="1800" dirty="0" smtClean="0">
                <a:latin typeface="+mn-lt"/>
                <a:hlinkClick r:id="rId8"/>
              </a:rPr>
              <a:t>ieeexplore.ieee.org/document/9285674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fa2617-96bd-425d-8578-e93563fe37c5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514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77</cp:revision>
  <dcterms:modified xsi:type="dcterms:W3CDTF">2025-01-28T07:06:11Z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