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sldIdLst>
    <p:sldId id="337" r:id="rId2"/>
    <p:sldId id="359" r:id="rId3"/>
    <p:sldId id="360" r:id="rId4"/>
    <p:sldId id="361" r:id="rId5"/>
    <p:sldId id="362" r:id="rId6"/>
    <p:sldId id="363" r:id="rId7"/>
    <p:sldId id="367" r:id="rId8"/>
    <p:sldId id="368" r:id="rId9"/>
    <p:sldId id="369" r:id="rId10"/>
    <p:sldId id="365" r:id="rId11"/>
    <p:sldId id="366" r:id="rId12"/>
    <p:sldId id="370" r:id="rId13"/>
    <p:sldId id="468" r:id="rId14"/>
    <p:sldId id="373" r:id="rId15"/>
    <p:sldId id="371" r:id="rId16"/>
    <p:sldId id="372" r:id="rId17"/>
    <p:sldId id="374" r:id="rId18"/>
    <p:sldId id="377" r:id="rId19"/>
    <p:sldId id="380" r:id="rId20"/>
    <p:sldId id="381" r:id="rId21"/>
    <p:sldId id="378" r:id="rId22"/>
    <p:sldId id="472" r:id="rId23"/>
    <p:sldId id="338" r:id="rId24"/>
    <p:sldId id="382" r:id="rId25"/>
    <p:sldId id="404" r:id="rId26"/>
    <p:sldId id="339" r:id="rId27"/>
    <p:sldId id="340" r:id="rId28"/>
    <p:sldId id="321" r:id="rId29"/>
    <p:sldId id="322" r:id="rId30"/>
    <p:sldId id="383" r:id="rId31"/>
    <p:sldId id="385" r:id="rId32"/>
    <p:sldId id="386" r:id="rId33"/>
    <p:sldId id="387" r:id="rId34"/>
    <p:sldId id="343" r:id="rId35"/>
    <p:sldId id="344" r:id="rId36"/>
    <p:sldId id="345" r:id="rId37"/>
    <p:sldId id="346" r:id="rId38"/>
    <p:sldId id="388" r:id="rId39"/>
    <p:sldId id="389" r:id="rId40"/>
    <p:sldId id="323" r:id="rId41"/>
    <p:sldId id="324" r:id="rId42"/>
    <p:sldId id="390" r:id="rId43"/>
    <p:sldId id="391" r:id="rId44"/>
    <p:sldId id="325" r:id="rId45"/>
    <p:sldId id="392" r:id="rId46"/>
    <p:sldId id="347" r:id="rId47"/>
    <p:sldId id="348" r:id="rId48"/>
    <p:sldId id="349" r:id="rId49"/>
    <p:sldId id="350" r:id="rId50"/>
    <p:sldId id="351" r:id="rId51"/>
    <p:sldId id="352" r:id="rId52"/>
    <p:sldId id="353" r:id="rId53"/>
    <p:sldId id="395" r:id="rId54"/>
    <p:sldId id="393" r:id="rId55"/>
    <p:sldId id="394" r:id="rId56"/>
    <p:sldId id="326" r:id="rId57"/>
    <p:sldId id="327" r:id="rId58"/>
    <p:sldId id="396" r:id="rId59"/>
    <p:sldId id="328" r:id="rId60"/>
    <p:sldId id="397" r:id="rId61"/>
    <p:sldId id="329" r:id="rId62"/>
    <p:sldId id="330" r:id="rId63"/>
    <p:sldId id="331" r:id="rId64"/>
    <p:sldId id="398" r:id="rId65"/>
    <p:sldId id="399" r:id="rId66"/>
    <p:sldId id="402" r:id="rId67"/>
    <p:sldId id="403" r:id="rId68"/>
    <p:sldId id="405" r:id="rId69"/>
    <p:sldId id="406" r:id="rId70"/>
    <p:sldId id="407" r:id="rId71"/>
    <p:sldId id="267" r:id="rId72"/>
    <p:sldId id="408" r:id="rId73"/>
    <p:sldId id="409" r:id="rId74"/>
    <p:sldId id="358" r:id="rId75"/>
    <p:sldId id="311" r:id="rId76"/>
    <p:sldId id="313" r:id="rId77"/>
    <p:sldId id="332" r:id="rId78"/>
    <p:sldId id="410" r:id="rId79"/>
    <p:sldId id="411" r:id="rId80"/>
    <p:sldId id="333" r:id="rId81"/>
    <p:sldId id="334" r:id="rId82"/>
    <p:sldId id="335" r:id="rId83"/>
    <p:sldId id="336" r:id="rId84"/>
    <p:sldId id="274" r:id="rId85"/>
    <p:sldId id="412" r:id="rId86"/>
    <p:sldId id="276" r:id="rId87"/>
    <p:sldId id="413" r:id="rId88"/>
    <p:sldId id="414" r:id="rId89"/>
    <p:sldId id="277" r:id="rId90"/>
    <p:sldId id="278" r:id="rId91"/>
    <p:sldId id="280" r:id="rId92"/>
    <p:sldId id="281" r:id="rId93"/>
    <p:sldId id="282" r:id="rId94"/>
    <p:sldId id="283" r:id="rId95"/>
    <p:sldId id="415" r:id="rId96"/>
    <p:sldId id="416" r:id="rId97"/>
    <p:sldId id="417" r:id="rId98"/>
    <p:sldId id="418" r:id="rId99"/>
    <p:sldId id="419" r:id="rId100"/>
    <p:sldId id="420" r:id="rId101"/>
    <p:sldId id="421" r:id="rId102"/>
    <p:sldId id="315" r:id="rId103"/>
    <p:sldId id="316" r:id="rId104"/>
    <p:sldId id="422" r:id="rId105"/>
    <p:sldId id="423" r:id="rId106"/>
    <p:sldId id="317" r:id="rId107"/>
    <p:sldId id="318" r:id="rId108"/>
    <p:sldId id="424" r:id="rId109"/>
    <p:sldId id="471" r:id="rId110"/>
    <p:sldId id="425" r:id="rId111"/>
    <p:sldId id="438" r:id="rId112"/>
    <p:sldId id="439" r:id="rId113"/>
    <p:sldId id="426" r:id="rId114"/>
    <p:sldId id="428" r:id="rId115"/>
    <p:sldId id="437" r:id="rId116"/>
    <p:sldId id="256" r:id="rId117"/>
    <p:sldId id="441" r:id="rId118"/>
    <p:sldId id="442" r:id="rId119"/>
    <p:sldId id="467" r:id="rId120"/>
    <p:sldId id="465" r:id="rId121"/>
    <p:sldId id="466" r:id="rId122"/>
    <p:sldId id="470" r:id="rId123"/>
    <p:sldId id="440" r:id="rId124"/>
    <p:sldId id="473" r:id="rId125"/>
    <p:sldId id="257" r:id="rId126"/>
    <p:sldId id="258" r:id="rId127"/>
    <p:sldId id="260" r:id="rId128"/>
    <p:sldId id="261" r:id="rId129"/>
    <p:sldId id="461" r:id="rId130"/>
    <p:sldId id="262" r:id="rId131"/>
    <p:sldId id="263" r:id="rId132"/>
    <p:sldId id="443" r:id="rId133"/>
    <p:sldId id="444" r:id="rId134"/>
    <p:sldId id="445" r:id="rId135"/>
    <p:sldId id="446" r:id="rId136"/>
    <p:sldId id="456" r:id="rId137"/>
    <p:sldId id="457" r:id="rId138"/>
    <p:sldId id="458" r:id="rId139"/>
    <p:sldId id="459" r:id="rId140"/>
    <p:sldId id="460" r:id="rId141"/>
    <p:sldId id="264" r:id="rId142"/>
    <p:sldId id="265" r:id="rId143"/>
    <p:sldId id="462" r:id="rId144"/>
    <p:sldId id="463" r:id="rId145"/>
    <p:sldId id="464" r:id="rId1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CF422-549A-4C1B-A13B-519F00E9B029}" type="datetimeFigureOut">
              <a:rPr lang="en-US" smtClean="0"/>
              <a:pPr/>
              <a:t>3/20/2019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29B62-350F-4A38-9C68-CF5F7A5F95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B29B62-350F-4A38-9C68-CF5F7A5F95D6}"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round/>
            <a:headEnd/>
            <a:tailEnd/>
          </a:ln>
        </p:spPr>
        <p:txBody>
          <a:bodyPr/>
          <a:lstStyle/>
          <a:p>
            <a:fld id="{0A1C1EB9-8783-46AC-9593-A9C6F8D5F381}" type="slidenum">
              <a:rPr lang="en-US" smtClean="0"/>
              <a:pPr/>
              <a:t>91</a:t>
            </a:fld>
            <a:endParaRPr lang="en-US" smtClean="0"/>
          </a:p>
        </p:txBody>
      </p:sp>
      <p:sp>
        <p:nvSpPr>
          <p:cNvPr id="450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5060"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ln>
            <a:round/>
            <a:headEnd/>
            <a:tailEnd/>
          </a:ln>
        </p:spPr>
        <p:txBody>
          <a:bodyPr/>
          <a:lstStyle/>
          <a:p>
            <a:fld id="{C798FBB7-05B6-4248-98A4-075CEBDDA256}" type="slidenum">
              <a:rPr lang="en-US" smtClean="0"/>
              <a:pPr/>
              <a:t>92</a:t>
            </a:fld>
            <a:endParaRPr lang="en-US" smtClean="0"/>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6084"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round/>
            <a:headEnd/>
            <a:tailEnd/>
          </a:ln>
        </p:spPr>
        <p:txBody>
          <a:bodyPr/>
          <a:lstStyle/>
          <a:p>
            <a:fld id="{9A6827F7-1756-40FB-A06A-A034B347C247}" type="slidenum">
              <a:rPr lang="en-US" smtClean="0"/>
              <a:pPr/>
              <a:t>93</a:t>
            </a:fld>
            <a:endParaRPr lang="en-US" smtClean="0"/>
          </a:p>
        </p:txBody>
      </p:sp>
      <p:sp>
        <p:nvSpPr>
          <p:cNvPr id="471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7108"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ln>
            <a:round/>
            <a:headEnd/>
            <a:tailEnd/>
          </a:ln>
        </p:spPr>
        <p:txBody>
          <a:bodyPr/>
          <a:lstStyle/>
          <a:p>
            <a:fld id="{A51C253D-7292-4514-B9EF-6C370C2F2DB2}" type="slidenum">
              <a:rPr lang="en-US" smtClean="0"/>
              <a:pPr/>
              <a:t>94</a:t>
            </a:fld>
            <a:endParaRPr lang="en-US" smtClean="0"/>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8132"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ln>
            <a:round/>
            <a:headEnd/>
            <a:tailEnd/>
          </a:ln>
        </p:spPr>
        <p:txBody>
          <a:bodyPr/>
          <a:lstStyle/>
          <a:p>
            <a:fld id="{A68E7514-2961-41F7-88A7-46F7765414C1}" type="slidenum">
              <a:rPr lang="en-US" smtClean="0"/>
              <a:pPr/>
              <a:t>102</a:t>
            </a:fld>
            <a:endParaRPr lang="en-US" smtClean="0"/>
          </a:p>
        </p:txBody>
      </p:sp>
      <p:sp>
        <p:nvSpPr>
          <p:cNvPr id="3379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3796"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a:ln>
            <a:round/>
            <a:headEnd/>
            <a:tailEnd/>
          </a:ln>
        </p:spPr>
        <p:txBody>
          <a:bodyPr/>
          <a:lstStyle/>
          <a:p>
            <a:fld id="{7681AA33-30A2-4918-A6A6-83AC6504C8F8}" type="slidenum">
              <a:rPr lang="en-US" smtClean="0"/>
              <a:pPr/>
              <a:t>103</a:t>
            </a:fld>
            <a:endParaRPr lang="en-US" smtClean="0"/>
          </a:p>
        </p:txBody>
      </p:sp>
      <p:sp>
        <p:nvSpPr>
          <p:cNvPr id="3481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EEF33D0-BE43-4765-BBA6-D4D2BB660D3C}" type="slidenum">
              <a:rPr lang="en-US" sz="1200">
                <a:solidFill>
                  <a:srgbClr val="000000"/>
                </a:solidFill>
                <a:ea typeface="WenQuanYi Micro Hei" charset="0"/>
                <a:cs typeface="WenQuanYi Micro Hei"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103</a:t>
            </a:fld>
            <a:endParaRPr lang="en-US" sz="1200">
              <a:solidFill>
                <a:srgbClr val="000000"/>
              </a:solidFill>
              <a:ea typeface="WenQuanYi Micro Hei" charset="0"/>
              <a:cs typeface="WenQuanYi Micro Hei" charset="0"/>
            </a:endParaRPr>
          </a:p>
        </p:txBody>
      </p:sp>
      <p:sp>
        <p:nvSpPr>
          <p:cNvPr id="3482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34821" name="Text Box 3"/>
          <p:cNvSpPr txBox="1">
            <a:spLocks noChangeArrowheads="1"/>
          </p:cNvSpPr>
          <p:nvPr/>
        </p:nvSpPr>
        <p:spPr bwMode="auto">
          <a:xfrm>
            <a:off x="685800" y="4343400"/>
            <a:ext cx="5486400" cy="4114800"/>
          </a:xfrm>
          <a:prstGeom prst="rect">
            <a:avLst/>
          </a:prstGeom>
          <a:noFill/>
          <a:ln w="9525">
            <a:noFill/>
            <a:round/>
            <a:headEnd/>
            <a:tailEnd/>
          </a:ln>
          <a:effectLst/>
        </p:spPr>
        <p:txBody>
          <a:bodyPr/>
          <a:lstStyle/>
          <a:p>
            <a:pPr marL="228600" indent="-227013" algn="l">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200">
                <a:solidFill>
                  <a:srgbClr val="000000"/>
                </a:solidFill>
                <a:ea typeface="WenQuanYi Micro Hei" charset="0"/>
                <a:cs typeface="WenQuanYi Micro Hei" charset="0"/>
              </a:rPr>
              <a:t>Ideas to present:</a:t>
            </a:r>
          </a:p>
          <a:p>
            <a:pPr marL="228600" indent="-227013" algn="l">
              <a:spcBef>
                <a:spcPts val="450"/>
              </a:spcBef>
              <a:buFont typeface="Times New Roman" pitchFamily="16" charset="0"/>
              <a:buAutoNum type="arabicParen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200">
                <a:solidFill>
                  <a:srgbClr val="000000"/>
                </a:solidFill>
                <a:ea typeface="WenQuanYi Micro Hei" charset="0"/>
                <a:cs typeface="WenQuanYi Micro Hei" charset="0"/>
              </a:rPr>
              <a:t>Call stack – each call gets different set of parameters</a:t>
            </a:r>
          </a:p>
          <a:p>
            <a:pPr marL="228600" indent="-227013" algn="l">
              <a:spcBef>
                <a:spcPts val="450"/>
              </a:spcBef>
              <a:buFont typeface="Times New Roman" pitchFamily="16" charset="0"/>
              <a:buAutoNum type="arabicParen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200">
                <a:solidFill>
                  <a:srgbClr val="000000"/>
                </a:solidFill>
                <a:ea typeface="WenQuanYi Micro Hei" charset="0"/>
                <a:cs typeface="WenQuanYi Micro Hei" charset="0"/>
              </a:rPr>
              <a:t>“wish-for” example. If I only had a function to compute 3!, I could invoke it, multiply the results by 4, and I would be done. The Wish-for function is really the recursive call, and we really don’t need to worry about how it works, just so long as the base case and the recurrence relationships are correct.</a:t>
            </a:r>
          </a:p>
          <a:p>
            <a:pPr marL="228600" indent="-227013" algn="l">
              <a:spcBef>
                <a:spcPts val="450"/>
              </a:spcBef>
              <a:buFont typeface="Times New Roman" pitchFamily="16" charset="0"/>
              <a:buAutoNum type="arabicParen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200">
                <a:solidFill>
                  <a:srgbClr val="000000"/>
                </a:solidFill>
                <a:ea typeface="WenQuanYi Micro Hei" charset="0"/>
                <a:cs typeface="WenQuanYi Micro Hei" charset="0"/>
              </a:rPr>
              <a:t>Show that T(n) = K +T(n-1), so the time complexity of this function is also O(n), </a:t>
            </a:r>
            <a:br>
              <a:rPr lang="en-US" sz="1200">
                <a:solidFill>
                  <a:srgbClr val="000000"/>
                </a:solidFill>
                <a:ea typeface="WenQuanYi Micro Hei" charset="0"/>
                <a:cs typeface="WenQuanYi Micro Hei" charset="0"/>
              </a:rPr>
            </a:br>
            <a:r>
              <a:rPr lang="en-US" sz="1200">
                <a:solidFill>
                  <a:srgbClr val="000000"/>
                </a:solidFill>
                <a:ea typeface="WenQuanYi Micro Hei" charset="0"/>
                <a:cs typeface="WenQuanYi Micro Hei" charset="0"/>
              </a:rPr>
              <a:t>BUT the function calls have overhead, and so recursion can be time-consuming. </a:t>
            </a:r>
            <a:br>
              <a:rPr lang="en-US" sz="1200">
                <a:solidFill>
                  <a:srgbClr val="000000"/>
                </a:solidFill>
                <a:ea typeface="WenQuanYi Micro Hei" charset="0"/>
                <a:cs typeface="WenQuanYi Micro Hei" charset="0"/>
              </a:rPr>
            </a:br>
            <a:endParaRPr lang="en-US" sz="1200">
              <a:solidFill>
                <a:srgbClr val="000000"/>
              </a:solidFill>
              <a:ea typeface="WenQuanYi Micro Hei" charset="0"/>
              <a:cs typeface="WenQuanYi Micro He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a:ln>
            <a:round/>
            <a:headEnd/>
            <a:tailEnd/>
          </a:ln>
        </p:spPr>
        <p:txBody>
          <a:bodyPr/>
          <a:lstStyle/>
          <a:p>
            <a:fld id="{E5B1CAB6-1BEE-4F0A-9199-A86EBCB30B53}" type="slidenum">
              <a:rPr lang="en-US" smtClean="0"/>
              <a:pPr/>
              <a:t>106</a:t>
            </a:fld>
            <a:endParaRPr lang="en-US" smtClean="0"/>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5844"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round/>
            <a:headEnd/>
            <a:tailEnd/>
          </a:ln>
        </p:spPr>
        <p:txBody>
          <a:bodyPr/>
          <a:lstStyle/>
          <a:p>
            <a:fld id="{2263C89C-055D-40BC-9810-5EED3B3EF6EF}" type="slidenum">
              <a:rPr lang="en-US" smtClean="0"/>
              <a:pPr/>
              <a:t>107</a:t>
            </a:fld>
            <a:endParaRPr lang="en-US" smtClean="0"/>
          </a:p>
        </p:txBody>
      </p:sp>
      <p:sp>
        <p:nvSpPr>
          <p:cNvPr id="368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6868"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5843" name="Rectangle 2"/>
          <p:cNvSpPr>
            <a:spLocks noGrp="1" noChangeArrowheads="1"/>
          </p:cNvSpPr>
          <p:nvPr>
            <p:ph type="body" idx="1"/>
          </p:nvPr>
        </p:nvSpPr>
        <p:spPr>
          <a:xfrm>
            <a:off x="1075765" y="4094307"/>
            <a:ext cx="4908176" cy="3271693"/>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0723" name="Rectangle 2"/>
          <p:cNvSpPr>
            <a:spLocks noGrp="1" noChangeArrowheads="1"/>
          </p:cNvSpPr>
          <p:nvPr>
            <p:ph type="body" idx="1"/>
          </p:nvPr>
        </p:nvSpPr>
        <p:spPr>
          <a:xfrm>
            <a:off x="1075765" y="4094308"/>
            <a:ext cx="4906776" cy="327025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C8A3DC-91EC-4E4D-A2C0-31F77612DBF8}" type="slidenum">
              <a:rPr lang="en-US" smtClean="0"/>
              <a:pPr/>
              <a:t>28</a:t>
            </a:fld>
            <a:endParaRPr lang="en-US"/>
          </a:p>
        </p:txBody>
      </p:sp>
    </p:spTree>
    <p:extLst>
      <p:ext uri="{BB962C8B-B14F-4D97-AF65-F5344CB8AC3E}">
        <p14:creationId xmlns="" xmlns:p14="http://schemas.microsoft.com/office/powerpoint/2010/main" val="3155755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1747" name="Rectangle 2"/>
          <p:cNvSpPr>
            <a:spLocks noGrp="1" noChangeArrowheads="1"/>
          </p:cNvSpPr>
          <p:nvPr>
            <p:ph type="body" idx="1"/>
          </p:nvPr>
        </p:nvSpPr>
        <p:spPr>
          <a:xfrm>
            <a:off x="1075765" y="4094307"/>
            <a:ext cx="4908176" cy="3271693"/>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2771" name="Rectangle 2"/>
          <p:cNvSpPr>
            <a:spLocks noGrp="1" noChangeArrowheads="1"/>
          </p:cNvSpPr>
          <p:nvPr>
            <p:ph type="body" idx="1"/>
          </p:nvPr>
        </p:nvSpPr>
        <p:spPr>
          <a:xfrm>
            <a:off x="1075765" y="4094307"/>
            <a:ext cx="4908176" cy="3271693"/>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3795" name="Rectangle 2"/>
          <p:cNvSpPr>
            <a:spLocks noGrp="1" noChangeArrowheads="1"/>
          </p:cNvSpPr>
          <p:nvPr>
            <p:ph type="body" idx="1"/>
          </p:nvPr>
        </p:nvSpPr>
        <p:spPr>
          <a:xfrm>
            <a:off x="1075765" y="4094307"/>
            <a:ext cx="4908176" cy="3271693"/>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round/>
            <a:headEnd/>
            <a:tailEnd/>
          </a:ln>
        </p:spPr>
        <p:txBody>
          <a:bodyPr/>
          <a:lstStyle/>
          <a:p>
            <a:fld id="{EC3DFFC0-4442-4135-98C2-48099A899CE2}" type="slidenum">
              <a:rPr lang="en-US" smtClean="0"/>
              <a:pPr/>
              <a:t>64</a:t>
            </a:fld>
            <a:endParaRPr lang="en-US" smtClean="0"/>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3012"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round/>
            <a:headEnd/>
            <a:tailEnd/>
          </a:ln>
        </p:spPr>
        <p:txBody>
          <a:bodyPr/>
          <a:lstStyle/>
          <a:p>
            <a:fld id="{0A1C1EB9-8783-46AC-9593-A9C6F8D5F381}" type="slidenum">
              <a:rPr lang="en-US" smtClean="0"/>
              <a:pPr/>
              <a:t>65</a:t>
            </a:fld>
            <a:endParaRPr lang="en-US" smtClean="0"/>
          </a:p>
        </p:txBody>
      </p:sp>
      <p:sp>
        <p:nvSpPr>
          <p:cNvPr id="450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5060"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ln>
            <a:round/>
            <a:headEnd/>
            <a:tailEnd/>
          </a:ln>
        </p:spPr>
        <p:txBody>
          <a:bodyPr/>
          <a:lstStyle/>
          <a:p>
            <a:fld id="{A51C253D-7292-4514-B9EF-6C370C2F2DB2}" type="slidenum">
              <a:rPr lang="en-US" smtClean="0"/>
              <a:pPr/>
              <a:t>66</a:t>
            </a:fld>
            <a:endParaRPr lang="en-US" smtClean="0"/>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8132"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round/>
            <a:headEnd/>
            <a:tailEnd/>
          </a:ln>
        </p:spPr>
        <p:txBody>
          <a:bodyPr/>
          <a:lstStyle/>
          <a:p>
            <a:fld id="{DCAF1583-EEAF-49B5-BD06-504CC582AF6A}" type="slidenum">
              <a:rPr lang="en-US" smtClean="0"/>
              <a:pPr/>
              <a:t>84</a:t>
            </a:fld>
            <a:endParaRPr lang="en-US" smtClean="0"/>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8916"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a:ln>
            <a:round/>
            <a:headEnd/>
            <a:tailEnd/>
          </a:ln>
        </p:spPr>
        <p:txBody>
          <a:bodyPr/>
          <a:lstStyle/>
          <a:p>
            <a:fld id="{6CC5008D-F395-4BA5-BE28-411A16D006BF}" type="slidenum">
              <a:rPr lang="en-US" smtClean="0"/>
              <a:pPr/>
              <a:t>86</a:t>
            </a:fld>
            <a:endParaRPr lang="en-US" smtClean="0"/>
          </a:p>
        </p:txBody>
      </p:sp>
      <p:sp>
        <p:nvSpPr>
          <p:cNvPr id="409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0964"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ln>
            <a:round/>
            <a:headEnd/>
            <a:tailEnd/>
          </a:ln>
        </p:spPr>
        <p:txBody>
          <a:bodyPr/>
          <a:lstStyle/>
          <a:p>
            <a:fld id="{23CEAE23-E0AE-4254-A193-D35A7ED8CD46}" type="slidenum">
              <a:rPr lang="en-US" smtClean="0"/>
              <a:pPr/>
              <a:t>89</a:t>
            </a:fld>
            <a:endParaRPr lang="en-US" smtClean="0"/>
          </a:p>
        </p:txBody>
      </p:sp>
      <p:sp>
        <p:nvSpPr>
          <p:cNvPr id="419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1988"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round/>
            <a:headEnd/>
            <a:tailEnd/>
          </a:ln>
        </p:spPr>
        <p:txBody>
          <a:bodyPr/>
          <a:lstStyle/>
          <a:p>
            <a:fld id="{EC3DFFC0-4442-4135-98C2-48099A899CE2}" type="slidenum">
              <a:rPr lang="en-US" smtClean="0"/>
              <a:pPr/>
              <a:t>90</a:t>
            </a:fld>
            <a:endParaRPr lang="en-US" smtClean="0"/>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3012"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6FFBBF-E2D7-495A-9F0E-34BCDDD41020}" type="datetime1">
              <a:rPr lang="en-US" smtClean="0"/>
              <a:pPr/>
              <a:t>3/20/2019</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D21D4-8982-4EE1-8CA1-AB48E00FBAC7}" type="datetime1">
              <a:rPr lang="en-US" smtClean="0"/>
              <a:pPr/>
              <a:t>3/20/2019</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3E841-3CA9-4C64-9D38-D4CEA2D9313D}" type="datetime1">
              <a:rPr lang="en-US" smtClean="0"/>
              <a:pPr/>
              <a:t>3/20/2019</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1040" y="485332"/>
            <a:ext cx="7804800" cy="1309097"/>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846454-00C6-4EF6-8B53-BC9941F33BE9}" type="datetime1">
              <a:rPr lang="en-US" smtClean="0"/>
              <a:pPr/>
              <a:t>3/20/2019</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5144E-8F46-4755-B48F-2646E73C54E7}" type="datetime1">
              <a:rPr lang="en-US" smtClean="0"/>
              <a:pPr/>
              <a:t>3/20/2019</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CBC00-0A02-46F0-B622-9E0258D6589D}" type="datetime1">
              <a:rPr lang="en-US" smtClean="0"/>
              <a:pPr/>
              <a:t>3/20/2019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
        <p:nvSpPr>
          <p:cNvPr id="7" name="Slide Number Placeholder 6"/>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967AFD-DD02-488B-BEFF-C25B73C40A37}" type="datetime1">
              <a:rPr lang="en-US" smtClean="0"/>
              <a:pPr/>
              <a:t>3/20/2019</a:t>
            </a:fld>
            <a:endParaRPr lang="en-US"/>
          </a:p>
        </p:txBody>
      </p:sp>
      <p:sp>
        <p:nvSpPr>
          <p:cNvPr id="8" name="Footer Placeholder 7"/>
          <p:cNvSpPr>
            <a:spLocks noGrp="1"/>
          </p:cNvSpPr>
          <p:nvPr>
            <p:ph type="ftr" sz="quarter" idx="11"/>
          </p:nvPr>
        </p:nvSpPr>
        <p:spPr/>
        <p:txBody>
          <a:bodyPr/>
          <a:lstStyle/>
          <a:p>
            <a:r>
              <a:rPr lang="en-US" smtClean="0"/>
              <a:t>Prof.M.D.Sale,SCOE,Pune</a:t>
            </a:r>
            <a:endParaRPr lang="en-US"/>
          </a:p>
        </p:txBody>
      </p:sp>
      <p:sp>
        <p:nvSpPr>
          <p:cNvPr id="9" name="Slide Number Placeholder 8"/>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B398F0-6AD4-4594-8BAD-F4C57F5A6B67}" type="datetime1">
              <a:rPr lang="en-US" smtClean="0"/>
              <a:pPr/>
              <a:t>3/20/2019</a:t>
            </a:fld>
            <a:endParaRPr lang="en-US"/>
          </a:p>
        </p:txBody>
      </p:sp>
      <p:sp>
        <p:nvSpPr>
          <p:cNvPr id="4" name="Footer Placeholder 3"/>
          <p:cNvSpPr>
            <a:spLocks noGrp="1"/>
          </p:cNvSpPr>
          <p:nvPr>
            <p:ph type="ftr" sz="quarter" idx="11"/>
          </p:nvPr>
        </p:nvSpPr>
        <p:spPr/>
        <p:txBody>
          <a:bodyPr/>
          <a:lstStyle/>
          <a:p>
            <a:r>
              <a:rPr lang="en-US" smtClean="0"/>
              <a:t>Prof.M.D.Sale,SCOE,Pune</a:t>
            </a:r>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05506-8F41-443E-8F16-D0F2EE191E53}" type="datetime1">
              <a:rPr lang="en-US" smtClean="0"/>
              <a:pPr/>
              <a:t>3/20/2019</a:t>
            </a:fld>
            <a:endParaRPr lang="en-US"/>
          </a:p>
        </p:txBody>
      </p:sp>
      <p:sp>
        <p:nvSpPr>
          <p:cNvPr id="3" name="Footer Placeholder 2"/>
          <p:cNvSpPr>
            <a:spLocks noGrp="1"/>
          </p:cNvSpPr>
          <p:nvPr>
            <p:ph type="ftr" sz="quarter" idx="11"/>
          </p:nvPr>
        </p:nvSpPr>
        <p:spPr/>
        <p:txBody>
          <a:bodyPr/>
          <a:lstStyle/>
          <a:p>
            <a:r>
              <a:rPr lang="en-US" smtClean="0"/>
              <a:t>Prof.M.D.Sale,SCOE,Pune</a:t>
            </a:r>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729C5B-1DEA-4BDD-9B10-3026497E94E5}" type="datetime1">
              <a:rPr lang="en-US" smtClean="0"/>
              <a:pPr/>
              <a:t>3/20/2019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
        <p:nvSpPr>
          <p:cNvPr id="7" name="Slide Number Placeholder 6"/>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83A59-DAB7-4657-A46E-9D038A8C0F7C}" type="datetime1">
              <a:rPr lang="en-US" smtClean="0"/>
              <a:pPr/>
              <a:t>3/20/2019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
        <p:nvSpPr>
          <p:cNvPr id="7" name="Slide Number Placeholder 6"/>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772E4-CF60-42D7-9535-8D326F094069}" type="datetime1">
              <a:rPr lang="en-US" smtClean="0"/>
              <a:pPr/>
              <a:t>3/20/2019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Prof.M.D.Sale,SCOE,Pune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FF637-C892-46A4-AD99-F4C1459D03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1</a:t>
            </a:r>
            <a:endParaRPr lang="en-US" dirty="0"/>
          </a:p>
        </p:txBody>
      </p:sp>
      <p:sp>
        <p:nvSpPr>
          <p:cNvPr id="3" name="Content Placeholder 2"/>
          <p:cNvSpPr>
            <a:spLocks noGrp="1"/>
          </p:cNvSpPr>
          <p:nvPr>
            <p:ph idx="1"/>
          </p:nvPr>
        </p:nvSpPr>
        <p:spPr/>
        <p:txBody>
          <a:bodyPr/>
          <a:lstStyle/>
          <a:p>
            <a:pPr>
              <a:buNone/>
            </a:pPr>
            <a:r>
              <a:rPr lang="en-US" dirty="0" smtClean="0"/>
              <a:t>Write X86 ALP to count, positive and negative numbers  from the array</a:t>
            </a:r>
            <a:endParaRPr lang="en-US" dirty="0"/>
          </a:p>
        </p:txBody>
      </p:sp>
      <p:sp>
        <p:nvSpPr>
          <p:cNvPr id="4" name="Date Placeholder 3"/>
          <p:cNvSpPr>
            <a:spLocks noGrp="1"/>
          </p:cNvSpPr>
          <p:nvPr>
            <p:ph type="dt" sz="half" idx="10"/>
          </p:nvPr>
        </p:nvSpPr>
        <p:spPr/>
        <p:txBody>
          <a:bodyPr/>
          <a:lstStyle/>
          <a:p>
            <a:fld id="{FC7CC386-0EB7-4333-BCCE-527A71215FA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Macro Syntax</a:t>
            </a:r>
            <a:endParaRPr lang="en-US" dirty="0"/>
          </a:p>
        </p:txBody>
      </p:sp>
      <p:sp>
        <p:nvSpPr>
          <p:cNvPr id="3" name="Content Placeholder 2"/>
          <p:cNvSpPr>
            <a:spLocks noGrp="1"/>
          </p:cNvSpPr>
          <p:nvPr>
            <p:ph idx="1"/>
          </p:nvPr>
        </p:nvSpPr>
        <p:spPr>
          <a:xfrm>
            <a:off x="1066800" y="1371600"/>
            <a:ext cx="9144000" cy="4525963"/>
          </a:xfrm>
        </p:spPr>
        <p:txBody>
          <a:bodyPr>
            <a:normAutofit fontScale="77500" lnSpcReduction="20000"/>
          </a:bodyPr>
          <a:lstStyle/>
          <a:p>
            <a:pPr>
              <a:buNone/>
            </a:pPr>
            <a:r>
              <a:rPr lang="en-US" dirty="0" smtClean="0">
                <a:solidFill>
                  <a:prstClr val="black"/>
                </a:solidFill>
                <a:latin typeface="Cambria" pitchFamily="18" charset="0"/>
                <a:cs typeface="Courier New" pitchFamily="49" charset="0"/>
              </a:rPr>
              <a:t>%macro read 2  ; ; </a:t>
            </a:r>
            <a:r>
              <a:rPr lang="en-US" sz="2400" dirty="0" smtClean="0">
                <a:solidFill>
                  <a:prstClr val="black"/>
                </a:solidFill>
                <a:latin typeface="Cambria" pitchFamily="18" charset="0"/>
                <a:cs typeface="Courier New" pitchFamily="49" charset="0"/>
              </a:rPr>
              <a:t>name of macro , 2 parameters are passed</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rax,0  ;  </a:t>
            </a:r>
            <a:r>
              <a:rPr lang="en-US" sz="2400" dirty="0" smtClean="0">
                <a:solidFill>
                  <a:prstClr val="black"/>
                </a:solidFill>
                <a:latin typeface="Cambria" pitchFamily="18" charset="0"/>
                <a:cs typeface="Courier New" pitchFamily="49" charset="0"/>
              </a:rPr>
              <a:t>read </a:t>
            </a:r>
            <a:r>
              <a:rPr lang="en-US" sz="2400" dirty="0" err="1" smtClean="0">
                <a:solidFill>
                  <a:prstClr val="black"/>
                </a:solidFill>
                <a:latin typeface="Cambria" pitchFamily="18" charset="0"/>
                <a:cs typeface="Courier New" pitchFamily="49" charset="0"/>
              </a:rPr>
              <a:t>syscall</a:t>
            </a:r>
            <a:r>
              <a:rPr lang="en-US" dirty="0" smtClean="0">
                <a:solidFill>
                  <a:prstClr val="black"/>
                </a:solidFill>
                <a:latin typeface="Cambria" pitchFamily="18" charset="0"/>
                <a:cs typeface="Courier New" pitchFamily="49" charset="0"/>
              </a:rPr>
              <a:t>	</a:t>
            </a: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rdi,0  ; </a:t>
            </a:r>
            <a:r>
              <a:rPr lang="en-US" sz="2000" dirty="0" smtClean="0">
                <a:solidFill>
                  <a:prstClr val="black"/>
                </a:solidFill>
                <a:latin typeface="Cambria" pitchFamily="18" charset="0"/>
                <a:cs typeface="Courier New" pitchFamily="49" charset="0"/>
              </a:rPr>
              <a:t>keyboard</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rsi,%1 ;</a:t>
            </a:r>
            <a:r>
              <a:rPr lang="en-US" sz="2400" dirty="0" smtClean="0">
                <a:solidFill>
                  <a:prstClr val="black"/>
                </a:solidFill>
                <a:latin typeface="Cambria" pitchFamily="18" charset="0"/>
                <a:cs typeface="Courier New" pitchFamily="49" charset="0"/>
              </a:rPr>
              <a:t>variable</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rdx,%2 ; </a:t>
            </a:r>
            <a:r>
              <a:rPr lang="en-US" sz="2000" dirty="0" smtClean="0">
                <a:solidFill>
                  <a:prstClr val="black"/>
                </a:solidFill>
                <a:latin typeface="Cambria" pitchFamily="18" charset="0"/>
                <a:cs typeface="Courier New" pitchFamily="49" charset="0"/>
              </a:rPr>
              <a:t>variable length in bytes</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syscall</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a:t>
            </a:r>
            <a:r>
              <a:rPr lang="en-US" dirty="0" err="1" smtClean="0">
                <a:solidFill>
                  <a:prstClr val="black"/>
                </a:solidFill>
                <a:latin typeface="Cambria" pitchFamily="18" charset="0"/>
                <a:cs typeface="Courier New" pitchFamily="49" charset="0"/>
              </a:rPr>
              <a:t>endmacro</a:t>
            </a:r>
            <a:endParaRPr lang="en-US" dirty="0" smtClean="0">
              <a:solidFill>
                <a:prstClr val="black"/>
              </a:solidFill>
              <a:latin typeface="Cambria" pitchFamily="18" charset="0"/>
              <a:cs typeface="Courier New" pitchFamily="49" charset="0"/>
            </a:endParaRPr>
          </a:p>
          <a:p>
            <a:pPr>
              <a:buClr>
                <a:srgbClr val="FE8637"/>
              </a:buClr>
            </a:pPr>
            <a:endParaRPr lang="en-US" dirty="0" smtClean="0">
              <a:solidFill>
                <a:prstClr val="black"/>
              </a:solidFill>
              <a:latin typeface="Cambria" pitchFamily="18" charset="0"/>
              <a:cs typeface="Courier New" pitchFamily="49" charset="0"/>
            </a:endParaRPr>
          </a:p>
          <a:p>
            <a:pPr>
              <a:buClr>
                <a:srgbClr val="FE8637"/>
              </a:buClr>
            </a:pPr>
            <a:endParaRPr lang="en-US" dirty="0" smtClean="0">
              <a:solidFill>
                <a:prstClr val="black"/>
              </a:solidFill>
              <a:latin typeface="Cambria" pitchFamily="18" charset="0"/>
              <a:cs typeface="Courier New" pitchFamily="49" charset="0"/>
            </a:endParaRPr>
          </a:p>
          <a:p>
            <a:pPr>
              <a:buNone/>
            </a:pPr>
            <a:r>
              <a:rPr lang="en-US" dirty="0" smtClean="0">
                <a:solidFill>
                  <a:srgbClr val="FF0000"/>
                </a:solidFill>
                <a:latin typeface="Cambria" pitchFamily="18" charset="0"/>
                <a:cs typeface="Courier New" pitchFamily="49" charset="0"/>
              </a:rPr>
              <a:t>Calling of macro--</a:t>
            </a:r>
            <a:r>
              <a:rPr lang="en-US" dirty="0" smtClean="0">
                <a:solidFill>
                  <a:srgbClr val="FF0000"/>
                </a:solidFill>
                <a:latin typeface="Cambria" pitchFamily="18" charset="0"/>
                <a:cs typeface="Courier New" pitchFamily="49" charset="0"/>
                <a:sym typeface="Wingdings" pitchFamily="2" charset="2"/>
              </a:rPr>
              <a:t></a:t>
            </a:r>
          </a:p>
          <a:p>
            <a:pPr>
              <a:buNone/>
            </a:pPr>
            <a:r>
              <a:rPr lang="en-US" dirty="0" smtClean="0">
                <a:latin typeface="Cambria" pitchFamily="18" charset="0"/>
                <a:cs typeface="Courier New" pitchFamily="49" charset="0"/>
                <a:sym typeface="Wingdings" pitchFamily="2" charset="2"/>
              </a:rPr>
              <a:t> </a:t>
            </a:r>
            <a:r>
              <a:rPr lang="en-US" dirty="0" smtClean="0">
                <a:solidFill>
                  <a:prstClr val="black"/>
                </a:solidFill>
                <a:latin typeface="Cambria" pitchFamily="18" charset="0"/>
                <a:cs typeface="Courier New" pitchFamily="49" charset="0"/>
              </a:rPr>
              <a:t>read  MSG,  100;  </a:t>
            </a:r>
            <a:endParaRPr lang="en-US" dirty="0" smtClean="0">
              <a:latin typeface="Cambria" pitchFamily="18" charset="0"/>
              <a:cs typeface="Courier New" pitchFamily="49" charset="0"/>
            </a:endParaRPr>
          </a:p>
          <a:p>
            <a:pPr>
              <a:buClr>
                <a:srgbClr val="FE8637"/>
              </a:buClr>
            </a:pPr>
            <a:endParaRPr lang="en-US" dirty="0" smtClean="0">
              <a:solidFill>
                <a:prstClr val="black"/>
              </a:solidFill>
              <a:latin typeface="Cambria" pitchFamily="18" charset="0"/>
              <a:cs typeface="Courier New" pitchFamily="49" charset="0"/>
            </a:endParaRPr>
          </a:p>
          <a:p>
            <a:pPr>
              <a:buClr>
                <a:srgbClr val="FE8637"/>
              </a:buClr>
            </a:pPr>
            <a:endParaRPr lang="en-US" dirty="0" smtClean="0">
              <a:solidFill>
                <a:prstClr val="black"/>
              </a:solidFill>
              <a:latin typeface="Cambria" pitchFamily="18" charset="0"/>
              <a:cs typeface="Courier New" pitchFamily="49" charset="0"/>
            </a:endParaRPr>
          </a:p>
          <a:p>
            <a:pPr>
              <a:buClr>
                <a:srgbClr val="FE8637"/>
              </a:buClr>
            </a:pPr>
            <a:endParaRPr lang="en-US" dirty="0"/>
          </a:p>
        </p:txBody>
      </p:sp>
      <p:sp>
        <p:nvSpPr>
          <p:cNvPr id="4" name="Date Placeholder 3"/>
          <p:cNvSpPr>
            <a:spLocks noGrp="1"/>
          </p:cNvSpPr>
          <p:nvPr>
            <p:ph type="dt" sz="half" idx="10"/>
          </p:nvPr>
        </p:nvSpPr>
        <p:spPr/>
        <p:txBody>
          <a:bodyPr/>
          <a:lstStyle/>
          <a:p>
            <a:fld id="{D01616FC-5605-4505-B3AA-41E8068A8B69}"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err="1" smtClean="0"/>
              <a:t>mov</a:t>
            </a:r>
            <a:r>
              <a:rPr lang="en-US" dirty="0" smtClean="0"/>
              <a:t> rax,87		;function to delete file</a:t>
            </a:r>
          </a:p>
          <a:p>
            <a:r>
              <a:rPr lang="en-US" dirty="0" err="1" smtClean="0"/>
              <a:t>mov</a:t>
            </a:r>
            <a:r>
              <a:rPr lang="en-US" dirty="0" smtClean="0"/>
              <a:t> rdi,filename1</a:t>
            </a:r>
          </a:p>
          <a:p>
            <a:r>
              <a:rPr lang="en-US" dirty="0" err="1" smtClean="0"/>
              <a:t>Syscall</a:t>
            </a:r>
            <a:endParaRPr lang="en-US" dirty="0" smtClean="0"/>
          </a:p>
          <a:p>
            <a:endParaRPr lang="en-US" dirty="0"/>
          </a:p>
        </p:txBody>
      </p:sp>
      <p:sp>
        <p:nvSpPr>
          <p:cNvPr id="4" name="Date Placeholder 3"/>
          <p:cNvSpPr>
            <a:spLocks noGrp="1"/>
          </p:cNvSpPr>
          <p:nvPr>
            <p:ph type="dt" sz="half" idx="10"/>
          </p:nvPr>
        </p:nvSpPr>
        <p:spPr/>
        <p:txBody>
          <a:bodyPr/>
          <a:lstStyle/>
          <a:p>
            <a:fld id="{53A2D164-E235-48D2-96AA-FA3FB9AC1759}"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a:t>
            </a:r>
            <a:endParaRPr lang="en-US" dirty="0"/>
          </a:p>
        </p:txBody>
      </p:sp>
      <p:sp>
        <p:nvSpPr>
          <p:cNvPr id="3" name="Content Placeholder 2"/>
          <p:cNvSpPr>
            <a:spLocks noGrp="1"/>
          </p:cNvSpPr>
          <p:nvPr>
            <p:ph idx="1"/>
          </p:nvPr>
        </p:nvSpPr>
        <p:spPr>
          <a:xfrm>
            <a:off x="457200" y="1524000"/>
            <a:ext cx="8229600" cy="4602163"/>
          </a:xfrm>
        </p:spPr>
        <p:txBody>
          <a:bodyPr>
            <a:normAutofit lnSpcReduction="10000"/>
          </a:bodyPr>
          <a:lstStyle/>
          <a:p>
            <a:r>
              <a:rPr lang="en-US" dirty="0" smtClean="0"/>
              <a:t>Open first file ,second file</a:t>
            </a:r>
          </a:p>
          <a:p>
            <a:r>
              <a:rPr lang="en-US" dirty="0" smtClean="0"/>
              <a:t>Read first file in buffer</a:t>
            </a:r>
          </a:p>
          <a:p>
            <a:endParaRPr lang="en-US" dirty="0" smtClean="0"/>
          </a:p>
          <a:p>
            <a:r>
              <a:rPr lang="en-US" dirty="0" err="1" smtClean="0"/>
              <a:t>mov</a:t>
            </a:r>
            <a:r>
              <a:rPr lang="en-US" dirty="0" smtClean="0"/>
              <a:t> rax,1		</a:t>
            </a:r>
            <a:r>
              <a:rPr lang="en-US" sz="2400" dirty="0" smtClean="0"/>
              <a:t>;write the 1st  file in second file</a:t>
            </a:r>
            <a:endParaRPr lang="en-US" dirty="0" smtClean="0"/>
          </a:p>
          <a:p>
            <a:r>
              <a:rPr lang="en-US" dirty="0" err="1" smtClean="0"/>
              <a:t>mov</a:t>
            </a:r>
            <a:r>
              <a:rPr lang="en-US" dirty="0" smtClean="0"/>
              <a:t> </a:t>
            </a:r>
            <a:r>
              <a:rPr lang="en-US" dirty="0" err="1" smtClean="0"/>
              <a:t>rdi</a:t>
            </a:r>
            <a:r>
              <a:rPr lang="en-US" dirty="0" smtClean="0"/>
              <a:t>,[fhandle2]</a:t>
            </a:r>
          </a:p>
          <a:p>
            <a:r>
              <a:rPr lang="en-US" dirty="0" err="1" smtClean="0"/>
              <a:t>mov</a:t>
            </a:r>
            <a:r>
              <a:rPr lang="en-US" dirty="0" smtClean="0"/>
              <a:t> </a:t>
            </a:r>
            <a:r>
              <a:rPr lang="en-US" dirty="0" err="1" smtClean="0"/>
              <a:t>rsi,buffer</a:t>
            </a:r>
            <a:endParaRPr lang="en-US" dirty="0" smtClean="0"/>
          </a:p>
          <a:p>
            <a:r>
              <a:rPr lang="en-US" dirty="0" err="1" smtClean="0"/>
              <a:t>mov</a:t>
            </a:r>
            <a:r>
              <a:rPr lang="en-US" dirty="0" smtClean="0"/>
              <a:t> </a:t>
            </a:r>
            <a:r>
              <a:rPr lang="en-US" dirty="0" err="1" smtClean="0"/>
              <a:t>rdx</a:t>
            </a:r>
            <a:r>
              <a:rPr lang="en-US" dirty="0" smtClean="0"/>
              <a:t>, [</a:t>
            </a:r>
            <a:r>
              <a:rPr lang="en-US" dirty="0" err="1" smtClean="0"/>
              <a:t>actual_len</a:t>
            </a:r>
            <a:r>
              <a:rPr lang="en-US" dirty="0" smtClean="0"/>
              <a:t>]</a:t>
            </a:r>
          </a:p>
          <a:p>
            <a:r>
              <a:rPr lang="en-US" dirty="0" err="1" smtClean="0"/>
              <a:t>Syscall</a:t>
            </a:r>
            <a:endParaRPr lang="en-US" dirty="0" smtClean="0"/>
          </a:p>
          <a:p>
            <a:endParaRPr lang="en-US" dirty="0"/>
          </a:p>
        </p:txBody>
      </p:sp>
      <p:sp>
        <p:nvSpPr>
          <p:cNvPr id="4" name="Date Placeholder 3"/>
          <p:cNvSpPr>
            <a:spLocks noGrp="1"/>
          </p:cNvSpPr>
          <p:nvPr>
            <p:ph type="dt" sz="half" idx="10"/>
          </p:nvPr>
        </p:nvSpPr>
        <p:spPr/>
        <p:txBody>
          <a:bodyPr/>
          <a:lstStyle/>
          <a:p>
            <a:fld id="{0EDCEE3D-B9F2-439C-8CC1-5F2C3DAE4E68}"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228600" y="2590800"/>
            <a:ext cx="8229600" cy="9906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Assignment no 9</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800" dirty="0">
              <a:solidFill>
                <a:srgbClr val="000000"/>
              </a:solidFill>
              <a:ea typeface="WenQuanYi Micro Hei" charset="0"/>
              <a:cs typeface="WenQuanYi Micro Hei"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Calculate </a:t>
            </a:r>
            <a:r>
              <a:rPr lang="en-US" sz="3800" dirty="0">
                <a:solidFill>
                  <a:srgbClr val="000000"/>
                </a:solidFill>
                <a:ea typeface="WenQuanYi Micro Hei" charset="0"/>
                <a:cs typeface="WenQuanYi Micro Hei" charset="0"/>
              </a:rPr>
              <a:t>Factorial of number using </a:t>
            </a:r>
            <a:r>
              <a:rPr lang="en-US" sz="3800" dirty="0" smtClean="0">
                <a:solidFill>
                  <a:srgbClr val="000000"/>
                </a:solidFill>
                <a:ea typeface="WenQuanYi Micro Hei" charset="0"/>
                <a:cs typeface="WenQuanYi Micro Hei" charset="0"/>
              </a:rPr>
              <a:t>Recursion</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800" dirty="0">
              <a:solidFill>
                <a:srgbClr val="000000"/>
              </a:solidFill>
              <a:ea typeface="WenQuanYi Micro Hei" charset="0"/>
              <a:cs typeface="WenQuanYi Micro Hei" charset="0"/>
            </a:endParaRPr>
          </a:p>
        </p:txBody>
      </p:sp>
      <p:sp>
        <p:nvSpPr>
          <p:cNvPr id="3" name="Date Placeholder 2"/>
          <p:cNvSpPr>
            <a:spLocks noGrp="1"/>
          </p:cNvSpPr>
          <p:nvPr>
            <p:ph type="dt" sz="half" idx="10"/>
          </p:nvPr>
        </p:nvSpPr>
        <p:spPr/>
        <p:txBody>
          <a:bodyPr/>
          <a:lstStyle/>
          <a:p>
            <a:fld id="{E8D3567A-36C0-42D9-AACA-0B9F3DD023DC}" type="datetime1">
              <a:rPr lang="en-US" smtClean="0"/>
              <a:pPr/>
              <a:t>3/20/2019</a:t>
            </a:fld>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102</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838200" y="1219200"/>
            <a:ext cx="7848600" cy="5410200"/>
          </a:xfrm>
          <a:prstGeom prst="rect">
            <a:avLst/>
          </a:prstGeom>
          <a:noFill/>
          <a:ln w="9525">
            <a:noFill/>
            <a:round/>
            <a:headEnd/>
            <a:tailEnd/>
          </a:ln>
          <a:effectLst/>
        </p:spPr>
        <p:txBody>
          <a:bodyPr/>
          <a:lstStyle/>
          <a:p>
            <a:pPr marL="342900" indent="-341313" algn="l">
              <a:spcBef>
                <a:spcPts val="4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600" dirty="0">
              <a:solidFill>
                <a:srgbClr val="000000"/>
              </a:solidFill>
              <a:ea typeface="WenQuanYi Micro Hei" charset="0"/>
              <a:cs typeface="WenQuanYi Micro Hei" charset="0"/>
            </a:endParaRPr>
          </a:p>
          <a:p>
            <a:pPr marL="342900" indent="-341313" algn="l">
              <a:spcBef>
                <a:spcPts val="4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600" dirty="0">
                <a:solidFill>
                  <a:srgbClr val="000000"/>
                </a:solidFill>
                <a:ea typeface="WenQuanYi Micro Hei" charset="0"/>
                <a:cs typeface="WenQuanYi Micro Hei" charset="0"/>
              </a:rPr>
              <a:t>Trace of a call to Factorial: </a:t>
            </a:r>
            <a:r>
              <a:rPr lang="en-US" sz="1600" dirty="0" err="1">
                <a:solidFill>
                  <a:srgbClr val="000000"/>
                </a:solidFill>
                <a:ea typeface="WenQuanYi Micro Hei" charset="0"/>
                <a:cs typeface="WenQuanYi Micro Hei" charset="0"/>
              </a:rPr>
              <a:t>int</a:t>
            </a:r>
            <a:r>
              <a:rPr lang="en-US" sz="1600" dirty="0">
                <a:solidFill>
                  <a:srgbClr val="000000"/>
                </a:solidFill>
                <a:ea typeface="WenQuanYi Micro Hei" charset="0"/>
                <a:cs typeface="WenQuanYi Micro Hei" charset="0"/>
              </a:rPr>
              <a:t> z = factorial(4)</a:t>
            </a:r>
          </a:p>
          <a:p>
            <a:pPr marL="342900" indent="-341313" algn="l">
              <a:spcBef>
                <a:spcPts val="4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600" dirty="0">
              <a:solidFill>
                <a:srgbClr val="000000"/>
              </a:solidFill>
              <a:ea typeface="WenQuanYi Micro Hei" charset="0"/>
              <a:cs typeface="WenQuanYi Micro Hei" charset="0"/>
            </a:endParaRPr>
          </a:p>
          <a:p>
            <a:pPr marL="342900" indent="-341313" algn="l">
              <a:spcBef>
                <a:spcPts val="4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600" dirty="0">
              <a:solidFill>
                <a:srgbClr val="000000"/>
              </a:solidFill>
              <a:ea typeface="WenQuanYi Micro Hei" charset="0"/>
              <a:cs typeface="WenQuanYi Micro Hei" charset="0"/>
            </a:endParaRPr>
          </a:p>
        </p:txBody>
      </p:sp>
      <p:sp>
        <p:nvSpPr>
          <p:cNvPr id="5122" name="Rectangle 2"/>
          <p:cNvSpPr>
            <a:spLocks noChangeArrowheads="1"/>
          </p:cNvSpPr>
          <p:nvPr/>
        </p:nvSpPr>
        <p:spPr bwMode="auto">
          <a:xfrm>
            <a:off x="457200" y="1906588"/>
            <a:ext cx="1676400" cy="538162"/>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factorial(4)=</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4 * factorial(3)</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p:txBody>
      </p:sp>
      <p:sp>
        <p:nvSpPr>
          <p:cNvPr id="5123" name="Text Box 3"/>
          <p:cNvSpPr txBox="1">
            <a:spLocks noChangeArrowheads="1"/>
          </p:cNvSpPr>
          <p:nvPr/>
        </p:nvSpPr>
        <p:spPr bwMode="auto">
          <a:xfrm>
            <a:off x="457200" y="4479925"/>
            <a:ext cx="1524000" cy="641350"/>
          </a:xfrm>
          <a:prstGeom prst="rect">
            <a:avLst/>
          </a:prstGeom>
          <a:noFill/>
          <a:ln w="9525">
            <a:noFill/>
            <a:round/>
            <a:headEnd/>
            <a:tailEnd/>
          </a:ln>
          <a:effectLst/>
        </p:spPr>
        <p:txBody>
          <a:bodyPr lIns="90000" tIns="46800" rIns="90000" bIns="46800">
            <a:spAutoFit/>
          </a:bodyPr>
          <a:lstStyle/>
          <a:p>
            <a:pPr algn="l">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WenQuanYi Micro Hei" charset="0"/>
                <a:cs typeface="WenQuanYi Micro Hei" charset="0"/>
              </a:rPr>
              <a:t>We can’t evaluate 1! directly – call factorial(1)</a:t>
            </a:r>
          </a:p>
        </p:txBody>
      </p:sp>
      <p:sp>
        <p:nvSpPr>
          <p:cNvPr id="5124" name="Text Box 4"/>
          <p:cNvSpPr txBox="1">
            <a:spLocks noChangeArrowheads="1"/>
          </p:cNvSpPr>
          <p:nvPr/>
        </p:nvSpPr>
        <p:spPr bwMode="auto">
          <a:xfrm>
            <a:off x="463550" y="3451225"/>
            <a:ext cx="1524000" cy="641350"/>
          </a:xfrm>
          <a:prstGeom prst="rect">
            <a:avLst/>
          </a:prstGeom>
          <a:noFill/>
          <a:ln w="9525">
            <a:noFill/>
            <a:round/>
            <a:headEnd/>
            <a:tailEnd/>
          </a:ln>
          <a:effectLst/>
        </p:spPr>
        <p:txBody>
          <a:bodyPr lIns="90000" tIns="46800" rIns="90000" bIns="46800">
            <a:spAutoFit/>
          </a:bodyPr>
          <a:lstStyle/>
          <a:p>
            <a:pPr algn="l">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WenQuanYi Micro Hei" charset="0"/>
                <a:cs typeface="WenQuanYi Micro Hei" charset="0"/>
              </a:rPr>
              <a:t>We can’t evaluate 2! Directly, so we call factorial(2)</a:t>
            </a:r>
          </a:p>
        </p:txBody>
      </p:sp>
      <p:sp>
        <p:nvSpPr>
          <p:cNvPr id="5125" name="Text Box 5"/>
          <p:cNvSpPr txBox="1">
            <a:spLocks noChangeArrowheads="1"/>
          </p:cNvSpPr>
          <p:nvPr/>
        </p:nvSpPr>
        <p:spPr bwMode="auto">
          <a:xfrm>
            <a:off x="519113" y="2590800"/>
            <a:ext cx="1752600" cy="641350"/>
          </a:xfrm>
          <a:prstGeom prst="rect">
            <a:avLst/>
          </a:prstGeom>
          <a:noFill/>
          <a:ln w="9525">
            <a:noFill/>
            <a:round/>
            <a:headEnd/>
            <a:tailEnd/>
          </a:ln>
          <a:effectLst/>
        </p:spPr>
        <p:txBody>
          <a:bodyPr lIns="90000" tIns="46800" rIns="90000" bIns="46800">
            <a:spAutoFit/>
          </a:bodyPr>
          <a:lstStyle/>
          <a:p>
            <a:pPr algn="l">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WenQuanYi Micro Hei" charset="0"/>
                <a:cs typeface="WenQuanYi Micro Hei" charset="0"/>
              </a:rPr>
              <a:t>We can’t evaluate 3! directly, so we call factorial (3)</a:t>
            </a:r>
          </a:p>
        </p:txBody>
      </p:sp>
      <p:sp>
        <p:nvSpPr>
          <p:cNvPr id="5126" name="Text Box 6"/>
          <p:cNvSpPr txBox="1">
            <a:spLocks noChangeArrowheads="1"/>
          </p:cNvSpPr>
          <p:nvPr/>
        </p:nvSpPr>
        <p:spPr bwMode="auto">
          <a:xfrm>
            <a:off x="533400" y="5410200"/>
            <a:ext cx="1143000" cy="458788"/>
          </a:xfrm>
          <a:prstGeom prst="rect">
            <a:avLst/>
          </a:prstGeom>
          <a:noFill/>
          <a:ln w="9525">
            <a:noFill/>
            <a:round/>
            <a:headEnd/>
            <a:tailEnd/>
          </a:ln>
          <a:effectLst/>
        </p:spPr>
        <p:txBody>
          <a:bodyPr lIns="90000" tIns="46800" rIns="90000" bIns="46800">
            <a:spAutoFit/>
          </a:bodyPr>
          <a:lstStyle/>
          <a:p>
            <a:pPr algn="l">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WenQuanYi Micro Hei" charset="0"/>
                <a:cs typeface="WenQuanYi Micro Hei" charset="0"/>
              </a:rPr>
              <a:t>We must call factorial(0)</a:t>
            </a:r>
          </a:p>
        </p:txBody>
      </p:sp>
      <p:grpSp>
        <p:nvGrpSpPr>
          <p:cNvPr id="2" name="Group 7"/>
          <p:cNvGrpSpPr>
            <a:grpSpLocks/>
          </p:cNvGrpSpPr>
          <p:nvPr/>
        </p:nvGrpSpPr>
        <p:grpSpPr bwMode="auto">
          <a:xfrm>
            <a:off x="2057400" y="5486400"/>
            <a:ext cx="2360613" cy="760413"/>
            <a:chOff x="1296" y="2880"/>
            <a:chExt cx="1487" cy="575"/>
          </a:xfrm>
        </p:grpSpPr>
        <p:sp>
          <p:nvSpPr>
            <p:cNvPr id="11295" name="Rectangle 8"/>
            <p:cNvSpPr>
              <a:spLocks noChangeArrowheads="1"/>
            </p:cNvSpPr>
            <p:nvPr/>
          </p:nvSpPr>
          <p:spPr bwMode="auto">
            <a:xfrm>
              <a:off x="1680" y="2880"/>
              <a:ext cx="1103" cy="575"/>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BASE CASE:</a:t>
              </a: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factorial(0)= </a:t>
              </a:r>
              <a:r>
                <a:rPr lang="en-US" b="1">
                  <a:solidFill>
                    <a:srgbClr val="000000"/>
                  </a:solidFill>
                  <a:ea typeface="WenQuanYi Micro Hei" charset="0"/>
                  <a:cs typeface="WenQuanYi Micro Hei" charset="0"/>
                </a:rPr>
                <a:t>1</a:t>
              </a: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p:txBody>
        </p:sp>
        <p:sp>
          <p:nvSpPr>
            <p:cNvPr id="11296" name="AutoShape 9"/>
            <p:cNvSpPr>
              <a:spLocks noChangeArrowheads="1"/>
            </p:cNvSpPr>
            <p:nvPr/>
          </p:nvSpPr>
          <p:spPr bwMode="auto">
            <a:xfrm>
              <a:off x="1296" y="2976"/>
              <a:ext cx="383" cy="305"/>
            </a:xfrm>
            <a:prstGeom prst="rightArrow">
              <a:avLst>
                <a:gd name="adj1" fmla="val 50000"/>
                <a:gd name="adj2" fmla="val 31393"/>
              </a:avLst>
            </a:prstGeom>
            <a:noFill/>
            <a:ln w="9360" cap="sq">
              <a:solidFill>
                <a:srgbClr val="000000"/>
              </a:solidFill>
              <a:miter lim="800000"/>
              <a:headEnd/>
              <a:tailEnd/>
            </a:ln>
            <a:effectLst/>
          </p:spPr>
          <p:txBody>
            <a:bodyPr wrap="none" anchor="ctr"/>
            <a:lstStyle/>
            <a:p>
              <a:endParaRPr lang="en-US"/>
            </a:p>
          </p:txBody>
        </p:sp>
      </p:grpSp>
      <p:grpSp>
        <p:nvGrpSpPr>
          <p:cNvPr id="3" name="Group 10"/>
          <p:cNvGrpSpPr>
            <a:grpSpLocks/>
          </p:cNvGrpSpPr>
          <p:nvPr/>
        </p:nvGrpSpPr>
        <p:grpSpPr bwMode="auto">
          <a:xfrm>
            <a:off x="4419600" y="4800600"/>
            <a:ext cx="2513013" cy="1284288"/>
            <a:chOff x="2784" y="2448"/>
            <a:chExt cx="1583" cy="1021"/>
          </a:xfrm>
        </p:grpSpPr>
        <p:sp>
          <p:nvSpPr>
            <p:cNvPr id="11293" name="AutoShape 11"/>
            <p:cNvSpPr>
              <a:spLocks noChangeArrowheads="1"/>
            </p:cNvSpPr>
            <p:nvPr/>
          </p:nvSpPr>
          <p:spPr bwMode="auto">
            <a:xfrm rot="-5400000">
              <a:off x="2633" y="2600"/>
              <a:ext cx="764" cy="461"/>
            </a:xfrm>
            <a:prstGeom prst="curvedUpArrow">
              <a:avLst>
                <a:gd name="adj1" fmla="val 33145"/>
                <a:gd name="adj2" fmla="val 66291"/>
                <a:gd name="adj3" fmla="val 33333"/>
              </a:avLst>
            </a:prstGeom>
            <a:noFill/>
            <a:ln w="9360" cap="sq">
              <a:solidFill>
                <a:srgbClr val="000000"/>
              </a:solidFill>
              <a:miter lim="800000"/>
              <a:headEnd/>
              <a:tailEnd/>
            </a:ln>
            <a:effectLst/>
          </p:spPr>
          <p:txBody>
            <a:bodyPr wrap="none" anchor="ctr"/>
            <a:lstStyle/>
            <a:p>
              <a:endParaRPr lang="en-US"/>
            </a:p>
          </p:txBody>
        </p:sp>
        <p:sp>
          <p:nvSpPr>
            <p:cNvPr id="11294" name="Text Box 12"/>
            <p:cNvSpPr txBox="1">
              <a:spLocks noChangeArrowheads="1"/>
            </p:cNvSpPr>
            <p:nvPr/>
          </p:nvSpPr>
          <p:spPr bwMode="auto">
            <a:xfrm>
              <a:off x="3216" y="3072"/>
              <a:ext cx="1151" cy="397"/>
            </a:xfrm>
            <a:prstGeom prst="rect">
              <a:avLst/>
            </a:prstGeom>
            <a:noFill/>
            <a:ln w="9525">
              <a:noFill/>
              <a:round/>
              <a:headEnd/>
              <a:tailEnd/>
            </a:ln>
            <a:effectLst/>
          </p:spPr>
          <p:txBody>
            <a:bodyPr lIns="90000" tIns="46800" rIns="90000" bIns="46800">
              <a:spAutoFit/>
            </a:bodyPr>
            <a:lstStyle/>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Returns 1 </a:t>
              </a:r>
            </a:p>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and terminates</a:t>
              </a:r>
            </a:p>
          </p:txBody>
        </p:sp>
      </p:grpSp>
      <p:grpSp>
        <p:nvGrpSpPr>
          <p:cNvPr id="4" name="Group 13"/>
          <p:cNvGrpSpPr>
            <a:grpSpLocks/>
          </p:cNvGrpSpPr>
          <p:nvPr/>
        </p:nvGrpSpPr>
        <p:grpSpPr bwMode="auto">
          <a:xfrm>
            <a:off x="4419600" y="3581400"/>
            <a:ext cx="2741613" cy="1277938"/>
            <a:chOff x="2784" y="1776"/>
            <a:chExt cx="1727" cy="924"/>
          </a:xfrm>
        </p:grpSpPr>
        <p:sp>
          <p:nvSpPr>
            <p:cNvPr id="11291" name="AutoShape 14"/>
            <p:cNvSpPr>
              <a:spLocks noChangeArrowheads="1"/>
            </p:cNvSpPr>
            <p:nvPr/>
          </p:nvSpPr>
          <p:spPr bwMode="auto">
            <a:xfrm rot="-5400000">
              <a:off x="2609" y="1952"/>
              <a:ext cx="860" cy="509"/>
            </a:xfrm>
            <a:prstGeom prst="curvedUpArrow">
              <a:avLst>
                <a:gd name="adj1" fmla="val 33792"/>
                <a:gd name="adj2" fmla="val 67583"/>
                <a:gd name="adj3" fmla="val 33333"/>
              </a:avLst>
            </a:prstGeom>
            <a:noFill/>
            <a:ln w="9360" cap="sq">
              <a:solidFill>
                <a:srgbClr val="000000"/>
              </a:solidFill>
              <a:miter lim="800000"/>
              <a:headEnd/>
              <a:tailEnd/>
            </a:ln>
            <a:effectLst/>
          </p:spPr>
          <p:txBody>
            <a:bodyPr wrap="none" anchor="ctr"/>
            <a:lstStyle/>
            <a:p>
              <a:endParaRPr lang="en-US"/>
            </a:p>
          </p:txBody>
        </p:sp>
        <p:sp>
          <p:nvSpPr>
            <p:cNvPr id="11292" name="Text Box 15"/>
            <p:cNvSpPr txBox="1">
              <a:spLocks noChangeArrowheads="1"/>
            </p:cNvSpPr>
            <p:nvPr/>
          </p:nvSpPr>
          <p:spPr bwMode="auto">
            <a:xfrm>
              <a:off x="3312" y="2304"/>
              <a:ext cx="1199" cy="397"/>
            </a:xfrm>
            <a:prstGeom prst="rect">
              <a:avLst/>
            </a:prstGeom>
            <a:noFill/>
            <a:ln w="9525">
              <a:noFill/>
              <a:round/>
              <a:headEnd/>
              <a:tailEnd/>
            </a:ln>
            <a:effectLst/>
          </p:spPr>
          <p:txBody>
            <a:bodyPr lIns="90000" tIns="46800" rIns="90000" bIns="46800">
              <a:spAutoFit/>
            </a:bodyPr>
            <a:lstStyle/>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Returns 1*1  </a:t>
              </a:r>
            </a:p>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and terminates</a:t>
              </a:r>
            </a:p>
          </p:txBody>
        </p:sp>
      </p:grpSp>
      <p:grpSp>
        <p:nvGrpSpPr>
          <p:cNvPr id="5" name="Group 16"/>
          <p:cNvGrpSpPr>
            <a:grpSpLocks/>
          </p:cNvGrpSpPr>
          <p:nvPr/>
        </p:nvGrpSpPr>
        <p:grpSpPr bwMode="auto">
          <a:xfrm>
            <a:off x="4419600" y="2682875"/>
            <a:ext cx="2741613" cy="995363"/>
            <a:chOff x="2784" y="1056"/>
            <a:chExt cx="1727" cy="781"/>
          </a:xfrm>
        </p:grpSpPr>
        <p:sp>
          <p:nvSpPr>
            <p:cNvPr id="11289" name="AutoShape 17"/>
            <p:cNvSpPr>
              <a:spLocks noChangeArrowheads="1"/>
            </p:cNvSpPr>
            <p:nvPr/>
          </p:nvSpPr>
          <p:spPr bwMode="auto">
            <a:xfrm rot="-5400000">
              <a:off x="2633" y="1208"/>
              <a:ext cx="764" cy="461"/>
            </a:xfrm>
            <a:prstGeom prst="curvedUpArrow">
              <a:avLst>
                <a:gd name="adj1" fmla="val 33145"/>
                <a:gd name="adj2" fmla="val 66291"/>
                <a:gd name="adj3" fmla="val 33333"/>
              </a:avLst>
            </a:prstGeom>
            <a:noFill/>
            <a:ln w="9360" cap="sq">
              <a:solidFill>
                <a:srgbClr val="000000"/>
              </a:solidFill>
              <a:miter lim="800000"/>
              <a:headEnd/>
              <a:tailEnd/>
            </a:ln>
            <a:effectLst/>
          </p:spPr>
          <p:txBody>
            <a:bodyPr wrap="none" anchor="ctr"/>
            <a:lstStyle/>
            <a:p>
              <a:endParaRPr lang="en-US"/>
            </a:p>
          </p:txBody>
        </p:sp>
        <p:sp>
          <p:nvSpPr>
            <p:cNvPr id="11290" name="Text Box 18"/>
            <p:cNvSpPr txBox="1">
              <a:spLocks noChangeArrowheads="1"/>
            </p:cNvSpPr>
            <p:nvPr/>
          </p:nvSpPr>
          <p:spPr bwMode="auto">
            <a:xfrm>
              <a:off x="3312" y="1440"/>
              <a:ext cx="1199" cy="397"/>
            </a:xfrm>
            <a:prstGeom prst="rect">
              <a:avLst/>
            </a:prstGeom>
            <a:noFill/>
            <a:ln w="9525">
              <a:noFill/>
              <a:round/>
              <a:headEnd/>
              <a:tailEnd/>
            </a:ln>
            <a:effectLst/>
          </p:spPr>
          <p:txBody>
            <a:bodyPr lIns="90000" tIns="46800" rIns="90000" bIns="46800">
              <a:spAutoFit/>
            </a:bodyPr>
            <a:lstStyle/>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Returns 2*1 =2</a:t>
              </a:r>
            </a:p>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and terminates</a:t>
              </a:r>
            </a:p>
          </p:txBody>
        </p:sp>
      </p:grpSp>
      <p:grpSp>
        <p:nvGrpSpPr>
          <p:cNvPr id="6" name="Group 19"/>
          <p:cNvGrpSpPr>
            <a:grpSpLocks/>
          </p:cNvGrpSpPr>
          <p:nvPr/>
        </p:nvGrpSpPr>
        <p:grpSpPr bwMode="auto">
          <a:xfrm>
            <a:off x="2133600" y="1906588"/>
            <a:ext cx="4037013" cy="684212"/>
            <a:chOff x="1344" y="480"/>
            <a:chExt cx="2543" cy="431"/>
          </a:xfrm>
        </p:grpSpPr>
        <p:sp>
          <p:nvSpPr>
            <p:cNvPr id="11287" name="Text Box 20"/>
            <p:cNvSpPr txBox="1">
              <a:spLocks noChangeArrowheads="1"/>
            </p:cNvSpPr>
            <p:nvPr/>
          </p:nvSpPr>
          <p:spPr bwMode="auto">
            <a:xfrm>
              <a:off x="2592" y="480"/>
              <a:ext cx="1295" cy="327"/>
            </a:xfrm>
            <a:prstGeom prst="rect">
              <a:avLst/>
            </a:prstGeom>
            <a:noFill/>
            <a:ln w="9525">
              <a:noFill/>
              <a:round/>
              <a:headEnd/>
              <a:tailEnd/>
            </a:ln>
            <a:effectLst/>
          </p:spPr>
          <p:txBody>
            <a:bodyPr lIns="90000" tIns="46800" rIns="90000" bIns="46800">
              <a:spAutoFit/>
            </a:bodyPr>
            <a:lstStyle/>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Returns 3*2 = 6 and terminates</a:t>
              </a:r>
            </a:p>
          </p:txBody>
        </p:sp>
        <p:sp>
          <p:nvSpPr>
            <p:cNvPr id="11288" name="Freeform 21"/>
            <p:cNvSpPr>
              <a:spLocks noChangeArrowheads="1"/>
            </p:cNvSpPr>
            <p:nvPr/>
          </p:nvSpPr>
          <p:spPr bwMode="auto">
            <a:xfrm rot="-5400000">
              <a:off x="1728" y="96"/>
              <a:ext cx="431" cy="1199"/>
            </a:xfrm>
            <a:custGeom>
              <a:avLst/>
              <a:gdLst>
                <a:gd name="T0" fmla="*/ 0 w 21600"/>
                <a:gd name="T1" fmla="*/ 0 h 21600"/>
                <a:gd name="T2" fmla="*/ 0 w 21600"/>
                <a:gd name="T3" fmla="*/ 1 h 21600"/>
                <a:gd name="T4" fmla="*/ 0 w 21600"/>
                <a:gd name="T5" fmla="*/ 3 h 21600"/>
                <a:gd name="T6" fmla="*/ 0 w 21600"/>
                <a:gd name="T7" fmla="*/ 4 h 21600"/>
                <a:gd name="T8" fmla="*/ 0 w 21600"/>
                <a:gd name="T9" fmla="*/ 3 h 21600"/>
                <a:gd name="T10" fmla="*/ 0 w 21600"/>
                <a:gd name="T11" fmla="*/ 1 h 21600"/>
                <a:gd name="T12" fmla="*/ 0 60000 65536"/>
                <a:gd name="T13" fmla="*/ 0 60000 65536"/>
                <a:gd name="T14" fmla="*/ 0 60000 65536"/>
                <a:gd name="T15" fmla="*/ 0 60000 65536"/>
                <a:gd name="T16" fmla="*/ 0 60000 65536"/>
                <a:gd name="T17" fmla="*/ 0 60000 65536"/>
                <a:gd name="T18" fmla="*/ 0 w 21600"/>
                <a:gd name="T19" fmla="*/ 14394 h 21600"/>
                <a:gd name="T20" fmla="*/ 1849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noFill/>
            <a:ln w="9360" cap="sq">
              <a:solidFill>
                <a:srgbClr val="000000"/>
              </a:solidFill>
              <a:miter lim="800000"/>
              <a:headEnd/>
              <a:tailEnd/>
            </a:ln>
            <a:effectLst/>
          </p:spPr>
          <p:txBody>
            <a:bodyPr wrap="none" anchor="ctr"/>
            <a:lstStyle/>
            <a:p>
              <a:endParaRPr lang="en-US"/>
            </a:p>
          </p:txBody>
        </p:sp>
      </p:grpSp>
      <p:sp>
        <p:nvSpPr>
          <p:cNvPr id="5142" name="AutoShape 22"/>
          <p:cNvSpPr>
            <a:spLocks noChangeArrowheads="1"/>
          </p:cNvSpPr>
          <p:nvPr/>
        </p:nvSpPr>
        <p:spPr bwMode="auto">
          <a:xfrm>
            <a:off x="381000" y="6248400"/>
            <a:ext cx="7467600" cy="533400"/>
          </a:xfrm>
          <a:prstGeom prst="flowChartProcess">
            <a:avLst/>
          </a:prstGeom>
          <a:noFill/>
          <a:ln w="9360" cap="sq">
            <a:solidFill>
              <a:srgbClr val="000000"/>
            </a:solidFill>
            <a:miter lim="800000"/>
            <a:headEnd/>
            <a:tailEnd/>
          </a:ln>
          <a:effectLst/>
        </p:spPr>
        <p:txBody>
          <a:bodyPr wrap="none" lIns="90000" tIns="46800" rIns="90000" bIns="46800" anchor="ct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1">
                <a:solidFill>
                  <a:srgbClr val="000000"/>
                </a:solidFill>
                <a:ea typeface="WenQuanYi Micro Hei" charset="0"/>
                <a:cs typeface="WenQuanYi Micro Hei" charset="0"/>
              </a:rPr>
              <a:t>finally</a:t>
            </a:r>
            <a:r>
              <a:rPr lang="en-US" b="1">
                <a:solidFill>
                  <a:srgbClr val="000000"/>
                </a:solidFill>
                <a:ea typeface="WenQuanYi Micro Hei" charset="0"/>
                <a:cs typeface="WenQuanYi Micro Hei" charset="0"/>
              </a:rPr>
              <a:t>, factorial(4) computes  4*6, returns 24, and terminates</a:t>
            </a:r>
          </a:p>
        </p:txBody>
      </p:sp>
      <p:grpSp>
        <p:nvGrpSpPr>
          <p:cNvPr id="7" name="Group 23"/>
          <p:cNvGrpSpPr>
            <a:grpSpLocks/>
          </p:cNvGrpSpPr>
          <p:nvPr/>
        </p:nvGrpSpPr>
        <p:grpSpPr bwMode="auto">
          <a:xfrm>
            <a:off x="2133600" y="2516188"/>
            <a:ext cx="2284413" cy="760412"/>
            <a:chOff x="1344" y="912"/>
            <a:chExt cx="1439" cy="575"/>
          </a:xfrm>
        </p:grpSpPr>
        <p:sp>
          <p:nvSpPr>
            <p:cNvPr id="11285" name="AutoShape 24"/>
            <p:cNvSpPr>
              <a:spLocks noChangeArrowheads="1"/>
            </p:cNvSpPr>
            <p:nvPr/>
          </p:nvSpPr>
          <p:spPr bwMode="auto">
            <a:xfrm>
              <a:off x="1344" y="1056"/>
              <a:ext cx="335" cy="239"/>
            </a:xfrm>
            <a:prstGeom prst="rightArrow">
              <a:avLst>
                <a:gd name="adj1" fmla="val 50000"/>
                <a:gd name="adj2" fmla="val 35042"/>
              </a:avLst>
            </a:prstGeom>
            <a:noFill/>
            <a:ln w="9360" cap="sq">
              <a:solidFill>
                <a:srgbClr val="000000"/>
              </a:solidFill>
              <a:miter lim="800000"/>
              <a:headEnd/>
              <a:tailEnd/>
            </a:ln>
            <a:effectLst/>
          </p:spPr>
          <p:txBody>
            <a:bodyPr wrap="none" anchor="ctr"/>
            <a:lstStyle/>
            <a:p>
              <a:endParaRPr lang="en-US"/>
            </a:p>
          </p:txBody>
        </p:sp>
        <p:sp>
          <p:nvSpPr>
            <p:cNvPr id="11286" name="Rectangle 25"/>
            <p:cNvSpPr>
              <a:spLocks noChangeArrowheads="1"/>
            </p:cNvSpPr>
            <p:nvPr/>
          </p:nvSpPr>
          <p:spPr bwMode="auto">
            <a:xfrm>
              <a:off x="1680" y="912"/>
              <a:ext cx="1103" cy="575"/>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WenQuanYi Micro Hei" charset="0"/>
                  <a:cs typeface="WenQuanYi Micro Hei" charset="0"/>
                </a:rPr>
                <a:t>factorial(3)=</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WenQuanYi Micro Hei" charset="0"/>
                  <a:cs typeface="WenQuanYi Micro Hei" charset="0"/>
                </a:rPr>
                <a:t>3 * factorial(2)</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p:txBody>
        </p:sp>
      </p:grpSp>
      <p:grpSp>
        <p:nvGrpSpPr>
          <p:cNvPr id="8" name="Group 26"/>
          <p:cNvGrpSpPr>
            <a:grpSpLocks/>
          </p:cNvGrpSpPr>
          <p:nvPr/>
        </p:nvGrpSpPr>
        <p:grpSpPr bwMode="auto">
          <a:xfrm>
            <a:off x="2133600" y="4405313"/>
            <a:ext cx="2284413" cy="774700"/>
            <a:chOff x="1344" y="2208"/>
            <a:chExt cx="1439" cy="575"/>
          </a:xfrm>
        </p:grpSpPr>
        <p:sp>
          <p:nvSpPr>
            <p:cNvPr id="11283" name="Rectangle 27"/>
            <p:cNvSpPr>
              <a:spLocks noChangeArrowheads="1"/>
            </p:cNvSpPr>
            <p:nvPr/>
          </p:nvSpPr>
          <p:spPr bwMode="auto">
            <a:xfrm>
              <a:off x="1680" y="2208"/>
              <a:ext cx="1103" cy="575"/>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factorial(1)=</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1 * factorial(0)</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p:txBody>
        </p:sp>
        <p:sp>
          <p:nvSpPr>
            <p:cNvPr id="11284" name="AutoShape 28"/>
            <p:cNvSpPr>
              <a:spLocks noChangeArrowheads="1"/>
            </p:cNvSpPr>
            <p:nvPr/>
          </p:nvSpPr>
          <p:spPr bwMode="auto">
            <a:xfrm>
              <a:off x="1344" y="2352"/>
              <a:ext cx="335" cy="239"/>
            </a:xfrm>
            <a:prstGeom prst="rightArrow">
              <a:avLst>
                <a:gd name="adj1" fmla="val 50000"/>
                <a:gd name="adj2" fmla="val 35042"/>
              </a:avLst>
            </a:prstGeom>
            <a:noFill/>
            <a:ln w="9360" cap="sq">
              <a:solidFill>
                <a:srgbClr val="000000"/>
              </a:solidFill>
              <a:miter lim="800000"/>
              <a:headEnd/>
              <a:tailEnd/>
            </a:ln>
            <a:effectLst/>
          </p:spPr>
          <p:txBody>
            <a:bodyPr wrap="none" anchor="ctr"/>
            <a:lstStyle/>
            <a:p>
              <a:endParaRPr lang="en-US"/>
            </a:p>
          </p:txBody>
        </p:sp>
      </p:grpSp>
      <p:grpSp>
        <p:nvGrpSpPr>
          <p:cNvPr id="9" name="Group 29"/>
          <p:cNvGrpSpPr>
            <a:grpSpLocks/>
          </p:cNvGrpSpPr>
          <p:nvPr/>
        </p:nvGrpSpPr>
        <p:grpSpPr bwMode="auto">
          <a:xfrm>
            <a:off x="2133600" y="3429000"/>
            <a:ext cx="2284413" cy="684213"/>
            <a:chOff x="1344" y="1639"/>
            <a:chExt cx="1439" cy="472"/>
          </a:xfrm>
        </p:grpSpPr>
        <p:sp>
          <p:nvSpPr>
            <p:cNvPr id="11281" name="Rectangle 30"/>
            <p:cNvSpPr>
              <a:spLocks noChangeArrowheads="1"/>
            </p:cNvSpPr>
            <p:nvPr/>
          </p:nvSpPr>
          <p:spPr bwMode="auto">
            <a:xfrm>
              <a:off x="1680" y="1639"/>
              <a:ext cx="1103" cy="472"/>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WenQuanYi Micro Hei" charset="0"/>
                  <a:cs typeface="WenQuanYi Micro Hei" charset="0"/>
                </a:rPr>
                <a:t>factorial(2)=</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WenQuanYi Micro Hei" charset="0"/>
                  <a:cs typeface="WenQuanYi Micro Hei" charset="0"/>
                </a:rPr>
                <a:t>2 * factorial(1)</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p:txBody>
        </p:sp>
        <p:sp>
          <p:nvSpPr>
            <p:cNvPr id="11282" name="AutoShape 31"/>
            <p:cNvSpPr>
              <a:spLocks noChangeArrowheads="1"/>
            </p:cNvSpPr>
            <p:nvPr/>
          </p:nvSpPr>
          <p:spPr bwMode="auto">
            <a:xfrm>
              <a:off x="1344" y="1680"/>
              <a:ext cx="335" cy="239"/>
            </a:xfrm>
            <a:prstGeom prst="rightArrow">
              <a:avLst>
                <a:gd name="adj1" fmla="val 50000"/>
                <a:gd name="adj2" fmla="val 35042"/>
              </a:avLst>
            </a:prstGeom>
            <a:noFill/>
            <a:ln w="9360" cap="sq">
              <a:solidFill>
                <a:srgbClr val="000000"/>
              </a:solidFill>
              <a:miter lim="800000"/>
              <a:headEnd/>
              <a:tailEnd/>
            </a:ln>
            <a:effectLst/>
          </p:spPr>
          <p:txBody>
            <a:bodyPr wrap="none" anchor="ctr"/>
            <a:lstStyle/>
            <a:p>
              <a:endParaRPr lang="en-US"/>
            </a:p>
          </p:txBody>
        </p:sp>
      </p:grpSp>
      <p:sp>
        <p:nvSpPr>
          <p:cNvPr id="33" name="Title 32"/>
          <p:cNvSpPr>
            <a:spLocks noGrp="1"/>
          </p:cNvSpPr>
          <p:nvPr>
            <p:ph type="ctrTitle"/>
          </p:nvPr>
        </p:nvSpPr>
        <p:spPr>
          <a:xfrm>
            <a:off x="533400" y="0"/>
            <a:ext cx="7772400" cy="1470025"/>
          </a:xfrm>
        </p:spPr>
        <p:txBody>
          <a:bodyPr/>
          <a:lstStyle/>
          <a:p>
            <a:r>
              <a:rPr lang="en-US" dirty="0" smtClean="0"/>
              <a:t>Factorial Logic</a:t>
            </a:r>
            <a:endParaRPr lang="en-US" dirty="0"/>
          </a:p>
        </p:txBody>
      </p:sp>
      <p:sp>
        <p:nvSpPr>
          <p:cNvPr id="34" name="Subtitle 33"/>
          <p:cNvSpPr>
            <a:spLocks noGrp="1"/>
          </p:cNvSpPr>
          <p:nvPr>
            <p:ph type="subTitle" idx="1"/>
          </p:nvPr>
        </p:nvSpPr>
        <p:spPr/>
        <p:txBody>
          <a:bodyPr/>
          <a:lstStyle/>
          <a:p>
            <a:endParaRPr lang="en-US"/>
          </a:p>
        </p:txBody>
      </p:sp>
      <p:sp>
        <p:nvSpPr>
          <p:cNvPr id="35" name="Date Placeholder 34"/>
          <p:cNvSpPr>
            <a:spLocks noGrp="1"/>
          </p:cNvSpPr>
          <p:nvPr>
            <p:ph type="dt" sz="half" idx="10"/>
          </p:nvPr>
        </p:nvSpPr>
        <p:spPr/>
        <p:txBody>
          <a:bodyPr/>
          <a:lstStyle/>
          <a:p>
            <a:fld id="{E005AF5B-11BB-4BB1-9886-E8AE77A5668D}" type="datetime1">
              <a:rPr lang="en-US" smtClean="0"/>
              <a:pPr/>
              <a:t>3/20/2019</a:t>
            </a:fld>
            <a:endParaRPr lang="en-US"/>
          </a:p>
        </p:txBody>
      </p:sp>
      <p:sp>
        <p:nvSpPr>
          <p:cNvPr id="36" name="Slide Number Placeholder 35"/>
          <p:cNvSpPr>
            <a:spLocks noGrp="1"/>
          </p:cNvSpPr>
          <p:nvPr>
            <p:ph type="sldNum" sz="quarter" idx="12"/>
          </p:nvPr>
        </p:nvSpPr>
        <p:spPr/>
        <p:txBody>
          <a:bodyPr/>
          <a:lstStyle/>
          <a:p>
            <a:fld id="{466FF637-C892-46A4-AD99-F4C1459D038B}" type="slidenum">
              <a:rPr lang="en-US" smtClean="0"/>
              <a:pPr/>
              <a:t>103</a:t>
            </a:fld>
            <a:endParaRPr lang="en-US"/>
          </a:p>
        </p:txBody>
      </p:sp>
      <p:sp>
        <p:nvSpPr>
          <p:cNvPr id="37" name="Footer Placeholder 3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Read value as a command line argument; you will get </a:t>
            </a:r>
            <a:r>
              <a:rPr lang="en-US" dirty="0" err="1" smtClean="0"/>
              <a:t>ascii</a:t>
            </a:r>
            <a:r>
              <a:rPr lang="en-US" dirty="0" smtClean="0"/>
              <a:t> value in stack</a:t>
            </a:r>
          </a:p>
          <a:p>
            <a:pPr marL="514350" indent="-514350">
              <a:buFont typeface="+mj-lt"/>
              <a:buAutoNum type="arabicPeriod"/>
            </a:pPr>
            <a:r>
              <a:rPr lang="en-US" dirty="0" smtClean="0"/>
              <a:t>Pop </a:t>
            </a:r>
            <a:r>
              <a:rPr lang="en-US" dirty="0" err="1" smtClean="0"/>
              <a:t>arg</a:t>
            </a:r>
            <a:r>
              <a:rPr lang="en-US" dirty="0" smtClean="0"/>
              <a:t> </a:t>
            </a:r>
            <a:r>
              <a:rPr lang="en-US" dirty="0" err="1" smtClean="0"/>
              <a:t>cnt,rsi,rsi</a:t>
            </a:r>
            <a:endParaRPr lang="en-US" dirty="0" smtClean="0"/>
          </a:p>
          <a:p>
            <a:pPr marL="514350" indent="-514350">
              <a:buFont typeface="+mj-lt"/>
              <a:buAutoNum type="arabicPeriod"/>
            </a:pPr>
            <a:r>
              <a:rPr lang="en-US" dirty="0" smtClean="0"/>
              <a:t>Take contents from </a:t>
            </a:r>
            <a:r>
              <a:rPr lang="en-US" dirty="0" err="1" smtClean="0"/>
              <a:t>rsi</a:t>
            </a:r>
            <a:r>
              <a:rPr lang="en-US" dirty="0" smtClean="0"/>
              <a:t> and convert in hex </a:t>
            </a:r>
          </a:p>
          <a:p>
            <a:pPr marL="514350" indent="-514350">
              <a:buFont typeface="+mj-lt"/>
              <a:buAutoNum type="arabicPeriod"/>
            </a:pPr>
            <a:r>
              <a:rPr lang="en-US" dirty="0" smtClean="0"/>
              <a:t>Call factorial function recursively</a:t>
            </a:r>
          </a:p>
          <a:p>
            <a:pPr marL="514350" indent="-514350">
              <a:buFont typeface="+mj-lt"/>
              <a:buAutoNum type="arabicPeriod"/>
            </a:pPr>
            <a:r>
              <a:rPr lang="en-US" dirty="0" smtClean="0"/>
              <a:t>Display factorial </a:t>
            </a:r>
            <a:endParaRPr lang="en-US" dirty="0"/>
          </a:p>
        </p:txBody>
      </p:sp>
      <p:sp>
        <p:nvSpPr>
          <p:cNvPr id="4" name="Date Placeholder 3"/>
          <p:cNvSpPr>
            <a:spLocks noGrp="1"/>
          </p:cNvSpPr>
          <p:nvPr>
            <p:ph type="dt" sz="half" idx="10"/>
          </p:nvPr>
        </p:nvSpPr>
        <p:spPr/>
        <p:txBody>
          <a:bodyPr/>
          <a:lstStyle/>
          <a:p>
            <a:fld id="{D35B02CA-E60C-4212-A5DB-ACE52F1F297A}"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function</a:t>
            </a:r>
            <a:endParaRPr lang="en-US" dirty="0"/>
          </a:p>
        </p:txBody>
      </p:sp>
      <p:sp>
        <p:nvSpPr>
          <p:cNvPr id="3" name="Content Placeholder 2"/>
          <p:cNvSpPr>
            <a:spLocks noGrp="1"/>
          </p:cNvSpPr>
          <p:nvPr>
            <p:ph idx="1"/>
          </p:nvPr>
        </p:nvSpPr>
        <p:spPr/>
        <p:txBody>
          <a:bodyPr>
            <a:normAutofit/>
          </a:bodyPr>
          <a:lstStyle/>
          <a:p>
            <a:r>
              <a:rPr lang="en-US" dirty="0" smtClean="0"/>
              <a:t>Push number on stack</a:t>
            </a:r>
          </a:p>
          <a:p>
            <a:r>
              <a:rPr lang="en-US" dirty="0" smtClean="0"/>
              <a:t>Compare number with 1</a:t>
            </a:r>
          </a:p>
          <a:p>
            <a:r>
              <a:rPr lang="en-US" dirty="0" smtClean="0"/>
              <a:t>If not 1 then decrement number and call procedure recursively </a:t>
            </a:r>
          </a:p>
          <a:p>
            <a:r>
              <a:rPr lang="en-US" dirty="0" smtClean="0"/>
              <a:t>if it is 1 </a:t>
            </a:r>
          </a:p>
          <a:p>
            <a:pPr lvl="2"/>
            <a:r>
              <a:rPr lang="en-US" dirty="0" smtClean="0"/>
              <a:t>Pop number from stack</a:t>
            </a:r>
          </a:p>
          <a:p>
            <a:pPr lvl="2"/>
            <a:r>
              <a:rPr lang="en-US" dirty="0" smtClean="0"/>
              <a:t>Multiply with result variable </a:t>
            </a:r>
          </a:p>
          <a:p>
            <a:pPr lvl="2"/>
            <a:r>
              <a:rPr lang="en-US" dirty="0" smtClean="0"/>
              <a:t>Return from procedure</a:t>
            </a:r>
          </a:p>
          <a:p>
            <a:endParaRPr lang="en-US" dirty="0"/>
          </a:p>
        </p:txBody>
      </p:sp>
      <p:sp>
        <p:nvSpPr>
          <p:cNvPr id="4" name="Date Placeholder 3"/>
          <p:cNvSpPr>
            <a:spLocks noGrp="1"/>
          </p:cNvSpPr>
          <p:nvPr>
            <p:ph type="dt" sz="half" idx="10"/>
          </p:nvPr>
        </p:nvSpPr>
        <p:spPr/>
        <p:txBody>
          <a:bodyPr/>
          <a:lstStyle/>
          <a:p>
            <a:fld id="{D3E457AE-48B5-4290-9585-2DB7B707814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381000" y="0"/>
            <a:ext cx="8229600" cy="731838"/>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ASM PROGRAM</a:t>
            </a:r>
          </a:p>
        </p:txBody>
      </p:sp>
      <p:sp>
        <p:nvSpPr>
          <p:cNvPr id="12291" name="Text Box 2"/>
          <p:cNvSpPr txBox="1">
            <a:spLocks noChangeArrowheads="1"/>
          </p:cNvSpPr>
          <p:nvPr/>
        </p:nvSpPr>
        <p:spPr bwMode="auto">
          <a:xfrm>
            <a:off x="457200" y="1219200"/>
            <a:ext cx="8534400" cy="5745163"/>
          </a:xfrm>
          <a:prstGeom prst="rect">
            <a:avLst/>
          </a:prstGeom>
          <a:noFill/>
          <a:ln w="9525">
            <a:noFill/>
            <a:round/>
            <a:headEnd/>
            <a:tailEnd/>
          </a:ln>
          <a:effectLst/>
        </p:spPr>
        <p:txBody>
          <a:bodyPr/>
          <a:lstStyle/>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FF0000"/>
                </a:solidFill>
                <a:ea typeface="WenQuanYi Micro Hei" charset="0"/>
                <a:cs typeface="WenQuanYi Micro Hei" charset="0"/>
              </a:rPr>
              <a:t>;get number from command argument in </a:t>
            </a:r>
            <a:r>
              <a:rPr lang="en-US" sz="2000" dirty="0" err="1" smtClean="0">
                <a:solidFill>
                  <a:srgbClr val="FF0000"/>
                </a:solidFill>
                <a:ea typeface="WenQuanYi Micro Hei" charset="0"/>
                <a:cs typeface="WenQuanYi Micro Hei" charset="0"/>
              </a:rPr>
              <a:t>rax</a:t>
            </a:r>
            <a:endParaRPr lang="en-US" sz="2000" dirty="0" smtClean="0">
              <a:solidFill>
                <a:srgbClr val="FF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t>
            </a:r>
            <a:r>
              <a:rPr lang="en-US" sz="2000" dirty="0">
                <a:solidFill>
                  <a:srgbClr val="000000"/>
                </a:solidFill>
                <a:ea typeface="WenQuanYi Micro Hei" charset="0"/>
                <a:cs typeface="WenQuanYi Micro Hei" charset="0"/>
              </a:rPr>
              <a:t>[no1],</a:t>
            </a:r>
            <a:r>
              <a:rPr lang="en-US" sz="2000" dirty="0" err="1" smtClean="0">
                <a:solidFill>
                  <a:srgbClr val="000000"/>
                </a:solidFill>
                <a:ea typeface="WenQuanYi Micro Hei" charset="0"/>
                <a:cs typeface="WenQuanYi Micro Hei" charset="0"/>
              </a:rPr>
              <a:t>rax</a:t>
            </a:r>
            <a:r>
              <a:rPr lang="en-US" sz="2000" dirty="0" smtClean="0">
                <a:solidFill>
                  <a:srgbClr val="000000"/>
                </a:solidFill>
                <a:ea typeface="WenQuanYi Micro Hei" charset="0"/>
                <a:cs typeface="WenQuanYi Micro Hei" charset="0"/>
              </a:rPr>
              <a:t> </a:t>
            </a:r>
            <a:endParaRPr lang="en-US" sz="20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call </a:t>
            </a:r>
            <a:r>
              <a:rPr lang="en-US" sz="2000" dirty="0" smtClean="0">
                <a:solidFill>
                  <a:srgbClr val="000000"/>
                </a:solidFill>
                <a:ea typeface="WenQuanYi Micro Hei" charset="0"/>
                <a:cs typeface="WenQuanYi Micro Hei" charset="0"/>
              </a:rPr>
              <a:t>factorial</a:t>
            </a:r>
            <a:endParaRPr lang="en-US" sz="20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Xor</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rax,rax</a:t>
            </a:r>
            <a:endParaRPr lang="en-US" sz="2000" dirty="0">
              <a:solidFill>
                <a:srgbClr val="000000"/>
              </a:solidFill>
              <a:ea typeface="WenQuanYi Micro Hei" charset="0"/>
              <a:cs typeface="WenQuanYi Micro Hei" charset="0"/>
            </a:endParaRPr>
          </a:p>
          <a:p>
            <a:pPr>
              <a:spcBef>
                <a:spcPts val="8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rax</a:t>
            </a:r>
            <a:r>
              <a:rPr lang="en-US" sz="2000" dirty="0" smtClean="0">
                <a:solidFill>
                  <a:srgbClr val="000000"/>
                </a:solidFill>
                <a:ea typeface="WenQuanYi Micro Hei" charset="0"/>
                <a:cs typeface="WenQuanYi Micro Hei" charset="0"/>
              </a:rPr>
              <a:t>, qword[result]</a:t>
            </a:r>
          </a:p>
          <a:p>
            <a:pPr>
              <a:spcBef>
                <a:spcPts val="800"/>
              </a:spcBef>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call </a:t>
            </a:r>
            <a:r>
              <a:rPr lang="en-US" sz="2000" dirty="0" smtClean="0">
                <a:solidFill>
                  <a:srgbClr val="000000"/>
                </a:solidFill>
                <a:ea typeface="WenQuanYi Micro Hei" charset="0"/>
                <a:cs typeface="WenQuanYi Micro Hei" charset="0"/>
              </a:rPr>
              <a:t>display   </a:t>
            </a:r>
            <a:r>
              <a:rPr lang="en-US" sz="2000" dirty="0">
                <a:solidFill>
                  <a:srgbClr val="000000"/>
                </a:solidFill>
                <a:ea typeface="WenQuanYi Micro Hei" charset="0"/>
                <a:cs typeface="WenQuanYi Micro Hei" charset="0"/>
              </a:rPr>
              <a:t>	  ; displays a 8 digit hex number  in </a:t>
            </a:r>
            <a:r>
              <a:rPr lang="en-US" sz="2000" dirty="0" err="1">
                <a:solidFill>
                  <a:srgbClr val="000000"/>
                </a:solidFill>
                <a:ea typeface="WenQuanYi Micro Hei" charset="0"/>
                <a:cs typeface="WenQuanYi Micro Hei" charset="0"/>
              </a:rPr>
              <a:t>rax</a:t>
            </a:r>
            <a:endParaRPr lang="en-US" sz="20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32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32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3200" dirty="0">
              <a:solidFill>
                <a:srgbClr val="000000"/>
              </a:solidFill>
              <a:ea typeface="WenQuanYi Micro Hei" charset="0"/>
              <a:cs typeface="WenQuanYi Micro Hei" charset="0"/>
            </a:endParaRPr>
          </a:p>
        </p:txBody>
      </p:sp>
      <p:sp>
        <p:nvSpPr>
          <p:cNvPr id="4" name="Date Placeholder 3"/>
          <p:cNvSpPr>
            <a:spLocks noGrp="1"/>
          </p:cNvSpPr>
          <p:nvPr>
            <p:ph type="dt" sz="half" idx="10"/>
          </p:nvPr>
        </p:nvSpPr>
        <p:spPr/>
        <p:txBody>
          <a:bodyPr/>
          <a:lstStyle/>
          <a:p>
            <a:fld id="{2E333BF6-F8FF-4DCA-A113-FCBB964A9FE7}"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28600" y="0"/>
            <a:ext cx="8229600" cy="808037"/>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Factorial Recursion</a:t>
            </a:r>
          </a:p>
        </p:txBody>
      </p:sp>
      <p:sp>
        <p:nvSpPr>
          <p:cNvPr id="13315" name="Text Box 2"/>
          <p:cNvSpPr txBox="1">
            <a:spLocks noChangeArrowheads="1"/>
          </p:cNvSpPr>
          <p:nvPr/>
        </p:nvSpPr>
        <p:spPr bwMode="auto">
          <a:xfrm>
            <a:off x="533400" y="838200"/>
            <a:ext cx="8229600" cy="6086475"/>
          </a:xfrm>
          <a:prstGeom prst="rect">
            <a:avLst/>
          </a:prstGeom>
          <a:noFill/>
          <a:ln w="9525">
            <a:noFill/>
            <a:round/>
            <a:headEnd/>
            <a:tailEnd/>
          </a:ln>
          <a:effectLst/>
        </p:spPr>
        <p:txBody>
          <a:bodyPr/>
          <a:lstStyle/>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factorial:</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push </a:t>
            </a:r>
            <a:r>
              <a:rPr lang="en-US" sz="2000" dirty="0" err="1" smtClean="0">
                <a:solidFill>
                  <a:srgbClr val="000000"/>
                </a:solidFill>
                <a:ea typeface="WenQuanYi Micro Hei" charset="0"/>
                <a:cs typeface="WenQuanYi Micro Hei" charset="0"/>
              </a:rPr>
              <a:t>rcx</a:t>
            </a:r>
            <a:r>
              <a:rPr lang="en-US" sz="2000" dirty="0" smtClean="0">
                <a:solidFill>
                  <a:srgbClr val="000000"/>
                </a:solidFill>
                <a:ea typeface="WenQuanYi Micro Hei" charset="0"/>
                <a:cs typeface="WenQuanYi Micro Hei" charset="0"/>
              </a:rPr>
              <a:t>      ;</a:t>
            </a:r>
            <a:r>
              <a:rPr lang="en-US" sz="2000" dirty="0" err="1" smtClean="0">
                <a:solidFill>
                  <a:srgbClr val="FF0000"/>
                </a:solidFill>
                <a:ea typeface="WenQuanYi Micro Hei" charset="0"/>
                <a:cs typeface="WenQuanYi Micro Hei" charset="0"/>
              </a:rPr>
              <a:t>rcx</a:t>
            </a:r>
            <a:r>
              <a:rPr lang="en-US" sz="2000" dirty="0" smtClean="0">
                <a:solidFill>
                  <a:srgbClr val="FF0000"/>
                </a:solidFill>
                <a:ea typeface="WenQuanYi Micro Hei" charset="0"/>
                <a:cs typeface="WenQuanYi Micro Hei" charset="0"/>
              </a:rPr>
              <a:t> holding number </a:t>
            </a:r>
            <a:endParaRPr lang="en-US" sz="2000" dirty="0">
              <a:solidFill>
                <a:srgbClr val="FF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cmp</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rcx,01   ;</a:t>
            </a:r>
            <a:r>
              <a:rPr lang="en-US" sz="2000" dirty="0" smtClean="0">
                <a:solidFill>
                  <a:srgbClr val="FF0000"/>
                </a:solidFill>
                <a:ea typeface="WenQuanYi Micro Hei" charset="0"/>
                <a:cs typeface="WenQuanYi Micro Hei" charset="0"/>
              </a:rPr>
              <a:t>compare number with 1 .if it is not one then recursively decrement and store on stack </a:t>
            </a:r>
            <a:endParaRPr lang="en-US" sz="2000" dirty="0">
              <a:solidFill>
                <a:srgbClr val="FF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jne</a:t>
            </a:r>
            <a:r>
              <a:rPr lang="en-US" sz="2000" dirty="0" smtClean="0">
                <a:solidFill>
                  <a:srgbClr val="000000"/>
                </a:solidFill>
                <a:ea typeface="WenQuanYi Micro Hei" charset="0"/>
                <a:cs typeface="WenQuanYi Micro Hei" charset="0"/>
              </a:rPr>
              <a:t> continue</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jmp</a:t>
            </a:r>
            <a:r>
              <a:rPr lang="en-US" sz="2000" dirty="0">
                <a:solidFill>
                  <a:srgbClr val="000000"/>
                </a:solidFill>
                <a:ea typeface="WenQuanYi Micro Hei" charset="0"/>
                <a:cs typeface="WenQuanYi Micro Hei" charset="0"/>
              </a:rPr>
              <a:t> exit2</a:t>
            </a:r>
          </a:p>
          <a:p>
            <a:pPr>
              <a:spcBef>
                <a:spcPts val="6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continue :</a:t>
            </a:r>
            <a:r>
              <a:rPr lang="en-US" sz="2000" dirty="0" err="1">
                <a:solidFill>
                  <a:srgbClr val="000000"/>
                </a:solidFill>
                <a:ea typeface="WenQuanYi Micro Hei" charset="0"/>
                <a:cs typeface="WenQuanYi Micro Hei" charset="0"/>
              </a:rPr>
              <a:t>dec</a:t>
            </a: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rcx</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call </a:t>
            </a:r>
            <a:r>
              <a:rPr lang="en-US" sz="2000" dirty="0" smtClean="0">
                <a:solidFill>
                  <a:srgbClr val="000000"/>
                </a:solidFill>
                <a:ea typeface="WenQuanYi Micro Hei" charset="0"/>
                <a:cs typeface="WenQuanYi Micro Hei" charset="0"/>
              </a:rPr>
              <a:t>factorial</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exit2:pop </a:t>
            </a:r>
            <a:r>
              <a:rPr lang="en-US" sz="2000" dirty="0" err="1" smtClean="0">
                <a:solidFill>
                  <a:srgbClr val="000000"/>
                </a:solidFill>
                <a:ea typeface="WenQuanYi Micro Hei" charset="0"/>
                <a:cs typeface="WenQuanYi Micro Hei" charset="0"/>
              </a:rPr>
              <a:t>rcx</a:t>
            </a:r>
            <a:r>
              <a:rPr lang="en-US" sz="2000" dirty="0" smtClean="0">
                <a:solidFill>
                  <a:srgbClr val="000000"/>
                </a:solidFill>
                <a:ea typeface="WenQuanYi Micro Hei" charset="0"/>
                <a:cs typeface="WenQuanYi Micro Hei" charset="0"/>
              </a:rPr>
              <a:t>       </a:t>
            </a:r>
            <a:r>
              <a:rPr lang="en-US" sz="2000" dirty="0" smtClean="0">
                <a:solidFill>
                  <a:srgbClr val="FF0000"/>
                </a:solidFill>
                <a:ea typeface="WenQuanYi Micro Hei" charset="0"/>
                <a:cs typeface="WenQuanYi Micro Hei" charset="0"/>
              </a:rPr>
              <a:t>;pop number from stack</a:t>
            </a: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mov</a:t>
            </a: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rax,rcx</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mul</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qword[result]    </a:t>
            </a:r>
            <a:r>
              <a:rPr lang="en-US" sz="2000" dirty="0" smtClean="0">
                <a:solidFill>
                  <a:srgbClr val="FF0000"/>
                </a:solidFill>
                <a:ea typeface="WenQuanYi Micro Hei" charset="0"/>
                <a:cs typeface="WenQuanYi Micro Hei" charset="0"/>
              </a:rPr>
              <a:t>;multiply with result </a:t>
            </a:r>
            <a:r>
              <a:rPr lang="en-US" sz="2000" dirty="0" err="1" smtClean="0">
                <a:solidFill>
                  <a:srgbClr val="FF0000"/>
                </a:solidFill>
                <a:ea typeface="WenQuanYi Micro Hei" charset="0"/>
                <a:cs typeface="WenQuanYi Micro Hei" charset="0"/>
              </a:rPr>
              <a:t>var</a:t>
            </a:r>
            <a:endParaRPr lang="en-US" sz="2000" dirty="0">
              <a:solidFill>
                <a:srgbClr val="FF0000"/>
              </a:solidFill>
              <a:ea typeface="WenQuanYi Micro Hei" charset="0"/>
              <a:cs typeface="WenQuanYi Micro Hei" charset="0"/>
            </a:endParaRPr>
          </a:p>
          <a:p>
            <a:pPr>
              <a:spcBef>
                <a:spcPts val="6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mov</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qword[result],</a:t>
            </a:r>
            <a:r>
              <a:rPr lang="en-US" sz="2000" dirty="0" err="1">
                <a:solidFill>
                  <a:srgbClr val="000000"/>
                </a:solidFill>
                <a:ea typeface="WenQuanYi Micro Hei" charset="0"/>
                <a:cs typeface="WenQuanYi Micro Hei" charset="0"/>
              </a:rPr>
              <a:t>rax</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ret</a:t>
            </a:r>
          </a:p>
        </p:txBody>
      </p:sp>
      <p:sp>
        <p:nvSpPr>
          <p:cNvPr id="4" name="Date Placeholder 3"/>
          <p:cNvSpPr>
            <a:spLocks noGrp="1"/>
          </p:cNvSpPr>
          <p:nvPr>
            <p:ph type="dt" sz="half" idx="10"/>
          </p:nvPr>
        </p:nvSpPr>
        <p:spPr/>
        <p:txBody>
          <a:bodyPr/>
          <a:lstStyle/>
          <a:p>
            <a:fld id="{D95708A2-9932-4DAF-8992-35C5F288F787}"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10</a:t>
            </a:r>
            <a:endParaRPr lang="en-US" dirty="0"/>
          </a:p>
        </p:txBody>
      </p:sp>
      <p:sp>
        <p:nvSpPr>
          <p:cNvPr id="3" name="Content Placeholder 2"/>
          <p:cNvSpPr>
            <a:spLocks noGrp="1"/>
          </p:cNvSpPr>
          <p:nvPr>
            <p:ph idx="1"/>
          </p:nvPr>
        </p:nvSpPr>
        <p:spPr/>
        <p:txBody>
          <a:bodyPr/>
          <a:lstStyle/>
          <a:p>
            <a:pPr algn="ctr">
              <a:buNone/>
            </a:pPr>
            <a:r>
              <a:rPr lang="en-US" dirty="0" smtClean="0"/>
              <a:t>80387 mean ,Variance ,Deviation</a:t>
            </a:r>
          </a:p>
          <a:p>
            <a:pPr algn="ctr">
              <a:buNone/>
            </a:pPr>
            <a:r>
              <a:rPr lang="en-US" dirty="0" smtClean="0"/>
              <a:t>  </a:t>
            </a:r>
            <a:endParaRPr lang="en-US" dirty="0"/>
          </a:p>
        </p:txBody>
      </p:sp>
      <p:sp>
        <p:nvSpPr>
          <p:cNvPr id="4" name="Date Placeholder 3"/>
          <p:cNvSpPr>
            <a:spLocks noGrp="1"/>
          </p:cNvSpPr>
          <p:nvPr>
            <p:ph type="dt" sz="half" idx="10"/>
          </p:nvPr>
        </p:nvSpPr>
        <p:spPr/>
        <p:txBody>
          <a:bodyPr/>
          <a:lstStyle/>
          <a:p>
            <a:fld id="{E950174F-A73F-44C0-A466-B0719E72E99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Autofit/>
          </a:bodyPr>
          <a:lstStyle/>
          <a:p>
            <a:pPr marL="514350" indent="-514350">
              <a:buNone/>
            </a:pPr>
            <a:r>
              <a:rPr lang="en-US" sz="2800" dirty="0" smtClean="0"/>
              <a:t>To check output of stack in debugging use following commands</a:t>
            </a:r>
          </a:p>
          <a:p>
            <a:pPr marL="514350" indent="-514350">
              <a:buFont typeface="+mj-lt"/>
              <a:buAutoNum type="arabicPeriod"/>
            </a:pPr>
            <a:r>
              <a:rPr lang="en-US" sz="2800" dirty="0" err="1" smtClean="0"/>
              <a:t>Nasm</a:t>
            </a:r>
            <a:r>
              <a:rPr lang="en-US" sz="2800" dirty="0" smtClean="0"/>
              <a:t> –f elf64 ndp.asm</a:t>
            </a:r>
          </a:p>
          <a:p>
            <a:pPr marL="514350" indent="-514350">
              <a:buFont typeface="+mj-lt"/>
              <a:buAutoNum type="arabicPeriod"/>
            </a:pPr>
            <a:r>
              <a:rPr lang="en-US" sz="2800" dirty="0" smtClean="0"/>
              <a:t>Ld –o </a:t>
            </a:r>
            <a:r>
              <a:rPr lang="en-US" sz="2800" dirty="0" err="1" smtClean="0"/>
              <a:t>ndp</a:t>
            </a:r>
            <a:r>
              <a:rPr lang="en-US" sz="2800" dirty="0" smtClean="0"/>
              <a:t> </a:t>
            </a:r>
            <a:r>
              <a:rPr lang="en-US" sz="2800" dirty="0" err="1" smtClean="0"/>
              <a:t>ndp.o</a:t>
            </a:r>
            <a:endParaRPr lang="en-US" sz="2800" dirty="0" smtClean="0"/>
          </a:p>
          <a:p>
            <a:pPr marL="514350" indent="-514350">
              <a:buFont typeface="+mj-lt"/>
              <a:buAutoNum type="arabicPeriod"/>
            </a:pPr>
            <a:r>
              <a:rPr lang="en-US" sz="2800" dirty="0" err="1" smtClean="0"/>
              <a:t>Gdb</a:t>
            </a:r>
            <a:r>
              <a:rPr lang="en-US" sz="2800" dirty="0" smtClean="0"/>
              <a:t> </a:t>
            </a:r>
            <a:r>
              <a:rPr lang="en-US" sz="2800" dirty="0" err="1" smtClean="0"/>
              <a:t>ndp</a:t>
            </a:r>
            <a:endParaRPr lang="en-US" sz="2800" dirty="0" smtClean="0"/>
          </a:p>
          <a:p>
            <a:pPr marL="514350" indent="-514350">
              <a:buFont typeface="+mj-lt"/>
              <a:buAutoNum type="arabicPeriod"/>
            </a:pPr>
            <a:r>
              <a:rPr lang="en-US" sz="2800" dirty="0" smtClean="0"/>
              <a:t>Break _start   </a:t>
            </a:r>
            <a:r>
              <a:rPr lang="en-US" sz="2000" dirty="0" smtClean="0"/>
              <a:t>;you can set any breakpoints in program</a:t>
            </a:r>
            <a:endParaRPr lang="en-US" sz="2800" dirty="0" smtClean="0"/>
          </a:p>
          <a:p>
            <a:pPr marL="514350" indent="-514350">
              <a:buFont typeface="+mj-lt"/>
              <a:buAutoNum type="arabicPeriod"/>
            </a:pPr>
            <a:r>
              <a:rPr lang="en-US" sz="2800" dirty="0" smtClean="0"/>
              <a:t>Run</a:t>
            </a:r>
          </a:p>
          <a:p>
            <a:pPr marL="514350" indent="-514350">
              <a:buFont typeface="+mj-lt"/>
              <a:buAutoNum type="arabicPeriod"/>
            </a:pPr>
            <a:r>
              <a:rPr lang="en-US" sz="2800" dirty="0" smtClean="0"/>
              <a:t>Ni        </a:t>
            </a:r>
            <a:r>
              <a:rPr lang="en-US" sz="2000" dirty="0" smtClean="0"/>
              <a:t>;next instruction execute</a:t>
            </a:r>
            <a:endParaRPr lang="en-US" sz="2800" dirty="0" smtClean="0"/>
          </a:p>
          <a:p>
            <a:pPr marL="514350" indent="-514350">
              <a:buFont typeface="+mj-lt"/>
              <a:buAutoNum type="arabicPeriod"/>
            </a:pPr>
            <a:r>
              <a:rPr lang="en-US" sz="2800" dirty="0" smtClean="0"/>
              <a:t>Info </a:t>
            </a:r>
            <a:r>
              <a:rPr lang="en-US" sz="2800" dirty="0" err="1" smtClean="0"/>
              <a:t>reg</a:t>
            </a:r>
            <a:r>
              <a:rPr lang="en-US" sz="2800" dirty="0" smtClean="0"/>
              <a:t>   </a:t>
            </a:r>
            <a:r>
              <a:rPr lang="en-US" sz="2000" dirty="0" smtClean="0"/>
              <a:t>; system register contents can view</a:t>
            </a:r>
            <a:endParaRPr lang="en-US" sz="2800" dirty="0" smtClean="0"/>
          </a:p>
          <a:p>
            <a:pPr marL="514350" indent="-514350">
              <a:buFont typeface="+mj-lt"/>
              <a:buAutoNum type="arabicPeriod"/>
            </a:pPr>
            <a:r>
              <a:rPr lang="en-US" sz="2800" dirty="0" smtClean="0"/>
              <a:t>Info float  </a:t>
            </a:r>
            <a:r>
              <a:rPr lang="en-US" sz="2000" dirty="0" smtClean="0"/>
              <a:t>; stack registers can view starting from R7 to R0</a:t>
            </a:r>
            <a:endParaRPr lang="en-US" sz="2800" dirty="0" smtClean="0"/>
          </a:p>
          <a:p>
            <a:pPr marL="514350" indent="-514350">
              <a:buFont typeface="+mj-lt"/>
              <a:buAutoNum type="arabicPeriod"/>
            </a:pPr>
            <a:r>
              <a:rPr lang="en-US" sz="2800" dirty="0" smtClean="0"/>
              <a:t>Ni</a:t>
            </a:r>
          </a:p>
          <a:p>
            <a:pPr marL="514350" indent="-514350">
              <a:buFont typeface="+mj-lt"/>
              <a:buAutoNum type="arabicPeriod"/>
            </a:pPr>
            <a:r>
              <a:rPr lang="en-US" sz="2800" dirty="0" smtClean="0"/>
              <a:t>x/10xh &amp;result          </a:t>
            </a:r>
            <a:r>
              <a:rPr lang="en-US" sz="2000" dirty="0" smtClean="0"/>
              <a:t>; contents of result variable can check</a:t>
            </a:r>
            <a:endParaRPr lang="en-US" sz="2800" dirty="0"/>
          </a:p>
        </p:txBody>
      </p:sp>
      <p:sp>
        <p:nvSpPr>
          <p:cNvPr id="4" name="Date Placeholder 3"/>
          <p:cNvSpPr>
            <a:spLocks noGrp="1"/>
          </p:cNvSpPr>
          <p:nvPr>
            <p:ph type="dt" sz="half" idx="10"/>
          </p:nvPr>
        </p:nvSpPr>
        <p:spPr/>
        <p:txBody>
          <a:bodyPr/>
          <a:lstStyle/>
          <a:p>
            <a:fld id="{F751AE17-CD1F-4556-B799-ADED42B63379}"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Syntax</a:t>
            </a:r>
            <a:endParaRPr lang="en-US" dirty="0"/>
          </a:p>
        </p:txBody>
      </p:sp>
      <p:sp>
        <p:nvSpPr>
          <p:cNvPr id="3" name="Content Placeholder 2"/>
          <p:cNvSpPr>
            <a:spLocks noGrp="1"/>
          </p:cNvSpPr>
          <p:nvPr>
            <p:ph idx="1"/>
          </p:nvPr>
        </p:nvSpPr>
        <p:spPr>
          <a:xfrm>
            <a:off x="0" y="1447800"/>
            <a:ext cx="8915400" cy="4678363"/>
          </a:xfrm>
        </p:spPr>
        <p:txBody>
          <a:bodyPr>
            <a:normAutofit/>
          </a:bodyPr>
          <a:lstStyle/>
          <a:p>
            <a:r>
              <a:rPr lang="en-US" dirty="0" smtClean="0"/>
              <a:t>Procedure declaration and </a:t>
            </a:r>
            <a:r>
              <a:rPr lang="en-US" dirty="0" err="1" smtClean="0"/>
              <a:t>defination</a:t>
            </a:r>
            <a:r>
              <a:rPr lang="en-US" dirty="0" smtClean="0"/>
              <a:t> </a:t>
            </a:r>
            <a:r>
              <a:rPr lang="en-US" sz="2000" dirty="0" smtClean="0">
                <a:solidFill>
                  <a:srgbClr val="FF0000"/>
                </a:solidFill>
              </a:rPr>
              <a:t>(should be after exit code in program)</a:t>
            </a:r>
            <a:endParaRPr lang="en-US" dirty="0" smtClean="0">
              <a:solidFill>
                <a:srgbClr val="FF0000"/>
              </a:solidFill>
            </a:endParaRPr>
          </a:p>
          <a:p>
            <a:pPr lvl="3">
              <a:buNone/>
            </a:pPr>
            <a:r>
              <a:rPr lang="en-US" sz="3200" dirty="0" err="1" smtClean="0">
                <a:solidFill>
                  <a:srgbClr val="FF0000"/>
                </a:solidFill>
              </a:rPr>
              <a:t>Procedure_Name</a:t>
            </a:r>
            <a:r>
              <a:rPr lang="en-US" sz="3200" dirty="0" smtClean="0">
                <a:solidFill>
                  <a:srgbClr val="FF0000"/>
                </a:solidFill>
              </a:rPr>
              <a:t>:</a:t>
            </a:r>
          </a:p>
          <a:p>
            <a:pPr lvl="3">
              <a:buNone/>
            </a:pPr>
            <a:r>
              <a:rPr lang="en-US" sz="3200" dirty="0" smtClean="0">
                <a:solidFill>
                  <a:srgbClr val="FF0000"/>
                </a:solidFill>
              </a:rPr>
              <a:t>            ;code of procedure</a:t>
            </a:r>
          </a:p>
          <a:p>
            <a:pPr lvl="3">
              <a:buNone/>
            </a:pPr>
            <a:endParaRPr lang="en-US" sz="3200" dirty="0" smtClean="0">
              <a:solidFill>
                <a:srgbClr val="FF0000"/>
              </a:solidFill>
            </a:endParaRPr>
          </a:p>
          <a:p>
            <a:pPr lvl="3">
              <a:buNone/>
            </a:pPr>
            <a:r>
              <a:rPr lang="en-US" sz="3200" dirty="0" smtClean="0">
                <a:solidFill>
                  <a:srgbClr val="FF0000"/>
                </a:solidFill>
              </a:rPr>
              <a:t>RET</a:t>
            </a:r>
          </a:p>
          <a:p>
            <a:pPr>
              <a:buFont typeface="Wingdings" pitchFamily="2" charset="2"/>
              <a:buChar char="§"/>
            </a:pPr>
            <a:r>
              <a:rPr lang="en-US" sz="3600" dirty="0" smtClean="0"/>
              <a:t>Procedure call in program</a:t>
            </a:r>
          </a:p>
          <a:p>
            <a:pPr>
              <a:buNone/>
            </a:pPr>
            <a:r>
              <a:rPr lang="en-US" sz="3600" dirty="0" smtClean="0">
                <a:solidFill>
                  <a:srgbClr val="FF0000"/>
                </a:solidFill>
              </a:rPr>
              <a:t>           call </a:t>
            </a:r>
            <a:r>
              <a:rPr lang="en-US" sz="3600" dirty="0" err="1" smtClean="0">
                <a:solidFill>
                  <a:srgbClr val="FF0000"/>
                </a:solidFill>
              </a:rPr>
              <a:t>Procedure_Name</a:t>
            </a:r>
            <a:endParaRPr lang="en-US" sz="3600" dirty="0">
              <a:solidFill>
                <a:srgbClr val="FF0000"/>
              </a:solidFill>
            </a:endParaRPr>
          </a:p>
        </p:txBody>
      </p:sp>
      <p:sp>
        <p:nvSpPr>
          <p:cNvPr id="4" name="Date Placeholder 3"/>
          <p:cNvSpPr>
            <a:spLocks noGrp="1"/>
          </p:cNvSpPr>
          <p:nvPr>
            <p:ph type="dt" sz="half" idx="10"/>
          </p:nvPr>
        </p:nvSpPr>
        <p:spPr/>
        <p:txBody>
          <a:bodyPr/>
          <a:lstStyle/>
          <a:p>
            <a:fld id="{0EC58DFF-D725-4FEC-ABF6-A8438029ADE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a:t>
            </a:r>
            <a:br>
              <a:rPr lang="en-US" dirty="0" smtClean="0"/>
            </a:br>
            <a:endParaRPr lang="en-US" dirty="0"/>
          </a:p>
        </p:txBody>
      </p:sp>
      <p:sp>
        <p:nvSpPr>
          <p:cNvPr id="3" name="Content Placeholder 2"/>
          <p:cNvSpPr>
            <a:spLocks noGrp="1"/>
          </p:cNvSpPr>
          <p:nvPr>
            <p:ph idx="1"/>
          </p:nvPr>
        </p:nvSpPr>
        <p:spPr>
          <a:xfrm>
            <a:off x="457200" y="1219200"/>
            <a:ext cx="8229600" cy="5181600"/>
          </a:xfrm>
        </p:spPr>
        <p:txBody>
          <a:bodyPr>
            <a:normAutofit fontScale="85000" lnSpcReduction="20000"/>
          </a:bodyPr>
          <a:lstStyle/>
          <a:p>
            <a:pPr marL="514350" indent="-514350">
              <a:buFont typeface="+mj-lt"/>
              <a:buAutoNum type="arabicPeriod"/>
            </a:pPr>
            <a:r>
              <a:rPr lang="en-US" dirty="0" smtClean="0">
                <a:latin typeface="Times New Roman" pitchFamily="18" charset="0"/>
                <a:cs typeface="Times New Roman" pitchFamily="18" charset="0"/>
              </a:rPr>
              <a:t>Declare array to calculate mean</a:t>
            </a:r>
          </a:p>
          <a:p>
            <a:pPr marL="514350"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array </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 1.0,1.0,1.0,1.1,1.5</a:t>
            </a:r>
          </a:p>
          <a:p>
            <a:pPr marL="514350" indent="-514350">
              <a:buFont typeface="+mj-lt"/>
              <a:buAutoNum type="arabicPeriod"/>
            </a:pPr>
            <a:r>
              <a:rPr lang="en-US" dirty="0" smtClean="0">
                <a:latin typeface="Times New Roman" pitchFamily="18" charset="0"/>
                <a:cs typeface="Times New Roman" pitchFamily="18" charset="0"/>
              </a:rPr>
              <a:t>Take count of numbers; =5</a:t>
            </a:r>
          </a:p>
          <a:p>
            <a:pPr marL="514350" indent="-514350">
              <a:buFont typeface="+mj-lt"/>
              <a:buAutoNum type="arabicPeriod"/>
            </a:pPr>
            <a:r>
              <a:rPr lang="en-US" dirty="0" smtClean="0">
                <a:latin typeface="Times New Roman" pitchFamily="18" charset="0"/>
                <a:cs typeface="Times New Roman" pitchFamily="18" charset="0"/>
              </a:rPr>
              <a:t>Initialize </a:t>
            </a:r>
            <a:r>
              <a:rPr lang="en-US" dirty="0" err="1" smtClean="0">
                <a:latin typeface="Times New Roman" pitchFamily="18" charset="0"/>
                <a:cs typeface="Times New Roman" pitchFamily="18" charset="0"/>
              </a:rPr>
              <a:t>ndp</a:t>
            </a:r>
            <a:r>
              <a:rPr lang="en-US" dirty="0" smtClean="0">
                <a:latin typeface="Times New Roman" pitchFamily="18" charset="0"/>
                <a:cs typeface="Times New Roman" pitchFamily="18" charset="0"/>
              </a:rPr>
              <a:t> wit FINIT instruction</a:t>
            </a:r>
          </a:p>
          <a:p>
            <a:pPr marL="514350" indent="-514350">
              <a:buFont typeface="+mj-lt"/>
              <a:buAutoNum type="arabicPeriod"/>
            </a:pPr>
            <a:r>
              <a:rPr lang="en-US" dirty="0" smtClean="0">
                <a:latin typeface="Times New Roman" pitchFamily="18" charset="0"/>
                <a:cs typeface="Times New Roman" pitchFamily="18" charset="0"/>
              </a:rPr>
              <a:t>Load zero on top of stack in </a:t>
            </a:r>
            <a:r>
              <a:rPr lang="en-US" dirty="0" err="1" smtClean="0">
                <a:latin typeface="Times New Roman" pitchFamily="18" charset="0"/>
                <a:cs typeface="Times New Roman" pitchFamily="18" charset="0"/>
              </a:rPr>
              <a:t>ndp</a:t>
            </a:r>
            <a:r>
              <a:rPr lang="en-US" dirty="0" smtClean="0">
                <a:latin typeface="Times New Roman" pitchFamily="18" charset="0"/>
                <a:cs typeface="Times New Roman" pitchFamily="18" charset="0"/>
              </a:rPr>
              <a:t> using FLDZ instruction</a:t>
            </a:r>
          </a:p>
          <a:p>
            <a:pPr marL="514350" indent="-514350">
              <a:buFont typeface="+mj-lt"/>
              <a:buAutoNum type="arabicPeriod"/>
            </a:pPr>
            <a:r>
              <a:rPr lang="en-US" dirty="0" smtClean="0">
                <a:latin typeface="Times New Roman" pitchFamily="18" charset="0"/>
                <a:cs typeface="Times New Roman" pitchFamily="18" charset="0"/>
              </a:rPr>
              <a:t>Take pointer </a:t>
            </a:r>
            <a:r>
              <a:rPr lang="en-US" dirty="0" err="1" smtClean="0">
                <a:latin typeface="Times New Roman" pitchFamily="18" charset="0"/>
                <a:cs typeface="Times New Roman" pitchFamily="18" charset="0"/>
              </a:rPr>
              <a:t>rsi</a:t>
            </a:r>
            <a:r>
              <a:rPr lang="en-US" dirty="0" smtClean="0">
                <a:latin typeface="Times New Roman" pitchFamily="18" charset="0"/>
                <a:cs typeface="Times New Roman" pitchFamily="18" charset="0"/>
              </a:rPr>
              <a:t> to point to array first element</a:t>
            </a:r>
          </a:p>
          <a:p>
            <a:pPr marL="514350" indent="-514350">
              <a:buFont typeface="+mj-lt"/>
              <a:buAutoNum type="arabicPeriod"/>
            </a:pPr>
            <a:r>
              <a:rPr lang="en-US" dirty="0" smtClean="0">
                <a:latin typeface="Times New Roman" pitchFamily="18" charset="0"/>
                <a:cs typeface="Times New Roman" pitchFamily="18" charset="0"/>
              </a:rPr>
              <a:t>Add first value in ST(0) </a:t>
            </a:r>
          </a:p>
          <a:p>
            <a:pPr marL="514350" indent="-514350">
              <a:buFont typeface="+mj-lt"/>
              <a:buAutoNum type="arabicPeriod"/>
            </a:pPr>
            <a:r>
              <a:rPr lang="en-US" dirty="0" smtClean="0">
                <a:latin typeface="Times New Roman" pitchFamily="18" charset="0"/>
                <a:cs typeface="Times New Roman" pitchFamily="18" charset="0"/>
              </a:rPr>
              <a:t>Increment pointer by 4 bytes; </a:t>
            </a:r>
            <a:r>
              <a:rPr lang="en-US" sz="2400" dirty="0" smtClean="0">
                <a:solidFill>
                  <a:srgbClr val="FF0000"/>
                </a:solidFill>
                <a:latin typeface="Times New Roman" pitchFamily="18" charset="0"/>
                <a:cs typeface="Times New Roman" pitchFamily="18" charset="0"/>
              </a:rPr>
              <a:t>as data is of double word type</a:t>
            </a:r>
            <a:endParaRPr lang="en-US" dirty="0" smtClean="0">
              <a:solidFill>
                <a:srgbClr val="FF0000"/>
              </a:solidFill>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Repeat procedure till counter =0</a:t>
            </a:r>
          </a:p>
          <a:p>
            <a:pPr marL="514350" indent="-514350">
              <a:buFont typeface="+mj-lt"/>
              <a:buAutoNum type="arabicPeriod"/>
            </a:pPr>
            <a:r>
              <a:rPr lang="en-US" dirty="0" smtClean="0">
                <a:latin typeface="Times New Roman" pitchFamily="18" charset="0"/>
                <a:cs typeface="Times New Roman" pitchFamily="18" charset="0"/>
              </a:rPr>
              <a:t>Divide by count to top of stack</a:t>
            </a:r>
            <a:r>
              <a:rPr lang="en-US" sz="2400" dirty="0" smtClean="0">
                <a:solidFill>
                  <a:srgbClr val="FF0000"/>
                </a:solidFill>
                <a:latin typeface="Times New Roman" pitchFamily="18" charset="0"/>
                <a:cs typeface="Times New Roman" pitchFamily="18" charset="0"/>
              </a:rPr>
              <a:t>; st0=mean  in our case it may be 1.123……</a:t>
            </a:r>
          </a:p>
          <a:p>
            <a:pPr marL="514350" indent="-514350">
              <a:buFont typeface="+mj-lt"/>
              <a:buAutoNum type="arabicPeriod"/>
            </a:pPr>
            <a:r>
              <a:rPr lang="en-US" sz="3400" dirty="0" smtClean="0">
                <a:latin typeface="Times New Roman" pitchFamily="18" charset="0"/>
                <a:cs typeface="Times New Roman" pitchFamily="18" charset="0"/>
              </a:rPr>
              <a:t>Store mean in variable</a:t>
            </a:r>
          </a:p>
          <a:p>
            <a:pPr marL="514350" indent="-514350">
              <a:buFont typeface="+mj-lt"/>
              <a:buAutoNum type="arabicPeriod"/>
            </a:pPr>
            <a:endParaRPr lang="en-US" dirty="0" smtClean="0">
              <a:solidFill>
                <a:srgbClr val="FF0000"/>
              </a:solidFill>
              <a:latin typeface="Times New Roman" pitchFamily="18" charset="0"/>
              <a:cs typeface="Times New Roman" pitchFamily="18" charset="0"/>
            </a:endParaRPr>
          </a:p>
          <a:p>
            <a:pPr marL="514350" indent="-514350">
              <a:buFont typeface="+mj-lt"/>
              <a:buAutoNum type="arabicPeriod"/>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3E8C1B7-545A-420C-B377-72F77E29E0E4}"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Display Output</a:t>
            </a:r>
            <a:endParaRPr lang="en-US" dirty="0"/>
          </a:p>
        </p:txBody>
      </p:sp>
      <p:sp>
        <p:nvSpPr>
          <p:cNvPr id="3" name="Content Placeholder 2"/>
          <p:cNvSpPr>
            <a:spLocks noGrp="1"/>
          </p:cNvSpPr>
          <p:nvPr>
            <p:ph idx="1"/>
          </p:nvPr>
        </p:nvSpPr>
        <p:spPr>
          <a:xfrm>
            <a:off x="457200" y="1828800"/>
            <a:ext cx="8229600" cy="4297363"/>
          </a:xfrm>
        </p:spPr>
        <p:txBody>
          <a:bodyPr>
            <a:normAutofit fontScale="92500" lnSpcReduction="10000"/>
          </a:bodyPr>
          <a:lstStyle/>
          <a:p>
            <a:pPr marL="514350" indent="-514350">
              <a:buFont typeface="+mj-lt"/>
              <a:buAutoNum type="arabicPeriod" startAt="12"/>
            </a:pPr>
            <a:r>
              <a:rPr lang="en-US" dirty="0" smtClean="0"/>
              <a:t>Decide how many decimal points you want to </a:t>
            </a:r>
            <a:r>
              <a:rPr lang="en-US" dirty="0" err="1" smtClean="0"/>
              <a:t>deisplay</a:t>
            </a:r>
            <a:r>
              <a:rPr lang="en-US" dirty="0" smtClean="0"/>
              <a:t> lets 2 decimal points u want to display</a:t>
            </a:r>
          </a:p>
          <a:p>
            <a:pPr marL="514350" indent="-514350">
              <a:buFont typeface="+mj-lt"/>
              <a:buAutoNum type="arabicPeriod" startAt="12"/>
            </a:pPr>
            <a:r>
              <a:rPr lang="en-US" dirty="0" smtClean="0"/>
              <a:t>So, Multiply by 100 to top of stack; decimal point will shift by 2 positions right by this </a:t>
            </a:r>
            <a:r>
              <a:rPr lang="en-US" dirty="0" err="1" smtClean="0"/>
              <a:t>mul</a:t>
            </a:r>
            <a:r>
              <a:rPr lang="en-US" dirty="0" smtClean="0"/>
              <a:t> operation</a:t>
            </a:r>
            <a:r>
              <a:rPr lang="en-US" sz="2400" dirty="0" smtClean="0">
                <a:solidFill>
                  <a:srgbClr val="FF0000"/>
                </a:solidFill>
              </a:rPr>
              <a:t>; in our case it will something like 112.3…….</a:t>
            </a:r>
            <a:endParaRPr lang="en-US" dirty="0" smtClean="0">
              <a:solidFill>
                <a:srgbClr val="FF0000"/>
              </a:solidFill>
            </a:endParaRPr>
          </a:p>
          <a:p>
            <a:pPr marL="514350" indent="-514350">
              <a:buFont typeface="+mj-lt"/>
              <a:buAutoNum type="arabicPeriod" startAt="12"/>
            </a:pPr>
            <a:r>
              <a:rPr lang="en-US" dirty="0" smtClean="0"/>
              <a:t>Store BCD of stack top in variable.;</a:t>
            </a:r>
            <a:r>
              <a:rPr lang="en-US" dirty="0" smtClean="0">
                <a:solidFill>
                  <a:srgbClr val="FF0000"/>
                </a:solidFill>
              </a:rPr>
              <a:t> </a:t>
            </a:r>
            <a:r>
              <a:rPr lang="en-US" sz="2000" dirty="0" smtClean="0">
                <a:solidFill>
                  <a:srgbClr val="FF0000"/>
                </a:solidFill>
              </a:rPr>
              <a:t>in our case it will 00000…..112</a:t>
            </a:r>
            <a:endParaRPr lang="en-US" dirty="0" smtClean="0"/>
          </a:p>
          <a:p>
            <a:pPr marL="514350" indent="-514350">
              <a:buFont typeface="+mj-lt"/>
              <a:buAutoNum type="arabicPeriod" startAt="12"/>
            </a:pPr>
            <a:r>
              <a:rPr lang="en-US" dirty="0" smtClean="0"/>
              <a:t>In memory this number will store like this 80bit value-</a:t>
            </a:r>
          </a:p>
          <a:p>
            <a:pPr marL="1314450" lvl="2" indent="-514350">
              <a:buNone/>
            </a:pPr>
            <a:r>
              <a:rPr lang="en-US" dirty="0" smtClean="0">
                <a:solidFill>
                  <a:srgbClr val="FF0000"/>
                </a:solidFill>
              </a:rPr>
              <a:t>12010000000000000000</a:t>
            </a:r>
          </a:p>
          <a:p>
            <a:pPr marL="1314450" lvl="2" indent="-514350">
              <a:buNone/>
            </a:pPr>
            <a:endParaRPr lang="en-US" dirty="0" smtClean="0">
              <a:solidFill>
                <a:srgbClr val="FF0000"/>
              </a:solidFill>
            </a:endParaRPr>
          </a:p>
          <a:p>
            <a:pPr marL="1314450" lvl="2" indent="-514350">
              <a:buNone/>
            </a:pPr>
            <a:endParaRPr lang="en-US" dirty="0">
              <a:solidFill>
                <a:srgbClr val="FF0000"/>
              </a:solidFill>
            </a:endParaRPr>
          </a:p>
        </p:txBody>
      </p:sp>
      <p:sp>
        <p:nvSpPr>
          <p:cNvPr id="4" name="Date Placeholder 3"/>
          <p:cNvSpPr>
            <a:spLocks noGrp="1"/>
          </p:cNvSpPr>
          <p:nvPr>
            <p:ph type="dt" sz="half" idx="10"/>
          </p:nvPr>
        </p:nvSpPr>
        <p:spPr/>
        <p:txBody>
          <a:bodyPr/>
          <a:lstStyle/>
          <a:p>
            <a:fld id="{D07C35CC-F2D2-4CF6-A5EF-7DD7E9AE3B68}"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0000"/>
                </a:solidFill>
              </a:rPr>
              <a:t>;remember 80 bit=10 bytes 1byte=2digits,10bytes=20digits to display</a:t>
            </a:r>
            <a:endParaRPr lang="en-US" sz="3200" dirty="0">
              <a:solidFill>
                <a:srgbClr val="FF0000"/>
              </a:solidFill>
            </a:endParaRPr>
          </a:p>
        </p:txBody>
      </p:sp>
      <p:sp>
        <p:nvSpPr>
          <p:cNvPr id="3" name="Content Placeholder 2"/>
          <p:cNvSpPr>
            <a:spLocks noGrp="1"/>
          </p:cNvSpPr>
          <p:nvPr>
            <p:ph idx="1"/>
          </p:nvPr>
        </p:nvSpPr>
        <p:spPr>
          <a:xfrm>
            <a:off x="457200" y="1600200"/>
            <a:ext cx="8686800" cy="4525963"/>
          </a:xfrm>
        </p:spPr>
        <p:txBody>
          <a:bodyPr>
            <a:normAutofit fontScale="85000" lnSpcReduction="20000"/>
          </a:bodyPr>
          <a:lstStyle/>
          <a:p>
            <a:pPr marL="514350" indent="-514350">
              <a:buFont typeface="+mj-lt"/>
              <a:buAutoNum type="arabicPeriod" startAt="16"/>
            </a:pPr>
            <a:r>
              <a:rPr lang="en-US" dirty="0" smtClean="0"/>
              <a:t>Now point r8 to last position </a:t>
            </a:r>
            <a:r>
              <a:rPr lang="en-US" dirty="0" err="1" smtClean="0"/>
              <a:t>ie</a:t>
            </a:r>
            <a:r>
              <a:rPr lang="en-US" dirty="0" smtClean="0"/>
              <a:t> 10</a:t>
            </a:r>
            <a:r>
              <a:rPr lang="en-US" baseline="30000" dirty="0" smtClean="0"/>
              <a:t>th</a:t>
            </a:r>
            <a:r>
              <a:rPr lang="en-US" dirty="0" smtClean="0"/>
              <a:t> byte</a:t>
            </a:r>
          </a:p>
          <a:p>
            <a:pPr marL="514350" indent="-514350">
              <a:buFont typeface="+mj-lt"/>
              <a:buAutoNum type="arabicPeriod" startAt="16"/>
            </a:pPr>
            <a:r>
              <a:rPr lang="en-US" dirty="0" smtClean="0"/>
              <a:t>Take counter of 9 to display integer part</a:t>
            </a:r>
          </a:p>
          <a:p>
            <a:pPr marL="514350" indent="-514350">
              <a:buFont typeface="+mj-lt"/>
              <a:buAutoNum type="arabicPeriod" startAt="16"/>
            </a:pPr>
            <a:r>
              <a:rPr lang="en-US" dirty="0" smtClean="0"/>
              <a:t>Take contents of r8 ;</a:t>
            </a:r>
            <a:r>
              <a:rPr lang="en-US" sz="2200" dirty="0" smtClean="0">
                <a:solidFill>
                  <a:srgbClr val="FF0000"/>
                </a:solidFill>
              </a:rPr>
              <a:t>2 digits ; first two zeros in first loop and so on</a:t>
            </a:r>
            <a:endParaRPr lang="en-US" dirty="0" smtClean="0">
              <a:solidFill>
                <a:srgbClr val="FF0000"/>
              </a:solidFill>
            </a:endParaRPr>
          </a:p>
          <a:p>
            <a:pPr marL="514350" indent="-514350">
              <a:buFont typeface="+mj-lt"/>
              <a:buAutoNum type="arabicPeriod" startAt="16"/>
            </a:pPr>
            <a:r>
              <a:rPr lang="en-US" dirty="0" smtClean="0"/>
              <a:t>Convert and display 2 digits</a:t>
            </a:r>
          </a:p>
          <a:p>
            <a:pPr marL="514350" indent="-514350">
              <a:buFont typeface="+mj-lt"/>
              <a:buAutoNum type="arabicPeriod" startAt="16"/>
            </a:pPr>
            <a:r>
              <a:rPr lang="en-US" dirty="0" smtClean="0"/>
              <a:t>Decrement r8 to point 9</a:t>
            </a:r>
            <a:r>
              <a:rPr lang="en-US" baseline="30000" dirty="0" smtClean="0"/>
              <a:t>th</a:t>
            </a:r>
            <a:r>
              <a:rPr lang="en-US" dirty="0" smtClean="0"/>
              <a:t> byte </a:t>
            </a:r>
          </a:p>
          <a:p>
            <a:pPr marL="514350" indent="-514350">
              <a:buFont typeface="+mj-lt"/>
              <a:buAutoNum type="arabicPeriod" startAt="16"/>
            </a:pPr>
            <a:r>
              <a:rPr lang="en-US" dirty="0" smtClean="0"/>
              <a:t>Repeat display procedure till counter will not become zero</a:t>
            </a:r>
          </a:p>
          <a:p>
            <a:pPr marL="1314450" lvl="2" indent="-514350">
              <a:buFont typeface="+mj-lt"/>
              <a:buAutoNum type="arabicPeriod" startAt="16"/>
            </a:pPr>
            <a:r>
              <a:rPr lang="en-US" dirty="0" smtClean="0">
                <a:solidFill>
                  <a:srgbClr val="FF0000"/>
                </a:solidFill>
              </a:rPr>
              <a:t> 000000000000000001</a:t>
            </a:r>
          </a:p>
          <a:p>
            <a:pPr marL="514350" indent="-514350">
              <a:buFont typeface="+mj-lt"/>
              <a:buAutoNum type="arabicPeriod" startAt="16"/>
            </a:pPr>
            <a:r>
              <a:rPr lang="en-US" dirty="0" smtClean="0"/>
              <a:t>Display explicit decimal point   ;   </a:t>
            </a:r>
            <a:r>
              <a:rPr lang="en-US" dirty="0" smtClean="0">
                <a:solidFill>
                  <a:srgbClr val="FF0000"/>
                </a:solidFill>
              </a:rPr>
              <a:t>000000000000000001.</a:t>
            </a:r>
          </a:p>
          <a:p>
            <a:pPr marL="514350" indent="-514350">
              <a:buFont typeface="+mj-lt"/>
              <a:buAutoNum type="arabicPeriod" startAt="16"/>
            </a:pPr>
            <a:r>
              <a:rPr lang="en-US" dirty="0" smtClean="0"/>
              <a:t>Take contents of r8 ;2 digits ; </a:t>
            </a:r>
            <a:r>
              <a:rPr lang="en-US" sz="2400" dirty="0" smtClean="0">
                <a:solidFill>
                  <a:srgbClr val="FF0000"/>
                </a:solidFill>
              </a:rPr>
              <a:t>r8 is pointing to 0</a:t>
            </a:r>
            <a:r>
              <a:rPr lang="en-US" sz="2400" baseline="30000" dirty="0" smtClean="0">
                <a:solidFill>
                  <a:srgbClr val="FF0000"/>
                </a:solidFill>
              </a:rPr>
              <a:t>th</a:t>
            </a:r>
            <a:r>
              <a:rPr lang="en-US" sz="2400" dirty="0" smtClean="0">
                <a:solidFill>
                  <a:srgbClr val="FF0000"/>
                </a:solidFill>
              </a:rPr>
              <a:t> byte</a:t>
            </a:r>
            <a:endParaRPr lang="en-US" dirty="0" smtClean="0">
              <a:solidFill>
                <a:srgbClr val="FF0000"/>
              </a:solidFill>
            </a:endParaRPr>
          </a:p>
          <a:p>
            <a:pPr marL="514350" indent="-514350">
              <a:buFont typeface="+mj-lt"/>
              <a:buAutoNum type="arabicPeriod" startAt="16"/>
            </a:pPr>
            <a:r>
              <a:rPr lang="en-US" dirty="0" smtClean="0"/>
              <a:t>Convert and display 2 digits ;</a:t>
            </a:r>
            <a:r>
              <a:rPr lang="en-US" sz="2400" dirty="0" smtClean="0">
                <a:solidFill>
                  <a:srgbClr val="FF0000"/>
                </a:solidFill>
              </a:rPr>
              <a:t>000000000000000001.12</a:t>
            </a:r>
            <a:endParaRPr lang="en-US" dirty="0" smtClean="0">
              <a:solidFill>
                <a:srgbClr val="FF0000"/>
              </a:solidFill>
            </a:endParaRPr>
          </a:p>
        </p:txBody>
      </p:sp>
      <p:sp>
        <p:nvSpPr>
          <p:cNvPr id="4" name="Date Placeholder 3"/>
          <p:cNvSpPr>
            <a:spLocks noGrp="1"/>
          </p:cNvSpPr>
          <p:nvPr>
            <p:ph type="dt" sz="half" idx="10"/>
          </p:nvPr>
        </p:nvSpPr>
        <p:spPr/>
        <p:txBody>
          <a:bodyPr/>
          <a:lstStyle/>
          <a:p>
            <a:fld id="{6E86C55C-CD8B-4EC0-841A-5A9ED8E98520}"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Mean operation</a:t>
            </a:r>
            <a:endParaRPr lang="en-US" dirty="0"/>
          </a:p>
        </p:txBody>
      </p:sp>
      <p:sp>
        <p:nvSpPr>
          <p:cNvPr id="3" name="Content Placeholder 2"/>
          <p:cNvSpPr>
            <a:spLocks noGrp="1"/>
          </p:cNvSpPr>
          <p:nvPr>
            <p:ph idx="1"/>
          </p:nvPr>
        </p:nvSpPr>
        <p:spPr>
          <a:xfrm>
            <a:off x="457200" y="762000"/>
            <a:ext cx="8229600" cy="5791200"/>
          </a:xfrm>
        </p:spPr>
        <p:txBody>
          <a:bodyPr>
            <a:normAutofit lnSpcReduction="10000"/>
          </a:bodyPr>
          <a:lstStyle/>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finit</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initialize Floating Point Unit  </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fldz</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load zero on ST0-ST0=0</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mov</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rsi,array</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;point </a:t>
            </a:r>
            <a:r>
              <a:rPr lang="en-US" sz="1800" dirty="0" err="1" smtClean="0">
                <a:solidFill>
                  <a:prstClr val="black"/>
                </a:solidFill>
                <a:latin typeface="Cambria" pitchFamily="18" charset="0"/>
                <a:cs typeface="Courier New" pitchFamily="49" charset="0"/>
              </a:rPr>
              <a:t>rsi</a:t>
            </a:r>
            <a:r>
              <a:rPr lang="en-US" sz="1800" dirty="0" smtClean="0">
                <a:solidFill>
                  <a:prstClr val="black"/>
                </a:solidFill>
                <a:latin typeface="Cambria" pitchFamily="18" charset="0"/>
                <a:cs typeface="Courier New" pitchFamily="49" charset="0"/>
              </a:rPr>
              <a:t> to array   First element</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xor</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rcx,rcx</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;make </a:t>
            </a:r>
            <a:r>
              <a:rPr lang="en-US" sz="1800" dirty="0" err="1" smtClean="0">
                <a:solidFill>
                  <a:prstClr val="black"/>
                </a:solidFill>
                <a:latin typeface="Cambria" pitchFamily="18" charset="0"/>
                <a:cs typeface="Courier New" pitchFamily="49" charset="0"/>
              </a:rPr>
              <a:t>rcx</a:t>
            </a:r>
            <a:r>
              <a:rPr lang="en-US" sz="1800" dirty="0" smtClean="0">
                <a:solidFill>
                  <a:prstClr val="black"/>
                </a:solidFill>
                <a:latin typeface="Cambria" pitchFamily="18" charset="0"/>
                <a:cs typeface="Courier New" pitchFamily="49" charset="0"/>
              </a:rPr>
              <a:t> 0</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mov</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cx</a:t>
            </a:r>
            <a:r>
              <a:rPr lang="en-US" sz="2400" dirty="0" smtClean="0">
                <a:solidFill>
                  <a:prstClr val="black"/>
                </a:solidFill>
                <a:latin typeface="Cambria" pitchFamily="18" charset="0"/>
                <a:cs typeface="Courier New" pitchFamily="49" charset="0"/>
              </a:rPr>
              <a:t>,[</a:t>
            </a:r>
            <a:r>
              <a:rPr lang="en-US" sz="2400" dirty="0" err="1" smtClean="0">
                <a:solidFill>
                  <a:prstClr val="black"/>
                </a:solidFill>
                <a:latin typeface="Cambria" pitchFamily="18" charset="0"/>
                <a:cs typeface="Courier New" pitchFamily="49" charset="0"/>
              </a:rPr>
              <a:t>datacnt</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;load counter</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err="1" smtClean="0">
                <a:solidFill>
                  <a:prstClr val="black"/>
                </a:solidFill>
                <a:latin typeface="Cambria" pitchFamily="18" charset="0"/>
                <a:cs typeface="Courier New" pitchFamily="49" charset="0"/>
              </a:rPr>
              <a:t>lp</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fadd</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dword</a:t>
            </a:r>
            <a:r>
              <a:rPr lang="en-US" sz="2400" dirty="0" smtClean="0">
                <a:solidFill>
                  <a:prstClr val="black"/>
                </a:solidFill>
                <a:latin typeface="Cambria" pitchFamily="18" charset="0"/>
                <a:cs typeface="Courier New" pitchFamily="49" charset="0"/>
              </a:rPr>
              <a:t>[</a:t>
            </a:r>
            <a:r>
              <a:rPr lang="en-US" sz="2400" dirty="0" err="1" smtClean="0">
                <a:solidFill>
                  <a:prstClr val="black"/>
                </a:solidFill>
                <a:latin typeface="Cambria" pitchFamily="18" charset="0"/>
                <a:cs typeface="Courier New" pitchFamily="49" charset="0"/>
              </a:rPr>
              <a:t>rsi</a:t>
            </a:r>
            <a:r>
              <a:rPr lang="en-US" sz="2400" dirty="0" smtClean="0">
                <a:solidFill>
                  <a:prstClr val="black"/>
                </a:solidFill>
                <a:latin typeface="Cambria" pitchFamily="18" charset="0"/>
                <a:cs typeface="Courier New" pitchFamily="49" charset="0"/>
              </a:rPr>
              <a:t>]  	;</a:t>
            </a:r>
            <a:r>
              <a:rPr lang="en-US" sz="1800" dirty="0" smtClean="0">
                <a:solidFill>
                  <a:srgbClr val="FF0000"/>
                </a:solidFill>
                <a:latin typeface="Cambria" pitchFamily="18" charset="0"/>
                <a:cs typeface="Courier New" pitchFamily="49" charset="0"/>
              </a:rPr>
              <a:t>add first element of array      </a:t>
            </a:r>
            <a:r>
              <a:rPr lang="en-US" sz="2400" dirty="0" smtClean="0">
                <a:solidFill>
                  <a:prstClr val="black"/>
                </a:solidFill>
                <a:latin typeface="Cambria" pitchFamily="18" charset="0"/>
                <a:cs typeface="Courier New" pitchFamily="49" charset="0"/>
              </a:rPr>
              <a:t>	</a:t>
            </a:r>
          </a:p>
          <a:p>
            <a:pPr marL="0" lvl="0" indent="0">
              <a:buClr>
                <a:srgbClr val="FE8637"/>
              </a:buClr>
              <a:buNone/>
            </a:pPr>
            <a:r>
              <a:rPr lang="en-US" sz="2400" dirty="0" smtClean="0">
                <a:solidFill>
                  <a:prstClr val="black"/>
                </a:solidFill>
                <a:latin typeface="Cambria" pitchFamily="18" charset="0"/>
                <a:cs typeface="Courier New" pitchFamily="49" charset="0"/>
              </a:rPr>
              <a:t>	Add rsi,4		 ; </a:t>
            </a:r>
            <a:r>
              <a:rPr lang="en-US" sz="1600" dirty="0" smtClean="0">
                <a:solidFill>
                  <a:srgbClr val="FF0000"/>
                </a:solidFill>
                <a:latin typeface="Cambria" pitchFamily="18" charset="0"/>
                <a:cs typeface="Courier New" pitchFamily="49" charset="0"/>
              </a:rPr>
              <a:t>INCREMENT pointer by 4 as  data is of size double word </a:t>
            </a:r>
            <a:endParaRPr lang="en-US" sz="2400" dirty="0" smtClean="0">
              <a:solidFill>
                <a:srgbClr val="FF0000"/>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loop </a:t>
            </a:r>
            <a:r>
              <a:rPr lang="en-US" sz="2400" dirty="0" err="1" smtClean="0">
                <a:solidFill>
                  <a:srgbClr val="FF0000"/>
                </a:solidFill>
                <a:latin typeface="Cambria" pitchFamily="18" charset="0"/>
                <a:cs typeface="Courier New" pitchFamily="49" charset="0"/>
              </a:rPr>
              <a:t>lp</a:t>
            </a:r>
            <a:r>
              <a:rPr lang="en-US" sz="2400" dirty="0" smtClean="0">
                <a:solidFill>
                  <a:srgbClr val="FF0000"/>
                </a:solidFill>
                <a:latin typeface="Cambria" pitchFamily="18" charset="0"/>
                <a:cs typeface="Courier New" pitchFamily="49" charset="0"/>
              </a:rPr>
              <a:t>      		 ;</a:t>
            </a:r>
            <a:r>
              <a:rPr lang="en-US" sz="1800" dirty="0" smtClean="0">
                <a:solidFill>
                  <a:srgbClr val="FF0000"/>
                </a:solidFill>
                <a:latin typeface="Cambria" pitchFamily="18" charset="0"/>
                <a:cs typeface="Courier New" pitchFamily="49" charset="0"/>
              </a:rPr>
              <a:t>keep adding till counter not zero</a:t>
            </a:r>
          </a:p>
          <a:p>
            <a:pPr marL="0" lvl="0" indent="0">
              <a:buClr>
                <a:srgbClr val="FE8637"/>
              </a:buClr>
              <a:buNone/>
            </a:pPr>
            <a:endParaRPr lang="en-US" sz="2400" dirty="0" smtClean="0">
              <a:solidFill>
                <a:srgbClr val="FF0000"/>
              </a:solidFill>
              <a:latin typeface="Cambria" pitchFamily="18" charset="0"/>
              <a:cs typeface="Courier New" pitchFamily="49" charset="0"/>
            </a:endParaRPr>
          </a:p>
          <a:p>
            <a:r>
              <a:rPr lang="en-US" sz="2400" dirty="0" smtClean="0">
                <a:solidFill>
                  <a:srgbClr val="FF0000"/>
                </a:solidFill>
              </a:rPr>
              <a:t>;top of stack is now holding addition of all 5 values in our case</a:t>
            </a:r>
          </a:p>
          <a:p>
            <a:pPr>
              <a:buNone/>
            </a:pPr>
            <a:r>
              <a:rPr lang="en-US" sz="2400" dirty="0" smtClean="0"/>
              <a:t> </a:t>
            </a:r>
            <a:r>
              <a:rPr lang="en-US" sz="2400" dirty="0" err="1" smtClean="0"/>
              <a:t>fidiv</a:t>
            </a:r>
            <a:r>
              <a:rPr lang="en-US" sz="2400" dirty="0" smtClean="0"/>
              <a:t> word[count]  		</a:t>
            </a:r>
            <a:r>
              <a:rPr lang="en-US" sz="1800" dirty="0" smtClean="0">
                <a:solidFill>
                  <a:srgbClr val="FF0000"/>
                </a:solidFill>
              </a:rPr>
              <a:t>;divide by number count</a:t>
            </a:r>
            <a:endParaRPr lang="en-US" sz="2400" dirty="0" smtClean="0">
              <a:solidFill>
                <a:srgbClr val="FF0000"/>
              </a:solidFill>
            </a:endParaRPr>
          </a:p>
          <a:p>
            <a:pPr>
              <a:buNone/>
            </a:pPr>
            <a:r>
              <a:rPr lang="en-US" sz="2400" dirty="0" err="1" smtClean="0"/>
              <a:t>fst</a:t>
            </a:r>
            <a:r>
              <a:rPr lang="en-US" sz="2400" dirty="0" smtClean="0"/>
              <a:t> </a:t>
            </a:r>
            <a:r>
              <a:rPr lang="en-US" sz="2400" dirty="0" err="1" smtClean="0"/>
              <a:t>dword</a:t>
            </a:r>
            <a:r>
              <a:rPr lang="en-US" sz="2400" dirty="0" smtClean="0"/>
              <a:t>[mean]  		</a:t>
            </a:r>
            <a:r>
              <a:rPr lang="en-US" sz="1800" dirty="0" smtClean="0">
                <a:solidFill>
                  <a:srgbClr val="FF0000"/>
                </a:solidFill>
              </a:rPr>
              <a:t>; store result in variable  mean  bcz we need it for variance</a:t>
            </a:r>
            <a:endParaRPr lang="en-US" sz="2400" dirty="0" smtClean="0">
              <a:solidFill>
                <a:srgbClr val="FF0000"/>
              </a:solidFill>
            </a:endParaRPr>
          </a:p>
        </p:txBody>
      </p:sp>
      <p:sp>
        <p:nvSpPr>
          <p:cNvPr id="4" name="Date Placeholder 3"/>
          <p:cNvSpPr>
            <a:spLocks noGrp="1"/>
          </p:cNvSpPr>
          <p:nvPr>
            <p:ph type="dt" sz="half" idx="10"/>
          </p:nvPr>
        </p:nvSpPr>
        <p:spPr/>
        <p:txBody>
          <a:bodyPr/>
          <a:lstStyle/>
          <a:p>
            <a:fld id="{1FE74947-35BC-4573-8248-15C3A01330AE}"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r>
              <a:rPr lang="en-US" dirty="0" smtClean="0"/>
              <a:t>Display Result</a:t>
            </a:r>
            <a:endParaRPr lang="en-US" dirty="0"/>
          </a:p>
        </p:txBody>
      </p:sp>
      <p:sp>
        <p:nvSpPr>
          <p:cNvPr id="3" name="Content Placeholder 2"/>
          <p:cNvSpPr>
            <a:spLocks noGrp="1"/>
          </p:cNvSpPr>
          <p:nvPr>
            <p:ph idx="1"/>
          </p:nvPr>
        </p:nvSpPr>
        <p:spPr>
          <a:xfrm>
            <a:off x="457200" y="990600"/>
            <a:ext cx="8686800" cy="5135563"/>
          </a:xfrm>
        </p:spPr>
        <p:txBody>
          <a:bodyPr>
            <a:noAutofit/>
          </a:bodyPr>
          <a:lstStyle/>
          <a:p>
            <a:pPr>
              <a:buNone/>
            </a:pPr>
            <a:r>
              <a:rPr lang="en-US" sz="2800" dirty="0" smtClean="0"/>
              <a:t>FIMUL [hundred]     </a:t>
            </a:r>
            <a:r>
              <a:rPr lang="en-US" sz="2000" dirty="0" smtClean="0">
                <a:solidFill>
                  <a:srgbClr val="FF0000"/>
                </a:solidFill>
              </a:rPr>
              <a:t>;want to display 2 decimal points so multiply by 100 to st0</a:t>
            </a:r>
            <a:endParaRPr lang="en-US" sz="2800" dirty="0" smtClean="0">
              <a:solidFill>
                <a:srgbClr val="FF0000"/>
              </a:solidFill>
            </a:endParaRPr>
          </a:p>
          <a:p>
            <a:pPr>
              <a:buNone/>
            </a:pPr>
            <a:r>
              <a:rPr lang="en-US" sz="2800" dirty="0" smtClean="0"/>
              <a:t>FBST </a:t>
            </a:r>
            <a:r>
              <a:rPr lang="en-US" sz="2800" dirty="0" err="1" smtClean="0"/>
              <a:t>tword</a:t>
            </a:r>
            <a:r>
              <a:rPr lang="en-US" sz="2800" dirty="0" smtClean="0"/>
              <a:t>[result</a:t>
            </a:r>
            <a:r>
              <a:rPr lang="en-US" sz="2000" dirty="0" smtClean="0">
                <a:solidFill>
                  <a:srgbClr val="FF0000"/>
                </a:solidFill>
              </a:rPr>
              <a:t>]     ;store mean from st0 to result variable as BCD value</a:t>
            </a:r>
            <a:endParaRPr lang="en-US" sz="2800" dirty="0" smtClean="0">
              <a:solidFill>
                <a:srgbClr val="FF0000"/>
              </a:solidFill>
            </a:endParaRPr>
          </a:p>
          <a:p>
            <a:pPr>
              <a:buNone/>
            </a:pPr>
            <a:r>
              <a:rPr lang="en-US" sz="2000" dirty="0" err="1" smtClean="0">
                <a:latin typeface="Times New Roman" pitchFamily="18" charset="0"/>
                <a:cs typeface="Times New Roman" pitchFamily="18" charset="0"/>
              </a:rPr>
              <a:t>xor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rcx,rcx</a:t>
            </a:r>
            <a:r>
              <a:rPr lang="en-US" sz="2000" dirty="0" smtClean="0">
                <a:latin typeface="Times New Roman" pitchFamily="18" charset="0"/>
                <a:cs typeface="Times New Roman" pitchFamily="18" charset="0"/>
              </a:rPr>
              <a:t>     		  ;make </a:t>
            </a:r>
            <a:r>
              <a:rPr lang="en-US" sz="2000" dirty="0" err="1" smtClean="0">
                <a:latin typeface="Times New Roman" pitchFamily="18" charset="0"/>
                <a:cs typeface="Times New Roman" pitchFamily="18" charset="0"/>
              </a:rPr>
              <a:t>rcx</a:t>
            </a:r>
            <a:r>
              <a:rPr lang="en-US" sz="2000" dirty="0" smtClean="0">
                <a:latin typeface="Times New Roman" pitchFamily="18" charset="0"/>
                <a:cs typeface="Times New Roman" pitchFamily="18" charset="0"/>
              </a:rPr>
              <a:t> 0</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rcx,09h     	  ;load counter by 9</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r8,result +9  	  ;point r8 to base of 10</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byte digit ;after that we 			 ;print decimal pt. </a:t>
            </a:r>
          </a:p>
          <a:p>
            <a:pPr>
              <a:buNone/>
            </a:pPr>
            <a:r>
              <a:rPr lang="en-US" sz="2000" dirty="0" smtClean="0">
                <a:latin typeface="Times New Roman" pitchFamily="18" charset="0"/>
                <a:cs typeface="Times New Roman" pitchFamily="18" charset="0"/>
              </a:rPr>
              <a:t> up2:</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bl</a:t>
            </a:r>
            <a:r>
              <a:rPr lang="en-US" sz="2000" dirty="0" smtClean="0">
                <a:latin typeface="Times New Roman" pitchFamily="18" charset="0"/>
                <a:cs typeface="Times New Roman" pitchFamily="18" charset="0"/>
              </a:rPr>
              <a:t>,[r8]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current byte pointed by r8 to </a:t>
            </a:r>
            <a:r>
              <a:rPr lang="en-US" sz="2000" dirty="0" err="1" smtClean="0">
                <a:latin typeface="Times New Roman" pitchFamily="18" charset="0"/>
                <a:cs typeface="Times New Roman" pitchFamily="18" charset="0"/>
              </a:rPr>
              <a:t>bl</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call display  		;convert it to ASCII and display 2 digits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dec</a:t>
            </a:r>
            <a:r>
              <a:rPr lang="en-US" sz="2000" dirty="0" smtClean="0">
                <a:latin typeface="Times New Roman" pitchFamily="18" charset="0"/>
                <a:cs typeface="Times New Roman" pitchFamily="18" charset="0"/>
              </a:rPr>
              <a:t> r8 		  ;decrement pointer</a:t>
            </a:r>
          </a:p>
          <a:p>
            <a:pPr>
              <a:buNone/>
            </a:pPr>
            <a:r>
              <a:rPr lang="en-US" sz="2000" dirty="0" smtClean="0">
                <a:latin typeface="Times New Roman" pitchFamily="18" charset="0"/>
                <a:cs typeface="Times New Roman" pitchFamily="18" charset="0"/>
              </a:rPr>
              <a:t>	loop up2   		 ;repeat steps till </a:t>
            </a:r>
            <a:r>
              <a:rPr lang="en-US" sz="2000" dirty="0" err="1" smtClean="0">
                <a:latin typeface="Times New Roman" pitchFamily="18" charset="0"/>
                <a:cs typeface="Times New Roman" pitchFamily="18" charset="0"/>
              </a:rPr>
              <a:t>rcx</a:t>
            </a:r>
            <a:r>
              <a:rPr lang="en-US" sz="2000" dirty="0" smtClean="0">
                <a:latin typeface="Times New Roman" pitchFamily="18" charset="0"/>
                <a:cs typeface="Times New Roman" pitchFamily="18" charset="0"/>
              </a:rPr>
              <a:t> is not zero</a:t>
            </a:r>
          </a:p>
          <a:p>
            <a:pPr>
              <a:buNone/>
            </a:pPr>
            <a:r>
              <a:rPr lang="en-US" sz="2000" dirty="0" smtClean="0">
                <a:latin typeface="Times New Roman" pitchFamily="18" charset="0"/>
                <a:cs typeface="Times New Roman" pitchFamily="18" charset="0"/>
              </a:rPr>
              <a:t>	display decpt,1	 ;</a:t>
            </a:r>
            <a:r>
              <a:rPr lang="en-US" sz="2000" dirty="0" err="1" smtClean="0">
                <a:latin typeface="Times New Roman" pitchFamily="18" charset="0"/>
                <a:cs typeface="Times New Roman" pitchFamily="18" charset="0"/>
              </a:rPr>
              <a:t>diaply</a:t>
            </a:r>
            <a:r>
              <a:rPr lang="en-US" sz="2000" dirty="0" smtClean="0">
                <a:latin typeface="Times New Roman" pitchFamily="18" charset="0"/>
                <a:cs typeface="Times New Roman" pitchFamily="18" charset="0"/>
              </a:rPr>
              <a:t> decimal point after 8digits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bl</a:t>
            </a:r>
            <a:r>
              <a:rPr lang="en-US" sz="2000" dirty="0" smtClean="0">
                <a:latin typeface="Times New Roman" pitchFamily="18" charset="0"/>
                <a:cs typeface="Times New Roman" pitchFamily="18" charset="0"/>
              </a:rPr>
              <a:t>,[r8]  		;display remaining two digits</a:t>
            </a:r>
          </a:p>
          <a:p>
            <a:pPr>
              <a:buNone/>
            </a:pPr>
            <a:r>
              <a:rPr lang="en-US" sz="2000" dirty="0" smtClean="0">
                <a:latin typeface="Times New Roman" pitchFamily="18" charset="0"/>
                <a:cs typeface="Times New Roman" pitchFamily="18" charset="0"/>
              </a:rPr>
              <a:t>	call display		 ;convert it to ASCII and display 2 digits</a:t>
            </a:r>
          </a:p>
          <a:p>
            <a:pPr>
              <a:buNone/>
            </a:pPr>
            <a:r>
              <a:rPr lang="en-US" sz="2000" dirty="0" smtClean="0">
                <a:latin typeface="Times New Roman" pitchFamily="18" charset="0"/>
                <a:cs typeface="Times New Roman" pitchFamily="18" charset="0"/>
              </a:rPr>
              <a:t>	</a:t>
            </a:r>
          </a:p>
          <a:p>
            <a:pPr>
              <a:buNone/>
            </a:pPr>
            <a:endParaRPr lang="en-US" sz="2000" dirty="0"/>
          </a:p>
        </p:txBody>
      </p:sp>
      <p:sp>
        <p:nvSpPr>
          <p:cNvPr id="4" name="Date Placeholder 3"/>
          <p:cNvSpPr>
            <a:spLocks noGrp="1"/>
          </p:cNvSpPr>
          <p:nvPr>
            <p:ph type="dt" sz="half" idx="10"/>
          </p:nvPr>
        </p:nvSpPr>
        <p:spPr/>
        <p:txBody>
          <a:bodyPr/>
          <a:lstStyle/>
          <a:p>
            <a:fld id="{522552B5-D9C2-4C59-A471-A89BEEBF7215}"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114</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Like this calculate </a:t>
            </a:r>
            <a:r>
              <a:rPr lang="en-US" dirty="0" err="1" smtClean="0"/>
              <a:t>variance,deviation</a:t>
            </a:r>
            <a:r>
              <a:rPr lang="en-US" dirty="0" smtClean="0"/>
              <a:t> and display the result</a:t>
            </a:r>
            <a:endParaRPr lang="en-US" dirty="0"/>
          </a:p>
        </p:txBody>
      </p:sp>
      <p:sp>
        <p:nvSpPr>
          <p:cNvPr id="4" name="Date Placeholder 3"/>
          <p:cNvSpPr>
            <a:spLocks noGrp="1"/>
          </p:cNvSpPr>
          <p:nvPr>
            <p:ph type="dt" sz="half" idx="10"/>
          </p:nvPr>
        </p:nvSpPr>
        <p:spPr/>
        <p:txBody>
          <a:bodyPr/>
          <a:lstStyle/>
          <a:p>
            <a:fld id="{81BF1AA5-5481-4DF1-A799-E43BBAD845F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no 11</a:t>
            </a:r>
            <a:endParaRPr lang="en-US" dirty="0"/>
          </a:p>
        </p:txBody>
      </p:sp>
      <p:sp>
        <p:nvSpPr>
          <p:cNvPr id="3" name="Subtitle 2"/>
          <p:cNvSpPr>
            <a:spLocks noGrp="1"/>
          </p:cNvSpPr>
          <p:nvPr>
            <p:ph type="subTitle" idx="1"/>
          </p:nvPr>
        </p:nvSpPr>
        <p:spPr/>
        <p:txBody>
          <a:bodyPr/>
          <a:lstStyle/>
          <a:p>
            <a:r>
              <a:rPr lang="en-US" dirty="0" smtClean="0">
                <a:solidFill>
                  <a:schemeClr val="tx1"/>
                </a:solidFill>
              </a:rPr>
              <a:t>Roots of quadratic equation 80387</a:t>
            </a:r>
            <a:endParaRPr lang="en-US" dirty="0">
              <a:solidFill>
                <a:schemeClr val="tx1"/>
              </a:solidFill>
            </a:endParaRPr>
          </a:p>
        </p:txBody>
      </p:sp>
      <p:sp>
        <p:nvSpPr>
          <p:cNvPr id="4" name="Date Placeholder 3"/>
          <p:cNvSpPr>
            <a:spLocks noGrp="1"/>
          </p:cNvSpPr>
          <p:nvPr>
            <p:ph type="dt" sz="half" idx="10"/>
          </p:nvPr>
        </p:nvSpPr>
        <p:spPr/>
        <p:txBody>
          <a:bodyPr/>
          <a:lstStyle/>
          <a:p>
            <a:fld id="{764691EF-1401-47E0-97B9-B6FAC8496BB8}"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pic>
        <p:nvPicPr>
          <p:cNvPr id="11266" name="Picture 2" descr="Image result for roots of quadratic equation"/>
          <p:cNvPicPr>
            <a:picLocks noGrp="1" noChangeAspect="1" noChangeArrowheads="1"/>
          </p:cNvPicPr>
          <p:nvPr>
            <p:ph idx="1"/>
          </p:nvPr>
        </p:nvPicPr>
        <p:blipFill>
          <a:blip r:embed="rId2" cstate="print"/>
          <a:srcRect/>
          <a:stretch>
            <a:fillRect/>
          </a:stretch>
        </p:blipFill>
        <p:spPr bwMode="auto">
          <a:xfrm>
            <a:off x="533400" y="1143000"/>
            <a:ext cx="8358231" cy="5105400"/>
          </a:xfrm>
          <a:prstGeom prst="rect">
            <a:avLst/>
          </a:prstGeom>
          <a:noFill/>
        </p:spPr>
      </p:pic>
      <p:sp>
        <p:nvSpPr>
          <p:cNvPr id="4" name="Date Placeholder 3"/>
          <p:cNvSpPr>
            <a:spLocks noGrp="1"/>
          </p:cNvSpPr>
          <p:nvPr>
            <p:ph type="dt" sz="half" idx="10"/>
          </p:nvPr>
        </p:nvSpPr>
        <p:spPr/>
        <p:txBody>
          <a:bodyPr/>
          <a:lstStyle/>
          <a:p>
            <a:fld id="{536A3A6E-2CAC-4440-AFA5-E179603591F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ALgorithm</a:t>
            </a:r>
            <a:endParaRPr lang="en-US" dirty="0"/>
          </a:p>
        </p:txBody>
      </p:sp>
      <p:sp>
        <p:nvSpPr>
          <p:cNvPr id="3" name="Content Placeholder 2"/>
          <p:cNvSpPr>
            <a:spLocks noGrp="1"/>
          </p:cNvSpPr>
          <p:nvPr>
            <p:ph idx="1"/>
          </p:nvPr>
        </p:nvSpPr>
        <p:spPr>
          <a:xfrm>
            <a:off x="457200" y="1371600"/>
            <a:ext cx="8229600" cy="5334000"/>
          </a:xfrm>
        </p:spPr>
        <p:txBody>
          <a:bodyPr>
            <a:noAutofit/>
          </a:bodyPr>
          <a:lstStyle/>
          <a:p>
            <a:pPr marL="457200" indent="-457200">
              <a:buFont typeface="+mj-lt"/>
              <a:buAutoNum type="arabicPeriod"/>
            </a:pPr>
            <a:r>
              <a:rPr lang="en-US" sz="2400" dirty="0" smtClean="0"/>
              <a:t>Declare </a:t>
            </a:r>
            <a:r>
              <a:rPr lang="en-US" sz="2400" dirty="0" err="1" smtClean="0"/>
              <a:t>a,b,c,four,two</a:t>
            </a:r>
            <a:r>
              <a:rPr lang="en-US" sz="2400" dirty="0" smtClean="0"/>
              <a:t> with values</a:t>
            </a:r>
          </a:p>
          <a:p>
            <a:pPr marL="457200" indent="-457200">
              <a:buFont typeface="+mj-lt"/>
              <a:buAutoNum type="arabicPeriod"/>
            </a:pPr>
            <a:r>
              <a:rPr lang="en-US" sz="2400" dirty="0" smtClean="0"/>
              <a:t>Initialize stack</a:t>
            </a:r>
          </a:p>
          <a:p>
            <a:pPr marL="457200" indent="-457200">
              <a:buFont typeface="+mj-lt"/>
              <a:buAutoNum type="arabicPeriod"/>
            </a:pPr>
            <a:r>
              <a:rPr lang="en-US" sz="2400" dirty="0" smtClean="0"/>
              <a:t>Load b on top of stack  ;st0 =b</a:t>
            </a:r>
          </a:p>
          <a:p>
            <a:pPr marL="457200" indent="-457200">
              <a:buFont typeface="+mj-lt"/>
              <a:buAutoNum type="arabicPeriod"/>
            </a:pPr>
            <a:r>
              <a:rPr lang="en-US" sz="2400" dirty="0" smtClean="0"/>
              <a:t>Multiply b with top of stack</a:t>
            </a:r>
          </a:p>
          <a:p>
            <a:pPr marL="457200" indent="-457200">
              <a:buFont typeface="+mj-lt"/>
              <a:buAutoNum type="arabicPeriod"/>
            </a:pPr>
            <a:r>
              <a:rPr lang="en-US" sz="2400" dirty="0" smtClean="0"/>
              <a:t>Load four on top of stack ; b2 will shift to st1 st0=4,st1=b2</a:t>
            </a:r>
          </a:p>
          <a:p>
            <a:pPr marL="457200" indent="-457200">
              <a:buFont typeface="+mj-lt"/>
              <a:buAutoNum type="arabicPeriod"/>
            </a:pPr>
            <a:r>
              <a:rPr lang="en-US" sz="2400" dirty="0" smtClean="0"/>
              <a:t>Multiply a with top of stack     ; st0=4a</a:t>
            </a:r>
          </a:p>
          <a:p>
            <a:pPr marL="457200" indent="-457200">
              <a:buFont typeface="+mj-lt"/>
              <a:buAutoNum type="arabicPeriod"/>
            </a:pPr>
            <a:r>
              <a:rPr lang="en-US" sz="2400" dirty="0" smtClean="0"/>
              <a:t>Multiply c with top of stack     ; st0=4ac </a:t>
            </a:r>
          </a:p>
          <a:p>
            <a:pPr marL="457200" indent="-457200">
              <a:buFont typeface="+mj-lt"/>
              <a:buAutoNum type="arabicPeriod"/>
            </a:pPr>
            <a:r>
              <a:rPr lang="en-US" sz="2400" dirty="0" err="1" smtClean="0"/>
              <a:t>Substract</a:t>
            </a:r>
            <a:r>
              <a:rPr lang="en-US" sz="2400" dirty="0" smtClean="0"/>
              <a:t> 4ac from b2              ;st0=b2-4ac</a:t>
            </a:r>
          </a:p>
          <a:p>
            <a:pPr marL="457200" indent="-457200">
              <a:buFont typeface="+mj-lt"/>
              <a:buAutoNum type="arabicPeriod"/>
            </a:pPr>
            <a:r>
              <a:rPr lang="en-US" sz="2400" dirty="0" smtClean="0"/>
              <a:t>Compare b2-4ac is equal to zero using either </a:t>
            </a:r>
            <a:r>
              <a:rPr lang="en-US" sz="2400" dirty="0" smtClean="0">
                <a:solidFill>
                  <a:srgbClr val="FF0000"/>
                </a:solidFill>
              </a:rPr>
              <a:t>FCOM or FTST </a:t>
            </a:r>
            <a:r>
              <a:rPr lang="en-US" sz="2400" dirty="0" smtClean="0"/>
              <a:t>instruction; this comparison sets condition bits in status word register</a:t>
            </a:r>
          </a:p>
          <a:p>
            <a:pPr marL="457200" indent="-457200">
              <a:buFont typeface="+mj-lt"/>
              <a:buAutoNum type="arabicPeriod"/>
            </a:pPr>
            <a:r>
              <a:rPr lang="en-US" sz="2400" dirty="0" smtClean="0"/>
              <a:t>Store status word register in any </a:t>
            </a:r>
            <a:r>
              <a:rPr lang="en-US" sz="2400" dirty="0" smtClean="0">
                <a:solidFill>
                  <a:srgbClr val="FF0000"/>
                </a:solidFill>
              </a:rPr>
              <a:t>register using FSTSW AX</a:t>
            </a:r>
          </a:p>
          <a:p>
            <a:pPr marL="457200" indent="-457200">
              <a:buFont typeface="+mj-lt"/>
              <a:buAutoNum type="arabicPeriod"/>
            </a:pPr>
            <a:r>
              <a:rPr lang="en-US" sz="2400" dirty="0" smtClean="0"/>
              <a:t>Store higher part of this register in flag </a:t>
            </a:r>
            <a:r>
              <a:rPr lang="en-US" sz="2400" dirty="0" smtClean="0">
                <a:solidFill>
                  <a:srgbClr val="FF0000"/>
                </a:solidFill>
              </a:rPr>
              <a:t>register using SAHF</a:t>
            </a:r>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a:p>
        </p:txBody>
      </p:sp>
      <p:sp>
        <p:nvSpPr>
          <p:cNvPr id="4" name="Date Placeholder 3"/>
          <p:cNvSpPr>
            <a:spLocks noGrp="1"/>
          </p:cNvSpPr>
          <p:nvPr>
            <p:ph type="dt" sz="half" idx="10"/>
          </p:nvPr>
        </p:nvSpPr>
        <p:spPr/>
        <p:txBody>
          <a:bodyPr/>
          <a:lstStyle/>
          <a:p>
            <a:fld id="{4279479D-48AD-40B1-9EFA-3661A144FA3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990600"/>
            <a:ext cx="8839200" cy="6477000"/>
          </a:xfrm>
        </p:spPr>
        <p:txBody>
          <a:bodyPr>
            <a:noAutofit/>
          </a:bodyPr>
          <a:lstStyle/>
          <a:p>
            <a:pPr marL="457200" indent="-457200">
              <a:buFont typeface="+mj-lt"/>
              <a:buAutoNum type="arabicPeriod" startAt="12"/>
            </a:pPr>
            <a:endParaRPr lang="en-US" sz="2400" dirty="0" smtClean="0"/>
          </a:p>
          <a:p>
            <a:pPr marL="457200" indent="-457200">
              <a:buFont typeface="+mj-lt"/>
              <a:buAutoNum type="arabicPeriod" startAt="12"/>
            </a:pPr>
            <a:r>
              <a:rPr lang="en-US" sz="2400" dirty="0" smtClean="0"/>
              <a:t>Use jump instruction to check value either JL,JB</a:t>
            </a:r>
          </a:p>
          <a:p>
            <a:pPr marL="457200" indent="-457200">
              <a:buFont typeface="+mj-lt"/>
              <a:buAutoNum type="arabicPeriod" startAt="12"/>
            </a:pPr>
            <a:r>
              <a:rPr lang="en-US" sz="2400" dirty="0" smtClean="0"/>
              <a:t>If this value is less than zero then display massage complex root</a:t>
            </a:r>
          </a:p>
          <a:p>
            <a:pPr>
              <a:buNone/>
            </a:pPr>
            <a:r>
              <a:rPr lang="en-US" sz="2400" dirty="0" smtClean="0"/>
              <a:t>		Else continue to find root value</a:t>
            </a:r>
          </a:p>
          <a:p>
            <a:pPr marL="457200" indent="-457200">
              <a:buFont typeface="+mj-lt"/>
              <a:buAutoNum type="arabicPeriod" startAt="14"/>
            </a:pPr>
            <a:r>
              <a:rPr lang="en-US" sz="2400" dirty="0" smtClean="0"/>
              <a:t>Take </a:t>
            </a:r>
            <a:r>
              <a:rPr lang="en-US" sz="2400" dirty="0" err="1" smtClean="0"/>
              <a:t>squre</a:t>
            </a:r>
            <a:r>
              <a:rPr lang="en-US" sz="2400" dirty="0" smtClean="0"/>
              <a:t> root of top of stack; st0=b2-4ac using FSQRT instruction</a:t>
            </a:r>
          </a:p>
          <a:p>
            <a:pPr marL="457200" indent="-457200">
              <a:buFont typeface="+mj-lt"/>
              <a:buAutoNum type="arabicPeriod" startAt="14"/>
            </a:pPr>
            <a:r>
              <a:rPr lang="en-US" sz="2400" dirty="0" smtClean="0"/>
              <a:t>Store this value in </a:t>
            </a:r>
            <a:r>
              <a:rPr lang="en-US" sz="2400" dirty="0" err="1" smtClean="0"/>
              <a:t>variasble</a:t>
            </a:r>
            <a:r>
              <a:rPr lang="en-US" sz="2400" dirty="0" smtClean="0"/>
              <a:t> bcz we have to calculate 2 roots </a:t>
            </a:r>
          </a:p>
          <a:p>
            <a:pPr marL="457200" indent="-457200">
              <a:buFont typeface="+mj-lt"/>
              <a:buAutoNum type="arabicPeriod" startAt="14"/>
            </a:pPr>
            <a:r>
              <a:rPr lang="en-US" sz="2400" dirty="0" err="1" smtClean="0"/>
              <a:t>Substract</a:t>
            </a:r>
            <a:r>
              <a:rPr lang="en-US" sz="2400" dirty="0" smtClean="0"/>
              <a:t> b from st0; st0=st0-b</a:t>
            </a:r>
          </a:p>
          <a:p>
            <a:pPr marL="457200" indent="-457200">
              <a:buFont typeface="+mj-lt"/>
              <a:buAutoNum type="arabicPeriod" startAt="14"/>
            </a:pPr>
            <a:r>
              <a:rPr lang="en-US" sz="2400" dirty="0" smtClean="0"/>
              <a:t>Divide st0 by 2</a:t>
            </a:r>
          </a:p>
          <a:p>
            <a:pPr marL="457200" indent="-457200">
              <a:buFont typeface="+mj-lt"/>
              <a:buAutoNum type="arabicPeriod" startAt="14"/>
            </a:pPr>
            <a:r>
              <a:rPr lang="en-US" sz="2400" dirty="0" smtClean="0"/>
              <a:t>Divide st0 by a</a:t>
            </a:r>
          </a:p>
          <a:p>
            <a:pPr marL="457200" indent="-457200">
              <a:buFont typeface="+mj-lt"/>
              <a:buAutoNum type="arabicPeriod" startAt="14"/>
            </a:pPr>
            <a:r>
              <a:rPr lang="en-US" sz="2400" dirty="0" smtClean="0"/>
              <a:t>Now st0 is holding first root</a:t>
            </a:r>
          </a:p>
          <a:p>
            <a:pPr marL="457200" indent="-457200">
              <a:buFont typeface="+mj-lt"/>
              <a:buAutoNum type="arabicPeriod" startAt="14"/>
            </a:pPr>
            <a:r>
              <a:rPr lang="en-US" sz="2400" dirty="0" smtClean="0"/>
              <a:t>Display the root using display387 procedure</a:t>
            </a:r>
          </a:p>
          <a:p>
            <a:pPr marL="457200" indent="-457200">
              <a:buFont typeface="+mj-lt"/>
              <a:buAutoNum type="arabicPeriod" startAt="14"/>
            </a:pPr>
            <a:r>
              <a:rPr lang="en-US" sz="2400" dirty="0" smtClean="0"/>
              <a:t>Similarly calculate second root and display</a:t>
            </a:r>
          </a:p>
          <a:p>
            <a:pPr>
              <a:buNone/>
            </a:pPr>
            <a:endParaRPr lang="en-US" sz="2400" dirty="0"/>
          </a:p>
        </p:txBody>
      </p:sp>
      <p:sp>
        <p:nvSpPr>
          <p:cNvPr id="4" name="Date Placeholder 3"/>
          <p:cNvSpPr>
            <a:spLocks noGrp="1"/>
          </p:cNvSpPr>
          <p:nvPr>
            <p:ph type="dt" sz="half" idx="10"/>
          </p:nvPr>
        </p:nvSpPr>
        <p:spPr/>
        <p:txBody>
          <a:bodyPr/>
          <a:lstStyle/>
          <a:p>
            <a:fld id="{8F62E1C5-E4AB-4622-B1A6-F9768FEC8B9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4830763"/>
          </a:xfrm>
        </p:spPr>
        <p:txBody>
          <a:bodyPr/>
          <a:lstStyle/>
          <a:p>
            <a:pPr lvl="3">
              <a:buNone/>
            </a:pPr>
            <a:r>
              <a:rPr lang="en-US" sz="3200" dirty="0" smtClean="0"/>
              <a:t>Display:</a:t>
            </a:r>
          </a:p>
          <a:p>
            <a:pPr lvl="3">
              <a:buNone/>
            </a:pPr>
            <a:r>
              <a:rPr lang="en-US" sz="3200" dirty="0" smtClean="0"/>
              <a:t>            ;code of procedure display</a:t>
            </a:r>
          </a:p>
          <a:p>
            <a:pPr lvl="3">
              <a:buNone/>
            </a:pPr>
            <a:endParaRPr lang="en-US" sz="3200" dirty="0" smtClean="0"/>
          </a:p>
          <a:p>
            <a:pPr lvl="3">
              <a:buNone/>
            </a:pPr>
            <a:r>
              <a:rPr lang="en-US" sz="3200" dirty="0" smtClean="0"/>
              <a:t>RET</a:t>
            </a:r>
          </a:p>
          <a:p>
            <a:pPr lvl="3">
              <a:buNone/>
            </a:pPr>
            <a:r>
              <a:rPr lang="en-US" sz="3200" dirty="0" smtClean="0">
                <a:solidFill>
                  <a:srgbClr val="FF0000"/>
                </a:solidFill>
              </a:rPr>
              <a:t>Calling -&gt;</a:t>
            </a:r>
          </a:p>
          <a:p>
            <a:pPr lvl="3">
              <a:buNone/>
            </a:pPr>
            <a:endParaRPr lang="en-US" sz="3200" dirty="0" smtClean="0"/>
          </a:p>
          <a:p>
            <a:pPr lvl="3">
              <a:buNone/>
            </a:pPr>
            <a:r>
              <a:rPr lang="en-US" sz="3200" dirty="0" smtClean="0"/>
              <a:t>Call Display</a:t>
            </a:r>
          </a:p>
          <a:p>
            <a:pPr lvl="3">
              <a:buNone/>
            </a:pPr>
            <a:endParaRPr lang="en-US" dirty="0"/>
          </a:p>
        </p:txBody>
      </p:sp>
      <p:sp>
        <p:nvSpPr>
          <p:cNvPr id="4" name="Date Placeholder 3"/>
          <p:cNvSpPr>
            <a:spLocks noGrp="1"/>
          </p:cNvSpPr>
          <p:nvPr>
            <p:ph type="dt" sz="half" idx="10"/>
          </p:nvPr>
        </p:nvSpPr>
        <p:spPr/>
        <p:txBody>
          <a:bodyPr/>
          <a:lstStyle/>
          <a:p>
            <a:fld id="{F1FAD2AF-7F88-43AB-AF37-50863726F8AD}"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Display Output</a:t>
            </a:r>
            <a:endParaRPr lang="en-US" dirty="0"/>
          </a:p>
        </p:txBody>
      </p:sp>
      <p:sp>
        <p:nvSpPr>
          <p:cNvPr id="3" name="Content Placeholder 2"/>
          <p:cNvSpPr>
            <a:spLocks noGrp="1"/>
          </p:cNvSpPr>
          <p:nvPr>
            <p:ph idx="1"/>
          </p:nvPr>
        </p:nvSpPr>
        <p:spPr>
          <a:xfrm>
            <a:off x="457200" y="1371600"/>
            <a:ext cx="8229600" cy="4754563"/>
          </a:xfrm>
        </p:spPr>
        <p:txBody>
          <a:bodyPr>
            <a:normAutofit fontScale="92500"/>
          </a:bodyPr>
          <a:lstStyle/>
          <a:p>
            <a:pPr marL="514350" indent="-514350">
              <a:buFont typeface="+mj-lt"/>
              <a:buAutoNum type="arabicPeriod"/>
            </a:pPr>
            <a:r>
              <a:rPr lang="en-US" dirty="0" smtClean="0"/>
              <a:t>Decide how many decimal points you want to </a:t>
            </a:r>
            <a:r>
              <a:rPr lang="en-US" dirty="0" err="1" smtClean="0"/>
              <a:t>deisplay</a:t>
            </a:r>
            <a:r>
              <a:rPr lang="en-US" dirty="0" smtClean="0"/>
              <a:t> lets 2 decimal points u want to display</a:t>
            </a:r>
          </a:p>
          <a:p>
            <a:pPr marL="514350" indent="-514350">
              <a:buFont typeface="+mj-lt"/>
              <a:buAutoNum type="arabicPeriod"/>
            </a:pPr>
            <a:r>
              <a:rPr lang="en-US" dirty="0" smtClean="0"/>
              <a:t>So, Multiply by 100 to top of stack; decimal point will shift by 2 positions right by this </a:t>
            </a:r>
            <a:r>
              <a:rPr lang="en-US" dirty="0" err="1" smtClean="0"/>
              <a:t>mul</a:t>
            </a:r>
            <a:r>
              <a:rPr lang="en-US" dirty="0" smtClean="0"/>
              <a:t> operation</a:t>
            </a:r>
            <a:r>
              <a:rPr lang="en-US" sz="2400" dirty="0" smtClean="0">
                <a:solidFill>
                  <a:srgbClr val="FF0000"/>
                </a:solidFill>
              </a:rPr>
              <a:t>; let it will something like 112.3…….</a:t>
            </a:r>
            <a:endParaRPr lang="en-US" dirty="0" smtClean="0">
              <a:solidFill>
                <a:srgbClr val="FF0000"/>
              </a:solidFill>
            </a:endParaRPr>
          </a:p>
          <a:p>
            <a:pPr marL="514350" indent="-514350">
              <a:buFont typeface="+mj-lt"/>
              <a:buAutoNum type="arabicPeriod"/>
            </a:pPr>
            <a:r>
              <a:rPr lang="en-US" dirty="0" smtClean="0"/>
              <a:t>Store BCD of stack top in variable.;</a:t>
            </a:r>
            <a:r>
              <a:rPr lang="en-US" dirty="0" smtClean="0">
                <a:solidFill>
                  <a:srgbClr val="FF0000"/>
                </a:solidFill>
              </a:rPr>
              <a:t> </a:t>
            </a:r>
            <a:r>
              <a:rPr lang="en-US" sz="2000" dirty="0" smtClean="0">
                <a:solidFill>
                  <a:srgbClr val="FF0000"/>
                </a:solidFill>
              </a:rPr>
              <a:t>in our case it will 00000…..112</a:t>
            </a:r>
            <a:endParaRPr lang="en-US" dirty="0" smtClean="0"/>
          </a:p>
          <a:p>
            <a:pPr marL="514350" indent="-514350">
              <a:buFont typeface="+mj-lt"/>
              <a:buAutoNum type="arabicPeriod"/>
            </a:pPr>
            <a:r>
              <a:rPr lang="en-US" dirty="0" smtClean="0"/>
              <a:t>In memory this number will store like this 80bit value-</a:t>
            </a:r>
          </a:p>
          <a:p>
            <a:pPr marL="1314450" lvl="2" indent="-514350">
              <a:buFont typeface="+mj-lt"/>
              <a:buAutoNum type="arabicPeriod"/>
            </a:pPr>
            <a:r>
              <a:rPr lang="en-US" dirty="0" smtClean="0">
                <a:solidFill>
                  <a:srgbClr val="FF0000"/>
                </a:solidFill>
              </a:rPr>
              <a:t>12010000000000000000</a:t>
            </a:r>
          </a:p>
          <a:p>
            <a:pPr marL="1314450" lvl="2" indent="-514350">
              <a:buFont typeface="+mj-lt"/>
              <a:buAutoNum type="arabicPeriod"/>
            </a:pPr>
            <a:endParaRPr lang="en-US" dirty="0" smtClean="0">
              <a:solidFill>
                <a:srgbClr val="FF0000"/>
              </a:solidFill>
            </a:endParaRPr>
          </a:p>
          <a:p>
            <a:pPr marL="1314450" lvl="2" indent="-514350">
              <a:buFont typeface="+mj-lt"/>
              <a:buAutoNum type="arabicPeriod"/>
            </a:pPr>
            <a:endParaRPr lang="en-US" dirty="0">
              <a:solidFill>
                <a:srgbClr val="FF0000"/>
              </a:solidFill>
            </a:endParaRPr>
          </a:p>
        </p:txBody>
      </p:sp>
      <p:sp>
        <p:nvSpPr>
          <p:cNvPr id="4" name="Date Placeholder 3"/>
          <p:cNvSpPr>
            <a:spLocks noGrp="1"/>
          </p:cNvSpPr>
          <p:nvPr>
            <p:ph type="dt" sz="half" idx="10"/>
          </p:nvPr>
        </p:nvSpPr>
        <p:spPr/>
        <p:txBody>
          <a:bodyPr/>
          <a:lstStyle/>
          <a:p>
            <a:fld id="{AFC43F3C-5BF7-4448-B053-52C2DD9AE534}"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0000"/>
                </a:solidFill>
              </a:rPr>
              <a:t>;remember 80 bit=10 bytes 1byte=2digits,10bytes=20digits to display</a:t>
            </a:r>
            <a:endParaRPr lang="en-US" sz="3200" dirty="0">
              <a:solidFill>
                <a:srgbClr val="FF0000"/>
              </a:solidFill>
            </a:endParaRPr>
          </a:p>
        </p:txBody>
      </p:sp>
      <p:sp>
        <p:nvSpPr>
          <p:cNvPr id="3" name="Content Placeholder 2"/>
          <p:cNvSpPr>
            <a:spLocks noGrp="1"/>
          </p:cNvSpPr>
          <p:nvPr>
            <p:ph idx="1"/>
          </p:nvPr>
        </p:nvSpPr>
        <p:spPr>
          <a:xfrm>
            <a:off x="457200" y="1600200"/>
            <a:ext cx="8686800" cy="4525963"/>
          </a:xfrm>
        </p:spPr>
        <p:txBody>
          <a:bodyPr>
            <a:normAutofit fontScale="85000" lnSpcReduction="20000"/>
          </a:bodyPr>
          <a:lstStyle/>
          <a:p>
            <a:pPr marL="514350" indent="-514350">
              <a:buFont typeface="+mj-lt"/>
              <a:buAutoNum type="arabicPeriod" startAt="5"/>
            </a:pPr>
            <a:r>
              <a:rPr lang="en-US" dirty="0" smtClean="0"/>
              <a:t>Now point r8 to last position </a:t>
            </a:r>
            <a:r>
              <a:rPr lang="en-US" dirty="0" err="1" smtClean="0"/>
              <a:t>ie</a:t>
            </a:r>
            <a:r>
              <a:rPr lang="en-US" dirty="0" smtClean="0"/>
              <a:t> 10</a:t>
            </a:r>
            <a:r>
              <a:rPr lang="en-US" baseline="30000" dirty="0" smtClean="0"/>
              <a:t>th</a:t>
            </a:r>
            <a:r>
              <a:rPr lang="en-US" dirty="0" smtClean="0"/>
              <a:t> byte</a:t>
            </a:r>
          </a:p>
          <a:p>
            <a:pPr marL="514350" indent="-514350">
              <a:buFont typeface="+mj-lt"/>
              <a:buAutoNum type="arabicPeriod" startAt="5"/>
            </a:pPr>
            <a:r>
              <a:rPr lang="en-US" dirty="0" smtClean="0"/>
              <a:t>Take counter of 9 to display integer part</a:t>
            </a:r>
          </a:p>
          <a:p>
            <a:pPr marL="514350" indent="-514350">
              <a:buFont typeface="+mj-lt"/>
              <a:buAutoNum type="arabicPeriod" startAt="5"/>
            </a:pPr>
            <a:r>
              <a:rPr lang="en-US" dirty="0" smtClean="0"/>
              <a:t>Take contents of r8 ;</a:t>
            </a:r>
            <a:r>
              <a:rPr lang="en-US" sz="2200" dirty="0" smtClean="0">
                <a:solidFill>
                  <a:srgbClr val="FF0000"/>
                </a:solidFill>
              </a:rPr>
              <a:t>2 digits ; first two zeros in first loop and so on</a:t>
            </a:r>
            <a:endParaRPr lang="en-US" dirty="0" smtClean="0">
              <a:solidFill>
                <a:srgbClr val="FF0000"/>
              </a:solidFill>
            </a:endParaRPr>
          </a:p>
          <a:p>
            <a:pPr marL="514350" indent="-514350">
              <a:buFont typeface="+mj-lt"/>
              <a:buAutoNum type="arabicPeriod" startAt="5"/>
            </a:pPr>
            <a:r>
              <a:rPr lang="en-US" dirty="0" smtClean="0"/>
              <a:t>Convert and display 2 digits</a:t>
            </a:r>
          </a:p>
          <a:p>
            <a:pPr marL="514350" indent="-514350">
              <a:buFont typeface="+mj-lt"/>
              <a:buAutoNum type="arabicPeriod" startAt="5"/>
            </a:pPr>
            <a:r>
              <a:rPr lang="en-US" dirty="0" smtClean="0"/>
              <a:t>Decrement r8 to point 9</a:t>
            </a:r>
            <a:r>
              <a:rPr lang="en-US" baseline="30000" dirty="0" smtClean="0"/>
              <a:t>th</a:t>
            </a:r>
            <a:r>
              <a:rPr lang="en-US" dirty="0" smtClean="0"/>
              <a:t> byte </a:t>
            </a:r>
          </a:p>
          <a:p>
            <a:pPr marL="514350" indent="-514350">
              <a:buFont typeface="+mj-lt"/>
              <a:buAutoNum type="arabicPeriod" startAt="5"/>
            </a:pPr>
            <a:r>
              <a:rPr lang="en-US" dirty="0" smtClean="0"/>
              <a:t>Repeat display procedure till counter will not become zero</a:t>
            </a:r>
          </a:p>
          <a:p>
            <a:pPr marL="1314450" lvl="2" indent="-514350">
              <a:buFont typeface="+mj-lt"/>
              <a:buAutoNum type="arabicPeriod"/>
            </a:pPr>
            <a:r>
              <a:rPr lang="en-US" dirty="0" smtClean="0">
                <a:solidFill>
                  <a:srgbClr val="FF0000"/>
                </a:solidFill>
              </a:rPr>
              <a:t> 000000000000000001</a:t>
            </a:r>
          </a:p>
          <a:p>
            <a:pPr marL="514350" indent="-514350">
              <a:buFont typeface="+mj-lt"/>
              <a:buAutoNum type="arabicPeriod" startAt="5"/>
            </a:pPr>
            <a:r>
              <a:rPr lang="en-US" dirty="0" smtClean="0"/>
              <a:t>Display explicit decimal point   ;   </a:t>
            </a:r>
            <a:r>
              <a:rPr lang="en-US" dirty="0" smtClean="0">
                <a:solidFill>
                  <a:srgbClr val="FF0000"/>
                </a:solidFill>
              </a:rPr>
              <a:t>000000000000000001.</a:t>
            </a:r>
          </a:p>
          <a:p>
            <a:pPr marL="514350" indent="-514350">
              <a:buFont typeface="+mj-lt"/>
              <a:buAutoNum type="arabicPeriod" startAt="5"/>
            </a:pPr>
            <a:r>
              <a:rPr lang="en-US" dirty="0" smtClean="0"/>
              <a:t>Take contents of r8 ;2 digits ; </a:t>
            </a:r>
            <a:r>
              <a:rPr lang="en-US" sz="2400" dirty="0" smtClean="0">
                <a:solidFill>
                  <a:srgbClr val="FF0000"/>
                </a:solidFill>
              </a:rPr>
              <a:t>r8 is pointing to 0</a:t>
            </a:r>
            <a:r>
              <a:rPr lang="en-US" sz="2400" baseline="30000" dirty="0" smtClean="0">
                <a:solidFill>
                  <a:srgbClr val="FF0000"/>
                </a:solidFill>
              </a:rPr>
              <a:t>th</a:t>
            </a:r>
            <a:r>
              <a:rPr lang="en-US" sz="2400" dirty="0" smtClean="0">
                <a:solidFill>
                  <a:srgbClr val="FF0000"/>
                </a:solidFill>
              </a:rPr>
              <a:t> byte</a:t>
            </a:r>
            <a:endParaRPr lang="en-US" dirty="0" smtClean="0">
              <a:solidFill>
                <a:srgbClr val="FF0000"/>
              </a:solidFill>
            </a:endParaRPr>
          </a:p>
          <a:p>
            <a:pPr marL="514350" indent="-514350">
              <a:buFont typeface="+mj-lt"/>
              <a:buAutoNum type="arabicPeriod" startAt="5"/>
            </a:pPr>
            <a:r>
              <a:rPr lang="en-US" dirty="0" smtClean="0"/>
              <a:t>Convert and display 2 digits ;</a:t>
            </a:r>
            <a:r>
              <a:rPr lang="en-US" sz="2400" dirty="0" smtClean="0">
                <a:solidFill>
                  <a:srgbClr val="FF0000"/>
                </a:solidFill>
              </a:rPr>
              <a:t>000000000000000001.12</a:t>
            </a:r>
            <a:endParaRPr lang="en-US" dirty="0" smtClean="0">
              <a:solidFill>
                <a:srgbClr val="FF0000"/>
              </a:solidFill>
            </a:endParaRPr>
          </a:p>
        </p:txBody>
      </p:sp>
      <p:sp>
        <p:nvSpPr>
          <p:cNvPr id="4" name="Date Placeholder 3"/>
          <p:cNvSpPr>
            <a:spLocks noGrp="1"/>
          </p:cNvSpPr>
          <p:nvPr>
            <p:ph type="dt" sz="half" idx="10"/>
          </p:nvPr>
        </p:nvSpPr>
        <p:spPr/>
        <p:txBody>
          <a:bodyPr/>
          <a:lstStyle/>
          <a:p>
            <a:fld id="{5250A01C-DB3D-44FF-A834-FE75E7BD5CA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r>
              <a:rPr lang="en-US" dirty="0" smtClean="0"/>
              <a:t>Display Result</a:t>
            </a:r>
            <a:endParaRPr lang="en-US" dirty="0"/>
          </a:p>
        </p:txBody>
      </p:sp>
      <p:sp>
        <p:nvSpPr>
          <p:cNvPr id="3" name="Content Placeholder 2"/>
          <p:cNvSpPr>
            <a:spLocks noGrp="1"/>
          </p:cNvSpPr>
          <p:nvPr>
            <p:ph idx="1"/>
          </p:nvPr>
        </p:nvSpPr>
        <p:spPr>
          <a:xfrm>
            <a:off x="457200" y="990600"/>
            <a:ext cx="8686800" cy="5135563"/>
          </a:xfrm>
        </p:spPr>
        <p:txBody>
          <a:bodyPr>
            <a:noAutofit/>
          </a:bodyPr>
          <a:lstStyle/>
          <a:p>
            <a:pPr>
              <a:buNone/>
            </a:pPr>
            <a:r>
              <a:rPr lang="en-US" sz="2800" dirty="0" smtClean="0"/>
              <a:t>FIMUL [hundred]     </a:t>
            </a:r>
            <a:r>
              <a:rPr lang="en-US" sz="2000" dirty="0" smtClean="0">
                <a:solidFill>
                  <a:srgbClr val="FF0000"/>
                </a:solidFill>
              </a:rPr>
              <a:t>;want to display 2 decimal points so multiply by 100 to st0</a:t>
            </a:r>
            <a:endParaRPr lang="en-US" sz="2800" dirty="0" smtClean="0">
              <a:solidFill>
                <a:srgbClr val="FF0000"/>
              </a:solidFill>
            </a:endParaRPr>
          </a:p>
          <a:p>
            <a:pPr>
              <a:buNone/>
            </a:pPr>
            <a:r>
              <a:rPr lang="en-US" sz="2800" dirty="0" smtClean="0"/>
              <a:t>FBST </a:t>
            </a:r>
            <a:r>
              <a:rPr lang="en-US" sz="2800" dirty="0" err="1" smtClean="0"/>
              <a:t>tword</a:t>
            </a:r>
            <a:r>
              <a:rPr lang="en-US" sz="2800" dirty="0" smtClean="0"/>
              <a:t>[result</a:t>
            </a:r>
            <a:r>
              <a:rPr lang="en-US" sz="2000" dirty="0" smtClean="0">
                <a:solidFill>
                  <a:srgbClr val="FF0000"/>
                </a:solidFill>
              </a:rPr>
              <a:t>]     ;store mean from st0 to result variable as BCD value</a:t>
            </a:r>
            <a:endParaRPr lang="en-US" sz="2800" dirty="0" smtClean="0">
              <a:solidFill>
                <a:srgbClr val="FF0000"/>
              </a:solidFill>
            </a:endParaRPr>
          </a:p>
          <a:p>
            <a:pPr>
              <a:buNone/>
            </a:pPr>
            <a:r>
              <a:rPr lang="en-US" sz="2000" dirty="0" err="1" smtClean="0">
                <a:latin typeface="Times New Roman" pitchFamily="18" charset="0"/>
                <a:cs typeface="Times New Roman" pitchFamily="18" charset="0"/>
              </a:rPr>
              <a:t>xor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rcx,rcx</a:t>
            </a:r>
            <a:r>
              <a:rPr lang="en-US" sz="2000" dirty="0" smtClean="0">
                <a:latin typeface="Times New Roman" pitchFamily="18" charset="0"/>
                <a:cs typeface="Times New Roman" pitchFamily="18" charset="0"/>
              </a:rPr>
              <a:t>     		  ;make </a:t>
            </a:r>
            <a:r>
              <a:rPr lang="en-US" sz="2000" dirty="0" err="1" smtClean="0">
                <a:latin typeface="Times New Roman" pitchFamily="18" charset="0"/>
                <a:cs typeface="Times New Roman" pitchFamily="18" charset="0"/>
              </a:rPr>
              <a:t>rcx</a:t>
            </a:r>
            <a:r>
              <a:rPr lang="en-US" sz="2000" dirty="0" smtClean="0">
                <a:latin typeface="Times New Roman" pitchFamily="18" charset="0"/>
                <a:cs typeface="Times New Roman" pitchFamily="18" charset="0"/>
              </a:rPr>
              <a:t> 0</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rcx,09h     	  ;load counter by 9</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r8,result +9  	  ;point r8 to base of 10</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byte digit ;after that we 			 ;print decimal pt. </a:t>
            </a:r>
          </a:p>
          <a:p>
            <a:pPr>
              <a:buNone/>
            </a:pPr>
            <a:r>
              <a:rPr lang="en-US" sz="2000" dirty="0" smtClean="0">
                <a:latin typeface="Times New Roman" pitchFamily="18" charset="0"/>
                <a:cs typeface="Times New Roman" pitchFamily="18" charset="0"/>
              </a:rPr>
              <a:t> up2:</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bl</a:t>
            </a:r>
            <a:r>
              <a:rPr lang="en-US" sz="2000" dirty="0" smtClean="0">
                <a:latin typeface="Times New Roman" pitchFamily="18" charset="0"/>
                <a:cs typeface="Times New Roman" pitchFamily="18" charset="0"/>
              </a:rPr>
              <a:t>,[r8]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current byte pointed by r8 to </a:t>
            </a:r>
            <a:r>
              <a:rPr lang="en-US" sz="2000" dirty="0" err="1" smtClean="0">
                <a:latin typeface="Times New Roman" pitchFamily="18" charset="0"/>
                <a:cs typeface="Times New Roman" pitchFamily="18" charset="0"/>
              </a:rPr>
              <a:t>bl</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call display  		;convert it to ASCII and display 2 digits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dec</a:t>
            </a:r>
            <a:r>
              <a:rPr lang="en-US" sz="2000" dirty="0" smtClean="0">
                <a:latin typeface="Times New Roman" pitchFamily="18" charset="0"/>
                <a:cs typeface="Times New Roman" pitchFamily="18" charset="0"/>
              </a:rPr>
              <a:t> r8 		  ;decrement pointer</a:t>
            </a:r>
          </a:p>
          <a:p>
            <a:pPr>
              <a:buNone/>
            </a:pPr>
            <a:r>
              <a:rPr lang="en-US" sz="2000" dirty="0" smtClean="0">
                <a:latin typeface="Times New Roman" pitchFamily="18" charset="0"/>
                <a:cs typeface="Times New Roman" pitchFamily="18" charset="0"/>
              </a:rPr>
              <a:t>	loop up2   		 ;repeat steps till </a:t>
            </a:r>
            <a:r>
              <a:rPr lang="en-US" sz="2000" dirty="0" err="1" smtClean="0">
                <a:latin typeface="Times New Roman" pitchFamily="18" charset="0"/>
                <a:cs typeface="Times New Roman" pitchFamily="18" charset="0"/>
              </a:rPr>
              <a:t>rcx</a:t>
            </a:r>
            <a:r>
              <a:rPr lang="en-US" sz="2000" dirty="0" smtClean="0">
                <a:latin typeface="Times New Roman" pitchFamily="18" charset="0"/>
                <a:cs typeface="Times New Roman" pitchFamily="18" charset="0"/>
              </a:rPr>
              <a:t> is not zero</a:t>
            </a:r>
          </a:p>
          <a:p>
            <a:pPr>
              <a:buNone/>
            </a:pPr>
            <a:r>
              <a:rPr lang="en-US" sz="2000" dirty="0" smtClean="0">
                <a:latin typeface="Times New Roman" pitchFamily="18" charset="0"/>
                <a:cs typeface="Times New Roman" pitchFamily="18" charset="0"/>
              </a:rPr>
              <a:t>	display decpt,1	 ;</a:t>
            </a:r>
            <a:r>
              <a:rPr lang="en-US" sz="2000" dirty="0" err="1" smtClean="0">
                <a:latin typeface="Times New Roman" pitchFamily="18" charset="0"/>
                <a:cs typeface="Times New Roman" pitchFamily="18" charset="0"/>
              </a:rPr>
              <a:t>diaply</a:t>
            </a:r>
            <a:r>
              <a:rPr lang="en-US" sz="2000" dirty="0" smtClean="0">
                <a:latin typeface="Times New Roman" pitchFamily="18" charset="0"/>
                <a:cs typeface="Times New Roman" pitchFamily="18" charset="0"/>
              </a:rPr>
              <a:t> decimal point after 8digits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bl</a:t>
            </a:r>
            <a:r>
              <a:rPr lang="en-US" sz="2000" dirty="0" smtClean="0">
                <a:latin typeface="Times New Roman" pitchFamily="18" charset="0"/>
                <a:cs typeface="Times New Roman" pitchFamily="18" charset="0"/>
              </a:rPr>
              <a:t>,[r8]  		;display remaining two digits</a:t>
            </a:r>
          </a:p>
          <a:p>
            <a:pPr>
              <a:buNone/>
            </a:pPr>
            <a:r>
              <a:rPr lang="en-US" sz="2000" dirty="0" smtClean="0">
                <a:latin typeface="Times New Roman" pitchFamily="18" charset="0"/>
                <a:cs typeface="Times New Roman" pitchFamily="18" charset="0"/>
              </a:rPr>
              <a:t>	call display		 ;convert it to ASCII and display 2 digits</a:t>
            </a:r>
          </a:p>
          <a:p>
            <a:pPr>
              <a:buNone/>
            </a:pPr>
            <a:r>
              <a:rPr lang="en-US" sz="2000" dirty="0" smtClean="0">
                <a:latin typeface="Times New Roman" pitchFamily="18" charset="0"/>
                <a:cs typeface="Times New Roman" pitchFamily="18" charset="0"/>
              </a:rPr>
              <a:t>	</a:t>
            </a:r>
          </a:p>
          <a:p>
            <a:pPr>
              <a:buNone/>
            </a:pPr>
            <a:endParaRPr lang="en-US" sz="2000" dirty="0"/>
          </a:p>
        </p:txBody>
      </p:sp>
      <p:sp>
        <p:nvSpPr>
          <p:cNvPr id="4" name="Date Placeholder 3"/>
          <p:cNvSpPr>
            <a:spLocks noGrp="1"/>
          </p:cNvSpPr>
          <p:nvPr>
            <p:ph type="dt" sz="half" idx="10"/>
          </p:nvPr>
        </p:nvSpPr>
        <p:spPr/>
        <p:txBody>
          <a:bodyPr/>
          <a:lstStyle/>
          <a:p>
            <a:fld id="{B8D28957-DB86-46B4-8D8C-C2AC871E057C}"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122</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no 12</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3561327-85CD-46C7-97BF-F070CEF9B86C}"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for 16 bit programming</a:t>
            </a:r>
            <a:endParaRPr lang="en-US" dirty="0"/>
          </a:p>
        </p:txBody>
      </p:sp>
      <p:sp>
        <p:nvSpPr>
          <p:cNvPr id="3" name="Content Placeholder 2"/>
          <p:cNvSpPr>
            <a:spLocks noGrp="1"/>
          </p:cNvSpPr>
          <p:nvPr>
            <p:ph idx="1"/>
          </p:nvPr>
        </p:nvSpPr>
        <p:spPr/>
        <p:txBody>
          <a:bodyPr>
            <a:normAutofit lnSpcReduction="10000"/>
          </a:bodyPr>
          <a:lstStyle/>
          <a:p>
            <a:r>
              <a:rPr lang="en-US" dirty="0" smtClean="0"/>
              <a:t>TSR programs implement in TASM- 16bit programming </a:t>
            </a:r>
            <a:r>
              <a:rPr lang="en-US" smtClean="0"/>
              <a:t>in  windows </a:t>
            </a:r>
            <a:endParaRPr lang="en-US" dirty="0" smtClean="0"/>
          </a:p>
          <a:p>
            <a:r>
              <a:rPr lang="en-US" dirty="0" smtClean="0"/>
              <a:t>Use following commands</a:t>
            </a:r>
          </a:p>
          <a:p>
            <a:pPr lvl="1"/>
            <a:r>
              <a:rPr lang="en-US" dirty="0" smtClean="0"/>
              <a:t>Edit filname.asm   ;open file</a:t>
            </a:r>
          </a:p>
          <a:p>
            <a:pPr lvl="1"/>
            <a:r>
              <a:rPr lang="en-US" dirty="0" err="1" smtClean="0"/>
              <a:t>Tasm</a:t>
            </a:r>
            <a:r>
              <a:rPr lang="en-US" dirty="0" smtClean="0"/>
              <a:t> filename.asm   ;assemble file</a:t>
            </a:r>
          </a:p>
          <a:p>
            <a:pPr lvl="1"/>
            <a:r>
              <a:rPr lang="en-US" dirty="0" err="1" smtClean="0"/>
              <a:t>Tlink</a:t>
            </a:r>
            <a:r>
              <a:rPr lang="en-US" dirty="0" smtClean="0"/>
              <a:t> filename/t ;link and load file(u can use filename.obj )</a:t>
            </a:r>
          </a:p>
          <a:p>
            <a:pPr lvl="1"/>
            <a:r>
              <a:rPr lang="en-US" dirty="0" smtClean="0"/>
              <a:t>Filename ; execute filename(u can use </a:t>
            </a:r>
            <a:r>
              <a:rPr lang="en-US" dirty="0" err="1" smtClean="0"/>
              <a:t>use</a:t>
            </a:r>
            <a:r>
              <a:rPr lang="en-US" dirty="0" smtClean="0"/>
              <a:t> filename.exe)</a:t>
            </a:r>
            <a:endParaRPr lang="en-US" dirty="0"/>
          </a:p>
        </p:txBody>
      </p:sp>
      <p:sp>
        <p:nvSpPr>
          <p:cNvPr id="4" name="Date Placeholder 3"/>
          <p:cNvSpPr>
            <a:spLocks noGrp="1"/>
          </p:cNvSpPr>
          <p:nvPr>
            <p:ph type="dt" sz="half" idx="10"/>
          </p:nvPr>
        </p:nvSpPr>
        <p:spPr/>
        <p:txBody>
          <a:bodyPr/>
          <a:lstStyle/>
          <a:p>
            <a:fld id="{9CDA3510-4AD7-4644-A84A-F681A3AA1AFA}"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TSR: Terminate but Stay Resident</a:t>
            </a:r>
            <a:endParaRPr lang="en-US" dirty="0"/>
          </a:p>
        </p:txBody>
      </p:sp>
      <p:sp>
        <p:nvSpPr>
          <p:cNvPr id="3" name="Content Placeholder 2"/>
          <p:cNvSpPr>
            <a:spLocks noGrp="1"/>
          </p:cNvSpPr>
          <p:nvPr>
            <p:ph idx="1"/>
          </p:nvPr>
        </p:nvSpPr>
        <p:spPr/>
        <p:txBody>
          <a:bodyPr/>
          <a:lstStyle/>
          <a:p>
            <a:r>
              <a:rPr lang="en-US" dirty="0" smtClean="0"/>
              <a:t>Transient programs: .EXE, .COM</a:t>
            </a:r>
          </a:p>
          <a:p>
            <a:r>
              <a:rPr lang="en-US" dirty="0" smtClean="0"/>
              <a:t>TSR programs: .COM</a:t>
            </a:r>
          </a:p>
          <a:p>
            <a:pPr lvl="1"/>
            <a:r>
              <a:rPr lang="en-US" dirty="0"/>
              <a:t>Can be loaded after DOS is loaded,</a:t>
            </a:r>
          </a:p>
          <a:p>
            <a:pPr lvl="1"/>
            <a:r>
              <a:rPr lang="en-US" dirty="0"/>
              <a:t>Stay in the memory, even if they are not active on your screen,</a:t>
            </a:r>
          </a:p>
          <a:p>
            <a:pPr lvl="1"/>
            <a:r>
              <a:rPr lang="en-US" dirty="0"/>
              <a:t>They appear to exit, but remain in the memory to perform tasks in the background,</a:t>
            </a:r>
            <a:endParaRPr lang="en-IN" dirty="0"/>
          </a:p>
          <a:p>
            <a:endParaRPr lang="en-US" dirty="0"/>
          </a:p>
        </p:txBody>
      </p:sp>
      <p:sp>
        <p:nvSpPr>
          <p:cNvPr id="4" name="Date Placeholder 3"/>
          <p:cNvSpPr>
            <a:spLocks noGrp="1"/>
          </p:cNvSpPr>
          <p:nvPr>
            <p:ph type="dt" sz="half" idx="10"/>
          </p:nvPr>
        </p:nvSpPr>
        <p:spPr/>
        <p:txBody>
          <a:bodyPr/>
          <a:lstStyle/>
          <a:p>
            <a:fld id="{68D91B5B-A47E-40C9-9CFF-A25165EB39C4}" type="datetime1">
              <a:rPr lang="en-US" smtClean="0"/>
              <a:pPr/>
              <a:t>3/20/2019</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125</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2488623185"/>
      </p:ext>
    </p:extLst>
  </p:cSld>
  <p:clrMapOvr>
    <a:masterClrMapping/>
  </p:clrMapOvr>
  <p:transition advClick="0"/>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TSR</a:t>
            </a:r>
          </a:p>
        </p:txBody>
      </p:sp>
      <p:sp>
        <p:nvSpPr>
          <p:cNvPr id="3" name="Content Placeholder 2"/>
          <p:cNvSpPr>
            <a:spLocks noGrp="1"/>
          </p:cNvSpPr>
          <p:nvPr>
            <p:ph idx="1"/>
          </p:nvPr>
        </p:nvSpPr>
        <p:spPr/>
        <p:txBody>
          <a:bodyPr/>
          <a:lstStyle/>
          <a:p>
            <a:r>
              <a:rPr lang="en-US" dirty="0"/>
              <a:t>Divided into three sections:</a:t>
            </a:r>
          </a:p>
          <a:p>
            <a:pPr lvl="1"/>
            <a:r>
              <a:rPr lang="en-US" dirty="0"/>
              <a:t>Data area</a:t>
            </a:r>
          </a:p>
          <a:p>
            <a:pPr lvl="1"/>
            <a:r>
              <a:rPr lang="en-US" dirty="0"/>
              <a:t>Resident routine and</a:t>
            </a:r>
          </a:p>
          <a:p>
            <a:pPr lvl="1"/>
            <a:r>
              <a:rPr lang="en-US" dirty="0" err="1"/>
              <a:t>Initialisation</a:t>
            </a:r>
            <a:r>
              <a:rPr lang="en-US" dirty="0"/>
              <a:t> routine</a:t>
            </a:r>
            <a:endParaRPr lang="en-IN" dirty="0"/>
          </a:p>
          <a:p>
            <a:endParaRPr lang="en-US" dirty="0"/>
          </a:p>
        </p:txBody>
      </p:sp>
      <p:sp>
        <p:nvSpPr>
          <p:cNvPr id="4" name="Date Placeholder 3"/>
          <p:cNvSpPr>
            <a:spLocks noGrp="1"/>
          </p:cNvSpPr>
          <p:nvPr>
            <p:ph type="dt" sz="half" idx="10"/>
          </p:nvPr>
        </p:nvSpPr>
        <p:spPr/>
        <p:txBody>
          <a:bodyPr/>
          <a:lstStyle/>
          <a:p>
            <a:fld id="{78183C78-FE21-4CAB-AD15-851274070DA0}" type="datetime1">
              <a:rPr lang="en-US" smtClean="0"/>
              <a:pPr/>
              <a:t>3/20/2019</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126</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620042710"/>
      </p:ext>
    </p:extLst>
  </p:cSld>
  <p:clrMapOvr>
    <a:masterClrMapping/>
  </p:clrMapOvr>
  <p:transition advClick="0"/>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Resident Routine</a:t>
            </a:r>
          </a:p>
        </p:txBody>
      </p:sp>
      <p:sp>
        <p:nvSpPr>
          <p:cNvPr id="3" name="Content Placeholder 2"/>
          <p:cNvSpPr>
            <a:spLocks noGrp="1"/>
          </p:cNvSpPr>
          <p:nvPr>
            <p:ph idx="1"/>
          </p:nvPr>
        </p:nvSpPr>
        <p:spPr/>
        <p:txBody>
          <a:bodyPr/>
          <a:lstStyle/>
          <a:p>
            <a:r>
              <a:rPr lang="en-US" dirty="0"/>
              <a:t>Portion of program which will be made resident in the memory to perform specified task.</a:t>
            </a:r>
          </a:p>
          <a:p>
            <a:r>
              <a:rPr lang="en-US" dirty="0"/>
              <a:t>During execution of specified task original register contents may get change so these contents must be preserved and again loaded before calling original interrupt service routine</a:t>
            </a:r>
            <a:endParaRPr lang="en-IN" dirty="0"/>
          </a:p>
          <a:p>
            <a:endParaRPr lang="en-US" dirty="0"/>
          </a:p>
        </p:txBody>
      </p:sp>
      <p:sp>
        <p:nvSpPr>
          <p:cNvPr id="4" name="Date Placeholder 3"/>
          <p:cNvSpPr>
            <a:spLocks noGrp="1"/>
          </p:cNvSpPr>
          <p:nvPr>
            <p:ph type="dt" sz="half" idx="10"/>
          </p:nvPr>
        </p:nvSpPr>
        <p:spPr/>
        <p:txBody>
          <a:bodyPr/>
          <a:lstStyle/>
          <a:p>
            <a:fld id="{74CED11C-5343-4A64-89CA-0D34FC3B3B4E}" type="datetime1">
              <a:rPr lang="en-US" smtClean="0"/>
              <a:pPr/>
              <a:t>3/20/2019</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127</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1312376030"/>
      </p:ext>
    </p:extLst>
  </p:cSld>
  <p:clrMapOvr>
    <a:masterClrMapping/>
  </p:clrMapOvr>
  <p:transition advClick="0"/>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400800"/>
          </a:xfrm>
        </p:spPr>
        <p:txBody>
          <a:bodyPr>
            <a:noAutofit/>
          </a:bodyPr>
          <a:lstStyle/>
          <a:p>
            <a:pPr marL="0" indent="0">
              <a:buNone/>
            </a:pPr>
            <a:r>
              <a:rPr lang="en-US" sz="2000" dirty="0">
                <a:latin typeface="Times New Roman" pitchFamily="18" charset="0"/>
                <a:cs typeface="Times New Roman" pitchFamily="18" charset="0"/>
              </a:rPr>
              <a:t>MYINT08:</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AX</a:t>
            </a:r>
          </a:p>
          <a:p>
            <a:pPr marL="0" indent="0">
              <a:buNone/>
            </a:pPr>
            <a:r>
              <a:rPr lang="en-US" sz="2000" dirty="0" smtClean="0">
                <a:latin typeface="Times New Roman" pitchFamily="18" charset="0"/>
                <a:cs typeface="Times New Roman" pitchFamily="18" charset="0"/>
              </a:rPr>
              <a:t> PUSH BX 		;We can use  or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CX</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DX</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SI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DI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SI</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DS</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ES</a:t>
            </a:r>
          </a:p>
          <a:p>
            <a:pPr marL="0" indent="0">
              <a:buNone/>
            </a:pPr>
            <a:r>
              <a:rPr lang="en-US" sz="2000" b="1" dirty="0" smtClean="0">
                <a:latin typeface="Times New Roman" pitchFamily="18" charset="0"/>
                <a:cs typeface="Times New Roman" pitchFamily="18" charset="0"/>
              </a:rPr>
              <a:t>;// Specified task</a:t>
            </a:r>
            <a:endParaRPr lang="en-US" sz="2000" b="1"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POP AX</a:t>
            </a:r>
          </a:p>
          <a:p>
            <a:pPr marL="0" indent="0">
              <a:buNone/>
            </a:pPr>
            <a:r>
              <a:rPr lang="en-US" sz="2000" dirty="0" smtClean="0">
                <a:latin typeface="Times New Roman" pitchFamily="18" charset="0"/>
                <a:cs typeface="Times New Roman" pitchFamily="18" charset="0"/>
              </a:rPr>
              <a:t> POP BX 		;We can use  or </a:t>
            </a:r>
          </a:p>
          <a:p>
            <a:pPr marL="0" indent="0">
              <a:buNone/>
            </a:pPr>
            <a:r>
              <a:rPr lang="en-US" sz="2000" dirty="0" smtClean="0">
                <a:latin typeface="Times New Roman" pitchFamily="18" charset="0"/>
                <a:cs typeface="Times New Roman" pitchFamily="18" charset="0"/>
              </a:rPr>
              <a:t> POP CX</a:t>
            </a:r>
          </a:p>
          <a:p>
            <a:pPr marL="0" indent="0">
              <a:buNone/>
            </a:pPr>
            <a:r>
              <a:rPr lang="en-US" sz="2000" dirty="0" smtClean="0">
                <a:latin typeface="Times New Roman" pitchFamily="18" charset="0"/>
                <a:cs typeface="Times New Roman" pitchFamily="18" charset="0"/>
              </a:rPr>
              <a:t> POP DX  POP SI  </a:t>
            </a:r>
          </a:p>
          <a:p>
            <a:pPr marL="0" indent="0">
              <a:buNone/>
            </a:pPr>
            <a:r>
              <a:rPr lang="en-US" sz="2000" dirty="0" smtClean="0">
                <a:latin typeface="Times New Roman" pitchFamily="18" charset="0"/>
                <a:cs typeface="Times New Roman" pitchFamily="18" charset="0"/>
              </a:rPr>
              <a:t> POP DI  POP SI POP DS</a:t>
            </a:r>
          </a:p>
          <a:p>
            <a:pPr marL="0" indent="0">
              <a:buNone/>
            </a:pPr>
            <a:r>
              <a:rPr lang="en-US" sz="2000" dirty="0" smtClean="0">
                <a:latin typeface="Times New Roman" pitchFamily="18" charset="0"/>
                <a:cs typeface="Times New Roman" pitchFamily="18" charset="0"/>
              </a:rPr>
              <a:t>POP ES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JMP </a:t>
            </a:r>
            <a:r>
              <a:rPr lang="en-US" sz="2000" dirty="0" smtClean="0">
                <a:latin typeface="Times New Roman" pitchFamily="18" charset="0"/>
                <a:cs typeface="Times New Roman" pitchFamily="18" charset="0"/>
              </a:rPr>
              <a:t>CS:SAVEINT08</a:t>
            </a:r>
            <a:endParaRPr lang="en-US" sz="20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Prof.M.D.Sale,SCOE,Pune</a:t>
            </a:r>
            <a:endParaRPr lang="en-US" dirty="0"/>
          </a:p>
        </p:txBody>
      </p:sp>
      <p:sp>
        <p:nvSpPr>
          <p:cNvPr id="6" name="Slide Number Placeholder 5"/>
          <p:cNvSpPr>
            <a:spLocks noGrp="1"/>
          </p:cNvSpPr>
          <p:nvPr>
            <p:ph type="sldNum" sz="quarter" idx="12"/>
          </p:nvPr>
        </p:nvSpPr>
        <p:spPr/>
        <p:txBody>
          <a:bodyPr/>
          <a:lstStyle/>
          <a:p>
            <a:fld id="{4A916D3A-8B52-4096-8A03-AF2D6F901700}" type="slidenum">
              <a:rPr lang="en-US" smtClean="0"/>
              <a:pPr/>
              <a:t>128</a:t>
            </a:fld>
            <a:endParaRPr lang="en-US"/>
          </a:p>
        </p:txBody>
      </p:sp>
      <p:sp>
        <p:nvSpPr>
          <p:cNvPr id="7" name="Date Placeholder 6"/>
          <p:cNvSpPr>
            <a:spLocks noGrp="1"/>
          </p:cNvSpPr>
          <p:nvPr>
            <p:ph type="dt" sz="half" idx="10"/>
          </p:nvPr>
        </p:nvSpPr>
        <p:spPr/>
        <p:txBody>
          <a:bodyPr/>
          <a:lstStyle/>
          <a:p>
            <a:fld id="{88363773-731C-4C3B-8AB4-8365539B8505}" type="datetime1">
              <a:rPr lang="en-US" smtClean="0"/>
              <a:pPr/>
              <a:t>3/20/2019</a:t>
            </a:fld>
            <a:endParaRPr lang="en-US"/>
          </a:p>
        </p:txBody>
      </p:sp>
    </p:spTree>
    <p:extLst>
      <p:ext uri="{BB962C8B-B14F-4D97-AF65-F5344CB8AC3E}">
        <p14:creationId xmlns="" xmlns:p14="http://schemas.microsoft.com/office/powerpoint/2010/main" val="1013714476"/>
      </p:ext>
    </p:extLst>
  </p:cSld>
  <p:clrMapOvr>
    <a:masterClrMapping/>
  </p:clrMapOvr>
  <p:transition advClick="0"/>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622080" y="103691"/>
            <a:ext cx="7807680" cy="725836"/>
          </a:xfrm>
        </p:spPr>
        <p:txBody>
          <a:bodyPr tIns="40820">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Initialization routine</a:t>
            </a:r>
          </a:p>
        </p:txBody>
      </p:sp>
      <p:sp>
        <p:nvSpPr>
          <p:cNvPr id="18435" name="Rectangle 2"/>
          <p:cNvSpPr>
            <a:spLocks noGrp="1" noChangeArrowheads="1"/>
          </p:cNvSpPr>
          <p:nvPr>
            <p:ph type="body" idx="4294967295"/>
          </p:nvPr>
        </p:nvSpPr>
        <p:spPr>
          <a:xfrm>
            <a:off x="0" y="829527"/>
            <a:ext cx="8991600" cy="6014071"/>
          </a:xfrm>
        </p:spPr>
        <p:txBody>
          <a:bodyPr>
            <a:normAutofit/>
          </a:bodyPr>
          <a:lstStyle/>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It execute only once.</a:t>
            </a:r>
          </a:p>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When executed reserves memory block where resident program resides.</a:t>
            </a:r>
          </a:p>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Resident program may get executed </a:t>
            </a:r>
            <a:r>
              <a:rPr lang="en-US" dirty="0" smtClean="0">
                <a:solidFill>
                  <a:srgbClr val="FF0000"/>
                </a:solidFill>
              </a:rPr>
              <a:t>periodically</a:t>
            </a:r>
            <a:r>
              <a:rPr lang="en-US" dirty="0" smtClean="0"/>
              <a:t> or </a:t>
            </a:r>
            <a:r>
              <a:rPr lang="en-US" dirty="0" smtClean="0">
                <a:solidFill>
                  <a:srgbClr val="FF0000"/>
                </a:solidFill>
              </a:rPr>
              <a:t>on demand</a:t>
            </a:r>
            <a:r>
              <a:rPr lang="en-US" dirty="0" smtClean="0"/>
              <a:t>. For this interrupt capture process is used.</a:t>
            </a:r>
          </a:p>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In that process ,modify the content of IVT entries &amp; contain new address pointing to resident program.</a:t>
            </a:r>
          </a:p>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Save original content of IVT so that after resident program execution control transfer to original ISR</a:t>
            </a:r>
          </a:p>
        </p:txBody>
      </p:sp>
      <p:sp>
        <p:nvSpPr>
          <p:cNvPr id="4" name="Date Placeholder 3"/>
          <p:cNvSpPr>
            <a:spLocks noGrp="1"/>
          </p:cNvSpPr>
          <p:nvPr>
            <p:ph type="dt" sz="half" idx="10"/>
          </p:nvPr>
        </p:nvSpPr>
        <p:spPr/>
        <p:txBody>
          <a:bodyPr/>
          <a:lstStyle/>
          <a:p>
            <a:fld id="{60FA24D6-7FD6-4193-98D9-E138389AB3A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macro and procedure</a:t>
            </a:r>
            <a:endParaRPr lang="en-US" dirty="0"/>
          </a:p>
        </p:txBody>
      </p:sp>
      <p:sp>
        <p:nvSpPr>
          <p:cNvPr id="3" name="Content Placeholder 2"/>
          <p:cNvSpPr>
            <a:spLocks noGrp="1"/>
          </p:cNvSpPr>
          <p:nvPr>
            <p:ph idx="1"/>
          </p:nvPr>
        </p:nvSpPr>
        <p:spPr/>
        <p:txBody>
          <a:bodyPr/>
          <a:lstStyle/>
          <a:p>
            <a:r>
              <a:rPr lang="en-US" dirty="0" smtClean="0"/>
              <a:t>When call macro code is inserted in main program and executed as a program instructions</a:t>
            </a:r>
          </a:p>
          <a:p>
            <a:r>
              <a:rPr lang="en-US" dirty="0" smtClean="0"/>
              <a:t>When call procedure control transfers to procedure definition executes code in procedure location and control returns back to main program</a:t>
            </a:r>
            <a:endParaRPr lang="en-US" dirty="0"/>
          </a:p>
        </p:txBody>
      </p:sp>
      <p:sp>
        <p:nvSpPr>
          <p:cNvPr id="4" name="Date Placeholder 3"/>
          <p:cNvSpPr>
            <a:spLocks noGrp="1"/>
          </p:cNvSpPr>
          <p:nvPr>
            <p:ph type="dt" sz="half" idx="10"/>
          </p:nvPr>
        </p:nvSpPr>
        <p:spPr/>
        <p:txBody>
          <a:bodyPr/>
          <a:lstStyle/>
          <a:p>
            <a:fld id="{580D9D50-7AFE-4434-831D-DE29353D5C14}"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a:t>
            </a:r>
            <a:r>
              <a:rPr lang="en-US" dirty="0"/>
              <a:t>Routine</a:t>
            </a:r>
          </a:p>
        </p:txBody>
      </p:sp>
      <p:sp>
        <p:nvSpPr>
          <p:cNvPr id="3" name="Content Placeholder 2"/>
          <p:cNvSpPr>
            <a:spLocks noGrp="1"/>
          </p:cNvSpPr>
          <p:nvPr>
            <p:ph idx="1"/>
          </p:nvPr>
        </p:nvSpPr>
        <p:spPr/>
        <p:txBody>
          <a:bodyPr>
            <a:normAutofit lnSpcReduction="10000"/>
          </a:bodyPr>
          <a:lstStyle/>
          <a:p>
            <a:r>
              <a:rPr lang="en-US" sz="2800" dirty="0"/>
              <a:t>Does the preliminary work to make resident routine stay resident in the memory,</a:t>
            </a:r>
          </a:p>
          <a:p>
            <a:r>
              <a:rPr lang="en-US" sz="2800" dirty="0"/>
              <a:t>It executes only once,</a:t>
            </a:r>
          </a:p>
          <a:p>
            <a:r>
              <a:rPr lang="en-US" sz="2800" dirty="0"/>
              <a:t>It performs following steps</a:t>
            </a:r>
          </a:p>
          <a:p>
            <a:pPr lvl="1"/>
            <a:r>
              <a:rPr lang="en-US" sz="2400" dirty="0"/>
              <a:t>1) Get the original address of specified interrupt from IVT and save it</a:t>
            </a:r>
          </a:p>
          <a:p>
            <a:pPr lvl="1"/>
            <a:r>
              <a:rPr lang="en-US" sz="2400" dirty="0"/>
              <a:t>2) Store the address of resident program in the IVT in place of original address,</a:t>
            </a:r>
          </a:p>
          <a:p>
            <a:pPr lvl="1"/>
            <a:r>
              <a:rPr lang="en-US" sz="2400" dirty="0"/>
              <a:t>3) Calculate the size of the resident routine including Data area and PSP. Reserve the memory area of this size and make the program resident</a:t>
            </a:r>
            <a:endParaRPr lang="en-IN" sz="2400" dirty="0"/>
          </a:p>
          <a:p>
            <a:endParaRPr lang="en-US" dirty="0"/>
          </a:p>
        </p:txBody>
      </p:sp>
      <p:sp>
        <p:nvSpPr>
          <p:cNvPr id="4" name="Date Placeholder 3"/>
          <p:cNvSpPr>
            <a:spLocks noGrp="1"/>
          </p:cNvSpPr>
          <p:nvPr>
            <p:ph type="dt" sz="half" idx="10"/>
          </p:nvPr>
        </p:nvSpPr>
        <p:spPr/>
        <p:txBody>
          <a:bodyPr/>
          <a:lstStyle/>
          <a:p>
            <a:fld id="{A85492B6-15E2-4A84-9052-021548B7D8B8}" type="datetime1">
              <a:rPr lang="en-US" smtClean="0"/>
              <a:pPr/>
              <a:t>3/20/2019</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130</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1445999035"/>
      </p:ext>
    </p:extLst>
  </p:cSld>
  <p:clrMapOvr>
    <a:masterClrMapping/>
  </p:clrMapOvr>
  <p:transition advClick="0"/>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a:t>
            </a:r>
            <a:r>
              <a:rPr lang="en-US" dirty="0"/>
              <a:t>Routine   </a:t>
            </a:r>
            <a:r>
              <a:rPr lang="en-US" sz="1600" dirty="0"/>
              <a:t>Continued . . .</a:t>
            </a:r>
            <a:endParaRPr lang="en-US" dirty="0"/>
          </a:p>
        </p:txBody>
      </p:sp>
      <p:sp>
        <p:nvSpPr>
          <p:cNvPr id="3" name="Content Placeholder 2"/>
          <p:cNvSpPr>
            <a:spLocks noGrp="1"/>
          </p:cNvSpPr>
          <p:nvPr>
            <p:ph idx="1"/>
          </p:nvPr>
        </p:nvSpPr>
        <p:spPr/>
        <p:txBody>
          <a:bodyPr/>
          <a:lstStyle/>
          <a:p>
            <a:r>
              <a:rPr lang="en-US" dirty="0"/>
              <a:t>To perform these three steps we use three INT 21H functions</a:t>
            </a:r>
          </a:p>
          <a:p>
            <a:pPr lvl="1"/>
            <a:r>
              <a:rPr lang="en-US" dirty="0"/>
              <a:t>Function 35H: Get Interrupt Address</a:t>
            </a:r>
          </a:p>
          <a:p>
            <a:pPr lvl="2"/>
            <a:r>
              <a:rPr lang="en-US" dirty="0"/>
              <a:t>Call with AH=35H, AL= </a:t>
            </a:r>
            <a:r>
              <a:rPr lang="en-US" dirty="0" err="1"/>
              <a:t>int</a:t>
            </a:r>
            <a:r>
              <a:rPr lang="en-US" dirty="0"/>
              <a:t> #</a:t>
            </a:r>
          </a:p>
          <a:p>
            <a:pPr lvl="2"/>
            <a:r>
              <a:rPr lang="en-US" dirty="0"/>
              <a:t>Returns vector address in ES:BX</a:t>
            </a:r>
          </a:p>
          <a:p>
            <a:pPr lvl="1"/>
            <a:r>
              <a:rPr lang="en-US" dirty="0"/>
              <a:t>Function 25H: Set Interrupt Address</a:t>
            </a:r>
          </a:p>
          <a:p>
            <a:pPr lvl="2"/>
            <a:r>
              <a:rPr lang="en-US" dirty="0"/>
              <a:t>Call with AH=25H, AL=</a:t>
            </a:r>
            <a:r>
              <a:rPr lang="en-US" dirty="0" err="1"/>
              <a:t>int</a:t>
            </a:r>
            <a:r>
              <a:rPr lang="en-US" dirty="0"/>
              <a:t> # , </a:t>
            </a:r>
            <a:r>
              <a:rPr lang="en-US" dirty="0" smtClean="0"/>
              <a:t>DS:DX</a:t>
            </a:r>
            <a:r>
              <a:rPr lang="en-US" dirty="0"/>
              <a:t>= </a:t>
            </a:r>
            <a:r>
              <a:rPr lang="en-US" dirty="0" err="1" smtClean="0"/>
              <a:t>segment:offset</a:t>
            </a:r>
            <a:r>
              <a:rPr lang="en-US" dirty="0" smtClean="0"/>
              <a:t> of interrupt handling routine</a:t>
            </a:r>
            <a:endParaRPr lang="en-US" dirty="0"/>
          </a:p>
          <a:p>
            <a:pPr lvl="1"/>
            <a:r>
              <a:rPr lang="en-US" dirty="0"/>
              <a:t>Function 31H: Make program </a:t>
            </a:r>
            <a:r>
              <a:rPr lang="en-US" dirty="0" smtClean="0"/>
              <a:t>resident</a:t>
            </a:r>
            <a:endParaRPr lang="en-IN" dirty="0"/>
          </a:p>
        </p:txBody>
      </p:sp>
      <p:sp>
        <p:nvSpPr>
          <p:cNvPr id="4" name="Date Placeholder 3"/>
          <p:cNvSpPr>
            <a:spLocks noGrp="1"/>
          </p:cNvSpPr>
          <p:nvPr>
            <p:ph type="dt" sz="half" idx="10"/>
          </p:nvPr>
        </p:nvSpPr>
        <p:spPr/>
        <p:txBody>
          <a:bodyPr/>
          <a:lstStyle/>
          <a:p>
            <a:fld id="{18C2555A-D939-4949-8541-A09648CA7777}" type="datetime1">
              <a:rPr lang="en-US" smtClean="0"/>
              <a:pPr/>
              <a:t>3/20/2019</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131</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1428421049"/>
      </p:ext>
    </p:extLst>
  </p:cSld>
  <p:clrMapOvr>
    <a:masterClrMapping/>
  </p:clrMapOvr>
  <p:transition advClick="0"/>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a:xfrm>
            <a:off x="622080" y="207382"/>
            <a:ext cx="7807680" cy="622145"/>
          </a:xfrm>
        </p:spPr>
        <p:txBody>
          <a:bodyPr tIns="32002">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600" dirty="0" smtClean="0"/>
              <a:t>Terminate But Stay Resident (TSR)</a:t>
            </a:r>
          </a:p>
        </p:txBody>
      </p:sp>
      <p:graphicFrame>
        <p:nvGraphicFramePr>
          <p:cNvPr id="1026" name="Object 2"/>
          <p:cNvGraphicFramePr>
            <a:graphicFrameLocks noChangeAspect="1"/>
          </p:cNvGraphicFramePr>
          <p:nvPr/>
        </p:nvGraphicFramePr>
        <p:xfrm>
          <a:off x="1244160" y="622146"/>
          <a:ext cx="6635520" cy="6014071"/>
        </p:xfrm>
        <a:graphic>
          <a:graphicData uri="http://schemas.openxmlformats.org/presentationml/2006/ole">
            <p:oleObj spid="_x0000_s1026" r:id="rId4" imgW="0" imgH="0"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3" cstate="print"/>
          <a:srcRect/>
          <a:stretch>
            <a:fillRect/>
          </a:stretch>
        </p:blipFill>
        <p:spPr bwMode="auto">
          <a:xfrm>
            <a:off x="207360" y="829527"/>
            <a:ext cx="8871840" cy="5391926"/>
          </a:xfrm>
          <a:prstGeom prst="rect">
            <a:avLst/>
          </a:prstGeom>
          <a:noFill/>
          <a:ln w="9525">
            <a:noFill/>
            <a:round/>
            <a:headEnd/>
            <a:tailEnd/>
          </a:ln>
        </p:spPr>
      </p:pic>
      <p:sp>
        <p:nvSpPr>
          <p:cNvPr id="3" name="Date Placeholder 2"/>
          <p:cNvSpPr>
            <a:spLocks noGrp="1"/>
          </p:cNvSpPr>
          <p:nvPr>
            <p:ph type="dt" sz="half" idx="10"/>
          </p:nvPr>
        </p:nvSpPr>
        <p:spPr/>
        <p:txBody>
          <a:bodyPr/>
          <a:lstStyle/>
          <a:p>
            <a:fld id="{501553E3-DB3E-4AE9-9099-A0CC385D1EFC}" type="datetime1">
              <a:rPr lang="en-US" smtClean="0"/>
              <a:pPr/>
              <a:t>3/20/2019</a:t>
            </a:fld>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133</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cstate="print"/>
          <a:srcRect/>
          <a:stretch>
            <a:fillRect/>
          </a:stretch>
        </p:blipFill>
        <p:spPr bwMode="auto">
          <a:xfrm>
            <a:off x="414720" y="829527"/>
            <a:ext cx="8294400" cy="4977163"/>
          </a:xfrm>
          <a:prstGeom prst="rect">
            <a:avLst/>
          </a:prstGeom>
          <a:noFill/>
          <a:ln w="9525">
            <a:noFill/>
            <a:round/>
            <a:headEnd/>
            <a:tailEnd/>
          </a:ln>
        </p:spPr>
      </p:pic>
      <p:sp>
        <p:nvSpPr>
          <p:cNvPr id="3" name="Date Placeholder 2"/>
          <p:cNvSpPr>
            <a:spLocks noGrp="1"/>
          </p:cNvSpPr>
          <p:nvPr>
            <p:ph type="dt" sz="half" idx="10"/>
          </p:nvPr>
        </p:nvSpPr>
        <p:spPr/>
        <p:txBody>
          <a:bodyPr/>
          <a:lstStyle/>
          <a:p>
            <a:fld id="{469D7E64-D5F3-4535-9EEB-4732A4329C7F}" type="datetime1">
              <a:rPr lang="en-US" smtClean="0"/>
              <a:pPr/>
              <a:t>3/20/2019</a:t>
            </a:fld>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134</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3" cstate="print"/>
          <a:srcRect/>
          <a:stretch>
            <a:fillRect/>
          </a:stretch>
        </p:blipFill>
        <p:spPr bwMode="auto">
          <a:xfrm>
            <a:off x="207360" y="414764"/>
            <a:ext cx="8709120" cy="5391926"/>
          </a:xfrm>
          <a:prstGeom prst="rect">
            <a:avLst/>
          </a:prstGeom>
          <a:noFill/>
          <a:ln w="9525">
            <a:noFill/>
            <a:round/>
            <a:headEnd/>
            <a:tailEnd/>
          </a:ln>
        </p:spPr>
      </p:pic>
      <p:sp>
        <p:nvSpPr>
          <p:cNvPr id="3" name="Date Placeholder 2"/>
          <p:cNvSpPr>
            <a:spLocks noGrp="1"/>
          </p:cNvSpPr>
          <p:nvPr>
            <p:ph type="dt" sz="half" idx="10"/>
          </p:nvPr>
        </p:nvSpPr>
        <p:spPr/>
        <p:txBody>
          <a:bodyPr/>
          <a:lstStyle/>
          <a:p>
            <a:fld id="{083E255E-0677-4F83-97B1-A6ECA858DB58}" type="datetime1">
              <a:rPr lang="en-US" smtClean="0"/>
              <a:pPr/>
              <a:t>3/20/2019</a:t>
            </a:fld>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135</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WHY .model tiny ?</a:t>
            </a:r>
          </a:p>
        </p:txBody>
      </p:sp>
      <p:sp>
        <p:nvSpPr>
          <p:cNvPr id="26627" name="Content Placeholder 2"/>
          <p:cNvSpPr>
            <a:spLocks noGrp="1"/>
          </p:cNvSpPr>
          <p:nvPr>
            <p:ph idx="1"/>
          </p:nvPr>
        </p:nvSpPr>
        <p:spPr/>
        <p:txBody>
          <a:bodyPr/>
          <a:lstStyle/>
          <a:p>
            <a:r>
              <a:rPr lang="en-US" smtClean="0"/>
              <a:t>As it is .com pgm</a:t>
            </a:r>
          </a:p>
          <a:p>
            <a:r>
              <a:rPr lang="en-US" smtClean="0"/>
              <a:t>Consist of only one segment ie code segment so model of memory is .model tiny</a:t>
            </a:r>
          </a:p>
        </p:txBody>
      </p:sp>
      <p:sp>
        <p:nvSpPr>
          <p:cNvPr id="4" name="Date Placeholder 3"/>
          <p:cNvSpPr>
            <a:spLocks noGrp="1"/>
          </p:cNvSpPr>
          <p:nvPr>
            <p:ph type="dt" sz="half" idx="10"/>
          </p:nvPr>
        </p:nvSpPr>
        <p:spPr/>
        <p:txBody>
          <a:bodyPr/>
          <a:lstStyle/>
          <a:p>
            <a:fld id="{EF29FE45-0D44-4370-8BB2-C327B897CCB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WHY ORG 0100h</a:t>
            </a:r>
          </a:p>
        </p:txBody>
      </p:sp>
      <p:sp>
        <p:nvSpPr>
          <p:cNvPr id="27651" name="Content Placeholder 2"/>
          <p:cNvSpPr>
            <a:spLocks noGrp="1"/>
          </p:cNvSpPr>
          <p:nvPr>
            <p:ph idx="1"/>
          </p:nvPr>
        </p:nvSpPr>
        <p:spPr/>
        <p:txBody>
          <a:bodyPr/>
          <a:lstStyle/>
          <a:p>
            <a:r>
              <a:rPr lang="en-US" smtClean="0"/>
              <a:t>.COM program starts at the end of PSP</a:t>
            </a:r>
          </a:p>
          <a:p>
            <a:r>
              <a:rPr lang="en-US" smtClean="0"/>
              <a:t>PSP location is from 00H –FFH </a:t>
            </a:r>
          </a:p>
          <a:p>
            <a:r>
              <a:rPr lang="en-US" smtClean="0"/>
              <a:t>So after that code starts at 0100h</a:t>
            </a:r>
          </a:p>
          <a:p>
            <a:pPr>
              <a:buFont typeface="Times New Roman" pitchFamily="16" charset="0"/>
              <a:buNone/>
            </a:pPr>
            <a:r>
              <a:rPr lang="en-US" smtClean="0"/>
              <a:t> </a:t>
            </a:r>
          </a:p>
          <a:p>
            <a:endParaRPr lang="en-US" smtClean="0"/>
          </a:p>
        </p:txBody>
      </p:sp>
      <p:sp>
        <p:nvSpPr>
          <p:cNvPr id="4" name="Date Placeholder 3"/>
          <p:cNvSpPr>
            <a:spLocks noGrp="1"/>
          </p:cNvSpPr>
          <p:nvPr>
            <p:ph type="dt" sz="half" idx="10"/>
          </p:nvPr>
        </p:nvSpPr>
        <p:spPr/>
        <p:txBody>
          <a:bodyPr/>
          <a:lstStyle/>
          <a:p>
            <a:fld id="{BC81C95A-6CCE-4426-8FEF-5139F2789990}"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Why jmp to transient section </a:t>
            </a:r>
          </a:p>
        </p:txBody>
      </p:sp>
      <p:sp>
        <p:nvSpPr>
          <p:cNvPr id="28675" name="Content Placeholder 2"/>
          <p:cNvSpPr>
            <a:spLocks noGrp="1"/>
          </p:cNvSpPr>
          <p:nvPr>
            <p:ph idx="1"/>
          </p:nvPr>
        </p:nvSpPr>
        <p:spPr/>
        <p:txBody>
          <a:bodyPr/>
          <a:lstStyle/>
          <a:p>
            <a:r>
              <a:rPr lang="en-US" smtClean="0"/>
              <a:t>As resident is always in memory but inactive state </a:t>
            </a:r>
          </a:p>
          <a:p>
            <a:r>
              <a:rPr lang="en-US" smtClean="0"/>
              <a:t>So to activate it transient section to b activated first </a:t>
            </a:r>
          </a:p>
        </p:txBody>
      </p:sp>
      <p:sp>
        <p:nvSpPr>
          <p:cNvPr id="4" name="Date Placeholder 3"/>
          <p:cNvSpPr>
            <a:spLocks noGrp="1"/>
          </p:cNvSpPr>
          <p:nvPr>
            <p:ph type="dt" sz="half" idx="10"/>
          </p:nvPr>
        </p:nvSpPr>
        <p:spPr/>
        <p:txBody>
          <a:bodyPr/>
          <a:lstStyle/>
          <a:p>
            <a:fld id="{6ED715DD-F287-46BB-9D03-D6230126A1B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of </a:t>
            </a:r>
            <a:r>
              <a:rPr lang="en-US" b="1" dirty="0" err="1" smtClean="0"/>
              <a:t>initialisation</a:t>
            </a:r>
            <a:r>
              <a:rPr lang="en-US" b="1" dirty="0" smtClean="0"/>
              <a:t> routine</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55000" lnSpcReduction="20000"/>
          </a:bodyPr>
          <a:lstStyle/>
          <a:p>
            <a:pPr marL="514350" indent="-514350">
              <a:lnSpc>
                <a:spcPct val="170000"/>
              </a:lnSpc>
              <a:buFont typeface="+mj-lt"/>
              <a:buAutoNum type="arabicPeriod"/>
            </a:pPr>
            <a:r>
              <a:rPr lang="en-US" b="1" dirty="0" smtClean="0"/>
              <a:t> Clear interrupt flag to avoid any hardware interrupt during the process of</a:t>
            </a:r>
            <a:br>
              <a:rPr lang="en-US" b="1" dirty="0" smtClean="0"/>
            </a:br>
            <a:r>
              <a:rPr lang="en-US" b="1" dirty="0" err="1" smtClean="0"/>
              <a:t>initialisation</a:t>
            </a:r>
            <a:r>
              <a:rPr lang="en-US" b="1" dirty="0" smtClean="0"/>
              <a:t>,</a:t>
            </a:r>
          </a:p>
          <a:p>
            <a:pPr marL="514350" indent="-514350">
              <a:lnSpc>
                <a:spcPct val="170000"/>
              </a:lnSpc>
              <a:buFont typeface="+mj-lt"/>
              <a:buAutoNum type="arabicPeriod"/>
            </a:pPr>
            <a:r>
              <a:rPr lang="en-US" b="1" dirty="0" smtClean="0"/>
              <a:t>Read the original vector address entry and store is in data area</a:t>
            </a:r>
          </a:p>
          <a:p>
            <a:pPr marL="514350" indent="-514350">
              <a:lnSpc>
                <a:spcPct val="170000"/>
              </a:lnSpc>
              <a:buFont typeface="+mj-lt"/>
              <a:buAutoNum type="arabicPeriod"/>
            </a:pPr>
            <a:r>
              <a:rPr lang="en-US" b="1" dirty="0" smtClean="0"/>
              <a:t>Set the vector address to our interrupt service routine</a:t>
            </a:r>
          </a:p>
          <a:p>
            <a:pPr marL="514350" indent="-514350">
              <a:lnSpc>
                <a:spcPct val="170000"/>
              </a:lnSpc>
              <a:buFont typeface="+mj-lt"/>
              <a:buAutoNum type="arabicPeriod"/>
            </a:pPr>
            <a:r>
              <a:rPr lang="en-US" b="1" dirty="0" smtClean="0"/>
              <a:t>Set interrupt flag</a:t>
            </a:r>
          </a:p>
          <a:p>
            <a:pPr marL="514350" indent="-514350">
              <a:lnSpc>
                <a:spcPct val="170000"/>
              </a:lnSpc>
              <a:buFont typeface="+mj-lt"/>
              <a:buAutoNum type="arabicPeriod"/>
            </a:pPr>
            <a:r>
              <a:rPr lang="en-US" b="1" dirty="0" smtClean="0"/>
              <a:t>Terminate and make it resident</a:t>
            </a:r>
          </a:p>
          <a:p>
            <a:pPr marL="514350" indent="-514350">
              <a:lnSpc>
                <a:spcPct val="170000"/>
              </a:lnSpc>
              <a:buNone/>
            </a:pPr>
            <a:endParaRPr lang="en-US" b="1" dirty="0" smtClean="0"/>
          </a:p>
          <a:p>
            <a:pPr marL="514350" indent="-514350">
              <a:lnSpc>
                <a:spcPct val="170000"/>
              </a:lnSpc>
              <a:buNone/>
            </a:pPr>
            <a:r>
              <a:rPr lang="en-US" b="1" dirty="0" smtClean="0"/>
              <a:t>ATTRIBUTE BYTE    BL     R     G     B    I      R      G    B</a:t>
            </a:r>
            <a:br>
              <a:rPr lang="en-US" b="1" dirty="0" smtClean="0"/>
            </a:br>
            <a:r>
              <a:rPr lang="en-US" b="1" dirty="0" smtClean="0"/>
              <a:t>BACKGROUND      FOREGROUND</a:t>
            </a:r>
          </a:p>
          <a:p>
            <a:pPr marL="514350" indent="-514350">
              <a:lnSpc>
                <a:spcPct val="170000"/>
              </a:lnSpc>
              <a:buFont typeface="+mj-lt"/>
              <a:buAutoNum type="arabicPeriod"/>
            </a:pPr>
            <a:r>
              <a:rPr lang="en-US" b="1" dirty="0" smtClean="0"/>
              <a:t>FORMULA TO CALCULATE OFFSET IN VIDEO RAM USING X,Y CO-ORDINATES</a:t>
            </a:r>
            <a:br>
              <a:rPr lang="en-US" b="1" dirty="0" smtClean="0"/>
            </a:br>
            <a:r>
              <a:rPr lang="en-US" b="1" dirty="0" smtClean="0"/>
              <a:t>= [(Y * 80)+X]*2</a:t>
            </a:r>
          </a:p>
          <a:p>
            <a:pPr marL="514350" indent="-514350">
              <a:lnSpc>
                <a:spcPct val="170000"/>
              </a:lnSpc>
              <a:buFont typeface="+mj-lt"/>
              <a:buAutoNum type="arabicPeriod"/>
            </a:pPr>
            <a:endParaRPr lang="en-US" b="1" dirty="0"/>
          </a:p>
        </p:txBody>
      </p:sp>
      <p:sp>
        <p:nvSpPr>
          <p:cNvPr id="4" name="Date Placeholder 3"/>
          <p:cNvSpPr>
            <a:spLocks noGrp="1"/>
          </p:cNvSpPr>
          <p:nvPr>
            <p:ph type="dt" sz="half" idx="10"/>
          </p:nvPr>
        </p:nvSpPr>
        <p:spPr/>
        <p:txBody>
          <a:bodyPr/>
          <a:lstStyle/>
          <a:p>
            <a:fld id="{6809BCFD-C84F-413B-AA73-06F3674FE47A}"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ambria" pitchFamily="18" charset="0"/>
              </a:rPr>
              <a:t>Display Procedure</a:t>
            </a:r>
            <a:br>
              <a:rPr lang="en-US" dirty="0" smtClean="0">
                <a:latin typeface="Cambria" pitchFamily="18" charset="0"/>
              </a:rPr>
            </a:br>
            <a:r>
              <a:rPr lang="en-US" dirty="0" smtClean="0">
                <a:latin typeface="Cambria" pitchFamily="18" charset="0"/>
              </a:rPr>
              <a:t/>
            </a:r>
            <a:br>
              <a:rPr lang="en-US" dirty="0" smtClean="0">
                <a:latin typeface="Cambria" pitchFamily="18" charset="0"/>
              </a:rPr>
            </a:br>
            <a:r>
              <a:rPr lang="en-US" sz="3100" dirty="0" smtClean="0">
                <a:solidFill>
                  <a:srgbClr val="FF0000"/>
                </a:solidFill>
                <a:latin typeface="Cambria" pitchFamily="18" charset="0"/>
              </a:rPr>
              <a:t>When you want to display number on screen you need to convert number from hex to </a:t>
            </a:r>
            <a:r>
              <a:rPr lang="en-US" sz="3100" dirty="0" err="1" smtClean="0">
                <a:solidFill>
                  <a:srgbClr val="FF0000"/>
                </a:solidFill>
                <a:latin typeface="Cambria" pitchFamily="18" charset="0"/>
              </a:rPr>
              <a:t>ascii</a:t>
            </a:r>
            <a:r>
              <a:rPr lang="en-US" sz="3100" dirty="0" smtClean="0">
                <a:solidFill>
                  <a:srgbClr val="FF0000"/>
                </a:solidFill>
                <a:latin typeface="Cambria" pitchFamily="18" charset="0"/>
              </a:rPr>
              <a:t> format </a:t>
            </a:r>
            <a:r>
              <a:rPr lang="en-US" sz="3100" dirty="0" smtClean="0">
                <a:latin typeface="Cambria" pitchFamily="18" charset="0"/>
              </a:rPr>
              <a:t/>
            </a:r>
            <a:br>
              <a:rPr lang="en-US" sz="3100" dirty="0" smtClean="0">
                <a:latin typeface="Cambria" pitchFamily="18" charset="0"/>
              </a:rPr>
            </a:br>
            <a:endParaRPr lang="en-US" sz="3100" dirty="0">
              <a:latin typeface="Cambria" pitchFamily="18" charset="0"/>
            </a:endParaRPr>
          </a:p>
        </p:txBody>
      </p:sp>
      <p:sp>
        <p:nvSpPr>
          <p:cNvPr id="3" name="Slide Number Placeholder 2"/>
          <p:cNvSpPr>
            <a:spLocks noGrp="1"/>
          </p:cNvSpPr>
          <p:nvPr>
            <p:ph type="sldNum" sz="quarter" idx="12"/>
          </p:nvPr>
        </p:nvSpPr>
        <p:spPr/>
        <p:txBody>
          <a:bodyPr/>
          <a:lstStyle/>
          <a:p>
            <a:fld id="{29C1CA0E-6101-47D0-AA4F-0F0E01D16DA8}" type="slidenum">
              <a:rPr lang="en-US" smtClean="0"/>
              <a:pPr/>
              <a:t>14</a:t>
            </a:fld>
            <a:endParaRPr lang="en-US"/>
          </a:p>
        </p:txBody>
      </p:sp>
      <p:sp>
        <p:nvSpPr>
          <p:cNvPr id="4" name="Date Placeholder 3"/>
          <p:cNvSpPr>
            <a:spLocks noGrp="1"/>
          </p:cNvSpPr>
          <p:nvPr>
            <p:ph type="dt" sz="half" idx="10"/>
          </p:nvPr>
        </p:nvSpPr>
        <p:spPr/>
        <p:txBody>
          <a:bodyPr/>
          <a:lstStyle/>
          <a:p>
            <a:fld id="{045AA6E4-70A1-419C-8F8A-2A3666BED80D}" type="datetime1">
              <a:rPr lang="en-US" smtClean="0"/>
              <a:pPr/>
              <a:t>3/20/2019</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of program: (Resident Routine)</a:t>
            </a:r>
            <a:endParaRPr lang="en-US" dirty="0"/>
          </a:p>
        </p:txBody>
      </p:sp>
      <p:sp>
        <p:nvSpPr>
          <p:cNvPr id="3" name="Content Placeholder 2"/>
          <p:cNvSpPr>
            <a:spLocks noGrp="1"/>
          </p:cNvSpPr>
          <p:nvPr>
            <p:ph idx="1"/>
          </p:nvPr>
        </p:nvSpPr>
        <p:spPr>
          <a:xfrm>
            <a:off x="0" y="1219200"/>
            <a:ext cx="9144000" cy="5638800"/>
          </a:xfrm>
        </p:spPr>
        <p:txBody>
          <a:bodyPr>
            <a:normAutofit fontScale="62500" lnSpcReduction="20000"/>
          </a:bodyPr>
          <a:lstStyle/>
          <a:p>
            <a:pPr>
              <a:lnSpc>
                <a:spcPct val="170000"/>
              </a:lnSpc>
              <a:buNone/>
            </a:pPr>
            <a:r>
              <a:rPr lang="en-US" dirty="0" smtClean="0"/>
              <a:t/>
            </a:r>
            <a:br>
              <a:rPr lang="en-US" dirty="0" smtClean="0"/>
            </a:br>
            <a:r>
              <a:rPr lang="en-US" dirty="0" smtClean="0"/>
              <a:t>1. ORG 100H</a:t>
            </a:r>
            <a:br>
              <a:rPr lang="en-US" dirty="0" smtClean="0"/>
            </a:br>
            <a:r>
              <a:rPr lang="en-US" dirty="0" smtClean="0"/>
              <a:t>2. Unconditionally jump to </a:t>
            </a:r>
            <a:r>
              <a:rPr lang="en-US" dirty="0" err="1" smtClean="0"/>
              <a:t>initialisation</a:t>
            </a:r>
            <a:r>
              <a:rPr lang="en-US" dirty="0" smtClean="0"/>
              <a:t> routine</a:t>
            </a:r>
            <a:br>
              <a:rPr lang="en-US" dirty="0" smtClean="0"/>
            </a:br>
            <a:r>
              <a:rPr lang="en-US" dirty="0" smtClean="0"/>
              <a:t>3. Reserve memory </a:t>
            </a:r>
            <a:r>
              <a:rPr lang="en-US" dirty="0" err="1" smtClean="0"/>
              <a:t>loctations</a:t>
            </a:r>
            <a:r>
              <a:rPr lang="en-US" dirty="0" smtClean="0"/>
              <a:t> to store the registers and original vector address</a:t>
            </a:r>
            <a:br>
              <a:rPr lang="en-US" dirty="0" smtClean="0"/>
            </a:br>
            <a:r>
              <a:rPr lang="en-US" dirty="0" smtClean="0"/>
              <a:t>4. Store the registers temporarily</a:t>
            </a:r>
            <a:br>
              <a:rPr lang="en-US" dirty="0" smtClean="0"/>
            </a:br>
            <a:r>
              <a:rPr lang="en-US" dirty="0" smtClean="0"/>
              <a:t>5. Read time</a:t>
            </a:r>
            <a:br>
              <a:rPr lang="en-US" dirty="0" smtClean="0"/>
            </a:br>
            <a:r>
              <a:rPr lang="en-US" dirty="0" smtClean="0"/>
              <a:t>6. </a:t>
            </a:r>
            <a:r>
              <a:rPr lang="en-US" dirty="0" err="1" smtClean="0"/>
              <a:t>Initialise</a:t>
            </a:r>
            <a:r>
              <a:rPr lang="en-US" dirty="0" smtClean="0"/>
              <a:t> base address(B800h) of page-0 of video RAM in ES and offset(3984h) of a</a:t>
            </a:r>
            <a:br>
              <a:rPr lang="en-US" dirty="0" smtClean="0"/>
            </a:br>
            <a:r>
              <a:rPr lang="en-US" dirty="0" smtClean="0"/>
              <a:t>location where we want to display the RTC,</a:t>
            </a:r>
            <a:br>
              <a:rPr lang="en-US" dirty="0" smtClean="0"/>
            </a:br>
            <a:r>
              <a:rPr lang="en-US" dirty="0" smtClean="0"/>
              <a:t>7. Display HH:MM:SS</a:t>
            </a:r>
            <a:br>
              <a:rPr lang="en-US" dirty="0" smtClean="0"/>
            </a:br>
            <a:r>
              <a:rPr lang="en-US" dirty="0" smtClean="0"/>
              <a:t>8. Restore the original register contents</a:t>
            </a:r>
            <a:br>
              <a:rPr lang="en-US" dirty="0" smtClean="0"/>
            </a:br>
            <a:r>
              <a:rPr lang="en-US" dirty="0" smtClean="0"/>
              <a:t>9. Call the original interrupt service procedure</a:t>
            </a:r>
          </a:p>
          <a:p>
            <a:pPr>
              <a:lnSpc>
                <a:spcPct val="170000"/>
              </a:lnSpc>
            </a:pPr>
            <a:endParaRPr lang="en-US" dirty="0"/>
          </a:p>
        </p:txBody>
      </p:sp>
      <p:sp>
        <p:nvSpPr>
          <p:cNvPr id="4" name="Date Placeholder 3"/>
          <p:cNvSpPr>
            <a:spLocks noGrp="1"/>
          </p:cNvSpPr>
          <p:nvPr>
            <p:ph type="dt" sz="half" idx="10"/>
          </p:nvPr>
        </p:nvSpPr>
        <p:spPr/>
        <p:txBody>
          <a:bodyPr/>
          <a:lstStyle/>
          <a:p>
            <a:fld id="{92D90307-005F-4817-AA93-C12A5F6E3FD6}"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140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181600"/>
          </a:xfrm>
        </p:spPr>
        <p:txBody>
          <a:bodyPr>
            <a:normAutofit fontScale="55000" lnSpcReduction="20000"/>
          </a:bodyPr>
          <a:lstStyle/>
          <a:p>
            <a:pPr marL="0" indent="0">
              <a:buNone/>
            </a:pPr>
            <a:r>
              <a:rPr lang="en-US" dirty="0"/>
              <a:t>INIT:   CLI</a:t>
            </a:r>
          </a:p>
          <a:p>
            <a:pPr marL="0" indent="0">
              <a:buNone/>
            </a:pPr>
            <a:r>
              <a:rPr lang="en-US" dirty="0"/>
              <a:t>        MOV AH,35H              ;GET VECTOR</a:t>
            </a:r>
          </a:p>
          <a:p>
            <a:pPr marL="0" indent="0">
              <a:buNone/>
            </a:pPr>
            <a:r>
              <a:rPr lang="en-US" dirty="0"/>
              <a:t>        MOV AL,08H              ;OF TYPE 08</a:t>
            </a:r>
          </a:p>
          <a:p>
            <a:pPr marL="0" indent="0">
              <a:buNone/>
            </a:pPr>
            <a:r>
              <a:rPr lang="en-US" dirty="0"/>
              <a:t>        INT 21H                 ;WHICH RETURNS VECTOR ADDRESS IN ES:BX</a:t>
            </a:r>
          </a:p>
          <a:p>
            <a:pPr marL="0" indent="0">
              <a:buNone/>
            </a:pPr>
            <a:endParaRPr lang="en-US" dirty="0"/>
          </a:p>
          <a:p>
            <a:pPr marL="0" indent="0">
              <a:buNone/>
            </a:pPr>
            <a:r>
              <a:rPr lang="en-US" dirty="0"/>
              <a:t>        MOV WORD PTR SAVEINT08,BX</a:t>
            </a:r>
          </a:p>
          <a:p>
            <a:pPr marL="0" indent="0">
              <a:buNone/>
            </a:pPr>
            <a:r>
              <a:rPr lang="en-US" dirty="0"/>
              <a:t>        MOV WORD PTR SAVEINT08+2,ES</a:t>
            </a:r>
          </a:p>
          <a:p>
            <a:pPr marL="0" indent="0">
              <a:buNone/>
            </a:pPr>
            <a:endParaRPr lang="en-US" dirty="0"/>
          </a:p>
          <a:p>
            <a:pPr marL="0" indent="0">
              <a:buNone/>
            </a:pPr>
            <a:r>
              <a:rPr lang="en-US" dirty="0"/>
              <a:t>        MOV AH,25H              ;SET VECTOR</a:t>
            </a:r>
          </a:p>
          <a:p>
            <a:pPr marL="0" indent="0">
              <a:buNone/>
            </a:pPr>
            <a:r>
              <a:rPr lang="en-US" dirty="0"/>
              <a:t>        MOV AL,08H              ;OF TYPE 08</a:t>
            </a:r>
          </a:p>
          <a:p>
            <a:pPr marL="0" indent="0">
              <a:buNone/>
            </a:pPr>
            <a:r>
              <a:rPr lang="en-US" dirty="0"/>
              <a:t>        LEA DX,MYINT08          ;ENTRY POINT OF MY ISR STORED IN DS:DX</a:t>
            </a:r>
          </a:p>
          <a:p>
            <a:pPr marL="0" indent="0">
              <a:buNone/>
            </a:pPr>
            <a:r>
              <a:rPr lang="en-US" dirty="0"/>
              <a:t>        INT 21H</a:t>
            </a:r>
          </a:p>
          <a:p>
            <a:pPr marL="0" indent="0">
              <a:buNone/>
            </a:pPr>
            <a:endParaRPr lang="en-US" dirty="0"/>
          </a:p>
          <a:p>
            <a:pPr marL="0" indent="0">
              <a:buNone/>
            </a:pPr>
            <a:r>
              <a:rPr lang="en-US" dirty="0"/>
              <a:t>        MOV AH,31H              ;TERMINATE AND MAKE RESIDENT</a:t>
            </a:r>
          </a:p>
          <a:p>
            <a:pPr marL="0" indent="0">
              <a:buNone/>
            </a:pPr>
            <a:r>
              <a:rPr lang="en-US" dirty="0"/>
              <a:t>        LEA DX,INIT             ;SIZE OF MEMORY BLOCK</a:t>
            </a:r>
          </a:p>
          <a:p>
            <a:pPr marL="0" indent="0">
              <a:buNone/>
            </a:pPr>
            <a:r>
              <a:rPr lang="en-US" dirty="0"/>
              <a:t>        STI                     ;SET IF</a:t>
            </a:r>
          </a:p>
          <a:p>
            <a:pPr marL="0" indent="0">
              <a:buNone/>
            </a:pPr>
            <a:r>
              <a:rPr lang="en-US" dirty="0"/>
              <a:t>        INT 21H</a:t>
            </a:r>
          </a:p>
          <a:p>
            <a:pPr marL="0" indent="0">
              <a:buNone/>
            </a:pPr>
            <a:r>
              <a:rPr lang="en-US" dirty="0"/>
              <a:t>END START</a:t>
            </a:r>
          </a:p>
          <a:p>
            <a:pPr marL="0" indent="0">
              <a:buNone/>
            </a:pPr>
            <a:endParaRPr lang="en-US" dirty="0"/>
          </a:p>
        </p:txBody>
      </p:sp>
      <p:sp>
        <p:nvSpPr>
          <p:cNvPr id="6" name="Slide Number Placeholder 5"/>
          <p:cNvSpPr>
            <a:spLocks noGrp="1"/>
          </p:cNvSpPr>
          <p:nvPr>
            <p:ph type="sldNum" sz="quarter" idx="12"/>
          </p:nvPr>
        </p:nvSpPr>
        <p:spPr/>
        <p:txBody>
          <a:bodyPr/>
          <a:lstStyle/>
          <a:p>
            <a:fld id="{4A916D3A-8B52-4096-8A03-AF2D6F901700}" type="slidenum">
              <a:rPr lang="en-US" smtClean="0"/>
              <a:pPr/>
              <a:t>141</a:t>
            </a:fld>
            <a:endParaRPr lang="en-US"/>
          </a:p>
        </p:txBody>
      </p:sp>
      <p:sp>
        <p:nvSpPr>
          <p:cNvPr id="5" name="Date Placeholder 4"/>
          <p:cNvSpPr>
            <a:spLocks noGrp="1"/>
          </p:cNvSpPr>
          <p:nvPr>
            <p:ph type="dt" sz="half" idx="10"/>
          </p:nvPr>
        </p:nvSpPr>
        <p:spPr/>
        <p:txBody>
          <a:bodyPr/>
          <a:lstStyle/>
          <a:p>
            <a:fld id="{D9FDB53B-8146-443B-86AE-179B163CF7DE}" type="datetime1">
              <a:rPr lang="en-US" smtClean="0"/>
              <a:pPr/>
              <a:t>3/20/2019</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109586361"/>
      </p:ext>
    </p:extLst>
  </p:cSld>
  <p:clrMapOvr>
    <a:masterClrMapping/>
  </p:clrMapOvr>
  <p:transition advClick="0"/>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 with Tone</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pPr marL="0" indent="0">
              <a:buNone/>
            </a:pPr>
            <a:r>
              <a:rPr lang="en-US" sz="1800" b="1" dirty="0" smtClean="0"/>
              <a:t>Reading Real Time Clock</a:t>
            </a:r>
          </a:p>
          <a:p>
            <a:pPr marL="0" indent="0">
              <a:buNone/>
            </a:pPr>
            <a:r>
              <a:rPr lang="en-US" sz="1800" dirty="0"/>
              <a:t> </a:t>
            </a:r>
            <a:r>
              <a:rPr lang="en-US" sz="1800" dirty="0" smtClean="0"/>
              <a:t>   </a:t>
            </a:r>
            <a:r>
              <a:rPr lang="en-US" sz="1800" dirty="0"/>
              <a:t>MOV AH,02H              ;READ CLOCK. RETURNS CH=HH, CL=MM, DH=SS IN BCD</a:t>
            </a:r>
          </a:p>
          <a:p>
            <a:pPr marL="0" indent="0">
              <a:buNone/>
            </a:pPr>
            <a:r>
              <a:rPr lang="en-US" sz="1800" dirty="0" smtClean="0"/>
              <a:t>    </a:t>
            </a:r>
            <a:r>
              <a:rPr lang="en-US" sz="1800" dirty="0"/>
              <a:t>INT </a:t>
            </a:r>
            <a:r>
              <a:rPr lang="en-US" sz="1800" dirty="0" smtClean="0"/>
              <a:t>1AH</a:t>
            </a:r>
          </a:p>
          <a:p>
            <a:pPr marL="0" indent="0">
              <a:buNone/>
            </a:pPr>
            <a:endParaRPr lang="en-US" sz="1800" dirty="0"/>
          </a:p>
          <a:p>
            <a:pPr marL="0" indent="0">
              <a:buNone/>
            </a:pPr>
            <a:r>
              <a:rPr lang="en-US" sz="1800" b="1" dirty="0" smtClean="0"/>
              <a:t>Displaying on screen (Resolution 80-by-25 Text Mode)</a:t>
            </a:r>
          </a:p>
          <a:p>
            <a:pPr marL="0" indent="0">
              <a:buNone/>
            </a:pPr>
            <a:r>
              <a:rPr lang="en-US" sz="1800" dirty="0"/>
              <a:t> MOV DI,</a:t>
            </a:r>
            <a:r>
              <a:rPr lang="en-US" sz="1800" b="1" dirty="0"/>
              <a:t>3984</a:t>
            </a:r>
            <a:r>
              <a:rPr lang="en-US" sz="1800" dirty="0"/>
              <a:t>             ;</a:t>
            </a:r>
            <a:r>
              <a:rPr lang="en-US" sz="1800" dirty="0" smtClean="0"/>
              <a:t>OFFSET </a:t>
            </a:r>
            <a:r>
              <a:rPr lang="en-US" sz="1800" dirty="0"/>
              <a:t>WHERE WE WANT TO DISPLAY </a:t>
            </a:r>
            <a:r>
              <a:rPr lang="en-US" sz="1800" dirty="0" smtClean="0"/>
              <a:t>HH:MM:SS</a:t>
            </a:r>
          </a:p>
          <a:p>
            <a:pPr marL="0" indent="0">
              <a:buNone/>
            </a:pPr>
            <a:r>
              <a:rPr lang="en-US" sz="1800" dirty="0" smtClean="0"/>
              <a:t> -</a:t>
            </a:r>
          </a:p>
          <a:p>
            <a:pPr marL="0" indent="0">
              <a:buNone/>
            </a:pPr>
            <a:r>
              <a:rPr lang="en-US" sz="1800" dirty="0" smtClean="0"/>
              <a:t> </a:t>
            </a:r>
            <a:r>
              <a:rPr lang="en-US" sz="1800" dirty="0"/>
              <a:t>MOV ES:[DI],</a:t>
            </a:r>
            <a:r>
              <a:rPr lang="en-US" sz="1800" dirty="0" smtClean="0"/>
              <a:t>AX</a:t>
            </a:r>
          </a:p>
          <a:p>
            <a:pPr marL="0" indent="0">
              <a:buNone/>
            </a:pPr>
            <a:endParaRPr lang="en-US" sz="1800" dirty="0" smtClean="0"/>
          </a:p>
          <a:p>
            <a:pPr marL="0" indent="0">
              <a:buNone/>
            </a:pPr>
            <a:r>
              <a:rPr lang="en-US" sz="1800" b="1" dirty="0" smtClean="0"/>
              <a:t>Accessing System Speaker: (Port 61H)</a:t>
            </a:r>
          </a:p>
          <a:p>
            <a:pPr marL="0" indent="0">
              <a:buNone/>
            </a:pPr>
            <a:r>
              <a:rPr lang="en-US" sz="1800" dirty="0" smtClean="0"/>
              <a:t>   </a:t>
            </a:r>
            <a:r>
              <a:rPr lang="en-US" sz="1800" dirty="0"/>
              <a:t>IN AL,61H</a:t>
            </a:r>
          </a:p>
          <a:p>
            <a:pPr marL="0" indent="0">
              <a:buNone/>
            </a:pPr>
            <a:r>
              <a:rPr lang="en-US" sz="1800" dirty="0" smtClean="0"/>
              <a:t>   </a:t>
            </a:r>
            <a:r>
              <a:rPr lang="en-US" sz="1800" dirty="0"/>
              <a:t>OR </a:t>
            </a:r>
            <a:r>
              <a:rPr lang="en-US" sz="1800" dirty="0" smtClean="0"/>
              <a:t>AL,00000011B</a:t>
            </a:r>
          </a:p>
          <a:p>
            <a:pPr marL="0" indent="0">
              <a:buNone/>
            </a:pPr>
            <a:r>
              <a:rPr lang="en-US" sz="1800" dirty="0" smtClean="0"/>
              <a:t>   OUT 61H, AL</a:t>
            </a:r>
          </a:p>
          <a:p>
            <a:pPr marL="0" indent="0">
              <a:buNone/>
            </a:pPr>
            <a:endParaRPr lang="en-US" sz="1800" dirty="0" smtClean="0"/>
          </a:p>
        </p:txBody>
      </p:sp>
      <p:sp>
        <p:nvSpPr>
          <p:cNvPr id="4" name="Date Placeholder 3"/>
          <p:cNvSpPr>
            <a:spLocks noGrp="1"/>
          </p:cNvSpPr>
          <p:nvPr>
            <p:ph type="dt" sz="half" idx="10"/>
          </p:nvPr>
        </p:nvSpPr>
        <p:spPr/>
        <p:txBody>
          <a:bodyPr/>
          <a:lstStyle/>
          <a:p>
            <a:fld id="{A4DDDAA3-5978-49A6-8F7B-AB0B5964CC22}" type="datetime1">
              <a:rPr lang="en-US" smtClean="0"/>
              <a:pPr/>
              <a:t>3/20/2019</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142</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57491735"/>
      </p:ext>
    </p:extLst>
  </p:cSld>
  <p:clrMapOvr>
    <a:masterClrMapping/>
  </p:clrMapOvr>
  <p:transition advClick="0"/>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To generate frequency tone</a:t>
            </a:r>
            <a:endParaRPr lang="en-US" dirty="0"/>
          </a:p>
        </p:txBody>
      </p:sp>
      <p:sp>
        <p:nvSpPr>
          <p:cNvPr id="3" name="Content Placeholder 2"/>
          <p:cNvSpPr>
            <a:spLocks noGrp="1"/>
          </p:cNvSpPr>
          <p:nvPr>
            <p:ph idx="1"/>
          </p:nvPr>
        </p:nvSpPr>
        <p:spPr>
          <a:xfrm>
            <a:off x="0" y="685800"/>
            <a:ext cx="9144000" cy="6172200"/>
          </a:xfrm>
        </p:spPr>
        <p:txBody>
          <a:bodyPr>
            <a:noAutofit/>
          </a:bodyPr>
          <a:lstStyle/>
          <a:p>
            <a:pPr marL="514350" indent="-514350">
              <a:lnSpc>
                <a:spcPct val="170000"/>
              </a:lnSpc>
              <a:buNone/>
            </a:pPr>
            <a:r>
              <a:rPr lang="en-US" sz="2400" dirty="0" smtClean="0"/>
              <a:t> communicate with speaker controller using IN and OUT inst. steps in generating beep</a:t>
            </a:r>
          </a:p>
          <a:p>
            <a:pPr marL="514350" indent="-514350">
              <a:lnSpc>
                <a:spcPct val="170000"/>
              </a:lnSpc>
              <a:buFont typeface="+mj-lt"/>
              <a:buAutoNum type="arabicPeriod"/>
            </a:pPr>
            <a:r>
              <a:rPr lang="en-US" sz="2400" dirty="0" smtClean="0"/>
              <a:t>Send the value 182 to port 43h. This sets up the speaker.</a:t>
            </a:r>
          </a:p>
          <a:p>
            <a:pPr marL="514350" indent="-514350">
              <a:lnSpc>
                <a:spcPct val="170000"/>
              </a:lnSpc>
              <a:buFont typeface="+mj-lt"/>
              <a:buAutoNum type="arabicPeriod"/>
            </a:pPr>
            <a:r>
              <a:rPr lang="en-US" sz="2400" dirty="0" smtClean="0"/>
              <a:t>Send the frequency number to port 42h. Since this is an 8-bit port, you must use two OUT instructions to do this. Send the least significant byte first, then the most significant byte.</a:t>
            </a:r>
          </a:p>
        </p:txBody>
      </p:sp>
      <p:sp>
        <p:nvSpPr>
          <p:cNvPr id="4" name="Date Placeholder 3"/>
          <p:cNvSpPr>
            <a:spLocks noGrp="1"/>
          </p:cNvSpPr>
          <p:nvPr>
            <p:ph type="dt" sz="half" idx="10"/>
          </p:nvPr>
        </p:nvSpPr>
        <p:spPr/>
        <p:txBody>
          <a:bodyPr/>
          <a:lstStyle/>
          <a:p>
            <a:fld id="{E8EBF3ED-F73F-4D31-99B1-A500D1C45CC8}"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143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534400" cy="6477000"/>
          </a:xfrm>
        </p:spPr>
        <p:txBody>
          <a:bodyPr>
            <a:noAutofit/>
          </a:bodyPr>
          <a:lstStyle/>
          <a:p>
            <a:pPr marL="514350" indent="-514350">
              <a:lnSpc>
                <a:spcPct val="170000"/>
              </a:lnSpc>
              <a:buFont typeface="+mj-lt"/>
              <a:buAutoNum type="arabicPeriod" startAt="4"/>
            </a:pPr>
            <a:r>
              <a:rPr lang="en-US" sz="2400" dirty="0" smtClean="0"/>
              <a:t>To start the beep, bits 1 and 0 of port 61h must be set to 1. Since the other bits of port 61h have other uses, they must not be modified. Therefore, you must use an IN instruction first to get the value from the port, then do an OR to set the two bits, then use an OUT instruction to send the new value to the port.</a:t>
            </a:r>
          </a:p>
          <a:p>
            <a:pPr marL="514350" indent="-514350">
              <a:lnSpc>
                <a:spcPct val="170000"/>
              </a:lnSpc>
              <a:buFont typeface="+mj-lt"/>
              <a:buAutoNum type="arabicPeriod" startAt="4"/>
            </a:pPr>
            <a:r>
              <a:rPr lang="en-US" sz="2400" dirty="0" smtClean="0"/>
              <a:t>Pause for the duration of the beep.</a:t>
            </a:r>
          </a:p>
          <a:p>
            <a:pPr marL="514350" indent="-514350">
              <a:lnSpc>
                <a:spcPct val="170000"/>
              </a:lnSpc>
              <a:buFont typeface="+mj-lt"/>
              <a:buAutoNum type="arabicPeriod" startAt="4"/>
            </a:pPr>
            <a:r>
              <a:rPr lang="en-US" sz="2400" dirty="0" smtClean="0"/>
              <a:t>Turn off the beep by resetting bits 1 and 0 of port 61h to 0. Remember that since the other bits of this port must not be modified, you must read the value, set just bits 1 and 0 to 0, then output the new value.</a:t>
            </a:r>
          </a:p>
          <a:p>
            <a:pPr marL="514350" indent="-514350">
              <a:lnSpc>
                <a:spcPct val="170000"/>
              </a:lnSpc>
              <a:buFont typeface="+mj-lt"/>
              <a:buAutoNum type="arabicPeriod" startAt="4"/>
            </a:pPr>
            <a:endParaRPr lang="en-US" sz="2400" dirty="0" smtClean="0"/>
          </a:p>
          <a:p>
            <a:endParaRPr lang="en-US" sz="2400" dirty="0"/>
          </a:p>
        </p:txBody>
      </p:sp>
      <p:sp>
        <p:nvSpPr>
          <p:cNvPr id="4" name="Date Placeholder 3"/>
          <p:cNvSpPr>
            <a:spLocks noGrp="1"/>
          </p:cNvSpPr>
          <p:nvPr>
            <p:ph type="dt" sz="half" idx="10"/>
          </p:nvPr>
        </p:nvSpPr>
        <p:spPr/>
        <p:txBody>
          <a:bodyPr/>
          <a:lstStyle/>
          <a:p>
            <a:fld id="{F042E831-D619-46C2-B1D1-445209609985}"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144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858000"/>
          </a:xfrm>
        </p:spPr>
        <p:txBody>
          <a:bodyPr>
            <a:noAutofit/>
          </a:bodyPr>
          <a:lstStyle/>
          <a:p>
            <a:pPr>
              <a:buNone/>
            </a:pPr>
            <a:r>
              <a:rPr lang="en-US" sz="2000" b="1" dirty="0" err="1" smtClean="0"/>
              <a:t>mov</a:t>
            </a:r>
            <a:r>
              <a:rPr lang="en-US" sz="2000" b="1" dirty="0" smtClean="0"/>
              <a:t>     al, 182         ; Prepare the speaker for the   note.</a:t>
            </a:r>
          </a:p>
          <a:p>
            <a:pPr>
              <a:buNone/>
            </a:pPr>
            <a:r>
              <a:rPr lang="en-US" sz="2000" b="1" dirty="0" smtClean="0"/>
              <a:t>        out     43h, al</a:t>
            </a:r>
          </a:p>
          <a:p>
            <a:pPr>
              <a:buNone/>
            </a:pPr>
            <a:r>
              <a:rPr lang="en-US" sz="2000" b="1" dirty="0" smtClean="0"/>
              <a:t>        </a:t>
            </a:r>
            <a:r>
              <a:rPr lang="en-US" sz="2000" b="1" dirty="0" err="1" smtClean="0"/>
              <a:t>mov</a:t>
            </a:r>
            <a:r>
              <a:rPr lang="en-US" sz="2000" b="1" dirty="0" smtClean="0"/>
              <a:t>     ax, 9121        ; Frequency number (in decimal) ;  for C.</a:t>
            </a:r>
          </a:p>
          <a:p>
            <a:pPr>
              <a:buNone/>
            </a:pPr>
            <a:r>
              <a:rPr lang="en-US" sz="2000" b="1" dirty="0" smtClean="0"/>
              <a:t>out     42h, al         ; Output low byte.</a:t>
            </a:r>
          </a:p>
          <a:p>
            <a:pPr>
              <a:buNone/>
            </a:pPr>
            <a:r>
              <a:rPr lang="en-US" sz="2000" b="1" dirty="0" smtClean="0"/>
              <a:t>        </a:t>
            </a:r>
            <a:r>
              <a:rPr lang="en-US" sz="2000" b="1" dirty="0" err="1" smtClean="0"/>
              <a:t>mov</a:t>
            </a:r>
            <a:r>
              <a:rPr lang="en-US" sz="2000" b="1" dirty="0" smtClean="0"/>
              <a:t>     al, ah          ; Output high byte.</a:t>
            </a:r>
          </a:p>
          <a:p>
            <a:pPr>
              <a:buNone/>
            </a:pPr>
            <a:r>
              <a:rPr lang="en-US" sz="2000" b="1" dirty="0" smtClean="0"/>
              <a:t>        out     42h, al </a:t>
            </a:r>
          </a:p>
          <a:p>
            <a:pPr>
              <a:buNone/>
            </a:pPr>
            <a:r>
              <a:rPr lang="en-US" sz="2000" b="1" dirty="0" smtClean="0"/>
              <a:t>        in      al, 61h         ; Turn on note (get value from  ;  port 61h).</a:t>
            </a:r>
          </a:p>
          <a:p>
            <a:pPr>
              <a:buNone/>
            </a:pPr>
            <a:r>
              <a:rPr lang="en-US" sz="2000" b="1" dirty="0" smtClean="0"/>
              <a:t>or      al, 00000011b   ; Set bits 1 and 0.</a:t>
            </a:r>
          </a:p>
          <a:p>
            <a:pPr>
              <a:buNone/>
            </a:pPr>
            <a:r>
              <a:rPr lang="en-US" sz="2000" b="1" dirty="0" smtClean="0"/>
              <a:t>        out     61h, al         ; Send new value.</a:t>
            </a:r>
          </a:p>
          <a:p>
            <a:pPr>
              <a:buNone/>
            </a:pPr>
            <a:r>
              <a:rPr lang="en-US" sz="2000" b="1" dirty="0" smtClean="0"/>
              <a:t>        </a:t>
            </a:r>
            <a:r>
              <a:rPr lang="en-US" sz="2000" b="1" dirty="0" err="1" smtClean="0"/>
              <a:t>mov</a:t>
            </a:r>
            <a:r>
              <a:rPr lang="en-US" sz="2000" b="1" dirty="0" smtClean="0"/>
              <a:t>     </a:t>
            </a:r>
            <a:r>
              <a:rPr lang="en-US" sz="2000" b="1" dirty="0" err="1" smtClean="0"/>
              <a:t>bx</a:t>
            </a:r>
            <a:r>
              <a:rPr lang="en-US" sz="2000" b="1" dirty="0" smtClean="0"/>
              <a:t>, 25          ; Pause for duration of note.</a:t>
            </a:r>
          </a:p>
          <a:p>
            <a:pPr>
              <a:buNone/>
            </a:pPr>
            <a:r>
              <a:rPr lang="en-US" sz="2000" b="1" dirty="0" smtClean="0"/>
              <a:t>Pause1:        </a:t>
            </a:r>
            <a:r>
              <a:rPr lang="en-US" sz="2000" b="1" dirty="0" err="1" smtClean="0"/>
              <a:t>mov</a:t>
            </a:r>
            <a:r>
              <a:rPr lang="en-US" sz="2000" b="1" dirty="0" smtClean="0"/>
              <a:t>     </a:t>
            </a:r>
            <a:r>
              <a:rPr lang="en-US" sz="2000" b="1" dirty="0" err="1" smtClean="0"/>
              <a:t>cx</a:t>
            </a:r>
            <a:r>
              <a:rPr lang="en-US" sz="2000" b="1" dirty="0" smtClean="0"/>
              <a:t>, 65535</a:t>
            </a:r>
          </a:p>
          <a:p>
            <a:pPr>
              <a:buNone/>
            </a:pPr>
            <a:r>
              <a:rPr lang="en-US" sz="2000" b="1" dirty="0" smtClean="0"/>
              <a:t>Pause2:        </a:t>
            </a:r>
            <a:r>
              <a:rPr lang="en-US" sz="2000" b="1" dirty="0" err="1" smtClean="0"/>
              <a:t>dec</a:t>
            </a:r>
            <a:r>
              <a:rPr lang="en-US" sz="2000" b="1" dirty="0" smtClean="0"/>
              <a:t>     </a:t>
            </a:r>
            <a:r>
              <a:rPr lang="en-US" sz="2000" b="1" dirty="0" err="1" smtClean="0"/>
              <a:t>cx</a:t>
            </a:r>
            <a:endParaRPr lang="en-US" sz="2000" b="1" dirty="0" smtClean="0"/>
          </a:p>
          <a:p>
            <a:pPr>
              <a:buNone/>
            </a:pPr>
            <a:r>
              <a:rPr lang="en-US" sz="2000" b="1" dirty="0" smtClean="0"/>
              <a:t>        </a:t>
            </a:r>
            <a:r>
              <a:rPr lang="en-US" sz="2000" b="1" dirty="0" err="1" smtClean="0"/>
              <a:t>jne</a:t>
            </a:r>
            <a:r>
              <a:rPr lang="en-US" sz="2000" b="1" dirty="0" smtClean="0"/>
              <a:t>     pause2</a:t>
            </a:r>
          </a:p>
          <a:p>
            <a:pPr>
              <a:buNone/>
            </a:pPr>
            <a:r>
              <a:rPr lang="en-US" sz="2000" b="1" dirty="0" smtClean="0"/>
              <a:t>        </a:t>
            </a:r>
            <a:r>
              <a:rPr lang="en-US" sz="2000" b="1" dirty="0" err="1" smtClean="0"/>
              <a:t>dec</a:t>
            </a:r>
            <a:r>
              <a:rPr lang="en-US" sz="2000" b="1" dirty="0" smtClean="0"/>
              <a:t>     </a:t>
            </a:r>
            <a:r>
              <a:rPr lang="en-US" sz="2000" b="1" dirty="0" err="1" smtClean="0"/>
              <a:t>bx</a:t>
            </a:r>
            <a:endParaRPr lang="en-US" sz="2000" b="1" dirty="0" smtClean="0"/>
          </a:p>
          <a:p>
            <a:pPr>
              <a:buNone/>
            </a:pPr>
            <a:r>
              <a:rPr lang="en-US" sz="2000" b="1" dirty="0" smtClean="0"/>
              <a:t>        </a:t>
            </a:r>
            <a:r>
              <a:rPr lang="en-US" sz="2000" b="1" dirty="0" err="1" smtClean="0"/>
              <a:t>jne</a:t>
            </a:r>
            <a:r>
              <a:rPr lang="en-US" sz="2000" b="1" dirty="0" smtClean="0"/>
              <a:t>     pause1</a:t>
            </a:r>
          </a:p>
          <a:p>
            <a:pPr>
              <a:buNone/>
            </a:pPr>
            <a:r>
              <a:rPr lang="en-US" sz="2000" b="1" dirty="0" smtClean="0"/>
              <a:t>        in      al, 61h         ; Turn off note (get value from ;  port 61h).</a:t>
            </a:r>
          </a:p>
          <a:p>
            <a:pPr>
              <a:buNone/>
            </a:pPr>
            <a:r>
              <a:rPr lang="en-US" sz="2000" b="1" dirty="0" smtClean="0"/>
              <a:t>        and     al, 11111100b   ; Reset bits 1 and 0.</a:t>
            </a:r>
          </a:p>
          <a:p>
            <a:pPr>
              <a:buNone/>
            </a:pPr>
            <a:r>
              <a:rPr lang="en-US" sz="2000" b="1" dirty="0" smtClean="0"/>
              <a:t>        out     61h, al  </a:t>
            </a:r>
          </a:p>
          <a:p>
            <a:pPr>
              <a:buNone/>
            </a:pPr>
            <a:endParaRPr lang="en-US" sz="2000" b="1" dirty="0"/>
          </a:p>
        </p:txBody>
      </p:sp>
      <p:sp>
        <p:nvSpPr>
          <p:cNvPr id="4" name="Date Placeholder 3"/>
          <p:cNvSpPr>
            <a:spLocks noGrp="1"/>
          </p:cNvSpPr>
          <p:nvPr>
            <p:ph type="dt" sz="half" idx="10"/>
          </p:nvPr>
        </p:nvSpPr>
        <p:spPr/>
        <p:txBody>
          <a:bodyPr/>
          <a:lstStyle/>
          <a:p>
            <a:fld id="{2D4F6A13-28CC-46D9-A961-38845084B1D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145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dirty="0" smtClean="0"/>
              <a:t>Algorithm for number display on screen-Hex to Ascii conversion</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marL="457200" indent="-457200">
              <a:buFont typeface="+mj-lt"/>
              <a:buAutoNum type="arabicPeriod"/>
            </a:pPr>
            <a:r>
              <a:rPr lang="en-US" sz="2400" dirty="0" smtClean="0"/>
              <a:t>Take </a:t>
            </a:r>
            <a:r>
              <a:rPr lang="en-US" sz="2400" dirty="0" err="1" smtClean="0"/>
              <a:t>cnt</a:t>
            </a:r>
            <a:r>
              <a:rPr lang="en-US" sz="2400" dirty="0" smtClean="0"/>
              <a:t> value as 16 into </a:t>
            </a:r>
            <a:r>
              <a:rPr lang="en-US" sz="2400" dirty="0" err="1" smtClean="0"/>
              <a:t>cnt</a:t>
            </a:r>
            <a:r>
              <a:rPr lang="en-US" sz="2400" dirty="0" smtClean="0"/>
              <a:t> variable; </a:t>
            </a:r>
            <a:r>
              <a:rPr lang="en-US" sz="2400" dirty="0" smtClean="0">
                <a:solidFill>
                  <a:srgbClr val="FF0000"/>
                </a:solidFill>
              </a:rPr>
              <a:t>count for 16 digits to display</a:t>
            </a:r>
          </a:p>
          <a:p>
            <a:pPr marL="457200" indent="-457200">
              <a:buFont typeface="+mj-lt"/>
              <a:buAutoNum type="arabicPeriod"/>
            </a:pPr>
            <a:r>
              <a:rPr lang="en-US" sz="2400" dirty="0" smtClean="0"/>
              <a:t> Move address of “result” variable into </a:t>
            </a:r>
            <a:r>
              <a:rPr lang="en-US" sz="2400" dirty="0" err="1" smtClean="0"/>
              <a:t>rdi</a:t>
            </a:r>
            <a:r>
              <a:rPr lang="en-US" sz="2400" dirty="0" smtClean="0"/>
              <a:t>.</a:t>
            </a:r>
          </a:p>
          <a:p>
            <a:pPr marL="457200" indent="-457200">
              <a:buFont typeface="+mj-lt"/>
              <a:buAutoNum type="arabicPeriod"/>
            </a:pPr>
            <a:r>
              <a:rPr lang="en-US" sz="2400" dirty="0" smtClean="0"/>
              <a:t>Rotate left </a:t>
            </a:r>
            <a:r>
              <a:rPr lang="en-US" sz="2400" dirty="0" err="1" smtClean="0"/>
              <a:t>rbx</a:t>
            </a:r>
            <a:r>
              <a:rPr lang="en-US" sz="2400" dirty="0" smtClean="0"/>
              <a:t> register by 4 bits.  ;</a:t>
            </a:r>
            <a:r>
              <a:rPr lang="en-US" sz="2400" dirty="0" err="1" smtClean="0"/>
              <a:t>rbx</a:t>
            </a:r>
            <a:r>
              <a:rPr lang="en-US" sz="2400" dirty="0" smtClean="0"/>
              <a:t> </a:t>
            </a:r>
            <a:r>
              <a:rPr lang="en-US" sz="2400" dirty="0" err="1" smtClean="0"/>
              <a:t>reg</a:t>
            </a:r>
            <a:r>
              <a:rPr lang="en-US" sz="2400" dirty="0" smtClean="0"/>
              <a:t> =16 digit number to display</a:t>
            </a:r>
          </a:p>
          <a:p>
            <a:pPr marL="457200" indent="-457200">
              <a:buFont typeface="+mj-lt"/>
              <a:buAutoNum type="arabicPeriod"/>
            </a:pPr>
            <a:r>
              <a:rPr lang="en-US" sz="2400" dirty="0" smtClean="0"/>
              <a:t>Move </a:t>
            </a:r>
            <a:r>
              <a:rPr lang="en-US" sz="2400" dirty="0" err="1" smtClean="0"/>
              <a:t>bl</a:t>
            </a:r>
            <a:r>
              <a:rPr lang="en-US" sz="2400" dirty="0" smtClean="0"/>
              <a:t> into al.</a:t>
            </a:r>
          </a:p>
          <a:p>
            <a:pPr marL="457200" indent="-457200">
              <a:buFont typeface="+mj-lt"/>
              <a:buAutoNum type="arabicPeriod"/>
            </a:pPr>
            <a:r>
              <a:rPr lang="en-US" sz="2400" dirty="0" smtClean="0"/>
              <a:t> And al with 0FH.</a:t>
            </a:r>
          </a:p>
          <a:p>
            <a:pPr marL="457200" indent="-457200">
              <a:buFont typeface="+mj-lt"/>
              <a:buAutoNum type="arabicPeriod"/>
            </a:pPr>
            <a:r>
              <a:rPr lang="en-US" sz="2400" dirty="0" smtClean="0"/>
              <a:t>Compare al with 09H.</a:t>
            </a:r>
          </a:p>
          <a:p>
            <a:pPr marL="457200" indent="-457200">
              <a:buFont typeface="+mj-lt"/>
              <a:buAutoNum type="arabicPeriod"/>
            </a:pPr>
            <a:r>
              <a:rPr lang="en-US" sz="2400" dirty="0" smtClean="0"/>
              <a:t>if greater Add 37H into al.</a:t>
            </a:r>
          </a:p>
          <a:p>
            <a:pPr marL="457200" indent="-457200">
              <a:buFont typeface="+mj-lt"/>
              <a:buAutoNum type="arabicPeriod"/>
            </a:pPr>
            <a:r>
              <a:rPr lang="en-US" sz="2400" dirty="0" smtClean="0"/>
              <a:t> Else Add 30H into al.</a:t>
            </a:r>
          </a:p>
          <a:p>
            <a:pPr marL="457200" indent="-457200">
              <a:buNone/>
            </a:pPr>
            <a:r>
              <a:rPr lang="en-US" sz="2400" dirty="0" smtClean="0"/>
              <a:t/>
            </a:r>
            <a:br>
              <a:rPr lang="en-US" sz="2400" dirty="0" smtClean="0"/>
            </a:br>
            <a:endParaRPr lang="en-US" sz="2400" dirty="0"/>
          </a:p>
        </p:txBody>
      </p:sp>
      <p:sp>
        <p:nvSpPr>
          <p:cNvPr id="4" name="Date Placeholder 3"/>
          <p:cNvSpPr>
            <a:spLocks noGrp="1"/>
          </p:cNvSpPr>
          <p:nvPr>
            <p:ph type="dt" sz="half" idx="10"/>
          </p:nvPr>
        </p:nvSpPr>
        <p:spPr/>
        <p:txBody>
          <a:bodyPr/>
          <a:lstStyle/>
          <a:p>
            <a:fld id="{6C996DB3-3AB7-479C-9C9B-F54C9126E13E}"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startAt="9"/>
            </a:pPr>
            <a:r>
              <a:rPr lang="en-US" dirty="0" smtClean="0"/>
              <a:t> Move al into memory location pointed by </a:t>
            </a:r>
            <a:r>
              <a:rPr lang="en-US" dirty="0" err="1" smtClean="0"/>
              <a:t>rdi</a:t>
            </a:r>
            <a:r>
              <a:rPr lang="en-US" dirty="0" smtClean="0"/>
              <a:t>.</a:t>
            </a:r>
          </a:p>
          <a:p>
            <a:pPr marL="514350" indent="-514350">
              <a:buFont typeface="+mj-lt"/>
              <a:buAutoNum type="arabicPeriod" startAt="9"/>
            </a:pPr>
            <a:r>
              <a:rPr lang="en-US" dirty="0" smtClean="0"/>
              <a:t>Increment </a:t>
            </a:r>
            <a:r>
              <a:rPr lang="en-US" dirty="0" err="1" smtClean="0"/>
              <a:t>rdi</a:t>
            </a:r>
            <a:r>
              <a:rPr lang="en-US" dirty="0" smtClean="0"/>
              <a:t>.</a:t>
            </a:r>
          </a:p>
          <a:p>
            <a:pPr marL="514350" indent="-514350">
              <a:buFont typeface="+mj-lt"/>
              <a:buAutoNum type="arabicPeriod" startAt="9"/>
            </a:pPr>
            <a:r>
              <a:rPr lang="en-US" dirty="0" smtClean="0"/>
              <a:t> Loop the statements till count value  becomes zero.</a:t>
            </a:r>
          </a:p>
          <a:p>
            <a:pPr marL="514350" indent="-514350">
              <a:buFont typeface="+mj-lt"/>
              <a:buAutoNum type="arabicPeriod" startAt="9"/>
            </a:pPr>
            <a:r>
              <a:rPr lang="en-US" dirty="0" smtClean="0"/>
              <a:t>Return from procedure.</a:t>
            </a:r>
          </a:p>
          <a:p>
            <a:pPr marL="514350" indent="-514350">
              <a:buFont typeface="+mj-lt"/>
              <a:buAutoNum type="arabicPeriod" startAt="9"/>
            </a:pPr>
            <a:endParaRPr lang="en-US" dirty="0"/>
          </a:p>
        </p:txBody>
      </p:sp>
      <p:sp>
        <p:nvSpPr>
          <p:cNvPr id="4" name="Date Placeholder 3"/>
          <p:cNvSpPr>
            <a:spLocks noGrp="1"/>
          </p:cNvSpPr>
          <p:nvPr>
            <p:ph type="dt" sz="half" idx="10"/>
          </p:nvPr>
        </p:nvSpPr>
        <p:spPr/>
        <p:txBody>
          <a:bodyPr/>
          <a:lstStyle/>
          <a:p>
            <a:fld id="{BC00FEBB-5EF8-464F-B6A4-9D23ED806FB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400800"/>
          </a:xfrm>
        </p:spPr>
        <p:txBody>
          <a:bodyPr>
            <a:normAutofit fontScale="85000" lnSpcReduction="20000"/>
          </a:bodyPr>
          <a:lstStyle/>
          <a:p>
            <a:pPr marL="0" lvl="0" indent="0">
              <a:buClr>
                <a:srgbClr val="FE8637"/>
              </a:buClr>
              <a:buNone/>
            </a:pPr>
            <a:r>
              <a:rPr lang="en-US" sz="2800" dirty="0" smtClean="0">
                <a:solidFill>
                  <a:srgbClr val="FF0000"/>
                </a:solidFill>
                <a:latin typeface="Times New Roman" pitchFamily="18" charset="0"/>
                <a:cs typeface="Times New Roman" pitchFamily="18" charset="0"/>
              </a:rPr>
              <a:t>display:</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mov</a:t>
            </a: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rbx</a:t>
            </a:r>
            <a:r>
              <a:rPr lang="en-US" sz="2000" dirty="0" smtClean="0">
                <a:solidFill>
                  <a:prstClr val="black"/>
                </a:solidFill>
                <a:latin typeface="Cambria" pitchFamily="18" charset="0"/>
                <a:cs typeface="Courier New" pitchFamily="49" charset="0"/>
              </a:rPr>
              <a:t>,[num]	   ;STORE NUMBER IN </a:t>
            </a:r>
            <a:r>
              <a:rPr lang="en-US" sz="2000" dirty="0" err="1" smtClean="0">
                <a:solidFill>
                  <a:prstClr val="black"/>
                </a:solidFill>
                <a:latin typeface="Cambria" pitchFamily="18" charset="0"/>
                <a:cs typeface="Courier New" pitchFamily="49" charset="0"/>
              </a:rPr>
              <a:t>rBX</a:t>
            </a:r>
            <a:r>
              <a:rPr lang="en-US" sz="2000" dirty="0" smtClean="0">
                <a:solidFill>
                  <a:prstClr val="black"/>
                </a:solidFill>
                <a:latin typeface="Cambria" pitchFamily="18" charset="0"/>
                <a:cs typeface="Courier New" pitchFamily="49" charset="0"/>
              </a:rPr>
              <a:t> ----------------------</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latin typeface="Cambria" pitchFamily="18" charset="0"/>
                <a:cs typeface="Courier New" pitchFamily="49" charset="0"/>
              </a:rPr>
              <a:t>mov</a:t>
            </a: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rdi,dispbuff</a:t>
            </a:r>
            <a:r>
              <a:rPr lang="en-US" sz="2000" dirty="0" smtClean="0">
                <a:latin typeface="Cambria" pitchFamily="18" charset="0"/>
                <a:cs typeface="Courier New" pitchFamily="49" charset="0"/>
              </a:rPr>
              <a:t>		;POINT </a:t>
            </a:r>
            <a:r>
              <a:rPr lang="en-US" sz="2000" dirty="0" err="1" smtClean="0">
                <a:latin typeface="Cambria" pitchFamily="18" charset="0"/>
                <a:cs typeface="Courier New" pitchFamily="49" charset="0"/>
              </a:rPr>
              <a:t>rSI</a:t>
            </a:r>
            <a:r>
              <a:rPr lang="en-US" sz="2000" dirty="0" smtClean="0">
                <a:latin typeface="Cambria" pitchFamily="18" charset="0"/>
                <a:cs typeface="Courier New" pitchFamily="49" charset="0"/>
              </a:rPr>
              <a:t> TO NUM_BUFFER</a:t>
            </a:r>
          </a:p>
          <a:p>
            <a:pPr marL="0" lvl="0" indent="0">
              <a:buClr>
                <a:srgbClr val="FE8637"/>
              </a:buClr>
              <a:buNone/>
            </a:pPr>
            <a:endParaRPr lang="en-US" sz="2000" dirty="0" smtClean="0">
              <a:solidFill>
                <a:prstClr val="black"/>
              </a:solidFill>
              <a:latin typeface="Cambria" pitchFamily="18" charset="0"/>
              <a:cs typeface="Courier New" pitchFamily="49" charset="0"/>
            </a:endParaRPr>
          </a:p>
          <a:p>
            <a:pPr marL="0" lvl="0" indent="0">
              <a:buClr>
                <a:srgbClr val="FE8637"/>
              </a:buClr>
              <a:buNone/>
            </a:pPr>
            <a:r>
              <a:rPr lang="en-US" sz="2000" dirty="0" smtClean="0">
                <a:solidFill>
                  <a:prstClr val="black"/>
                </a:solidFill>
                <a:latin typeface="Cambria" pitchFamily="18" charset="0"/>
                <a:cs typeface="Courier New" pitchFamily="49" charset="0"/>
              </a:rPr>
              <a:t>				;LOAD NUMBER OF DIGITS TO DISPLAY </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mov</a:t>
            </a:r>
            <a:r>
              <a:rPr lang="en-US" sz="2000" dirty="0" smtClean="0">
                <a:solidFill>
                  <a:prstClr val="black"/>
                </a:solidFill>
                <a:latin typeface="Cambria" pitchFamily="18" charset="0"/>
                <a:cs typeface="Courier New" pitchFamily="49" charset="0"/>
              </a:rPr>
              <a:t> cx,16			;LOAD COUNT OF ROTATION IN CL</a:t>
            </a:r>
          </a:p>
          <a:p>
            <a:pPr marL="0" lvl="0" indent="0">
              <a:buClr>
                <a:srgbClr val="FE8637"/>
              </a:buClr>
              <a:buNone/>
            </a:pPr>
            <a:r>
              <a:rPr lang="en-US" sz="2000" dirty="0" smtClean="0">
                <a:solidFill>
                  <a:prstClr val="black"/>
                </a:solidFill>
                <a:latin typeface="Cambria" pitchFamily="18" charset="0"/>
                <a:cs typeface="Courier New" pitchFamily="49" charset="0"/>
              </a:rPr>
              <a:t>up1:</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rol</a:t>
            </a:r>
            <a:r>
              <a:rPr lang="en-US" sz="2000" dirty="0" smtClean="0">
                <a:solidFill>
                  <a:prstClr val="black"/>
                </a:solidFill>
                <a:latin typeface="Cambria" pitchFamily="18" charset="0"/>
                <a:cs typeface="Courier New" pitchFamily="49" charset="0"/>
              </a:rPr>
              <a:t> rbx,04			;ROTATE NUMBER LEFT BY FOUR BITS</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mov</a:t>
            </a: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al,bl</a:t>
            </a:r>
            <a:r>
              <a:rPr lang="en-US" sz="2000" dirty="0" smtClean="0">
                <a:solidFill>
                  <a:prstClr val="black"/>
                </a:solidFill>
                <a:latin typeface="Cambria" pitchFamily="18" charset="0"/>
                <a:cs typeface="Courier New" pitchFamily="49" charset="0"/>
              </a:rPr>
              <a:t>			;MOVE LOWER BYTE IN DL</a:t>
            </a:r>
          </a:p>
          <a:p>
            <a:pPr marL="0" lvl="0" indent="0">
              <a:buClr>
                <a:srgbClr val="FE8637"/>
              </a:buClr>
              <a:buNone/>
            </a:pPr>
            <a:r>
              <a:rPr lang="en-US" sz="2000" dirty="0" smtClean="0">
                <a:solidFill>
                  <a:prstClr val="black"/>
                </a:solidFill>
                <a:latin typeface="Cambria" pitchFamily="18" charset="0"/>
                <a:cs typeface="Courier New" pitchFamily="49" charset="0"/>
              </a:rPr>
              <a:t>	and al,0fh			;MASK UPPER DIGIT OF BYTE IN DL(GET ONLY LSB)</a:t>
            </a:r>
          </a:p>
          <a:p>
            <a:pPr marL="0" lvl="0" indent="0">
              <a:buClr>
                <a:srgbClr val="FE8637"/>
              </a:buClr>
              <a:buNone/>
            </a:pPr>
            <a:r>
              <a:rPr lang="en-US" sz="2000" dirty="0" smtClean="0">
                <a:solidFill>
                  <a:prstClr val="black"/>
                </a:solidFill>
                <a:latin typeface="Cambria" pitchFamily="18" charset="0"/>
                <a:cs typeface="Courier New" pitchFamily="49" charset="0"/>
              </a:rPr>
              <a:t>	add al,30h		;ADD 30H TO CALCULATE ASCII CODE</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cmp</a:t>
            </a:r>
            <a:r>
              <a:rPr lang="en-US" sz="2000" dirty="0" smtClean="0">
                <a:solidFill>
                  <a:prstClr val="black"/>
                </a:solidFill>
                <a:latin typeface="Cambria" pitchFamily="18" charset="0"/>
                <a:cs typeface="Courier New" pitchFamily="49" charset="0"/>
              </a:rPr>
              <a:t> al,39h		;COMPARE WITH 39H</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jg</a:t>
            </a:r>
            <a:r>
              <a:rPr lang="en-US" sz="2000" dirty="0" smtClean="0">
                <a:solidFill>
                  <a:prstClr val="black"/>
                </a:solidFill>
                <a:latin typeface="Cambria" pitchFamily="18" charset="0"/>
                <a:cs typeface="Courier New" pitchFamily="49" charset="0"/>
              </a:rPr>
              <a:t> add_37</a:t>
            </a:r>
          </a:p>
          <a:p>
            <a:pPr marL="0" lvl="0" indent="0">
              <a:buClr>
                <a:srgbClr val="FE8637"/>
              </a:buClr>
              <a:buNone/>
            </a:pPr>
            <a:r>
              <a:rPr lang="en-US" sz="2000" dirty="0" smtClean="0">
                <a:solidFill>
                  <a:prstClr val="black"/>
                </a:solidFill>
                <a:latin typeface="Cambria" pitchFamily="18" charset="0"/>
                <a:cs typeface="Courier New" pitchFamily="49" charset="0"/>
              </a:rPr>
              <a:t>			;IF grater THAN 39H AKIP ADD 37</a:t>
            </a:r>
          </a:p>
          <a:p>
            <a:pPr marL="0" lvl="0" indent="0">
              <a:buClr>
                <a:srgbClr val="FE8637"/>
              </a:buClr>
              <a:buNone/>
            </a:pPr>
            <a:r>
              <a:rPr lang="en-US" sz="2000" dirty="0" smtClean="0">
                <a:solidFill>
                  <a:prstClr val="black"/>
                </a:solidFill>
                <a:latin typeface="Cambria" pitchFamily="18" charset="0"/>
                <a:cs typeface="Courier New" pitchFamily="49" charset="0"/>
              </a:rPr>
              <a:t>	add al,30h</a:t>
            </a:r>
          </a:p>
          <a:p>
            <a:pPr marL="0" lvl="0" indent="0">
              <a:buClr>
                <a:srgbClr val="FE8637"/>
              </a:buClr>
              <a:buNone/>
            </a:pPr>
            <a:r>
              <a:rPr lang="en-US" sz="2000" dirty="0" err="1" smtClean="0">
                <a:solidFill>
                  <a:prstClr val="black"/>
                </a:solidFill>
                <a:latin typeface="Cambria" pitchFamily="18" charset="0"/>
                <a:cs typeface="Courier New" pitchFamily="49" charset="0"/>
              </a:rPr>
              <a:t>Jmp</a:t>
            </a:r>
            <a:r>
              <a:rPr lang="en-US" sz="2000" dirty="0" smtClean="0">
                <a:solidFill>
                  <a:prstClr val="black"/>
                </a:solidFill>
                <a:latin typeface="Cambria" pitchFamily="18" charset="0"/>
                <a:cs typeface="Courier New" pitchFamily="49" charset="0"/>
              </a:rPr>
              <a:t>  skip1		;ELSE ADD 30</a:t>
            </a:r>
          </a:p>
          <a:p>
            <a:pPr marL="0" lvl="0" indent="0">
              <a:buClr>
                <a:srgbClr val="FE8637"/>
              </a:buClr>
              <a:buNone/>
            </a:pPr>
            <a:r>
              <a:rPr lang="en-US" sz="2000" dirty="0" smtClean="0">
                <a:solidFill>
                  <a:prstClr val="black"/>
                </a:solidFill>
                <a:latin typeface="Cambria" pitchFamily="18" charset="0"/>
                <a:cs typeface="Courier New" pitchFamily="49" charset="0"/>
              </a:rPr>
              <a:t>add_37 : add al,37h</a:t>
            </a:r>
          </a:p>
          <a:p>
            <a:pPr marL="0" lvl="0" indent="0">
              <a:buClr>
                <a:srgbClr val="FE8637"/>
              </a:buClr>
              <a:buNone/>
            </a:pPr>
            <a:r>
              <a:rPr lang="en-US" sz="2000" dirty="0" smtClean="0">
                <a:solidFill>
                  <a:prstClr val="black"/>
                </a:solidFill>
                <a:latin typeface="Cambria" pitchFamily="18" charset="0"/>
                <a:cs typeface="Courier New" pitchFamily="49" charset="0"/>
              </a:rPr>
              <a:t> skip1 :</a:t>
            </a:r>
            <a:r>
              <a:rPr lang="en-US" sz="2000" dirty="0" err="1" smtClean="0">
                <a:solidFill>
                  <a:prstClr val="black"/>
                </a:solidFill>
                <a:latin typeface="Cambria" pitchFamily="18" charset="0"/>
                <a:cs typeface="Courier New" pitchFamily="49" charset="0"/>
              </a:rPr>
              <a:t>mov</a:t>
            </a: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rdi</a:t>
            </a:r>
            <a:r>
              <a:rPr lang="en-US" sz="2000" dirty="0" smtClean="0">
                <a:solidFill>
                  <a:prstClr val="black"/>
                </a:solidFill>
                <a:latin typeface="Cambria" pitchFamily="18" charset="0"/>
                <a:cs typeface="Courier New" pitchFamily="49" charset="0"/>
              </a:rPr>
              <a:t>],al		;STORE ASCII CODE IN DNUM_BUFFER</a:t>
            </a:r>
          </a:p>
          <a:p>
            <a:pPr marL="0" lvl="0" indent="0">
              <a:buClr>
                <a:srgbClr val="FE8637"/>
              </a:buClr>
              <a:buNone/>
            </a:pPr>
            <a:r>
              <a:rPr lang="en-US" sz="2000" dirty="0" smtClean="0">
                <a:solidFill>
                  <a:prstClr val="black"/>
                </a:solidFill>
                <a:latin typeface="Cambria" pitchFamily="18" charset="0"/>
                <a:cs typeface="Courier New" pitchFamily="49" charset="0"/>
              </a:rPr>
              <a:t>	inc </a:t>
            </a:r>
            <a:r>
              <a:rPr lang="en-US" sz="2000" dirty="0" err="1" smtClean="0">
                <a:solidFill>
                  <a:prstClr val="black"/>
                </a:solidFill>
                <a:latin typeface="Cambria" pitchFamily="18" charset="0"/>
                <a:cs typeface="Courier New" pitchFamily="49" charset="0"/>
              </a:rPr>
              <a:t>rdi</a:t>
            </a:r>
            <a:r>
              <a:rPr lang="en-US" sz="2000" dirty="0" smtClean="0">
                <a:solidFill>
                  <a:prstClr val="black"/>
                </a:solidFill>
                <a:latin typeface="Cambria" pitchFamily="18" charset="0"/>
                <a:cs typeface="Courier New" pitchFamily="49" charset="0"/>
              </a:rPr>
              <a:t>			;POINT TO NEXT BYTE</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dec</a:t>
            </a: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cx</a:t>
            </a:r>
            <a:r>
              <a:rPr lang="en-US" sz="2000" dirty="0" smtClean="0">
                <a:solidFill>
                  <a:prstClr val="black"/>
                </a:solidFill>
                <a:latin typeface="Cambria" pitchFamily="18" charset="0"/>
                <a:cs typeface="Courier New" pitchFamily="49" charset="0"/>
              </a:rPr>
              <a:t>			;DECREMENT THE COUNT OF DIGITS TO DISPLAY</a:t>
            </a:r>
          </a:p>
          <a:p>
            <a:pPr marL="0" lvl="0" indent="0">
              <a:buClr>
                <a:srgbClr val="FE8637"/>
              </a:buClr>
              <a:buNone/>
            </a:pPr>
            <a:r>
              <a:rPr lang="en-US" sz="2000" dirty="0" smtClean="0">
                <a:solidFill>
                  <a:prstClr val="black"/>
                </a:solidFill>
                <a:latin typeface="Cambria" pitchFamily="18" charset="0"/>
                <a:cs typeface="Courier New" pitchFamily="49" charset="0"/>
              </a:rPr>
              <a:t>	jnz up1			;IF NOT ZERO JUMP TO REPEAT</a:t>
            </a:r>
          </a:p>
          <a:p>
            <a:pPr marL="0" lvl="0" indent="0">
              <a:buClr>
                <a:srgbClr val="FE8637"/>
              </a:buClr>
              <a:buNone/>
            </a:pPr>
            <a:endParaRPr lang="en-US" sz="2000" dirty="0" smtClean="0">
              <a:solidFill>
                <a:prstClr val="black"/>
              </a:solidFill>
              <a:latin typeface="Cambria" pitchFamily="18" charset="0"/>
              <a:cs typeface="Courier New" pitchFamily="49" charset="0"/>
            </a:endParaRP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dispmsg</a:t>
            </a:r>
            <a:r>
              <a:rPr lang="en-US" sz="2000" dirty="0" smtClean="0">
                <a:solidFill>
                  <a:prstClr val="black"/>
                </a:solidFill>
                <a:latin typeface="Cambria" pitchFamily="18" charset="0"/>
                <a:cs typeface="Courier New" pitchFamily="49" charset="0"/>
              </a:rPr>
              <a:t>  dispbuff,16	;CALL TO MACRO</a:t>
            </a:r>
          </a:p>
          <a:p>
            <a:pPr marL="0" lvl="0" indent="0">
              <a:buClr>
                <a:srgbClr val="FE8637"/>
              </a:buClr>
              <a:buNone/>
            </a:pPr>
            <a:r>
              <a:rPr lang="en-US" sz="2000" dirty="0" smtClean="0">
                <a:solidFill>
                  <a:prstClr val="black"/>
                </a:solidFill>
                <a:latin typeface="Cambria" pitchFamily="18" charset="0"/>
                <a:cs typeface="Courier New" pitchFamily="49" charset="0"/>
              </a:rPr>
              <a:t>ret</a:t>
            </a:r>
          </a:p>
        </p:txBody>
      </p:sp>
      <p:sp>
        <p:nvSpPr>
          <p:cNvPr id="4" name="Slide Number Placeholder 3"/>
          <p:cNvSpPr>
            <a:spLocks noGrp="1"/>
          </p:cNvSpPr>
          <p:nvPr>
            <p:ph type="sldNum" sz="quarter" idx="12"/>
          </p:nvPr>
        </p:nvSpPr>
        <p:spPr/>
        <p:txBody>
          <a:bodyPr/>
          <a:lstStyle/>
          <a:p>
            <a:fld id="{29C1CA0E-6101-47D0-AA4F-0F0E01D16DA8}" type="slidenum">
              <a:rPr lang="en-US" smtClean="0"/>
              <a:pPr/>
              <a:t>17</a:t>
            </a:fld>
            <a:endParaRPr lang="en-US"/>
          </a:p>
        </p:txBody>
      </p:sp>
      <p:sp>
        <p:nvSpPr>
          <p:cNvPr id="5" name="Date Placeholder 4"/>
          <p:cNvSpPr>
            <a:spLocks noGrp="1"/>
          </p:cNvSpPr>
          <p:nvPr>
            <p:ph type="dt" sz="half" idx="10"/>
          </p:nvPr>
        </p:nvSpPr>
        <p:spPr/>
        <p:txBody>
          <a:bodyPr/>
          <a:lstStyle/>
          <a:p>
            <a:fld id="{71160887-03F9-47E4-B900-83D5FF90C131}" type="datetime1">
              <a:rPr lang="en-US" smtClean="0"/>
              <a:pPr/>
              <a:t>3/20/2019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ambria" pitchFamily="18" charset="0"/>
              </a:rPr>
              <a:t>converting number from </a:t>
            </a:r>
            <a:r>
              <a:rPr lang="en-US" dirty="0" err="1" smtClean="0">
                <a:latin typeface="Cambria" pitchFamily="18" charset="0"/>
              </a:rPr>
              <a:t>ascii</a:t>
            </a:r>
            <a:r>
              <a:rPr lang="en-US" dirty="0" smtClean="0">
                <a:latin typeface="Cambria" pitchFamily="18" charset="0"/>
              </a:rPr>
              <a:t> to HEX</a:t>
            </a:r>
            <a:br>
              <a:rPr lang="en-US" dirty="0" smtClean="0">
                <a:latin typeface="Cambria" pitchFamily="18" charset="0"/>
              </a:rPr>
            </a:br>
            <a:r>
              <a:rPr lang="en-US" dirty="0" smtClean="0">
                <a:latin typeface="Cambria" pitchFamily="18" charset="0"/>
              </a:rPr>
              <a:t/>
            </a:r>
            <a:br>
              <a:rPr lang="en-US" dirty="0" smtClean="0">
                <a:latin typeface="Cambria" pitchFamily="18" charset="0"/>
              </a:rPr>
            </a:br>
            <a:r>
              <a:rPr lang="en-US" sz="2700" dirty="0" smtClean="0">
                <a:solidFill>
                  <a:srgbClr val="FF0000"/>
                </a:solidFill>
                <a:latin typeface="Cambria" pitchFamily="18" charset="0"/>
              </a:rPr>
              <a:t>When you accept input from user ,input will store in </a:t>
            </a:r>
            <a:r>
              <a:rPr lang="en-US" sz="2700" dirty="0" err="1" smtClean="0">
                <a:solidFill>
                  <a:srgbClr val="FF0000"/>
                </a:solidFill>
                <a:latin typeface="Cambria" pitchFamily="18" charset="0"/>
              </a:rPr>
              <a:t>ascii</a:t>
            </a:r>
            <a:r>
              <a:rPr lang="en-US" sz="2700" dirty="0" smtClean="0">
                <a:solidFill>
                  <a:srgbClr val="FF0000"/>
                </a:solidFill>
                <a:latin typeface="Cambria" pitchFamily="18" charset="0"/>
              </a:rPr>
              <a:t> format in memory. To perform operations on data you need to convert </a:t>
            </a:r>
            <a:r>
              <a:rPr lang="en-US" sz="2700" dirty="0" err="1" smtClean="0">
                <a:solidFill>
                  <a:srgbClr val="FF0000"/>
                </a:solidFill>
                <a:latin typeface="Cambria" pitchFamily="18" charset="0"/>
              </a:rPr>
              <a:t>ascii</a:t>
            </a:r>
            <a:r>
              <a:rPr lang="en-US" sz="2700" dirty="0" smtClean="0">
                <a:solidFill>
                  <a:srgbClr val="FF0000"/>
                </a:solidFill>
                <a:latin typeface="Cambria" pitchFamily="18" charset="0"/>
              </a:rPr>
              <a:t> value to Hex format </a:t>
            </a:r>
            <a:endParaRPr lang="en-US" dirty="0">
              <a:solidFill>
                <a:srgbClr val="FF0000"/>
              </a:solidFill>
              <a:latin typeface="Cambria" pitchFamily="18" charset="0"/>
            </a:endParaRPr>
          </a:p>
        </p:txBody>
      </p:sp>
      <p:sp>
        <p:nvSpPr>
          <p:cNvPr id="3" name="Slide Number Placeholder 2"/>
          <p:cNvSpPr>
            <a:spLocks noGrp="1"/>
          </p:cNvSpPr>
          <p:nvPr>
            <p:ph type="sldNum" sz="quarter" idx="12"/>
          </p:nvPr>
        </p:nvSpPr>
        <p:spPr/>
        <p:txBody>
          <a:bodyPr/>
          <a:lstStyle/>
          <a:p>
            <a:fld id="{29C1CA0E-6101-47D0-AA4F-0F0E01D16DA8}" type="slidenum">
              <a:rPr lang="en-US" smtClean="0"/>
              <a:pPr/>
              <a:t>18</a:t>
            </a:fld>
            <a:endParaRPr lang="en-US"/>
          </a:p>
        </p:txBody>
      </p:sp>
      <p:sp>
        <p:nvSpPr>
          <p:cNvPr id="4" name="Date Placeholder 3"/>
          <p:cNvSpPr>
            <a:spLocks noGrp="1"/>
          </p:cNvSpPr>
          <p:nvPr>
            <p:ph type="dt" sz="half" idx="10"/>
          </p:nvPr>
        </p:nvSpPr>
        <p:spPr/>
        <p:txBody>
          <a:bodyPr/>
          <a:lstStyle/>
          <a:p>
            <a:fld id="{B8C58BE9-90EB-4244-BB20-070214AEE85F}" type="datetime1">
              <a:rPr lang="en-US" smtClean="0"/>
              <a:pPr/>
              <a:t>3/20/2019</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dirty="0" smtClean="0"/>
              <a:t>XOR </a:t>
            </a:r>
            <a:r>
              <a:rPr lang="en-US" sz="2400" dirty="0" err="1" smtClean="0"/>
              <a:t>rbx</a:t>
            </a:r>
            <a:r>
              <a:rPr lang="en-US" sz="2400" dirty="0" smtClean="0"/>
              <a:t> with </a:t>
            </a:r>
            <a:r>
              <a:rPr lang="en-US" sz="2400" dirty="0" err="1" smtClean="0"/>
              <a:t>rbx</a:t>
            </a:r>
            <a:r>
              <a:rPr lang="en-US" sz="2400" dirty="0" smtClean="0"/>
              <a:t> to initialize it to 0.</a:t>
            </a:r>
          </a:p>
          <a:p>
            <a:pPr marL="457200" indent="-457200">
              <a:buFont typeface="+mj-lt"/>
              <a:buAutoNum type="arabicPeriod"/>
            </a:pPr>
            <a:r>
              <a:rPr lang="en-US" sz="2400" dirty="0" smtClean="0"/>
              <a:t>XOR </a:t>
            </a:r>
            <a:r>
              <a:rPr lang="en-US" sz="2400" dirty="0" err="1" smtClean="0"/>
              <a:t>rcx</a:t>
            </a:r>
            <a:r>
              <a:rPr lang="en-US" sz="2400" dirty="0" smtClean="0"/>
              <a:t> with </a:t>
            </a:r>
            <a:r>
              <a:rPr lang="en-US" sz="2400" dirty="0" err="1" smtClean="0"/>
              <a:t>rcx</a:t>
            </a:r>
            <a:r>
              <a:rPr lang="en-US" sz="2400" dirty="0" smtClean="0"/>
              <a:t> to initialize it to 0.</a:t>
            </a:r>
          </a:p>
          <a:p>
            <a:pPr marL="457200" indent="-457200">
              <a:buFont typeface="+mj-lt"/>
              <a:buAutoNum type="arabicPeriod"/>
            </a:pPr>
            <a:r>
              <a:rPr lang="en-US" sz="2400" dirty="0" smtClean="0"/>
              <a:t> XOR </a:t>
            </a:r>
            <a:r>
              <a:rPr lang="en-US" sz="2400" dirty="0" err="1" smtClean="0"/>
              <a:t>rax</a:t>
            </a:r>
            <a:r>
              <a:rPr lang="en-US" sz="2400" dirty="0" smtClean="0"/>
              <a:t> with </a:t>
            </a:r>
            <a:r>
              <a:rPr lang="en-US" sz="2400" dirty="0" err="1" smtClean="0"/>
              <a:t>rax</a:t>
            </a:r>
            <a:r>
              <a:rPr lang="en-US" sz="2400" dirty="0" smtClean="0"/>
              <a:t> to initialize it to 0.</a:t>
            </a:r>
          </a:p>
          <a:p>
            <a:pPr marL="457200" indent="-457200">
              <a:buFont typeface="+mj-lt"/>
              <a:buAutoNum type="arabicPeriod"/>
            </a:pPr>
            <a:r>
              <a:rPr lang="en-US" sz="2400" dirty="0" smtClean="0"/>
              <a:t> Move 16 to </a:t>
            </a:r>
            <a:r>
              <a:rPr lang="en-US" sz="2400" dirty="0" err="1" smtClean="0"/>
              <a:t>rcx</a:t>
            </a:r>
            <a:r>
              <a:rPr lang="en-US" sz="2400" dirty="0" smtClean="0"/>
              <a:t> </a:t>
            </a:r>
            <a:r>
              <a:rPr lang="en-US" sz="2400" dirty="0" err="1" smtClean="0"/>
              <a:t>register.;number</a:t>
            </a:r>
            <a:r>
              <a:rPr lang="en-US" sz="2400" dirty="0" smtClean="0"/>
              <a:t> count to convert</a:t>
            </a:r>
          </a:p>
          <a:p>
            <a:pPr marL="457200" indent="-457200">
              <a:buFont typeface="+mj-lt"/>
              <a:buAutoNum type="arabicPeriod"/>
            </a:pPr>
            <a:r>
              <a:rPr lang="en-US" sz="2400" dirty="0" smtClean="0"/>
              <a:t> Move the address of “num” variable into </a:t>
            </a:r>
            <a:r>
              <a:rPr lang="en-US" sz="2400" dirty="0" err="1" smtClean="0"/>
              <a:t>rsi</a:t>
            </a:r>
            <a:r>
              <a:rPr lang="en-US" sz="2400" dirty="0" smtClean="0"/>
              <a:t>.</a:t>
            </a:r>
          </a:p>
          <a:p>
            <a:pPr marL="457200" indent="-457200">
              <a:buFont typeface="+mj-lt"/>
              <a:buAutoNum type="arabicPeriod"/>
            </a:pPr>
            <a:r>
              <a:rPr lang="en-US" sz="2400" dirty="0" smtClean="0"/>
              <a:t>Rotate left </a:t>
            </a:r>
            <a:r>
              <a:rPr lang="en-US" sz="2400" dirty="0" err="1" smtClean="0"/>
              <a:t>rbx</a:t>
            </a:r>
            <a:r>
              <a:rPr lang="en-US" sz="2400" dirty="0" smtClean="0"/>
              <a:t> by 4 bits.</a:t>
            </a:r>
          </a:p>
          <a:p>
            <a:pPr marL="457200" indent="-457200">
              <a:buFont typeface="+mj-lt"/>
              <a:buAutoNum type="arabicPeriod"/>
            </a:pPr>
            <a:r>
              <a:rPr lang="en-US" sz="2400" dirty="0" smtClean="0"/>
              <a:t>Move value at memory location pointed by </a:t>
            </a:r>
            <a:r>
              <a:rPr lang="en-US" sz="2400" dirty="0" err="1" smtClean="0"/>
              <a:t>rsi</a:t>
            </a:r>
            <a:r>
              <a:rPr lang="en-US" sz="2400" dirty="0" smtClean="0"/>
              <a:t> into al.</a:t>
            </a:r>
          </a:p>
          <a:p>
            <a:pPr marL="457200" indent="-457200">
              <a:buFont typeface="+mj-lt"/>
              <a:buAutoNum type="arabicPeriod"/>
            </a:pPr>
            <a:r>
              <a:rPr lang="en-US" sz="2400" dirty="0" smtClean="0"/>
              <a:t>Compare al with 39H.</a:t>
            </a:r>
          </a:p>
          <a:p>
            <a:pPr marL="457200" indent="-457200">
              <a:buFont typeface="+mj-lt"/>
              <a:buAutoNum type="arabicPeriod"/>
            </a:pPr>
            <a:endParaRPr lang="en-US" sz="2400" dirty="0"/>
          </a:p>
        </p:txBody>
      </p:sp>
      <p:sp>
        <p:nvSpPr>
          <p:cNvPr id="4" name="Date Placeholder 3"/>
          <p:cNvSpPr>
            <a:spLocks noGrp="1"/>
          </p:cNvSpPr>
          <p:nvPr>
            <p:ph type="dt" sz="half" idx="10"/>
          </p:nvPr>
        </p:nvSpPr>
        <p:spPr/>
        <p:txBody>
          <a:bodyPr/>
          <a:lstStyle/>
          <a:p>
            <a:fld id="{7BE0697A-9A44-4F71-BA03-4B87C369210F}"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 Program Structure</a:t>
            </a:r>
            <a:endParaRPr lang="en-US" dirty="0"/>
          </a:p>
        </p:txBody>
      </p:sp>
      <p:sp>
        <p:nvSpPr>
          <p:cNvPr id="3" name="Content Placeholder 2"/>
          <p:cNvSpPr>
            <a:spLocks noGrp="1"/>
          </p:cNvSpPr>
          <p:nvPr>
            <p:ph idx="1"/>
          </p:nvPr>
        </p:nvSpPr>
        <p:spPr>
          <a:xfrm>
            <a:off x="457200" y="1219200"/>
            <a:ext cx="8229600" cy="5638800"/>
          </a:xfrm>
        </p:spPr>
        <p:txBody>
          <a:bodyPr>
            <a:normAutofit lnSpcReduction="10000"/>
          </a:bodyPr>
          <a:lstStyle/>
          <a:p>
            <a:pPr>
              <a:buNone/>
            </a:pPr>
            <a:r>
              <a:rPr lang="en-US" dirty="0" smtClean="0"/>
              <a:t>Section .Data </a:t>
            </a:r>
            <a:r>
              <a:rPr lang="en-US" sz="2000" dirty="0" smtClean="0">
                <a:solidFill>
                  <a:srgbClr val="FF0000"/>
                </a:solidFill>
              </a:rPr>
              <a:t>(declare Data segment)</a:t>
            </a:r>
            <a:endParaRPr lang="en-US" dirty="0" smtClean="0">
              <a:solidFill>
                <a:srgbClr val="FF0000"/>
              </a:solidFill>
            </a:endParaRPr>
          </a:p>
          <a:p>
            <a:pPr>
              <a:buNone/>
            </a:pPr>
            <a:r>
              <a:rPr lang="en-US" dirty="0" smtClean="0"/>
              <a:t>			; initialized variable Declaration</a:t>
            </a:r>
          </a:p>
          <a:p>
            <a:pPr>
              <a:buNone/>
            </a:pPr>
            <a:r>
              <a:rPr lang="en-US" dirty="0" smtClean="0"/>
              <a:t>Section .BSS  </a:t>
            </a:r>
            <a:r>
              <a:rPr lang="en-US" sz="2000" dirty="0" smtClean="0">
                <a:solidFill>
                  <a:srgbClr val="FF0000"/>
                </a:solidFill>
              </a:rPr>
              <a:t>(declare Block Started by Segment sort of Extra data segment)</a:t>
            </a:r>
            <a:endParaRPr lang="en-US" dirty="0" smtClean="0">
              <a:solidFill>
                <a:srgbClr val="FF0000"/>
              </a:solidFill>
            </a:endParaRPr>
          </a:p>
          <a:p>
            <a:pPr>
              <a:buNone/>
            </a:pPr>
            <a:r>
              <a:rPr lang="en-US" dirty="0" smtClean="0"/>
              <a:t>			; uninitialized variable Declaration</a:t>
            </a:r>
          </a:p>
          <a:p>
            <a:pPr>
              <a:buNone/>
            </a:pPr>
            <a:r>
              <a:rPr lang="en-US" dirty="0" smtClean="0"/>
              <a:t>Section .Text </a:t>
            </a:r>
            <a:r>
              <a:rPr lang="en-US" sz="2000" dirty="0" smtClean="0">
                <a:solidFill>
                  <a:srgbClr val="FF0000"/>
                </a:solidFill>
              </a:rPr>
              <a:t>(declare Code segment)</a:t>
            </a:r>
            <a:endParaRPr lang="en-US" dirty="0" smtClean="0">
              <a:solidFill>
                <a:srgbClr val="FF0000"/>
              </a:solidFill>
            </a:endParaRPr>
          </a:p>
          <a:p>
            <a:pPr>
              <a:buNone/>
            </a:pPr>
            <a:r>
              <a:rPr lang="en-US" dirty="0" smtClean="0"/>
              <a:t>Global _start  </a:t>
            </a:r>
            <a:r>
              <a:rPr lang="en-US" sz="2000" dirty="0" smtClean="0">
                <a:solidFill>
                  <a:srgbClr val="FF0000"/>
                </a:solidFill>
              </a:rPr>
              <a:t>(Entry point for program)</a:t>
            </a:r>
            <a:endParaRPr lang="en-US" dirty="0" smtClean="0">
              <a:solidFill>
                <a:srgbClr val="FF0000"/>
              </a:solidFill>
            </a:endParaRPr>
          </a:p>
          <a:p>
            <a:pPr>
              <a:buNone/>
            </a:pPr>
            <a:r>
              <a:rPr lang="en-US" dirty="0" smtClean="0"/>
              <a:t>_Start:</a:t>
            </a:r>
          </a:p>
          <a:p>
            <a:pPr>
              <a:buNone/>
            </a:pPr>
            <a:r>
              <a:rPr lang="en-US" dirty="0" smtClean="0"/>
              <a:t>		    ;Program code goes here</a:t>
            </a:r>
          </a:p>
          <a:p>
            <a:pPr>
              <a:buNone/>
            </a:pPr>
            <a:endParaRPr lang="en-US" dirty="0" smtClean="0"/>
          </a:p>
          <a:p>
            <a:pPr>
              <a:buNone/>
            </a:pPr>
            <a:r>
              <a:rPr lang="en-US" sz="2000" dirty="0" smtClean="0">
                <a:solidFill>
                  <a:srgbClr val="FF0000"/>
                </a:solidFill>
              </a:rPr>
              <a:t>; semicolon is used to give comment</a:t>
            </a:r>
            <a:endParaRPr lang="en-US" sz="2000" dirty="0">
              <a:solidFill>
                <a:srgbClr val="FF0000"/>
              </a:solidFill>
            </a:endParaRPr>
          </a:p>
        </p:txBody>
      </p:sp>
      <p:sp>
        <p:nvSpPr>
          <p:cNvPr id="4" name="Date Placeholder 3"/>
          <p:cNvSpPr>
            <a:spLocks noGrp="1"/>
          </p:cNvSpPr>
          <p:nvPr>
            <p:ph type="dt" sz="half" idx="10"/>
          </p:nvPr>
        </p:nvSpPr>
        <p:spPr/>
        <p:txBody>
          <a:bodyPr/>
          <a:lstStyle/>
          <a:p>
            <a:fld id="{81C9CC19-89F3-41B7-B1DF-E92ED86591E5}"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9"/>
            </a:pPr>
            <a:r>
              <a:rPr lang="en-US" dirty="0" smtClean="0"/>
              <a:t> If greater Subtract 37H from al.</a:t>
            </a:r>
          </a:p>
          <a:p>
            <a:pPr marL="514350" indent="-514350">
              <a:buFont typeface="+mj-lt"/>
              <a:buAutoNum type="arabicPeriod" startAt="9"/>
            </a:pPr>
            <a:r>
              <a:rPr lang="en-US" dirty="0" smtClean="0"/>
              <a:t>Else Subtract 30H from al.</a:t>
            </a:r>
          </a:p>
          <a:p>
            <a:pPr marL="514350" indent="-514350">
              <a:buFont typeface="+mj-lt"/>
              <a:buAutoNum type="arabicPeriod" startAt="9"/>
            </a:pPr>
            <a:r>
              <a:rPr lang="en-US" dirty="0" smtClean="0"/>
              <a:t> Add al into bl.</a:t>
            </a:r>
          </a:p>
          <a:p>
            <a:pPr marL="514350" indent="-514350">
              <a:buFont typeface="+mj-lt"/>
              <a:buAutoNum type="arabicPeriod" startAt="9"/>
            </a:pPr>
            <a:r>
              <a:rPr lang="en-US" dirty="0" smtClean="0"/>
              <a:t> Increment </a:t>
            </a:r>
            <a:r>
              <a:rPr lang="en-US" dirty="0" err="1" smtClean="0"/>
              <a:t>rsi</a:t>
            </a:r>
            <a:r>
              <a:rPr lang="en-US" dirty="0" smtClean="0"/>
              <a:t> pointer</a:t>
            </a:r>
          </a:p>
          <a:p>
            <a:pPr marL="514350" indent="-514350">
              <a:buFont typeface="+mj-lt"/>
              <a:buAutoNum type="arabicPeriod" startAt="9"/>
            </a:pPr>
            <a:r>
              <a:rPr lang="en-US" dirty="0" smtClean="0"/>
              <a:t>Loop the statements till counter becomes zero.</a:t>
            </a:r>
          </a:p>
          <a:p>
            <a:pPr marL="514350" indent="-514350">
              <a:buFont typeface="+mj-lt"/>
              <a:buAutoNum type="arabicPeriod" startAt="9"/>
            </a:pPr>
            <a:r>
              <a:rPr lang="en-US" dirty="0" smtClean="0"/>
              <a:t>Return from procedure.</a:t>
            </a:r>
          </a:p>
          <a:p>
            <a:pPr marL="514350" indent="-514350">
              <a:buFont typeface="+mj-lt"/>
              <a:buAutoNum type="arabicPeriod" startAt="9"/>
            </a:pPr>
            <a:endParaRPr lang="en-US" dirty="0"/>
          </a:p>
        </p:txBody>
      </p:sp>
      <p:sp>
        <p:nvSpPr>
          <p:cNvPr id="4" name="Date Placeholder 3"/>
          <p:cNvSpPr>
            <a:spLocks noGrp="1"/>
          </p:cNvSpPr>
          <p:nvPr>
            <p:ph type="dt" sz="half" idx="10"/>
          </p:nvPr>
        </p:nvSpPr>
        <p:spPr/>
        <p:txBody>
          <a:bodyPr/>
          <a:lstStyle/>
          <a:p>
            <a:fld id="{2E0D6DB7-7927-4F25-A788-86AD97A90E7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169152"/>
          </a:xfrm>
        </p:spPr>
        <p:txBody>
          <a:bodyPr>
            <a:normAutofit/>
          </a:bodyPr>
          <a:lstStyle/>
          <a:p>
            <a:pPr marL="0" lvl="0" indent="0">
              <a:buClr>
                <a:srgbClr val="FE8637"/>
              </a:buClr>
              <a:buNone/>
            </a:pPr>
            <a:r>
              <a:rPr lang="en-US" sz="2000" dirty="0" err="1" smtClean="0">
                <a:solidFill>
                  <a:srgbClr val="00B050"/>
                </a:solidFill>
                <a:latin typeface="Cambria" pitchFamily="18" charset="0"/>
                <a:cs typeface="Courier New" pitchFamily="49" charset="0"/>
              </a:rPr>
              <a:t>Ascii_to_Hex</a:t>
            </a:r>
            <a:r>
              <a:rPr lang="en-US" sz="2000" dirty="0" smtClean="0">
                <a:solidFill>
                  <a:srgbClr val="00B050"/>
                </a:solidFill>
                <a:latin typeface="Cambria" pitchFamily="18" charset="0"/>
                <a:cs typeface="Courier New" pitchFamily="49" charset="0"/>
              </a:rPr>
              <a:t>:</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latin typeface="Cambria" pitchFamily="18" charset="0"/>
                <a:cs typeface="Courier New" pitchFamily="49" charset="0"/>
              </a:rPr>
              <a:t>mov</a:t>
            </a:r>
            <a:r>
              <a:rPr lang="en-US" sz="2000" dirty="0" smtClean="0">
                <a:latin typeface="Cambria" pitchFamily="18" charset="0"/>
                <a:cs typeface="Courier New" pitchFamily="49" charset="0"/>
              </a:rPr>
              <a:t>  rbx,0			</a:t>
            </a:r>
            <a:r>
              <a:rPr lang="en-US" sz="1800" dirty="0" smtClean="0">
                <a:latin typeface="Cambria" pitchFamily="18" charset="0"/>
                <a:cs typeface="Courier New" pitchFamily="49" charset="0"/>
              </a:rPr>
              <a:t>;INITIALISE BL BY 0</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mov</a:t>
            </a:r>
            <a:r>
              <a:rPr lang="en-US" sz="2000" dirty="0" smtClean="0">
                <a:latin typeface="Cambria" pitchFamily="18" charset="0"/>
                <a:cs typeface="Courier New" pitchFamily="49" charset="0"/>
              </a:rPr>
              <a:t> rcx,16			</a:t>
            </a:r>
            <a:r>
              <a:rPr lang="en-US" sz="1800" dirty="0" smtClean="0">
                <a:latin typeface="Cambria" pitchFamily="18" charset="0"/>
                <a:cs typeface="Courier New" pitchFamily="49" charset="0"/>
              </a:rPr>
              <a:t>;INITIALIZE COUNTER AS 16</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mov</a:t>
            </a: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rsi,num_ascii</a:t>
            </a:r>
            <a:r>
              <a:rPr lang="en-US" sz="2000" dirty="0" smtClean="0">
                <a:latin typeface="Cambria" pitchFamily="18" charset="0"/>
                <a:cs typeface="Courier New" pitchFamily="49" charset="0"/>
              </a:rPr>
              <a:t>		</a:t>
            </a:r>
            <a:r>
              <a:rPr lang="en-US" sz="1800" dirty="0" smtClean="0">
                <a:latin typeface="Cambria" pitchFamily="18" charset="0"/>
                <a:cs typeface="Courier New" pitchFamily="49" charset="0"/>
              </a:rPr>
              <a:t>;POINT ESI TO num_ascii</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up2:</a:t>
            </a:r>
          </a:p>
          <a:p>
            <a:pPr marL="0" lvl="0" indent="0">
              <a:buClr>
                <a:srgbClr val="FE8637"/>
              </a:buClr>
              <a:buNone/>
            </a:pP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rol</a:t>
            </a: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rbx</a:t>
            </a:r>
            <a:r>
              <a:rPr lang="en-US" sz="2000" dirty="0" smtClean="0">
                <a:latin typeface="Cambria" pitchFamily="18" charset="0"/>
                <a:cs typeface="Courier New" pitchFamily="49" charset="0"/>
              </a:rPr>
              <a:t> ,04				</a:t>
            </a:r>
            <a:r>
              <a:rPr lang="en-US" sz="1800" dirty="0" smtClean="0">
                <a:latin typeface="Cambria" pitchFamily="18" charset="0"/>
                <a:cs typeface="Courier New" pitchFamily="49" charset="0"/>
              </a:rPr>
              <a:t>;ROTATE BL TO LEFT</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mov al,[</a:t>
            </a:r>
            <a:r>
              <a:rPr lang="en-US" sz="2000" dirty="0" err="1" smtClean="0">
                <a:latin typeface="Cambria" pitchFamily="18" charset="0"/>
                <a:cs typeface="Courier New" pitchFamily="49" charset="0"/>
              </a:rPr>
              <a:t>rsi</a:t>
            </a:r>
            <a:r>
              <a:rPr lang="en-US" sz="2000" dirty="0" smtClean="0">
                <a:latin typeface="Cambria" pitchFamily="18" charset="0"/>
                <a:cs typeface="Courier New" pitchFamily="49" charset="0"/>
              </a:rPr>
              <a:t>]			</a:t>
            </a:r>
            <a:r>
              <a:rPr lang="en-US" sz="1800" dirty="0" smtClean="0">
                <a:latin typeface="Cambria" pitchFamily="18" charset="0"/>
                <a:cs typeface="Courier New" pitchFamily="49" charset="0"/>
              </a:rPr>
              <a:t>;MOV NUMBER INTO AL</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cmp al,39h			</a:t>
            </a:r>
            <a:r>
              <a:rPr lang="en-US" sz="1800" dirty="0" smtClean="0">
                <a:latin typeface="Cambria" pitchFamily="18" charset="0"/>
                <a:cs typeface="Courier New" pitchFamily="49" charset="0"/>
              </a:rPr>
              <a:t>;COMPARE AL(NO IN ASCII) WITH 39H</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jg</a:t>
            </a:r>
            <a:r>
              <a:rPr lang="en-US" sz="2000" dirty="0" smtClean="0">
                <a:latin typeface="Cambria" pitchFamily="18" charset="0"/>
                <a:cs typeface="Courier New" pitchFamily="49" charset="0"/>
              </a:rPr>
              <a:t>  sub_37			</a:t>
            </a:r>
            <a:r>
              <a:rPr lang="en-US" sz="1800" dirty="0" smtClean="0">
                <a:latin typeface="Cambria" pitchFamily="18" charset="0"/>
                <a:cs typeface="Courier New" pitchFamily="49" charset="0"/>
              </a:rPr>
              <a:t>;JUMP IF greater THAN 39h</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sub al,30h			; else SUB 30h</a:t>
            </a:r>
          </a:p>
          <a:p>
            <a:pPr marL="0" lvl="0" indent="0">
              <a:buClr>
                <a:srgbClr val="FE8637"/>
              </a:buClr>
              <a:buNone/>
            </a:pPr>
            <a:r>
              <a:rPr lang="en-US" sz="2000" dirty="0" err="1" smtClean="0">
                <a:latin typeface="Cambria" pitchFamily="18" charset="0"/>
                <a:cs typeface="Courier New" pitchFamily="49" charset="0"/>
              </a:rPr>
              <a:t>Jmp</a:t>
            </a:r>
            <a:r>
              <a:rPr lang="en-US" sz="2000" dirty="0" smtClean="0">
                <a:latin typeface="Cambria" pitchFamily="18" charset="0"/>
                <a:cs typeface="Courier New" pitchFamily="49" charset="0"/>
              </a:rPr>
              <a:t> skip2 			</a:t>
            </a:r>
            <a:r>
              <a:rPr lang="en-US" sz="1800" dirty="0" smtClean="0">
                <a:latin typeface="Cambria" pitchFamily="18" charset="0"/>
                <a:cs typeface="Courier New" pitchFamily="49" charset="0"/>
              </a:rPr>
              <a:t>;</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sub_37 :	sub al,37h			</a:t>
            </a:r>
            <a:r>
              <a:rPr lang="en-US" sz="1800" dirty="0" smtClean="0">
                <a:latin typeface="Cambria" pitchFamily="18" charset="0"/>
                <a:cs typeface="Courier New" pitchFamily="49" charset="0"/>
              </a:rPr>
              <a:t>;SUB 37 h</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skip2 :add </a:t>
            </a:r>
            <a:r>
              <a:rPr lang="en-US" sz="2000" dirty="0" err="1" smtClean="0">
                <a:latin typeface="Cambria" pitchFamily="18" charset="0"/>
                <a:cs typeface="Courier New" pitchFamily="49" charset="0"/>
              </a:rPr>
              <a:t>rbx,rax</a:t>
            </a:r>
            <a:r>
              <a:rPr lang="en-US" sz="2000" dirty="0" smtClean="0">
                <a:latin typeface="Cambria" pitchFamily="18" charset="0"/>
                <a:cs typeface="Courier New" pitchFamily="49" charset="0"/>
              </a:rPr>
              <a:t>			</a:t>
            </a:r>
            <a:r>
              <a:rPr lang="en-US" sz="1800" dirty="0" smtClean="0">
                <a:latin typeface="Cambria" pitchFamily="18" charset="0"/>
                <a:cs typeface="Courier New" pitchFamily="49" charset="0"/>
              </a:rPr>
              <a:t>;ADD PREVIOUS NO INTO CURRENT</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inc </a:t>
            </a:r>
            <a:r>
              <a:rPr lang="en-US" sz="2000" dirty="0" err="1" smtClean="0">
                <a:latin typeface="Cambria" pitchFamily="18" charset="0"/>
                <a:cs typeface="Courier New" pitchFamily="49" charset="0"/>
              </a:rPr>
              <a:t>rsi</a:t>
            </a:r>
            <a:r>
              <a:rPr lang="en-US" sz="2000" dirty="0" smtClean="0">
                <a:latin typeface="Cambria" pitchFamily="18" charset="0"/>
                <a:cs typeface="Courier New" pitchFamily="49" charset="0"/>
              </a:rPr>
              <a:t>				</a:t>
            </a:r>
            <a:r>
              <a:rPr lang="en-US" sz="1800" dirty="0" smtClean="0">
                <a:latin typeface="Cambria" pitchFamily="18" charset="0"/>
                <a:cs typeface="Courier New" pitchFamily="49" charset="0"/>
              </a:rPr>
              <a:t>;INCREMENT ESI</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loop up2			</a:t>
            </a:r>
            <a:r>
              <a:rPr lang="en-US" sz="1800" dirty="0" smtClean="0">
                <a:latin typeface="Cambria" pitchFamily="18" charset="0"/>
                <a:cs typeface="Courier New" pitchFamily="49" charset="0"/>
              </a:rPr>
              <a:t>;RPEATE LOOP</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ret	</a:t>
            </a:r>
          </a:p>
        </p:txBody>
      </p:sp>
      <p:sp>
        <p:nvSpPr>
          <p:cNvPr id="4" name="Slide Number Placeholder 3"/>
          <p:cNvSpPr>
            <a:spLocks noGrp="1"/>
          </p:cNvSpPr>
          <p:nvPr>
            <p:ph type="sldNum" sz="quarter" idx="12"/>
          </p:nvPr>
        </p:nvSpPr>
        <p:spPr/>
        <p:txBody>
          <a:bodyPr/>
          <a:lstStyle/>
          <a:p>
            <a:fld id="{29C1CA0E-6101-47D0-AA4F-0F0E01D16DA8}" type="slidenum">
              <a:rPr lang="en-US" smtClean="0"/>
              <a:pPr/>
              <a:t>21</a:t>
            </a:fld>
            <a:endParaRPr lang="en-US"/>
          </a:p>
        </p:txBody>
      </p:sp>
      <p:sp>
        <p:nvSpPr>
          <p:cNvPr id="5" name="Date Placeholder 4"/>
          <p:cNvSpPr>
            <a:spLocks noGrp="1"/>
          </p:cNvSpPr>
          <p:nvPr>
            <p:ph type="dt" sz="half" idx="10"/>
          </p:nvPr>
        </p:nvSpPr>
        <p:spPr/>
        <p:txBody>
          <a:bodyPr/>
          <a:lstStyle/>
          <a:p>
            <a:fld id="{2CE4E2F8-A009-40D5-B747-A17EC0999881}" type="datetime1">
              <a:rPr lang="en-US" smtClean="0"/>
              <a:pPr/>
              <a:t>3/20/2019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Autofit/>
          </a:bodyPr>
          <a:lstStyle/>
          <a:p>
            <a:pPr marL="514350" indent="-514350">
              <a:buNone/>
            </a:pPr>
            <a:r>
              <a:rPr lang="en-US" sz="2800" dirty="0" smtClean="0"/>
              <a:t>To check output of stack in debugging use following commands</a:t>
            </a:r>
          </a:p>
          <a:p>
            <a:pPr marL="514350" indent="-514350">
              <a:buFont typeface="+mj-lt"/>
              <a:buAutoNum type="arabicPeriod"/>
            </a:pPr>
            <a:r>
              <a:rPr lang="en-US" sz="2800" dirty="0" err="1" smtClean="0"/>
              <a:t>Nasm</a:t>
            </a:r>
            <a:r>
              <a:rPr lang="en-US" sz="2800" dirty="0" smtClean="0"/>
              <a:t> –f elf64 ndp.asm</a:t>
            </a:r>
          </a:p>
          <a:p>
            <a:pPr marL="514350" indent="-514350">
              <a:buFont typeface="+mj-lt"/>
              <a:buAutoNum type="arabicPeriod"/>
            </a:pPr>
            <a:r>
              <a:rPr lang="en-US" sz="2800" dirty="0" smtClean="0"/>
              <a:t>Ld –o </a:t>
            </a:r>
            <a:r>
              <a:rPr lang="en-US" sz="2800" dirty="0" err="1" smtClean="0"/>
              <a:t>ndp</a:t>
            </a:r>
            <a:r>
              <a:rPr lang="en-US" sz="2800" dirty="0" smtClean="0"/>
              <a:t> </a:t>
            </a:r>
            <a:r>
              <a:rPr lang="en-US" sz="2800" dirty="0" err="1" smtClean="0"/>
              <a:t>ndp.o</a:t>
            </a:r>
            <a:endParaRPr lang="en-US" sz="2800" dirty="0" smtClean="0"/>
          </a:p>
          <a:p>
            <a:pPr marL="514350" indent="-514350">
              <a:buFont typeface="+mj-lt"/>
              <a:buAutoNum type="arabicPeriod"/>
            </a:pPr>
            <a:r>
              <a:rPr lang="en-US" sz="2800" dirty="0" err="1" smtClean="0"/>
              <a:t>Gdb</a:t>
            </a:r>
            <a:r>
              <a:rPr lang="en-US" sz="2800" dirty="0" smtClean="0"/>
              <a:t> </a:t>
            </a:r>
            <a:r>
              <a:rPr lang="en-US" sz="2800" dirty="0" err="1" smtClean="0"/>
              <a:t>ndp</a:t>
            </a:r>
            <a:endParaRPr lang="en-US" sz="2800" dirty="0" smtClean="0"/>
          </a:p>
          <a:p>
            <a:pPr marL="514350" indent="-514350">
              <a:buFont typeface="+mj-lt"/>
              <a:buAutoNum type="arabicPeriod"/>
            </a:pPr>
            <a:r>
              <a:rPr lang="en-US" sz="2800" dirty="0" smtClean="0"/>
              <a:t>Break _start   </a:t>
            </a:r>
            <a:r>
              <a:rPr lang="en-US" sz="2000" dirty="0" smtClean="0"/>
              <a:t>;you can set any breakpoints in program</a:t>
            </a:r>
            <a:endParaRPr lang="en-US" sz="2800" dirty="0" smtClean="0"/>
          </a:p>
          <a:p>
            <a:pPr marL="514350" indent="-514350">
              <a:buFont typeface="+mj-lt"/>
              <a:buAutoNum type="arabicPeriod"/>
            </a:pPr>
            <a:r>
              <a:rPr lang="en-US" sz="2800" dirty="0" smtClean="0"/>
              <a:t>Run</a:t>
            </a:r>
          </a:p>
          <a:p>
            <a:pPr marL="514350" indent="-514350">
              <a:buFont typeface="+mj-lt"/>
              <a:buAutoNum type="arabicPeriod"/>
            </a:pPr>
            <a:r>
              <a:rPr lang="en-US" sz="2800" dirty="0" smtClean="0"/>
              <a:t>Ni        </a:t>
            </a:r>
            <a:r>
              <a:rPr lang="en-US" sz="2000" dirty="0" smtClean="0"/>
              <a:t>;next instruction execute</a:t>
            </a:r>
            <a:endParaRPr lang="en-US" sz="2800" dirty="0" smtClean="0"/>
          </a:p>
          <a:p>
            <a:pPr marL="514350" indent="-514350">
              <a:buFont typeface="+mj-lt"/>
              <a:buAutoNum type="arabicPeriod"/>
            </a:pPr>
            <a:r>
              <a:rPr lang="en-US" sz="2800" dirty="0" smtClean="0"/>
              <a:t>Info </a:t>
            </a:r>
            <a:r>
              <a:rPr lang="en-US" sz="2800" dirty="0" err="1" smtClean="0"/>
              <a:t>reg</a:t>
            </a:r>
            <a:r>
              <a:rPr lang="en-US" sz="2800" dirty="0" smtClean="0"/>
              <a:t>   </a:t>
            </a:r>
            <a:r>
              <a:rPr lang="en-US" sz="2000" dirty="0" smtClean="0"/>
              <a:t>; system register contents can view</a:t>
            </a:r>
            <a:endParaRPr lang="en-US" sz="2800" dirty="0" smtClean="0"/>
          </a:p>
          <a:p>
            <a:pPr marL="514350" indent="-514350">
              <a:buFont typeface="+mj-lt"/>
              <a:buAutoNum type="arabicPeriod"/>
            </a:pPr>
            <a:r>
              <a:rPr lang="en-US" sz="2800" dirty="0" smtClean="0"/>
              <a:t>Info float  </a:t>
            </a:r>
            <a:r>
              <a:rPr lang="en-US" sz="2000" dirty="0" smtClean="0"/>
              <a:t>; stack registers can view starting from R7 to R0</a:t>
            </a:r>
            <a:endParaRPr lang="en-US" sz="2800" dirty="0" smtClean="0"/>
          </a:p>
          <a:p>
            <a:pPr marL="514350" indent="-514350">
              <a:buFont typeface="+mj-lt"/>
              <a:buAutoNum type="arabicPeriod"/>
            </a:pPr>
            <a:r>
              <a:rPr lang="en-US" sz="2800" dirty="0" smtClean="0"/>
              <a:t>Ni</a:t>
            </a:r>
          </a:p>
          <a:p>
            <a:pPr marL="514350" indent="-514350">
              <a:buFont typeface="+mj-lt"/>
              <a:buAutoNum type="arabicPeriod"/>
            </a:pPr>
            <a:r>
              <a:rPr lang="en-US" sz="2800" dirty="0" smtClean="0"/>
              <a:t>x/10xh &amp;result          </a:t>
            </a:r>
            <a:r>
              <a:rPr lang="en-US" sz="2000" dirty="0" smtClean="0"/>
              <a:t>; contents of result variable can check</a:t>
            </a:r>
            <a:endParaRPr lang="en-US" sz="2800" dirty="0"/>
          </a:p>
        </p:txBody>
      </p:sp>
      <p:sp>
        <p:nvSpPr>
          <p:cNvPr id="4" name="Date Placeholder 3"/>
          <p:cNvSpPr>
            <a:spLocks noGrp="1"/>
          </p:cNvSpPr>
          <p:nvPr>
            <p:ph type="dt" sz="half" idx="10"/>
          </p:nvPr>
        </p:nvSpPr>
        <p:spPr/>
        <p:txBody>
          <a:bodyPr/>
          <a:lstStyle/>
          <a:p>
            <a:fld id="{C650C967-5D47-45BF-AEA8-1405C7F0D9B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1 : </a:t>
            </a:r>
            <a:r>
              <a:rPr lang="es-ES" dirty="0" err="1" smtClean="0"/>
              <a:t>Count</a:t>
            </a:r>
            <a:r>
              <a:rPr lang="es-ES" dirty="0" smtClean="0"/>
              <a:t> +ve &amp; -ve nos</a:t>
            </a:r>
            <a:endParaRPr lang="en-US" dirty="0"/>
          </a:p>
        </p:txBody>
      </p:sp>
      <p:sp>
        <p:nvSpPr>
          <p:cNvPr id="3" name="Content Placeholder 2"/>
          <p:cNvSpPr>
            <a:spLocks noGrp="1"/>
          </p:cNvSpPr>
          <p:nvPr>
            <p:ph idx="1"/>
          </p:nvPr>
        </p:nvSpPr>
        <p:spPr/>
        <p:txBody>
          <a:bodyPr/>
          <a:lstStyle/>
          <a:p>
            <a:r>
              <a:rPr lang="en-US" dirty="0" smtClean="0"/>
              <a:t>Declare Array by assigning multiple values</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762000" y="2590800"/>
            <a:ext cx="7724775" cy="390525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7C767428-412B-473E-A3BD-58E1DAE61023}"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for positive /</a:t>
            </a:r>
            <a:r>
              <a:rPr lang="en-US" dirty="0" err="1" smtClean="0"/>
              <a:t>negatiove</a:t>
            </a:r>
            <a:r>
              <a:rPr lang="en-US" dirty="0" smtClean="0"/>
              <a:t> number checking</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To check whether number is positive or negative check sign bit of number.</a:t>
            </a:r>
          </a:p>
          <a:p>
            <a:pPr marL="514350" indent="-514350">
              <a:buFont typeface="+mj-lt"/>
              <a:buAutoNum type="arabicPeriod"/>
            </a:pPr>
            <a:r>
              <a:rPr lang="en-US" dirty="0" smtClean="0"/>
              <a:t>To check bit we can use BT-bit test instruction </a:t>
            </a:r>
          </a:p>
          <a:p>
            <a:pPr marL="514350" indent="-514350">
              <a:buFont typeface="+mj-lt"/>
              <a:buAutoNum type="arabicPeriod"/>
            </a:pPr>
            <a:r>
              <a:rPr lang="en-US" dirty="0" smtClean="0"/>
              <a:t>Or shift number to left side by 1 bit so sign bit will shift in carry bit</a:t>
            </a:r>
          </a:p>
          <a:p>
            <a:pPr marL="514350" indent="-514350">
              <a:buFont typeface="+mj-lt"/>
              <a:buAutoNum type="arabicPeriod"/>
            </a:pPr>
            <a:r>
              <a:rPr lang="en-US" dirty="0" smtClean="0"/>
              <a:t>Or rotate number to left side by 1 bit so sign bit will shift in carry bit</a:t>
            </a:r>
          </a:p>
          <a:p>
            <a:pPr marL="514350" indent="-514350">
              <a:buFont typeface="+mj-lt"/>
              <a:buAutoNum type="arabicPeriod"/>
            </a:pPr>
            <a:r>
              <a:rPr lang="en-US" dirty="0" smtClean="0"/>
              <a:t>Check carry bit </a:t>
            </a:r>
          </a:p>
          <a:p>
            <a:pPr marL="1828800" lvl="3" indent="-457200">
              <a:buFont typeface="+mj-lt"/>
              <a:buAutoNum type="arabicPeriod"/>
            </a:pPr>
            <a:r>
              <a:rPr lang="en-US" dirty="0" smtClean="0">
                <a:solidFill>
                  <a:srgbClr val="FF0000"/>
                </a:solidFill>
              </a:rPr>
              <a:t>If carry bit=1 then number is negative </a:t>
            </a:r>
          </a:p>
          <a:p>
            <a:pPr marL="1828800" lvl="3" indent="-457200">
              <a:buFont typeface="+mj-lt"/>
              <a:buAutoNum type="arabicPeriod"/>
            </a:pPr>
            <a:r>
              <a:rPr lang="en-US" dirty="0" smtClean="0">
                <a:solidFill>
                  <a:srgbClr val="FF0000"/>
                </a:solidFill>
              </a:rPr>
              <a:t>Else If carry bit=0 number is positive</a:t>
            </a:r>
            <a:endParaRPr lang="en-US" dirty="0">
              <a:solidFill>
                <a:srgbClr val="FF0000"/>
              </a:solidFill>
            </a:endParaRPr>
          </a:p>
        </p:txBody>
      </p:sp>
      <p:sp>
        <p:nvSpPr>
          <p:cNvPr id="4" name="Date Placeholder 3"/>
          <p:cNvSpPr>
            <a:spLocks noGrp="1"/>
          </p:cNvSpPr>
          <p:nvPr>
            <p:ph type="dt" sz="half" idx="10"/>
          </p:nvPr>
        </p:nvSpPr>
        <p:spPr/>
        <p:txBody>
          <a:bodyPr/>
          <a:lstStyle/>
          <a:p>
            <a:fld id="{5D52AE6C-792D-49CF-A2E2-2264E70CF22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Algorithm</a:t>
            </a:r>
            <a:endParaRPr lang="en-US" dirty="0"/>
          </a:p>
        </p:txBody>
      </p:sp>
      <p:sp>
        <p:nvSpPr>
          <p:cNvPr id="3" name="Content Placeholder 2"/>
          <p:cNvSpPr>
            <a:spLocks noGrp="1"/>
          </p:cNvSpPr>
          <p:nvPr>
            <p:ph idx="1"/>
          </p:nvPr>
        </p:nvSpPr>
        <p:spPr>
          <a:xfrm>
            <a:off x="152400" y="533400"/>
            <a:ext cx="8991600" cy="6324600"/>
          </a:xfrm>
        </p:spPr>
        <p:txBody>
          <a:bodyPr>
            <a:noAutofit/>
          </a:bodyPr>
          <a:lstStyle/>
          <a:p>
            <a:pPr marL="457200" indent="-457200">
              <a:buFont typeface="+mj-lt"/>
              <a:buAutoNum type="arabicPeriod"/>
            </a:pPr>
            <a:r>
              <a:rPr lang="en-US" sz="2400" dirty="0" smtClean="0">
                <a:latin typeface="Times New Roman" pitchFamily="18" charset="0"/>
                <a:cs typeface="Times New Roman" pitchFamily="18" charset="0"/>
              </a:rPr>
              <a:t>Declare array with 64bit </a:t>
            </a:r>
            <a:r>
              <a:rPr lang="en-US" sz="2400" dirty="0" err="1" smtClean="0">
                <a:latin typeface="Times New Roman" pitchFamily="18" charset="0"/>
                <a:cs typeface="Times New Roman" pitchFamily="18" charset="0"/>
              </a:rPr>
              <a:t>numbers,positive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count,negative</a:t>
            </a:r>
            <a:r>
              <a:rPr lang="en-US" sz="2400" dirty="0" smtClean="0">
                <a:latin typeface="Times New Roman" pitchFamily="18" charset="0"/>
                <a:cs typeface="Times New Roman" pitchFamily="18" charset="0"/>
              </a:rPr>
              <a:t> count</a:t>
            </a:r>
          </a:p>
          <a:p>
            <a:pPr marL="457200" indent="-45720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array</a:t>
            </a:r>
          </a:p>
          <a:p>
            <a:pPr marL="457200" indent="-457200">
              <a:buFont typeface="+mj-lt"/>
              <a:buAutoNum type="arabicPeriod"/>
            </a:pPr>
            <a:r>
              <a:rPr lang="en-US" sz="2400" dirty="0" smtClean="0">
                <a:latin typeface="Times New Roman" pitchFamily="18" charset="0"/>
                <a:cs typeface="Times New Roman" pitchFamily="18" charset="0"/>
              </a:rPr>
              <a:t>Take counter as no of elements</a:t>
            </a:r>
          </a:p>
          <a:p>
            <a:pPr marL="457200" indent="-457200">
              <a:buFont typeface="+mj-lt"/>
              <a:buAutoNum type="arabicPeriod"/>
            </a:pPr>
            <a:r>
              <a:rPr lang="en-US" sz="2400" dirty="0" smtClean="0">
                <a:latin typeface="Times New Roman" pitchFamily="18" charset="0"/>
                <a:cs typeface="Times New Roman" pitchFamily="18" charset="0"/>
              </a:rPr>
              <a:t>Take contents of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first element from array</a:t>
            </a:r>
          </a:p>
          <a:p>
            <a:pPr marL="457200" indent="-457200">
              <a:buFont typeface="+mj-lt"/>
              <a:buAutoNum type="arabicPeriod"/>
            </a:pPr>
            <a:r>
              <a:rPr lang="en-US" sz="2400" dirty="0" smtClean="0">
                <a:latin typeface="Times New Roman" pitchFamily="18" charset="0"/>
                <a:cs typeface="Times New Roman" pitchFamily="18" charset="0"/>
              </a:rPr>
              <a:t>Check 63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bit using BT instruction/rotate to left by 1 bit using ROL instruction/shift to left by 1 bit using SHL instruction</a:t>
            </a:r>
          </a:p>
          <a:p>
            <a:pPr marL="457200" indent="-457200">
              <a:buFont typeface="+mj-lt"/>
              <a:buAutoNum type="arabicPeriod"/>
            </a:pPr>
            <a:r>
              <a:rPr lang="en-US" sz="2400" dirty="0" smtClean="0">
                <a:latin typeface="Times New Roman" pitchFamily="18" charset="0"/>
                <a:cs typeface="Times New Roman" pitchFamily="18" charset="0"/>
              </a:rPr>
              <a:t>Check bit in carry using JC instruction </a:t>
            </a:r>
          </a:p>
          <a:p>
            <a:pPr marL="457200" indent="-457200">
              <a:buFont typeface="+mj-lt"/>
              <a:buAutoNum type="arabicPeriod"/>
            </a:pPr>
            <a:r>
              <a:rPr lang="en-US" sz="2400" dirty="0" smtClean="0">
                <a:latin typeface="Times New Roman" pitchFamily="18" charset="0"/>
                <a:cs typeface="Times New Roman" pitchFamily="18" charset="0"/>
              </a:rPr>
              <a:t>If carry=1 then increment negative number count</a:t>
            </a:r>
          </a:p>
          <a:p>
            <a:pPr marL="457200" indent="-457200">
              <a:buFont typeface="+mj-lt"/>
              <a:buAutoNum type="arabicPeriod"/>
            </a:pPr>
            <a:r>
              <a:rPr lang="en-US" sz="2400" dirty="0" smtClean="0">
                <a:latin typeface="Times New Roman" pitchFamily="18" charset="0"/>
                <a:cs typeface="Times New Roman" pitchFamily="18" charset="0"/>
              </a:rPr>
              <a:t>Else increment negative number count</a:t>
            </a:r>
          </a:p>
          <a:p>
            <a:pPr marL="457200" indent="-457200">
              <a:buFont typeface="+mj-lt"/>
              <a:buAutoNum type="arabicPeriod"/>
            </a:pPr>
            <a:r>
              <a:rPr lang="en-US" sz="2400" dirty="0" smtClean="0">
                <a:latin typeface="Times New Roman" pitchFamily="18" charset="0"/>
                <a:cs typeface="Times New Roman" pitchFamily="18" charset="0"/>
              </a:rPr>
              <a:t>Increment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pointer to point next number from array</a:t>
            </a:r>
          </a:p>
          <a:p>
            <a:pPr marL="457200" indent="-457200">
              <a:buFont typeface="+mj-lt"/>
              <a:buAutoNum type="arabicPeriod"/>
            </a:pPr>
            <a:r>
              <a:rPr lang="en-US" sz="2400" dirty="0" smtClean="0">
                <a:latin typeface="Times New Roman" pitchFamily="18" charset="0"/>
                <a:cs typeface="Times New Roman" pitchFamily="18" charset="0"/>
              </a:rPr>
              <a:t>Repeat </a:t>
            </a:r>
            <a:r>
              <a:rPr lang="en-US" sz="2400" dirty="0" err="1" smtClean="0">
                <a:latin typeface="Times New Roman" pitchFamily="18" charset="0"/>
                <a:cs typeface="Times New Roman" pitchFamily="18" charset="0"/>
              </a:rPr>
              <a:t>cheking</a:t>
            </a:r>
            <a:r>
              <a:rPr lang="en-US" sz="2400" dirty="0" smtClean="0">
                <a:latin typeface="Times New Roman" pitchFamily="18" charset="0"/>
                <a:cs typeface="Times New Roman" pitchFamily="18" charset="0"/>
              </a:rPr>
              <a:t> procedure till counter will not become zero</a:t>
            </a:r>
          </a:p>
          <a:p>
            <a:pPr marL="457200" indent="-457200">
              <a:buFont typeface="+mj-lt"/>
              <a:buAutoNum type="arabicPeriod"/>
            </a:pPr>
            <a:r>
              <a:rPr lang="en-US" sz="2400" dirty="0" smtClean="0">
                <a:latin typeface="Times New Roman" pitchFamily="18" charset="0"/>
                <a:cs typeface="Times New Roman" pitchFamily="18" charset="0"/>
              </a:rPr>
              <a:t>Call display procedure to convert positive number count in </a:t>
            </a:r>
            <a:r>
              <a:rPr lang="en-US" sz="2400" dirty="0" err="1" smtClean="0">
                <a:latin typeface="Times New Roman" pitchFamily="18" charset="0"/>
                <a:cs typeface="Times New Roman" pitchFamily="18" charset="0"/>
              </a:rPr>
              <a:t>ascii</a:t>
            </a:r>
            <a:r>
              <a:rPr lang="en-US" sz="2400" dirty="0" smtClean="0">
                <a:latin typeface="Times New Roman" pitchFamily="18" charset="0"/>
                <a:cs typeface="Times New Roman" pitchFamily="18" charset="0"/>
              </a:rPr>
              <a:t> and display the number</a:t>
            </a:r>
          </a:p>
          <a:p>
            <a:pPr marL="457200" indent="-457200">
              <a:buFont typeface="+mj-lt"/>
              <a:buAutoNum type="arabicPeriod"/>
            </a:pPr>
            <a:r>
              <a:rPr lang="en-US" sz="2400" dirty="0" smtClean="0">
                <a:latin typeface="Times New Roman" pitchFamily="18" charset="0"/>
                <a:cs typeface="Times New Roman" pitchFamily="18" charset="0"/>
              </a:rPr>
              <a:t>Call display procedure to convert negative number count in </a:t>
            </a:r>
            <a:r>
              <a:rPr lang="en-US" sz="2400" dirty="0" err="1" smtClean="0">
                <a:latin typeface="Times New Roman" pitchFamily="18" charset="0"/>
                <a:cs typeface="Times New Roman" pitchFamily="18" charset="0"/>
              </a:rPr>
              <a:t>ascii</a:t>
            </a:r>
            <a:r>
              <a:rPr lang="en-US" sz="2400" dirty="0" smtClean="0">
                <a:latin typeface="Times New Roman" pitchFamily="18" charset="0"/>
                <a:cs typeface="Times New Roman" pitchFamily="18" charset="0"/>
              </a:rPr>
              <a:t> and display the number</a:t>
            </a:r>
          </a:p>
          <a:p>
            <a:pPr marL="457200" indent="-45720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E4CA19F-F36C-4E73-A55C-A7807CE4E9AD}"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use SHL/ROL/BT 63</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685800" y="1281113"/>
            <a:ext cx="8083019" cy="5576887"/>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65C688D-FAB7-4943-8885-A7502C854B78}"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2</a:t>
            </a:r>
            <a:endParaRPr lang="en-US" dirty="0"/>
          </a:p>
        </p:txBody>
      </p:sp>
      <p:sp>
        <p:nvSpPr>
          <p:cNvPr id="3" name="Content Placeholder 2"/>
          <p:cNvSpPr>
            <a:spLocks noGrp="1"/>
          </p:cNvSpPr>
          <p:nvPr>
            <p:ph idx="1"/>
          </p:nvPr>
        </p:nvSpPr>
        <p:spPr/>
        <p:txBody>
          <a:bodyPr/>
          <a:lstStyle/>
          <a:p>
            <a:r>
              <a:rPr lang="en-US" dirty="0" smtClean="0"/>
              <a:t>Overlapped and non overlapped Block Transfer (with and Without string instructions)</a:t>
            </a:r>
            <a:endParaRPr lang="en-US" dirty="0"/>
          </a:p>
        </p:txBody>
      </p:sp>
      <p:sp>
        <p:nvSpPr>
          <p:cNvPr id="4" name="Date Placeholder 3"/>
          <p:cNvSpPr>
            <a:spLocks noGrp="1"/>
          </p:cNvSpPr>
          <p:nvPr>
            <p:ph type="dt" sz="half" idx="10"/>
          </p:nvPr>
        </p:nvSpPr>
        <p:spPr/>
        <p:txBody>
          <a:bodyPr/>
          <a:lstStyle/>
          <a:p>
            <a:fld id="{8BDF750D-61B5-411B-A900-8B00F2391886}"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chemeClr val="accent2">
                    <a:lumMod val="75000"/>
                  </a:schemeClr>
                </a:solidFill>
                <a:latin typeface="Times New Roman" pitchFamily="18" charset="0"/>
                <a:cs typeface="Times New Roman" pitchFamily="18" charset="0"/>
              </a:rPr>
              <a:t>Block Data transfer </a:t>
            </a:r>
            <a:endParaRPr lang="en-US" sz="3200" dirty="0">
              <a:solidFill>
                <a:schemeClr val="accent2">
                  <a:lumMod val="75000"/>
                </a:schemeClr>
              </a:solidFill>
            </a:endParaRPr>
          </a:p>
        </p:txBody>
      </p:sp>
      <p:sp>
        <p:nvSpPr>
          <p:cNvPr id="3" name="Content Placeholder 2"/>
          <p:cNvSpPr>
            <a:spLocks noGrp="1"/>
          </p:cNvSpPr>
          <p:nvPr>
            <p:ph idx="1"/>
          </p:nvPr>
        </p:nvSpPr>
        <p:spPr>
          <a:xfrm>
            <a:off x="457200" y="1219200"/>
            <a:ext cx="8229600" cy="5486400"/>
          </a:xfrm>
        </p:spPr>
        <p:txBody>
          <a:bodyPr>
            <a:noAutofit/>
          </a:bodyPr>
          <a:lstStyle/>
          <a:p>
            <a:pPr marL="457200" indent="-457200">
              <a:buFont typeface="+mj-lt"/>
              <a:buAutoNum type="arabicPeriod"/>
            </a:pPr>
            <a:r>
              <a:rPr lang="en-US" sz="2000" dirty="0" smtClean="0">
                <a:solidFill>
                  <a:srgbClr val="002060"/>
                </a:solidFill>
                <a:latin typeface="Times New Roman" pitchFamily="18" charset="0"/>
                <a:cs typeface="Times New Roman" pitchFamily="18" charset="0"/>
              </a:rPr>
              <a:t>Initialize Array count</a:t>
            </a:r>
          </a:p>
          <a:p>
            <a:pPr marL="457200" indent="-457200">
              <a:buFont typeface="+mj-lt"/>
              <a:buAutoNum type="arabicPeriod"/>
            </a:pPr>
            <a:r>
              <a:rPr lang="en-US" sz="2000" dirty="0" smtClean="0">
                <a:solidFill>
                  <a:srgbClr val="002060"/>
                </a:solidFill>
                <a:latin typeface="Times New Roman" pitchFamily="18" charset="0"/>
                <a:cs typeface="Times New Roman" pitchFamily="18" charset="0"/>
              </a:rPr>
              <a:t>Define source Array (Array 1)</a:t>
            </a:r>
          </a:p>
          <a:p>
            <a:pPr marL="457200" indent="-457200">
              <a:buFont typeface="+mj-lt"/>
              <a:buAutoNum type="arabicPeriod"/>
            </a:pPr>
            <a:r>
              <a:rPr lang="en-US" sz="2000" dirty="0" smtClean="0">
                <a:solidFill>
                  <a:srgbClr val="002060"/>
                </a:solidFill>
                <a:latin typeface="Times New Roman" pitchFamily="18" charset="0"/>
                <a:cs typeface="Times New Roman" pitchFamily="18" charset="0"/>
              </a:rPr>
              <a:t>Define Destination Array (Array 2) (all Zero)</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Display menu using Display macro</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Accept Choice from user using Accept macro</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 If 1 call non overlapped Block </a:t>
            </a:r>
            <a:r>
              <a:rPr lang="en-US" sz="2000" dirty="0" err="1" smtClean="0">
                <a:solidFill>
                  <a:srgbClr val="002060"/>
                </a:solidFill>
                <a:latin typeface="Times New Roman" pitchFamily="18" charset="0"/>
                <a:cs typeface="Times New Roman" pitchFamily="18" charset="0"/>
              </a:rPr>
              <a:t>Trasnsfer</a:t>
            </a:r>
            <a:r>
              <a:rPr lang="en-US" sz="2000" dirty="0" smtClean="0">
                <a:solidFill>
                  <a:srgbClr val="002060"/>
                </a:solidFill>
                <a:latin typeface="Times New Roman" pitchFamily="18" charset="0"/>
                <a:cs typeface="Times New Roman" pitchFamily="18" charset="0"/>
              </a:rPr>
              <a:t> without string instructions  Procedure else continue</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 If 2 call non overlapped Block </a:t>
            </a:r>
            <a:r>
              <a:rPr lang="en-US" sz="2000" dirty="0" err="1" smtClean="0">
                <a:solidFill>
                  <a:srgbClr val="002060"/>
                </a:solidFill>
                <a:latin typeface="Times New Roman" pitchFamily="18" charset="0"/>
                <a:cs typeface="Times New Roman" pitchFamily="18" charset="0"/>
              </a:rPr>
              <a:t>Trasnsfer</a:t>
            </a:r>
            <a:r>
              <a:rPr lang="en-US" sz="2000" dirty="0" smtClean="0">
                <a:solidFill>
                  <a:srgbClr val="002060"/>
                </a:solidFill>
                <a:latin typeface="Times New Roman" pitchFamily="18" charset="0"/>
                <a:cs typeface="Times New Roman" pitchFamily="18" charset="0"/>
              </a:rPr>
              <a:t> with string instructions Procedure else continue</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If 3  call overlapped Block </a:t>
            </a:r>
            <a:r>
              <a:rPr lang="en-US" sz="2000" dirty="0" err="1" smtClean="0">
                <a:solidFill>
                  <a:srgbClr val="002060"/>
                </a:solidFill>
                <a:latin typeface="Times New Roman" pitchFamily="18" charset="0"/>
                <a:cs typeface="Times New Roman" pitchFamily="18" charset="0"/>
              </a:rPr>
              <a:t>Trasnsfer</a:t>
            </a:r>
            <a:r>
              <a:rPr lang="en-US" sz="2000" dirty="0" smtClean="0">
                <a:solidFill>
                  <a:srgbClr val="002060"/>
                </a:solidFill>
                <a:latin typeface="Times New Roman" pitchFamily="18" charset="0"/>
                <a:cs typeface="Times New Roman" pitchFamily="18" charset="0"/>
              </a:rPr>
              <a:t> without string instructions Procedure else continue</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If 4 call </a:t>
            </a:r>
            <a:r>
              <a:rPr lang="en-US" sz="2000" dirty="0" err="1" smtClean="0">
                <a:solidFill>
                  <a:srgbClr val="002060"/>
                </a:solidFill>
                <a:latin typeface="Times New Roman" pitchFamily="18" charset="0"/>
                <a:cs typeface="Times New Roman" pitchFamily="18" charset="0"/>
              </a:rPr>
              <a:t>call</a:t>
            </a:r>
            <a:r>
              <a:rPr lang="en-US" sz="2000" dirty="0" smtClean="0">
                <a:solidFill>
                  <a:srgbClr val="002060"/>
                </a:solidFill>
                <a:latin typeface="Times New Roman" pitchFamily="18" charset="0"/>
                <a:cs typeface="Times New Roman" pitchFamily="18" charset="0"/>
              </a:rPr>
              <a:t> overlapped Block </a:t>
            </a:r>
            <a:r>
              <a:rPr lang="en-US" sz="2000" dirty="0" err="1" smtClean="0">
                <a:solidFill>
                  <a:srgbClr val="002060"/>
                </a:solidFill>
                <a:latin typeface="Times New Roman" pitchFamily="18" charset="0"/>
                <a:cs typeface="Times New Roman" pitchFamily="18" charset="0"/>
              </a:rPr>
              <a:t>Trasnsfer</a:t>
            </a:r>
            <a:r>
              <a:rPr lang="en-US" sz="2000" dirty="0" smtClean="0">
                <a:solidFill>
                  <a:srgbClr val="002060"/>
                </a:solidFill>
                <a:latin typeface="Times New Roman" pitchFamily="18" charset="0"/>
                <a:cs typeface="Times New Roman" pitchFamily="18" charset="0"/>
              </a:rPr>
              <a:t> with string instructions Procedure else exit</a:t>
            </a:r>
            <a:endParaRPr lang="en-US" sz="2000" dirty="0">
              <a:solidFill>
                <a:srgbClr val="002060"/>
              </a:solidFill>
              <a:latin typeface="Times New Roman" pitchFamily="18" charset="0"/>
              <a:cs typeface="Times New Roman" pitchFamily="18" charset="0"/>
            </a:endParaRP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If 5 Use Exit system call to exit</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 Stop</a:t>
            </a:r>
          </a:p>
        </p:txBody>
      </p:sp>
      <p:sp>
        <p:nvSpPr>
          <p:cNvPr id="4" name="Date Placeholder 3"/>
          <p:cNvSpPr>
            <a:spLocks noGrp="1"/>
          </p:cNvSpPr>
          <p:nvPr>
            <p:ph type="dt" sz="half" idx="10"/>
          </p:nvPr>
        </p:nvSpPr>
        <p:spPr/>
        <p:txBody>
          <a:bodyPr/>
          <a:lstStyle/>
          <a:p>
            <a:fld id="{76F4181C-0BF9-474D-AD83-4748375225DF}" type="datetime1">
              <a:rPr lang="en-US" smtClean="0"/>
              <a:pPr/>
              <a:t>3/20/2019</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dirty="0"/>
          </a:p>
        </p:txBody>
      </p:sp>
      <p:sp>
        <p:nvSpPr>
          <p:cNvPr id="6" name="Slide Number Placeholder 5"/>
          <p:cNvSpPr>
            <a:spLocks noGrp="1"/>
          </p:cNvSpPr>
          <p:nvPr>
            <p:ph type="sldNum" sz="quarter" idx="12"/>
          </p:nvPr>
        </p:nvSpPr>
        <p:spPr/>
        <p:txBody>
          <a:bodyPr/>
          <a:lstStyle/>
          <a:p>
            <a:fld id="{2998CD3D-5FB4-459A-83C2-E360C17175C6}" type="slidenum">
              <a:rPr lang="en-US" smtClean="0"/>
              <a:pPr/>
              <a:t>28</a:t>
            </a:fld>
            <a:endParaRPr lang="en-US"/>
          </a:p>
        </p:txBody>
      </p:sp>
    </p:spTree>
    <p:extLst>
      <p:ext uri="{BB962C8B-B14F-4D97-AF65-F5344CB8AC3E}">
        <p14:creationId xmlns="" xmlns:p14="http://schemas.microsoft.com/office/powerpoint/2010/main" val="2083678554"/>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lstStyle/>
          <a:p>
            <a:pPr>
              <a:buFont typeface="Wingdings" pitchFamily="2" charset="2"/>
              <a:buChar char="§"/>
            </a:pPr>
            <a:r>
              <a:rPr lang="en-US" dirty="0" smtClean="0">
                <a:solidFill>
                  <a:srgbClr val="002060"/>
                </a:solidFill>
                <a:latin typeface="Times New Roman" pitchFamily="18" charset="0"/>
                <a:cs typeface="Times New Roman" pitchFamily="18" charset="0"/>
              </a:rPr>
              <a:t>In Procedures ---</a:t>
            </a:r>
            <a:r>
              <a:rPr lang="en-US" dirty="0" smtClean="0">
                <a:solidFill>
                  <a:srgbClr val="002060"/>
                </a:solidFill>
                <a:latin typeface="Times New Roman" pitchFamily="18" charset="0"/>
                <a:cs typeface="Times New Roman" pitchFamily="18" charset="0"/>
                <a:sym typeface="Wingdings" pitchFamily="2" charset="2"/>
              </a:rPr>
              <a:t></a:t>
            </a:r>
            <a:endParaRPr lang="en-US" dirty="0" smtClean="0">
              <a:solidFill>
                <a:srgbClr val="002060"/>
              </a:solidFill>
              <a:latin typeface="Times New Roman" pitchFamily="18" charset="0"/>
              <a:cs typeface="Times New Roman" pitchFamily="18" charset="0"/>
            </a:endParaRPr>
          </a:p>
          <a:p>
            <a:pPr marL="971550" lvl="1" indent="-514350">
              <a:buFont typeface="+mj-lt"/>
              <a:buAutoNum type="arabicPeriod"/>
            </a:pPr>
            <a:r>
              <a:rPr lang="en-US" dirty="0" smtClean="0"/>
              <a:t>Display source and destination addresses and contents before block transfer </a:t>
            </a:r>
          </a:p>
          <a:p>
            <a:pPr marL="971550" lvl="1" indent="-514350">
              <a:buFont typeface="+mj-lt"/>
              <a:buAutoNum type="arabicPeriod"/>
            </a:pPr>
            <a:r>
              <a:rPr lang="en-US" dirty="0" smtClean="0">
                <a:solidFill>
                  <a:srgbClr val="002060"/>
                </a:solidFill>
                <a:latin typeface="Times New Roman" pitchFamily="18" charset="0"/>
                <a:cs typeface="Times New Roman" pitchFamily="18" charset="0"/>
              </a:rPr>
              <a:t>Copy Elements from source array to Destination array till count reaches to zero</a:t>
            </a:r>
          </a:p>
          <a:p>
            <a:pPr marL="971550" lvl="1" indent="-514350">
              <a:buFont typeface="+mj-lt"/>
              <a:buAutoNum type="arabicPeriod"/>
            </a:pPr>
            <a:r>
              <a:rPr lang="en-US" dirty="0" smtClean="0">
                <a:solidFill>
                  <a:srgbClr val="002060"/>
                </a:solidFill>
                <a:latin typeface="Times New Roman" pitchFamily="18" charset="0"/>
                <a:cs typeface="Times New Roman" pitchFamily="18" charset="0"/>
              </a:rPr>
              <a:t>For overlapped select position in destination array to copy elements from  array1 to array 2</a:t>
            </a:r>
          </a:p>
          <a:p>
            <a:pPr marL="971550" lvl="1" indent="-514350">
              <a:buFont typeface="+mj-lt"/>
              <a:buAutoNum type="arabicPeriod"/>
            </a:pPr>
            <a:r>
              <a:rPr lang="en-US" dirty="0" smtClean="0">
                <a:solidFill>
                  <a:srgbClr val="002060"/>
                </a:solidFill>
                <a:latin typeface="Times New Roman" pitchFamily="18" charset="0"/>
                <a:cs typeface="Times New Roman" pitchFamily="18" charset="0"/>
              </a:rPr>
              <a:t>Display Source and destination array with Addresses after BT</a:t>
            </a:r>
          </a:p>
          <a:p>
            <a:pPr marL="0" indent="0">
              <a:buFont typeface="Wingdings" pitchFamily="2" charset="2"/>
              <a:buChar char="§"/>
            </a:pPr>
            <a:endParaRPr lang="en-US" dirty="0" smtClean="0">
              <a:solidFill>
                <a:schemeClr val="accent2">
                  <a:lumMod val="50000"/>
                </a:schemeClr>
              </a:solidFill>
            </a:endParaRPr>
          </a:p>
          <a:p>
            <a:endParaRPr lang="en-US" dirty="0"/>
          </a:p>
        </p:txBody>
      </p:sp>
      <p:sp>
        <p:nvSpPr>
          <p:cNvPr id="4" name="Date Placeholder 3"/>
          <p:cNvSpPr>
            <a:spLocks noGrp="1"/>
          </p:cNvSpPr>
          <p:nvPr>
            <p:ph type="dt" sz="half" idx="10"/>
          </p:nvPr>
        </p:nvSpPr>
        <p:spPr/>
        <p:txBody>
          <a:bodyPr/>
          <a:lstStyle/>
          <a:p>
            <a:fld id="{C461DCC1-71BE-49AF-B419-3AE852DFA24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381000"/>
          </a:xfrm>
        </p:spPr>
        <p:txBody>
          <a:bodyPr>
            <a:normAutofit fontScale="90000"/>
          </a:bodyPr>
          <a:lstStyle/>
          <a:p>
            <a:r>
              <a:rPr lang="en-US" dirty="0" smtClean="0"/>
              <a:t/>
            </a:r>
            <a:br>
              <a:rPr lang="en-US" dirty="0" smtClean="0"/>
            </a:br>
            <a:r>
              <a:rPr lang="en-US" dirty="0" smtClean="0"/>
              <a:t/>
            </a:r>
            <a:br>
              <a:rPr lang="en-US" dirty="0" smtClean="0"/>
            </a:br>
            <a:r>
              <a:rPr lang="en-US" dirty="0" smtClean="0"/>
              <a:t>Section .Data initialized variable Declaration</a:t>
            </a:r>
            <a:br>
              <a:rPr lang="en-US" dirty="0" smtClean="0"/>
            </a:br>
            <a:r>
              <a:rPr lang="en-US" dirty="0" smtClean="0">
                <a:solidFill>
                  <a:srgbClr val="FF0000"/>
                </a:solidFill>
              </a:rPr>
              <a:t/>
            </a:r>
            <a:br>
              <a:rPr lang="en-US" dirty="0" smtClean="0">
                <a:solidFill>
                  <a:srgbClr val="FF0000"/>
                </a:solidFill>
              </a:rPr>
            </a:br>
            <a:r>
              <a:rPr lang="en-US" dirty="0" smtClean="0"/>
              <a:t>			</a:t>
            </a:r>
            <a:br>
              <a:rPr lang="en-US" dirty="0" smtClean="0"/>
            </a:br>
            <a:endParaRPr lang="en-US" dirty="0"/>
          </a:p>
        </p:txBody>
      </p:sp>
      <p:sp>
        <p:nvSpPr>
          <p:cNvPr id="3" name="Content Placeholder 2"/>
          <p:cNvSpPr>
            <a:spLocks noGrp="1"/>
          </p:cNvSpPr>
          <p:nvPr>
            <p:ph idx="1"/>
          </p:nvPr>
        </p:nvSpPr>
        <p:spPr>
          <a:xfrm>
            <a:off x="0" y="1295400"/>
            <a:ext cx="9144000" cy="5334000"/>
          </a:xfrm>
        </p:spPr>
        <p:txBody>
          <a:bodyPr>
            <a:normAutofit/>
          </a:bodyPr>
          <a:lstStyle/>
          <a:p>
            <a:pPr>
              <a:buNone/>
            </a:pPr>
            <a:r>
              <a:rPr lang="en-US" dirty="0" smtClean="0">
                <a:solidFill>
                  <a:srgbClr val="FF0000"/>
                </a:solidFill>
              </a:rPr>
              <a:t>Syntax</a:t>
            </a:r>
          </a:p>
          <a:p>
            <a:pPr>
              <a:buNone/>
            </a:pPr>
            <a:r>
              <a:rPr lang="en-US" dirty="0" smtClean="0"/>
              <a:t>		</a:t>
            </a:r>
            <a:r>
              <a:rPr lang="en-US" dirty="0" err="1" smtClean="0"/>
              <a:t>Var_Name</a:t>
            </a:r>
            <a:r>
              <a:rPr lang="en-US" dirty="0" smtClean="0"/>
              <a:t>  </a:t>
            </a:r>
            <a:r>
              <a:rPr lang="en-US" dirty="0" err="1" smtClean="0"/>
              <a:t>Data_Type</a:t>
            </a:r>
            <a:r>
              <a:rPr lang="en-US" dirty="0" smtClean="0"/>
              <a:t>  </a:t>
            </a:r>
            <a:r>
              <a:rPr lang="en-US" dirty="0" err="1" smtClean="0"/>
              <a:t>Variable_Value</a:t>
            </a:r>
            <a:r>
              <a:rPr lang="en-US" dirty="0" smtClean="0"/>
              <a:t>  </a:t>
            </a:r>
          </a:p>
          <a:p>
            <a:pPr>
              <a:buNone/>
            </a:pPr>
            <a:r>
              <a:rPr lang="en-US" dirty="0" err="1" smtClean="0"/>
              <a:t>Data_Type</a:t>
            </a:r>
            <a:r>
              <a:rPr lang="en-US" dirty="0" smtClean="0"/>
              <a:t>      </a:t>
            </a:r>
          </a:p>
          <a:p>
            <a:pPr>
              <a:buNone/>
            </a:pPr>
            <a:r>
              <a:rPr lang="en-US" dirty="0" smtClean="0"/>
              <a:t>			     </a:t>
            </a:r>
            <a:r>
              <a:rPr lang="en-US" dirty="0" smtClean="0">
                <a:solidFill>
                  <a:srgbClr val="FF0000"/>
                </a:solidFill>
              </a:rPr>
              <a:t>D</a:t>
            </a:r>
            <a:r>
              <a:rPr lang="en-US" dirty="0" smtClean="0"/>
              <a:t>B- </a:t>
            </a:r>
            <a:r>
              <a:rPr lang="en-US" dirty="0" smtClean="0">
                <a:solidFill>
                  <a:srgbClr val="FF0000"/>
                </a:solidFill>
              </a:rPr>
              <a:t>Declare/Define</a:t>
            </a:r>
            <a:r>
              <a:rPr lang="en-US" dirty="0" smtClean="0"/>
              <a:t>  Byte (8 bit)</a:t>
            </a:r>
          </a:p>
          <a:p>
            <a:pPr>
              <a:buNone/>
            </a:pPr>
            <a:r>
              <a:rPr lang="en-US" dirty="0" smtClean="0"/>
              <a:t>   			     </a:t>
            </a:r>
            <a:r>
              <a:rPr lang="en-US" dirty="0" smtClean="0">
                <a:solidFill>
                  <a:srgbClr val="FF0000"/>
                </a:solidFill>
              </a:rPr>
              <a:t>D</a:t>
            </a:r>
            <a:r>
              <a:rPr lang="en-US" dirty="0" smtClean="0"/>
              <a:t>W- </a:t>
            </a:r>
            <a:r>
              <a:rPr lang="en-US" dirty="0" smtClean="0">
                <a:solidFill>
                  <a:srgbClr val="FF0000"/>
                </a:solidFill>
              </a:rPr>
              <a:t>Declare/Define</a:t>
            </a:r>
            <a:r>
              <a:rPr lang="en-US" dirty="0" smtClean="0"/>
              <a:t> Word (16 bit)</a:t>
            </a:r>
          </a:p>
          <a:p>
            <a:pPr>
              <a:buNone/>
            </a:pPr>
            <a:r>
              <a:rPr lang="en-US" dirty="0" smtClean="0"/>
              <a:t>			    </a:t>
            </a:r>
            <a:r>
              <a:rPr lang="en-US" dirty="0" smtClean="0">
                <a:solidFill>
                  <a:srgbClr val="FF0000"/>
                </a:solidFill>
              </a:rPr>
              <a:t>D</a:t>
            </a:r>
            <a:r>
              <a:rPr lang="en-US" dirty="0" smtClean="0"/>
              <a:t>D- </a:t>
            </a:r>
            <a:r>
              <a:rPr lang="en-US" dirty="0" smtClean="0">
                <a:solidFill>
                  <a:srgbClr val="FF0000"/>
                </a:solidFill>
              </a:rPr>
              <a:t>Declare/Define</a:t>
            </a:r>
            <a:r>
              <a:rPr lang="en-US" dirty="0" smtClean="0"/>
              <a:t> Double Word (32bit)</a:t>
            </a:r>
          </a:p>
          <a:p>
            <a:pPr>
              <a:buNone/>
            </a:pPr>
            <a:r>
              <a:rPr lang="en-US" dirty="0" smtClean="0"/>
              <a:t>			     </a:t>
            </a:r>
            <a:r>
              <a:rPr lang="en-US" dirty="0" smtClean="0">
                <a:solidFill>
                  <a:srgbClr val="FF0000"/>
                </a:solidFill>
              </a:rPr>
              <a:t>D</a:t>
            </a:r>
            <a:r>
              <a:rPr lang="en-US" dirty="0" smtClean="0"/>
              <a:t>Q- </a:t>
            </a:r>
            <a:r>
              <a:rPr lang="en-US" dirty="0" smtClean="0">
                <a:solidFill>
                  <a:srgbClr val="FF0000"/>
                </a:solidFill>
              </a:rPr>
              <a:t>Declare/Define</a:t>
            </a:r>
            <a:r>
              <a:rPr lang="en-US" dirty="0" smtClean="0"/>
              <a:t> Quad Word (64 bit)</a:t>
            </a:r>
          </a:p>
          <a:p>
            <a:pPr>
              <a:buNone/>
            </a:pPr>
            <a:r>
              <a:rPr lang="en-US" dirty="0" err="1" smtClean="0"/>
              <a:t>Eg</a:t>
            </a:r>
            <a:r>
              <a:rPr lang="en-US" dirty="0" smtClean="0"/>
              <a:t>. A   DB   50</a:t>
            </a:r>
          </a:p>
          <a:p>
            <a:pPr>
              <a:buNone/>
            </a:pPr>
            <a:r>
              <a:rPr lang="en-US" dirty="0" smtClean="0"/>
              <a:t>Declare Variable A of type byte with value 50  </a:t>
            </a:r>
            <a:endParaRPr lang="en-US" dirty="0"/>
          </a:p>
        </p:txBody>
      </p:sp>
      <p:sp>
        <p:nvSpPr>
          <p:cNvPr id="4" name="Date Placeholder 3"/>
          <p:cNvSpPr>
            <a:spLocks noGrp="1"/>
          </p:cNvSpPr>
          <p:nvPr>
            <p:ph type="dt" sz="half" idx="10"/>
          </p:nvPr>
        </p:nvSpPr>
        <p:spPr/>
        <p:txBody>
          <a:bodyPr/>
          <a:lstStyle/>
          <a:p>
            <a:fld id="{7F939A45-4282-46F6-9ADA-17F02F9C05A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Non-overlapped BT without string </a:t>
            </a:r>
            <a:r>
              <a:rPr lang="en-US" dirty="0" err="1" smtClean="0"/>
              <a:t>instructons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source</a:t>
            </a:r>
          </a:p>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to destination</a:t>
            </a:r>
          </a:p>
          <a:p>
            <a:pPr marL="514350" indent="-514350">
              <a:buFont typeface="+mj-lt"/>
              <a:buAutoNum type="arabicPeriod"/>
            </a:pPr>
            <a:r>
              <a:rPr lang="en-US" sz="2400" dirty="0" smtClean="0">
                <a:latin typeface="Times New Roman" pitchFamily="18" charset="0"/>
                <a:cs typeface="Times New Roman" pitchFamily="18" charset="0"/>
              </a:rPr>
              <a:t>Take counter for number to transfer from source to destination</a:t>
            </a:r>
          </a:p>
          <a:p>
            <a:pPr marL="514350" indent="-514350">
              <a:buFont typeface="+mj-lt"/>
              <a:buAutoNum type="arabicPeriod"/>
            </a:pPr>
            <a:r>
              <a:rPr lang="en-US" sz="2400" dirty="0" smtClean="0">
                <a:latin typeface="Times New Roman" pitchFamily="18" charset="0"/>
                <a:cs typeface="Times New Roman" pitchFamily="18" charset="0"/>
              </a:rPr>
              <a:t>Take contents of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rax</a:t>
            </a:r>
            <a:endParaRPr lang="en-US" sz="2400" dirty="0" smtClean="0">
              <a:latin typeface="Times New Roman" pitchFamily="18" charset="0"/>
              <a:cs typeface="Times New Roman" pitchFamily="18" charset="0"/>
            </a:endParaRPr>
          </a:p>
          <a:p>
            <a:pPr marL="514350" indent="-514350">
              <a:buFont typeface="+mj-lt"/>
              <a:buAutoNum type="arabicPeriod"/>
            </a:pPr>
            <a:r>
              <a:rPr lang="en-US" sz="2400" dirty="0" err="1" smtClean="0">
                <a:latin typeface="Times New Roman" pitchFamily="18" charset="0"/>
                <a:cs typeface="Times New Roman" pitchFamily="18" charset="0"/>
              </a:rPr>
              <a:t>Mov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rax</a:t>
            </a:r>
            <a:r>
              <a:rPr lang="en-US" sz="2400" dirty="0" smtClean="0">
                <a:latin typeface="Times New Roman" pitchFamily="18" charset="0"/>
                <a:cs typeface="Times New Roman" pitchFamily="18" charset="0"/>
              </a:rPr>
              <a:t> to contents of </a:t>
            </a:r>
            <a:r>
              <a:rPr lang="en-US" sz="2400" dirty="0" err="1" smtClean="0">
                <a:latin typeface="Times New Roman" pitchFamily="18" charset="0"/>
                <a:cs typeface="Times New Roman" pitchFamily="18" charset="0"/>
              </a:rPr>
              <a:t>rdi</a:t>
            </a:r>
            <a:endParaRPr lang="en-US" sz="2400" dirty="0" smtClean="0">
              <a:latin typeface="Times New Roman" pitchFamily="18" charset="0"/>
              <a:cs typeface="Times New Roman" pitchFamily="18" charset="0"/>
            </a:endParaRPr>
          </a:p>
          <a:p>
            <a:pPr marL="514350" indent="-514350">
              <a:buFont typeface="+mj-lt"/>
              <a:buAutoNum type="arabicPeriod"/>
            </a:pPr>
            <a:r>
              <a:rPr lang="en-US" sz="2400" dirty="0" smtClean="0">
                <a:latin typeface="Times New Roman" pitchFamily="18" charset="0"/>
                <a:cs typeface="Times New Roman" pitchFamily="18" charset="0"/>
              </a:rPr>
              <a:t>Inc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by 8bytes</a:t>
            </a:r>
          </a:p>
          <a:p>
            <a:pPr marL="514350" indent="-514350">
              <a:buFont typeface="+mj-lt"/>
              <a:buAutoNum type="arabicPeriod"/>
            </a:pPr>
            <a:r>
              <a:rPr lang="en-US" sz="2400" dirty="0" smtClean="0">
                <a:latin typeface="Times New Roman" pitchFamily="18" charset="0"/>
                <a:cs typeface="Times New Roman" pitchFamily="18" charset="0"/>
              </a:rPr>
              <a:t>Decrement counter</a:t>
            </a:r>
          </a:p>
          <a:p>
            <a:pPr marL="514350" indent="-514350">
              <a:buFont typeface="+mj-lt"/>
              <a:buAutoNum type="arabicPeriod"/>
            </a:pPr>
            <a:r>
              <a:rPr lang="en-US" sz="2400" dirty="0" smtClean="0">
                <a:latin typeface="Times New Roman" pitchFamily="18" charset="0"/>
                <a:cs typeface="Times New Roman" pitchFamily="18" charset="0"/>
              </a:rPr>
              <a:t>Repeat procedure till counter will not become zero</a:t>
            </a:r>
          </a:p>
          <a:p>
            <a:pPr marL="514350" indent="-514350">
              <a:buFont typeface="+mj-lt"/>
              <a:buAutoNum type="arabicPeriod"/>
            </a:pPr>
            <a:r>
              <a:rPr lang="en-US" sz="2400" dirty="0" smtClean="0">
                <a:latin typeface="Times New Roman" pitchFamily="18" charset="0"/>
                <a:cs typeface="Times New Roman" pitchFamily="18" charset="0"/>
              </a:rPr>
              <a:t>Display source and destination addresses and contents. </a:t>
            </a:r>
          </a:p>
          <a:p>
            <a:pPr marL="514350" indent="-514350">
              <a:buNone/>
            </a:pPr>
            <a:endParaRPr lang="en-US" sz="2400" dirty="0" smtClean="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685D350-A905-47C4-8840-980DA86DC72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Non-overlapped BT with string </a:t>
            </a:r>
            <a:r>
              <a:rPr lang="en-US" dirty="0" err="1" smtClean="0"/>
              <a:t>instructons</a:t>
            </a:r>
            <a:endParaRPr lang="en-US" dirty="0"/>
          </a:p>
        </p:txBody>
      </p:sp>
      <p:sp>
        <p:nvSpPr>
          <p:cNvPr id="3" name="Content Placeholder 2"/>
          <p:cNvSpPr>
            <a:spLocks noGrp="1"/>
          </p:cNvSpPr>
          <p:nvPr>
            <p:ph idx="1"/>
          </p:nvPr>
        </p:nvSpPr>
        <p:spPr>
          <a:xfrm>
            <a:off x="457200" y="1143000"/>
            <a:ext cx="8229600" cy="5334000"/>
          </a:xfrm>
        </p:spPr>
        <p:txBody>
          <a:bodyPr>
            <a:noAutofit/>
          </a:bodyPr>
          <a:lstStyle/>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source</a:t>
            </a:r>
          </a:p>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to destination</a:t>
            </a:r>
          </a:p>
          <a:p>
            <a:pPr marL="514350" indent="-514350">
              <a:buFont typeface="+mj-lt"/>
              <a:buAutoNum type="arabicPeriod"/>
            </a:pPr>
            <a:r>
              <a:rPr lang="en-US" sz="2400" dirty="0" smtClean="0">
                <a:latin typeface="Times New Roman" pitchFamily="18" charset="0"/>
                <a:cs typeface="Times New Roman" pitchFamily="18" charset="0"/>
              </a:rPr>
              <a:t>Take counter in RCX for number to transfer from source to destination</a:t>
            </a:r>
          </a:p>
          <a:p>
            <a:pPr marL="514350" indent="-514350">
              <a:buFont typeface="+mj-lt"/>
              <a:buAutoNum type="arabicPeriod"/>
            </a:pPr>
            <a:r>
              <a:rPr lang="en-US" sz="2400" dirty="0" smtClean="0">
                <a:latin typeface="Times New Roman" pitchFamily="18" charset="0"/>
                <a:cs typeface="Times New Roman" pitchFamily="18" charset="0"/>
              </a:rPr>
              <a:t>Clear direction flag using CLD instruction</a:t>
            </a:r>
            <a:r>
              <a:rPr lang="en-US" sz="2400" dirty="0" smtClean="0">
                <a:solidFill>
                  <a:srgbClr val="FF0000"/>
                </a:solidFill>
                <a:latin typeface="Times New Roman" pitchFamily="18" charset="0"/>
                <a:cs typeface="Times New Roman" pitchFamily="18" charset="0"/>
              </a:rPr>
              <a:t>; if </a:t>
            </a:r>
            <a:r>
              <a:rPr lang="en-US" sz="2400" dirty="0" err="1" smtClean="0">
                <a:solidFill>
                  <a:srgbClr val="FF0000"/>
                </a:solidFill>
                <a:latin typeface="Times New Roman" pitchFamily="18" charset="0"/>
                <a:cs typeface="Times New Roman" pitchFamily="18" charset="0"/>
              </a:rPr>
              <a:t>cld</a:t>
            </a:r>
            <a:r>
              <a:rPr lang="en-US" sz="2400" dirty="0" smtClean="0">
                <a:solidFill>
                  <a:srgbClr val="FF0000"/>
                </a:solidFill>
                <a:latin typeface="Times New Roman" pitchFamily="18" charset="0"/>
                <a:cs typeface="Times New Roman" pitchFamily="18" charset="0"/>
              </a:rPr>
              <a:t>=0 it will set RSI and RDI in auto increment mode. No need to increment pointers explicitly.</a:t>
            </a:r>
          </a:p>
          <a:p>
            <a:pPr marL="514350" indent="-514350">
              <a:buFont typeface="+mj-lt"/>
              <a:buAutoNum type="arabicPeriod"/>
            </a:pPr>
            <a:r>
              <a:rPr lang="en-US" sz="2400" dirty="0" smtClean="0">
                <a:latin typeface="Times New Roman" pitchFamily="18" charset="0"/>
                <a:cs typeface="Times New Roman" pitchFamily="18" charset="0"/>
              </a:rPr>
              <a:t>Transfer contents from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using string instruction </a:t>
            </a:r>
            <a:r>
              <a:rPr lang="en-US" sz="2400" dirty="0" err="1" smtClean="0">
                <a:latin typeface="Times New Roman" pitchFamily="18" charset="0"/>
                <a:cs typeface="Times New Roman" pitchFamily="18" charset="0"/>
              </a:rPr>
              <a:t>movsb</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movsq</a:t>
            </a:r>
            <a:r>
              <a:rPr lang="en-US" sz="2400" dirty="0" smtClean="0">
                <a:solidFill>
                  <a:srgbClr val="FF0000"/>
                </a:solidFill>
                <a:latin typeface="Times New Roman" pitchFamily="18" charset="0"/>
                <a:cs typeface="Times New Roman" pitchFamily="18" charset="0"/>
              </a:rPr>
              <a:t> instruction automatically transfers contents from </a:t>
            </a:r>
            <a:r>
              <a:rPr lang="en-US" sz="2400" dirty="0" err="1" smtClean="0">
                <a:solidFill>
                  <a:srgbClr val="FF0000"/>
                </a:solidFill>
                <a:latin typeface="Times New Roman" pitchFamily="18" charset="0"/>
                <a:cs typeface="Times New Roman" pitchFamily="18" charset="0"/>
              </a:rPr>
              <a:t>rsi</a:t>
            </a:r>
            <a:r>
              <a:rPr lang="en-US" sz="2400" dirty="0" smtClean="0">
                <a:solidFill>
                  <a:srgbClr val="FF0000"/>
                </a:solidFill>
                <a:latin typeface="Times New Roman" pitchFamily="18" charset="0"/>
                <a:cs typeface="Times New Roman" pitchFamily="18" charset="0"/>
              </a:rPr>
              <a:t> to </a:t>
            </a:r>
            <a:r>
              <a:rPr lang="en-US" sz="2400" dirty="0" err="1" smtClean="0">
                <a:solidFill>
                  <a:srgbClr val="FF0000"/>
                </a:solidFill>
                <a:latin typeface="Times New Roman" pitchFamily="18" charset="0"/>
                <a:cs typeface="Times New Roman" pitchFamily="18" charset="0"/>
              </a:rPr>
              <a:t>rdi</a:t>
            </a:r>
            <a:r>
              <a:rPr lang="en-US" sz="2400" dirty="0" smtClean="0">
                <a:solidFill>
                  <a:srgbClr val="FF0000"/>
                </a:solidFill>
                <a:latin typeface="Times New Roman" pitchFamily="18" charset="0"/>
                <a:cs typeface="Times New Roman" pitchFamily="18" charset="0"/>
              </a:rPr>
              <a:t> </a:t>
            </a:r>
          </a:p>
          <a:p>
            <a:pPr marL="514350" indent="-514350">
              <a:buFont typeface="+mj-lt"/>
              <a:buAutoNum type="arabicPeriod"/>
            </a:pPr>
            <a:r>
              <a:rPr lang="en-US" sz="2400" dirty="0" smtClean="0">
                <a:latin typeface="Times New Roman" pitchFamily="18" charset="0"/>
                <a:cs typeface="Times New Roman" pitchFamily="18" charset="0"/>
              </a:rPr>
              <a:t>Repeat procedure till counter will not become zero using </a:t>
            </a:r>
            <a:r>
              <a:rPr lang="en-US" sz="2400" dirty="0" smtClean="0">
                <a:solidFill>
                  <a:srgbClr val="FF0000"/>
                </a:solidFill>
                <a:latin typeface="Times New Roman" pitchFamily="18" charset="0"/>
                <a:cs typeface="Times New Roman" pitchFamily="18" charset="0"/>
              </a:rPr>
              <a:t>REP instruction as a prefix to </a:t>
            </a:r>
            <a:r>
              <a:rPr lang="en-US" sz="2400" dirty="0" err="1" smtClean="0">
                <a:solidFill>
                  <a:srgbClr val="FF0000"/>
                </a:solidFill>
                <a:latin typeface="Times New Roman" pitchFamily="18" charset="0"/>
                <a:cs typeface="Times New Roman" pitchFamily="18" charset="0"/>
              </a:rPr>
              <a:t>movsq</a:t>
            </a:r>
            <a:r>
              <a:rPr lang="en-US" sz="2400" dirty="0" smtClean="0">
                <a:solidFill>
                  <a:srgbClr val="FF0000"/>
                </a:solidFill>
                <a:latin typeface="Times New Roman" pitchFamily="18" charset="0"/>
                <a:cs typeface="Times New Roman" pitchFamily="18" charset="0"/>
              </a:rPr>
              <a:t> instruction ; no need to decrement </a:t>
            </a:r>
            <a:r>
              <a:rPr lang="en-US" sz="2400" dirty="0" err="1" smtClean="0">
                <a:solidFill>
                  <a:srgbClr val="FF0000"/>
                </a:solidFill>
                <a:latin typeface="Times New Roman" pitchFamily="18" charset="0"/>
                <a:cs typeface="Times New Roman" pitchFamily="18" charset="0"/>
              </a:rPr>
              <a:t>rcx</a:t>
            </a:r>
            <a:r>
              <a:rPr lang="en-US" sz="2400" dirty="0" smtClean="0">
                <a:solidFill>
                  <a:srgbClr val="FF0000"/>
                </a:solidFill>
                <a:latin typeface="Times New Roman" pitchFamily="18" charset="0"/>
                <a:cs typeface="Times New Roman" pitchFamily="18" charset="0"/>
              </a:rPr>
              <a:t> explicitly. Rep instruction loops till </a:t>
            </a:r>
            <a:r>
              <a:rPr lang="en-US" sz="2400" dirty="0" err="1" smtClean="0">
                <a:solidFill>
                  <a:srgbClr val="FF0000"/>
                </a:solidFill>
                <a:latin typeface="Times New Roman" pitchFamily="18" charset="0"/>
                <a:cs typeface="Times New Roman" pitchFamily="18" charset="0"/>
              </a:rPr>
              <a:t>rcx</a:t>
            </a:r>
            <a:r>
              <a:rPr lang="en-US" sz="2400" dirty="0" smtClean="0">
                <a:solidFill>
                  <a:srgbClr val="FF0000"/>
                </a:solidFill>
                <a:latin typeface="Times New Roman" pitchFamily="18" charset="0"/>
                <a:cs typeface="Times New Roman" pitchFamily="18" charset="0"/>
              </a:rPr>
              <a:t>=0 </a:t>
            </a:r>
          </a:p>
          <a:p>
            <a:pPr marL="514350" indent="-514350">
              <a:buFont typeface="+mj-lt"/>
              <a:buAutoNum type="arabicPeriod"/>
            </a:pPr>
            <a:r>
              <a:rPr lang="en-US" sz="2400" dirty="0" smtClean="0">
                <a:latin typeface="Times New Roman" pitchFamily="18" charset="0"/>
                <a:cs typeface="Times New Roman" pitchFamily="18" charset="0"/>
              </a:rPr>
              <a:t>Display source and destination addresses and contents. </a:t>
            </a:r>
          </a:p>
          <a:p>
            <a:pPr marL="514350" indent="-514350">
              <a:buNone/>
            </a:pPr>
            <a:endParaRPr lang="en-US" sz="2400" dirty="0" smtClean="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7B9CDA9-F02D-459B-96B5-40FAA47840A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overlapped BT without string </a:t>
            </a:r>
            <a:r>
              <a:rPr lang="en-US" dirty="0" err="1" smtClean="0"/>
              <a:t>instructons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514350" indent="-514350">
              <a:buNone/>
            </a:pPr>
            <a:r>
              <a:rPr lang="en-US" sz="2000" dirty="0" smtClean="0">
                <a:latin typeface="Times New Roman" pitchFamily="18" charset="0"/>
                <a:cs typeface="Times New Roman" pitchFamily="18" charset="0"/>
              </a:rPr>
              <a:t>Section  .Data</a:t>
            </a:r>
          </a:p>
          <a:p>
            <a:pPr marL="514350" indent="-514350">
              <a:buNone/>
            </a:pPr>
            <a:r>
              <a:rPr lang="en-US" sz="2000" dirty="0" smtClean="0">
                <a:latin typeface="Times New Roman" pitchFamily="18" charset="0"/>
                <a:cs typeface="Times New Roman" pitchFamily="18" charset="0"/>
              </a:rPr>
              <a:t>       source  </a:t>
            </a:r>
            <a:r>
              <a:rPr lang="en-US" sz="2000" dirty="0" err="1" smtClean="0">
                <a:latin typeface="Times New Roman" pitchFamily="18" charset="0"/>
                <a:cs typeface="Times New Roman" pitchFamily="18" charset="0"/>
              </a:rPr>
              <a:t>dq</a:t>
            </a:r>
            <a:r>
              <a:rPr lang="en-US" sz="2000" dirty="0" smtClean="0">
                <a:latin typeface="Times New Roman" pitchFamily="18" charset="0"/>
                <a:cs typeface="Times New Roman" pitchFamily="18" charset="0"/>
              </a:rPr>
              <a:t> 1111111111111111h,2222222222222222h,3333333333333333h,0h,0h</a:t>
            </a:r>
          </a:p>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r>
              <a:rPr lang="en-US" sz="2000" dirty="0" smtClean="0">
                <a:latin typeface="Times New Roman" pitchFamily="18" charset="0"/>
                <a:cs typeface="Times New Roman" pitchFamily="18" charset="0"/>
              </a:rPr>
              <a:t>Point </a:t>
            </a:r>
            <a:r>
              <a:rPr lang="en-US" sz="2000" dirty="0" err="1" smtClean="0">
                <a:latin typeface="Times New Roman" pitchFamily="18" charset="0"/>
                <a:cs typeface="Times New Roman" pitchFamily="18" charset="0"/>
              </a:rPr>
              <a:t>rsi</a:t>
            </a:r>
            <a:r>
              <a:rPr lang="en-US" sz="2000" dirty="0" smtClean="0">
                <a:latin typeface="Times New Roman" pitchFamily="18" charset="0"/>
                <a:cs typeface="Times New Roman" pitchFamily="18" charset="0"/>
              </a:rPr>
              <a:t> to source+2 ;</a:t>
            </a:r>
            <a:r>
              <a:rPr lang="en-US" sz="2000" dirty="0" smtClean="0">
                <a:solidFill>
                  <a:srgbClr val="FF0000"/>
                </a:solidFill>
                <a:latin typeface="Times New Roman" pitchFamily="18" charset="0"/>
                <a:cs typeface="Times New Roman" pitchFamily="18" charset="0"/>
              </a:rPr>
              <a:t>point </a:t>
            </a:r>
            <a:r>
              <a:rPr lang="en-US" sz="2000" dirty="0" err="1" smtClean="0">
                <a:solidFill>
                  <a:srgbClr val="FF0000"/>
                </a:solidFill>
                <a:latin typeface="Times New Roman" pitchFamily="18" charset="0"/>
                <a:cs typeface="Times New Roman" pitchFamily="18" charset="0"/>
              </a:rPr>
              <a:t>rsi</a:t>
            </a:r>
            <a:r>
              <a:rPr lang="en-US" sz="2000" dirty="0" smtClean="0">
                <a:solidFill>
                  <a:srgbClr val="FF0000"/>
                </a:solidFill>
                <a:latin typeface="Times New Roman" pitchFamily="18" charset="0"/>
                <a:cs typeface="Times New Roman" pitchFamily="18" charset="0"/>
              </a:rPr>
              <a:t> to source block last position</a:t>
            </a:r>
          </a:p>
          <a:p>
            <a:pPr marL="514350" indent="-514350">
              <a:buFont typeface="+mj-lt"/>
              <a:buAutoNum type="arabicPeriod"/>
            </a:pPr>
            <a:r>
              <a:rPr lang="en-US" sz="2000" dirty="0" smtClean="0">
                <a:latin typeface="Times New Roman" pitchFamily="18" charset="0"/>
                <a:cs typeface="Times New Roman" pitchFamily="18" charset="0"/>
              </a:rPr>
              <a:t>Point </a:t>
            </a:r>
            <a:r>
              <a:rPr lang="en-US" sz="2000" dirty="0" err="1" smtClean="0">
                <a:latin typeface="Times New Roman" pitchFamily="18" charset="0"/>
                <a:cs typeface="Times New Roman" pitchFamily="18" charset="0"/>
              </a:rPr>
              <a:t>rdi</a:t>
            </a:r>
            <a:r>
              <a:rPr lang="en-US" sz="2000" dirty="0" smtClean="0">
                <a:latin typeface="Times New Roman" pitchFamily="18" charset="0"/>
                <a:cs typeface="Times New Roman" pitchFamily="18" charset="0"/>
              </a:rPr>
              <a:t> to source+4 </a:t>
            </a:r>
            <a:r>
              <a:rPr lang="en-US" sz="2000" dirty="0" smtClean="0">
                <a:solidFill>
                  <a:srgbClr val="FF0000"/>
                </a:solidFill>
                <a:latin typeface="Times New Roman" pitchFamily="18" charset="0"/>
                <a:cs typeface="Times New Roman" pitchFamily="18" charset="0"/>
              </a:rPr>
              <a:t>; point </a:t>
            </a:r>
            <a:r>
              <a:rPr lang="en-US" sz="2000" dirty="0" err="1" smtClean="0">
                <a:solidFill>
                  <a:srgbClr val="FF0000"/>
                </a:solidFill>
                <a:latin typeface="Times New Roman" pitchFamily="18" charset="0"/>
                <a:cs typeface="Times New Roman" pitchFamily="18" charset="0"/>
              </a:rPr>
              <a:t>rdi</a:t>
            </a:r>
            <a:r>
              <a:rPr lang="en-US" sz="2000" dirty="0" smtClean="0">
                <a:solidFill>
                  <a:srgbClr val="FF0000"/>
                </a:solidFill>
                <a:latin typeface="Times New Roman" pitchFamily="18" charset="0"/>
                <a:cs typeface="Times New Roman" pitchFamily="18" charset="0"/>
              </a:rPr>
              <a:t> to destination block last position. 1 element from source is overlapped. You can overlap from any position</a:t>
            </a:r>
          </a:p>
          <a:p>
            <a:pPr marL="514350" indent="-514350">
              <a:buFont typeface="+mj-lt"/>
              <a:buAutoNum type="arabicPeriod"/>
            </a:pPr>
            <a:r>
              <a:rPr lang="en-US" sz="2000" dirty="0" smtClean="0">
                <a:latin typeface="Times New Roman" pitchFamily="18" charset="0"/>
                <a:cs typeface="Times New Roman" pitchFamily="18" charset="0"/>
              </a:rPr>
              <a:t>Take counter for number to transfer from source to destination</a:t>
            </a:r>
          </a:p>
          <a:p>
            <a:pPr marL="514350" indent="-514350">
              <a:buFont typeface="+mj-lt"/>
              <a:buAutoNum type="arabicPeriod"/>
            </a:pPr>
            <a:r>
              <a:rPr lang="en-US" sz="2000" dirty="0" smtClean="0">
                <a:latin typeface="Times New Roman" pitchFamily="18" charset="0"/>
                <a:cs typeface="Times New Roman" pitchFamily="18" charset="0"/>
              </a:rPr>
              <a:t>Take contents of </a:t>
            </a:r>
            <a:r>
              <a:rPr lang="en-US" sz="2000" dirty="0" err="1" smtClean="0">
                <a:latin typeface="Times New Roman" pitchFamily="18" charset="0"/>
                <a:cs typeface="Times New Roman" pitchFamily="18" charset="0"/>
              </a:rPr>
              <a:t>rsi</a:t>
            </a:r>
            <a:r>
              <a:rPr lang="en-US" sz="2000" dirty="0" smtClean="0">
                <a:latin typeface="Times New Roman" pitchFamily="18" charset="0"/>
                <a:cs typeface="Times New Roman" pitchFamily="18" charset="0"/>
              </a:rPr>
              <a:t> in </a:t>
            </a:r>
            <a:r>
              <a:rPr lang="en-US" sz="2000" dirty="0" err="1" smtClean="0">
                <a:latin typeface="Times New Roman" pitchFamily="18" charset="0"/>
                <a:cs typeface="Times New Roman" pitchFamily="18" charset="0"/>
              </a:rPr>
              <a:t>rax</a:t>
            </a:r>
            <a:r>
              <a:rPr lang="en-US" sz="2000" dirty="0" smtClean="0">
                <a:latin typeface="Times New Roman" pitchFamily="18" charset="0"/>
                <a:cs typeface="Times New Roman" pitchFamily="18" charset="0"/>
              </a:rPr>
              <a:t> </a:t>
            </a:r>
          </a:p>
          <a:p>
            <a:pPr marL="514350" indent="-514350">
              <a:buFont typeface="+mj-lt"/>
              <a:buAutoNum type="arabicPeriod"/>
            </a:pP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rax</a:t>
            </a:r>
            <a:r>
              <a:rPr lang="en-US" sz="2000" dirty="0" smtClean="0">
                <a:latin typeface="Times New Roman" pitchFamily="18" charset="0"/>
                <a:cs typeface="Times New Roman" pitchFamily="18" charset="0"/>
              </a:rPr>
              <a:t> to contents of </a:t>
            </a:r>
            <a:r>
              <a:rPr lang="en-US" sz="2000" dirty="0" err="1" smtClean="0">
                <a:latin typeface="Times New Roman" pitchFamily="18" charset="0"/>
                <a:cs typeface="Times New Roman" pitchFamily="18" charset="0"/>
              </a:rPr>
              <a:t>rdi</a:t>
            </a:r>
            <a:endParaRPr lang="en-US" sz="2000" dirty="0" smtClean="0">
              <a:latin typeface="Times New Roman" pitchFamily="18" charset="0"/>
              <a:cs typeface="Times New Roman" pitchFamily="18" charset="0"/>
            </a:endParaRPr>
          </a:p>
          <a:p>
            <a:pPr marL="514350" indent="-514350">
              <a:buFont typeface="+mj-lt"/>
              <a:buAutoNum type="arabicPeriod"/>
            </a:pPr>
            <a:r>
              <a:rPr lang="en-US" sz="2000" dirty="0" err="1" smtClean="0">
                <a:latin typeface="Times New Roman" pitchFamily="18" charset="0"/>
                <a:cs typeface="Times New Roman" pitchFamily="18" charset="0"/>
              </a:rPr>
              <a:t>dec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rsi</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rdi</a:t>
            </a:r>
            <a:r>
              <a:rPr lang="en-US" sz="2000" dirty="0" smtClean="0">
                <a:latin typeface="Times New Roman" pitchFamily="18" charset="0"/>
                <a:cs typeface="Times New Roman" pitchFamily="18" charset="0"/>
              </a:rPr>
              <a:t> by 8 bytes</a:t>
            </a:r>
          </a:p>
          <a:p>
            <a:pPr marL="514350" indent="-514350">
              <a:buFont typeface="+mj-lt"/>
              <a:buAutoNum type="arabicPeriod"/>
            </a:pPr>
            <a:r>
              <a:rPr lang="en-US" sz="2000" dirty="0" smtClean="0">
                <a:latin typeface="Times New Roman" pitchFamily="18" charset="0"/>
                <a:cs typeface="Times New Roman" pitchFamily="18" charset="0"/>
              </a:rPr>
              <a:t>Decrement counter</a:t>
            </a:r>
          </a:p>
          <a:p>
            <a:pPr marL="514350" indent="-514350">
              <a:buFont typeface="+mj-lt"/>
              <a:buAutoNum type="arabicPeriod"/>
            </a:pPr>
            <a:r>
              <a:rPr lang="en-US" sz="2000" dirty="0" smtClean="0">
                <a:latin typeface="Times New Roman" pitchFamily="18" charset="0"/>
                <a:cs typeface="Times New Roman" pitchFamily="18" charset="0"/>
              </a:rPr>
              <a:t>Repeat procedure till counter will not become zero</a:t>
            </a:r>
          </a:p>
          <a:p>
            <a:pPr marL="514350" indent="-514350">
              <a:buFont typeface="+mj-lt"/>
              <a:buAutoNum type="arabicPeriod"/>
            </a:pPr>
            <a:r>
              <a:rPr lang="en-US" sz="2000" dirty="0" smtClean="0">
                <a:latin typeface="Times New Roman" pitchFamily="18" charset="0"/>
                <a:cs typeface="Times New Roman" pitchFamily="18" charset="0"/>
              </a:rPr>
              <a:t>Display source and destination addresses and contents. </a:t>
            </a:r>
          </a:p>
          <a:p>
            <a:pPr marL="514350" indent="-514350">
              <a:buNone/>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094810C-B6D5-4395-9BB6-CE53A1B508EC}"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Non-overlapped BT with string </a:t>
            </a:r>
            <a:r>
              <a:rPr lang="en-US" dirty="0" err="1" smtClean="0"/>
              <a:t>instructons</a:t>
            </a:r>
            <a:endParaRPr lang="en-US" dirty="0"/>
          </a:p>
        </p:txBody>
      </p:sp>
      <p:sp>
        <p:nvSpPr>
          <p:cNvPr id="3" name="Content Placeholder 2"/>
          <p:cNvSpPr>
            <a:spLocks noGrp="1"/>
          </p:cNvSpPr>
          <p:nvPr>
            <p:ph idx="1"/>
          </p:nvPr>
        </p:nvSpPr>
        <p:spPr>
          <a:xfrm>
            <a:off x="228600" y="914400"/>
            <a:ext cx="8915400" cy="5562600"/>
          </a:xfrm>
        </p:spPr>
        <p:txBody>
          <a:bodyPr>
            <a:noAutofit/>
          </a:bodyPr>
          <a:lstStyle/>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source+2 ;</a:t>
            </a:r>
            <a:r>
              <a:rPr lang="en-US" sz="2400" dirty="0" smtClean="0">
                <a:solidFill>
                  <a:srgbClr val="FF0000"/>
                </a:solidFill>
                <a:latin typeface="Times New Roman" pitchFamily="18" charset="0"/>
                <a:cs typeface="Times New Roman" pitchFamily="18" charset="0"/>
              </a:rPr>
              <a:t>point </a:t>
            </a:r>
            <a:r>
              <a:rPr lang="en-US" sz="2400" dirty="0" err="1" smtClean="0">
                <a:solidFill>
                  <a:srgbClr val="FF0000"/>
                </a:solidFill>
                <a:latin typeface="Times New Roman" pitchFamily="18" charset="0"/>
                <a:cs typeface="Times New Roman" pitchFamily="18" charset="0"/>
              </a:rPr>
              <a:t>rsi</a:t>
            </a:r>
            <a:r>
              <a:rPr lang="en-US" sz="2400" dirty="0" smtClean="0">
                <a:solidFill>
                  <a:srgbClr val="FF0000"/>
                </a:solidFill>
                <a:latin typeface="Times New Roman" pitchFamily="18" charset="0"/>
                <a:cs typeface="Times New Roman" pitchFamily="18" charset="0"/>
              </a:rPr>
              <a:t> to source block last position</a:t>
            </a:r>
          </a:p>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to source+4 </a:t>
            </a:r>
            <a:r>
              <a:rPr lang="en-US" sz="2400" dirty="0" smtClean="0">
                <a:solidFill>
                  <a:srgbClr val="FF0000"/>
                </a:solidFill>
                <a:latin typeface="Times New Roman" pitchFamily="18" charset="0"/>
                <a:cs typeface="Times New Roman" pitchFamily="18" charset="0"/>
              </a:rPr>
              <a:t>; point </a:t>
            </a:r>
            <a:r>
              <a:rPr lang="en-US" sz="2400" dirty="0" err="1" smtClean="0">
                <a:solidFill>
                  <a:srgbClr val="FF0000"/>
                </a:solidFill>
                <a:latin typeface="Times New Roman" pitchFamily="18" charset="0"/>
                <a:cs typeface="Times New Roman" pitchFamily="18" charset="0"/>
              </a:rPr>
              <a:t>rdi</a:t>
            </a:r>
            <a:r>
              <a:rPr lang="en-US" sz="2400" dirty="0" smtClean="0">
                <a:solidFill>
                  <a:srgbClr val="FF0000"/>
                </a:solidFill>
                <a:latin typeface="Times New Roman" pitchFamily="18" charset="0"/>
                <a:cs typeface="Times New Roman" pitchFamily="18" charset="0"/>
              </a:rPr>
              <a:t> to destination block last position. 1 element from source is overlapped. You can overlap from any position</a:t>
            </a:r>
          </a:p>
          <a:p>
            <a:pPr marL="514350" indent="-514350">
              <a:buFont typeface="+mj-lt"/>
              <a:buAutoNum type="arabicPeriod"/>
            </a:pPr>
            <a:r>
              <a:rPr lang="en-US" sz="2400" dirty="0" smtClean="0">
                <a:latin typeface="Times New Roman" pitchFamily="18" charset="0"/>
                <a:cs typeface="Times New Roman" pitchFamily="18" charset="0"/>
              </a:rPr>
              <a:t>Take counter in RCX for number to transfer from source to destination</a:t>
            </a:r>
          </a:p>
          <a:p>
            <a:pPr marL="514350" indent="-514350">
              <a:buFont typeface="+mj-lt"/>
              <a:buAutoNum type="arabicPeriod"/>
            </a:pPr>
            <a:r>
              <a:rPr lang="en-US" sz="2400" dirty="0" smtClean="0">
                <a:latin typeface="Times New Roman" pitchFamily="18" charset="0"/>
                <a:cs typeface="Times New Roman" pitchFamily="18" charset="0"/>
              </a:rPr>
              <a:t>Set direction flag using STD instruction</a:t>
            </a:r>
            <a:r>
              <a:rPr lang="en-US" sz="2400" dirty="0" smtClean="0">
                <a:solidFill>
                  <a:srgbClr val="FF0000"/>
                </a:solidFill>
                <a:latin typeface="Times New Roman" pitchFamily="18" charset="0"/>
                <a:cs typeface="Times New Roman" pitchFamily="18" charset="0"/>
              </a:rPr>
              <a:t>; if std=1 it will set RSI and RDI in auto decrement mode. No need to decrement  pointers explicitly.</a:t>
            </a:r>
          </a:p>
          <a:p>
            <a:pPr marL="514350" indent="-514350">
              <a:buFont typeface="+mj-lt"/>
              <a:buAutoNum type="arabicPeriod"/>
            </a:pPr>
            <a:r>
              <a:rPr lang="en-US" sz="2400" dirty="0" smtClean="0">
                <a:latin typeface="Times New Roman" pitchFamily="18" charset="0"/>
                <a:cs typeface="Times New Roman" pitchFamily="18" charset="0"/>
              </a:rPr>
              <a:t>Transfer contents from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using string instruction </a:t>
            </a:r>
            <a:r>
              <a:rPr lang="en-US" sz="2400" dirty="0" err="1" smtClean="0">
                <a:latin typeface="Times New Roman" pitchFamily="18" charset="0"/>
                <a:cs typeface="Times New Roman" pitchFamily="18" charset="0"/>
              </a:rPr>
              <a:t>movsq</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movsq</a:t>
            </a:r>
            <a:r>
              <a:rPr lang="en-US" sz="2400" dirty="0" smtClean="0">
                <a:solidFill>
                  <a:srgbClr val="FF0000"/>
                </a:solidFill>
                <a:latin typeface="Times New Roman" pitchFamily="18" charset="0"/>
                <a:cs typeface="Times New Roman" pitchFamily="18" charset="0"/>
              </a:rPr>
              <a:t> instruction automatically transfers contents from </a:t>
            </a:r>
            <a:r>
              <a:rPr lang="en-US" sz="2400" dirty="0" err="1" smtClean="0">
                <a:solidFill>
                  <a:srgbClr val="FF0000"/>
                </a:solidFill>
                <a:latin typeface="Times New Roman" pitchFamily="18" charset="0"/>
                <a:cs typeface="Times New Roman" pitchFamily="18" charset="0"/>
              </a:rPr>
              <a:t>rsi</a:t>
            </a:r>
            <a:r>
              <a:rPr lang="en-US" sz="2400" dirty="0" smtClean="0">
                <a:solidFill>
                  <a:srgbClr val="FF0000"/>
                </a:solidFill>
                <a:latin typeface="Times New Roman" pitchFamily="18" charset="0"/>
                <a:cs typeface="Times New Roman" pitchFamily="18" charset="0"/>
              </a:rPr>
              <a:t> to </a:t>
            </a:r>
            <a:r>
              <a:rPr lang="en-US" sz="2400" dirty="0" err="1" smtClean="0">
                <a:solidFill>
                  <a:srgbClr val="FF0000"/>
                </a:solidFill>
                <a:latin typeface="Times New Roman" pitchFamily="18" charset="0"/>
                <a:cs typeface="Times New Roman" pitchFamily="18" charset="0"/>
              </a:rPr>
              <a:t>rdi</a:t>
            </a:r>
            <a:r>
              <a:rPr lang="en-US" sz="2400" dirty="0" smtClean="0">
                <a:solidFill>
                  <a:srgbClr val="FF0000"/>
                </a:solidFill>
                <a:latin typeface="Times New Roman" pitchFamily="18" charset="0"/>
                <a:cs typeface="Times New Roman" pitchFamily="18" charset="0"/>
              </a:rPr>
              <a:t> </a:t>
            </a:r>
          </a:p>
          <a:p>
            <a:pPr marL="514350" indent="-514350">
              <a:buFont typeface="+mj-lt"/>
              <a:buAutoNum type="arabicPeriod"/>
            </a:pPr>
            <a:r>
              <a:rPr lang="en-US" sz="2400" dirty="0" smtClean="0">
                <a:latin typeface="Times New Roman" pitchFamily="18" charset="0"/>
                <a:cs typeface="Times New Roman" pitchFamily="18" charset="0"/>
              </a:rPr>
              <a:t>Repeat procedure till counter will not become zero using </a:t>
            </a:r>
            <a:r>
              <a:rPr lang="en-US" sz="2400" dirty="0" smtClean="0">
                <a:solidFill>
                  <a:srgbClr val="FF0000"/>
                </a:solidFill>
                <a:latin typeface="Times New Roman" pitchFamily="18" charset="0"/>
                <a:cs typeface="Times New Roman" pitchFamily="18" charset="0"/>
              </a:rPr>
              <a:t>REP instruction as a prefix to </a:t>
            </a:r>
            <a:r>
              <a:rPr lang="en-US" sz="2400" dirty="0" err="1" smtClean="0">
                <a:solidFill>
                  <a:srgbClr val="FF0000"/>
                </a:solidFill>
                <a:latin typeface="Times New Roman" pitchFamily="18" charset="0"/>
                <a:cs typeface="Times New Roman" pitchFamily="18" charset="0"/>
              </a:rPr>
              <a:t>movsq</a:t>
            </a:r>
            <a:r>
              <a:rPr lang="en-US" sz="2400" dirty="0" smtClean="0">
                <a:solidFill>
                  <a:srgbClr val="FF0000"/>
                </a:solidFill>
                <a:latin typeface="Times New Roman" pitchFamily="18" charset="0"/>
                <a:cs typeface="Times New Roman" pitchFamily="18" charset="0"/>
              </a:rPr>
              <a:t> instruction ; no need to decrement </a:t>
            </a:r>
            <a:r>
              <a:rPr lang="en-US" sz="2400" dirty="0" err="1" smtClean="0">
                <a:solidFill>
                  <a:srgbClr val="FF0000"/>
                </a:solidFill>
                <a:latin typeface="Times New Roman" pitchFamily="18" charset="0"/>
                <a:cs typeface="Times New Roman" pitchFamily="18" charset="0"/>
              </a:rPr>
              <a:t>rcx</a:t>
            </a:r>
            <a:r>
              <a:rPr lang="en-US" sz="2400" dirty="0" smtClean="0">
                <a:solidFill>
                  <a:srgbClr val="FF0000"/>
                </a:solidFill>
                <a:latin typeface="Times New Roman" pitchFamily="18" charset="0"/>
                <a:cs typeface="Times New Roman" pitchFamily="18" charset="0"/>
              </a:rPr>
              <a:t> explicitly. Rep instruction loops till </a:t>
            </a:r>
            <a:r>
              <a:rPr lang="en-US" sz="2400" dirty="0" err="1" smtClean="0">
                <a:solidFill>
                  <a:srgbClr val="FF0000"/>
                </a:solidFill>
                <a:latin typeface="Times New Roman" pitchFamily="18" charset="0"/>
                <a:cs typeface="Times New Roman" pitchFamily="18" charset="0"/>
              </a:rPr>
              <a:t>rcx</a:t>
            </a:r>
            <a:r>
              <a:rPr lang="en-US" sz="2400" dirty="0" smtClean="0">
                <a:solidFill>
                  <a:srgbClr val="FF0000"/>
                </a:solidFill>
                <a:latin typeface="Times New Roman" pitchFamily="18" charset="0"/>
                <a:cs typeface="Times New Roman" pitchFamily="18" charset="0"/>
              </a:rPr>
              <a:t>=0 </a:t>
            </a:r>
          </a:p>
          <a:p>
            <a:pPr marL="514350" indent="-514350">
              <a:buFont typeface="+mj-lt"/>
              <a:buAutoNum type="arabicPeriod"/>
            </a:pPr>
            <a:r>
              <a:rPr lang="en-US" sz="2400" dirty="0" smtClean="0">
                <a:latin typeface="Times New Roman" pitchFamily="18" charset="0"/>
                <a:cs typeface="Times New Roman" pitchFamily="18" charset="0"/>
              </a:rPr>
              <a:t>Display source and destination addresses and contents. </a:t>
            </a:r>
          </a:p>
          <a:p>
            <a:pPr marL="514350" indent="-514350">
              <a:buNone/>
            </a:pPr>
            <a:endParaRPr lang="en-US" sz="2400" dirty="0" smtClean="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5497070-E619-488A-B552-A29E2D6AC65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225000" y="685800"/>
            <a:ext cx="8935501" cy="56388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6EF6EC4C-DD2D-4374-8502-FFF89CD4F745}"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528638" y="547688"/>
            <a:ext cx="8086725" cy="576262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20F7D96-1FE7-40E7-8697-3E19DFE74018}"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523875" y="566738"/>
            <a:ext cx="8096250" cy="572452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24089DDC-F2E3-4794-8DEA-1FEFC5F83C41}"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Output should be in format</a:t>
            </a:r>
          </a:p>
          <a:p>
            <a:endParaRPr lang="en-US" dirty="0"/>
          </a:p>
          <a:p>
            <a:pPr>
              <a:buNone/>
            </a:pPr>
            <a:r>
              <a:rPr lang="en-US" dirty="0" smtClean="0"/>
              <a:t>			</a:t>
            </a:r>
            <a:r>
              <a:rPr lang="en-US" dirty="0" err="1" smtClean="0"/>
              <a:t>Address:Contents</a:t>
            </a:r>
            <a:endParaRPr lang="en-US" dirty="0"/>
          </a:p>
        </p:txBody>
      </p:sp>
      <p:sp>
        <p:nvSpPr>
          <p:cNvPr id="4" name="Date Placeholder 3"/>
          <p:cNvSpPr>
            <a:spLocks noGrp="1"/>
          </p:cNvSpPr>
          <p:nvPr>
            <p:ph type="dt" sz="half" idx="10"/>
          </p:nvPr>
        </p:nvSpPr>
        <p:spPr/>
        <p:txBody>
          <a:bodyPr/>
          <a:lstStyle/>
          <a:p>
            <a:fld id="{6AFE4607-0899-4E81-8602-017FFC864ABA}"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Display source </a:t>
            </a:r>
            <a:r>
              <a:rPr lang="en-US" dirty="0" err="1" smtClean="0"/>
              <a:t>address:Contents</a:t>
            </a:r>
            <a:r>
              <a:rPr lang="en-US" dirty="0" smtClean="0"/>
              <a:t> </a:t>
            </a:r>
            <a:endParaRPr lang="en-US" dirty="0"/>
          </a:p>
        </p:txBody>
      </p:sp>
      <p:sp>
        <p:nvSpPr>
          <p:cNvPr id="3" name="Content Placeholder 2"/>
          <p:cNvSpPr>
            <a:spLocks noGrp="1"/>
          </p:cNvSpPr>
          <p:nvPr>
            <p:ph idx="1"/>
          </p:nvPr>
        </p:nvSpPr>
        <p:spPr>
          <a:xfrm>
            <a:off x="0" y="1524000"/>
            <a:ext cx="9144000" cy="4525963"/>
          </a:xfrm>
        </p:spPr>
        <p:txBody>
          <a:bodyPr>
            <a:normAutofit fontScale="92500" lnSpcReduction="20000"/>
          </a:bodyPr>
          <a:lstStyle/>
          <a:p>
            <a:pPr marL="514350" indent="-514350">
              <a:buFont typeface="+mj-lt"/>
              <a:buAutoNum type="arabicPeriod"/>
            </a:pPr>
            <a:r>
              <a:rPr lang="en-US" dirty="0" smtClean="0"/>
              <a:t>Take counter for number of elements to display . </a:t>
            </a:r>
            <a:r>
              <a:rPr lang="en-US" sz="2000" dirty="0" smtClean="0">
                <a:solidFill>
                  <a:srgbClr val="FF0000"/>
                </a:solidFill>
              </a:rPr>
              <a:t>In our case it is 3</a:t>
            </a:r>
            <a:endParaRPr lang="en-US" dirty="0" smtClean="0">
              <a:solidFill>
                <a:srgbClr val="FF0000"/>
              </a:solidFill>
            </a:endParaRPr>
          </a:p>
          <a:p>
            <a:pPr marL="514350" indent="-514350">
              <a:buFont typeface="+mj-lt"/>
              <a:buAutoNum type="arabicPeriod"/>
            </a:pPr>
            <a:r>
              <a:rPr lang="en-US" dirty="0" smtClean="0"/>
              <a:t>Take pointer r8 to point source</a:t>
            </a:r>
            <a:r>
              <a:rPr lang="en-US" sz="1800" dirty="0" smtClean="0"/>
              <a:t>; </a:t>
            </a:r>
            <a:r>
              <a:rPr lang="en-US" sz="1800" dirty="0" smtClean="0">
                <a:solidFill>
                  <a:srgbClr val="FF0000"/>
                </a:solidFill>
              </a:rPr>
              <a:t>take address of source in r8 to display</a:t>
            </a:r>
            <a:endParaRPr lang="en-US" dirty="0" smtClean="0">
              <a:solidFill>
                <a:srgbClr val="FF0000"/>
              </a:solidFill>
            </a:endParaRPr>
          </a:p>
          <a:p>
            <a:pPr marL="514350" indent="-514350">
              <a:buFont typeface="+mj-lt"/>
              <a:buAutoNum type="arabicPeriod"/>
            </a:pPr>
            <a:r>
              <a:rPr lang="en-US" dirty="0" smtClean="0"/>
              <a:t>Take r8 in </a:t>
            </a:r>
            <a:r>
              <a:rPr lang="en-US" dirty="0" err="1" smtClean="0"/>
              <a:t>rbx</a:t>
            </a:r>
            <a:r>
              <a:rPr lang="en-US" dirty="0" smtClean="0"/>
              <a:t> and call display procedure; </a:t>
            </a:r>
            <a:r>
              <a:rPr lang="en-US" sz="2000" dirty="0" smtClean="0">
                <a:solidFill>
                  <a:srgbClr val="FF0000"/>
                </a:solidFill>
              </a:rPr>
              <a:t>display address first. In display procedure instead of using </a:t>
            </a:r>
            <a:r>
              <a:rPr lang="en-US" sz="2000" dirty="0" err="1" smtClean="0">
                <a:solidFill>
                  <a:srgbClr val="FF0000"/>
                </a:solidFill>
              </a:rPr>
              <a:t>rdi</a:t>
            </a:r>
            <a:r>
              <a:rPr lang="en-US" sz="2000" dirty="0" smtClean="0">
                <a:solidFill>
                  <a:srgbClr val="FF0000"/>
                </a:solidFill>
              </a:rPr>
              <a:t> pointer use r9 bcz in write system call you need to use </a:t>
            </a:r>
            <a:r>
              <a:rPr lang="en-US" sz="2000" dirty="0" err="1" smtClean="0">
                <a:solidFill>
                  <a:srgbClr val="FF0000"/>
                </a:solidFill>
              </a:rPr>
              <a:t>rsi</a:t>
            </a:r>
            <a:r>
              <a:rPr lang="en-US" sz="2000" dirty="0" smtClean="0">
                <a:solidFill>
                  <a:srgbClr val="FF0000"/>
                </a:solidFill>
              </a:rPr>
              <a:t> and </a:t>
            </a:r>
            <a:r>
              <a:rPr lang="en-US" sz="2000" dirty="0" err="1" smtClean="0">
                <a:solidFill>
                  <a:srgbClr val="FF0000"/>
                </a:solidFill>
              </a:rPr>
              <a:t>rdi</a:t>
            </a:r>
            <a:endParaRPr lang="en-US" sz="2000" dirty="0" smtClean="0">
              <a:solidFill>
                <a:srgbClr val="FF0000"/>
              </a:solidFill>
            </a:endParaRPr>
          </a:p>
          <a:p>
            <a:pPr marL="514350" indent="-514350">
              <a:buFont typeface="+mj-lt"/>
              <a:buAutoNum type="arabicPeriod"/>
            </a:pPr>
            <a:r>
              <a:rPr lang="en-US" dirty="0" smtClean="0"/>
              <a:t>Display explicit ‘:’</a:t>
            </a:r>
          </a:p>
          <a:p>
            <a:pPr marL="514350" indent="-514350">
              <a:buFont typeface="+mj-lt"/>
              <a:buAutoNum type="arabicPeriod"/>
            </a:pPr>
            <a:r>
              <a:rPr lang="en-US" dirty="0" smtClean="0"/>
              <a:t>Take contents of r8 in </a:t>
            </a:r>
            <a:r>
              <a:rPr lang="en-US" dirty="0" err="1" smtClean="0"/>
              <a:t>rbx</a:t>
            </a:r>
            <a:r>
              <a:rPr lang="en-US" dirty="0" smtClean="0"/>
              <a:t> and call display procedure</a:t>
            </a:r>
            <a:r>
              <a:rPr lang="en-US" sz="2200" dirty="0" smtClean="0">
                <a:solidFill>
                  <a:srgbClr val="FF0000"/>
                </a:solidFill>
              </a:rPr>
              <a:t>; contents will display here</a:t>
            </a:r>
            <a:endParaRPr lang="en-US" dirty="0" smtClean="0">
              <a:solidFill>
                <a:srgbClr val="FF0000"/>
              </a:solidFill>
            </a:endParaRPr>
          </a:p>
          <a:p>
            <a:pPr marL="514350" indent="-514350">
              <a:buFont typeface="+mj-lt"/>
              <a:buAutoNum type="arabicPeriod"/>
            </a:pPr>
            <a:r>
              <a:rPr lang="en-US" dirty="0" smtClean="0"/>
              <a:t>Increment r8 by 8bytes</a:t>
            </a:r>
          </a:p>
          <a:p>
            <a:pPr marL="514350" indent="-514350">
              <a:buFont typeface="+mj-lt"/>
              <a:buAutoNum type="arabicPeriod"/>
            </a:pPr>
            <a:r>
              <a:rPr lang="en-US" dirty="0" smtClean="0"/>
              <a:t>Repeat loop till counter will not become zero</a:t>
            </a:r>
            <a:endParaRPr lang="en-US" dirty="0"/>
          </a:p>
        </p:txBody>
      </p:sp>
      <p:sp>
        <p:nvSpPr>
          <p:cNvPr id="4" name="Date Placeholder 3"/>
          <p:cNvSpPr>
            <a:spLocks noGrp="1"/>
          </p:cNvSpPr>
          <p:nvPr>
            <p:ph type="dt" sz="half" idx="10"/>
          </p:nvPr>
        </p:nvSpPr>
        <p:spPr/>
        <p:txBody>
          <a:bodyPr/>
          <a:lstStyle/>
          <a:p>
            <a:fld id="{070AFC70-52AC-421A-A380-3E45C9BE3420}"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destination </a:t>
            </a:r>
            <a:r>
              <a:rPr lang="en-US" dirty="0" err="1" smtClean="0"/>
              <a:t>address:Contents</a:t>
            </a:r>
            <a:r>
              <a:rPr lang="en-US" dirty="0" smtClean="0"/>
              <a:t> </a:t>
            </a:r>
            <a:endParaRPr lang="en-US" dirty="0"/>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pPr marL="514350" indent="-514350">
              <a:buFont typeface="+mj-lt"/>
              <a:buAutoNum type="arabicPeriod"/>
            </a:pPr>
            <a:r>
              <a:rPr lang="en-US" dirty="0" smtClean="0"/>
              <a:t>Take counter for number of elements to display . </a:t>
            </a:r>
            <a:r>
              <a:rPr lang="en-US" sz="2000" dirty="0" smtClean="0">
                <a:solidFill>
                  <a:srgbClr val="FF0000"/>
                </a:solidFill>
              </a:rPr>
              <a:t>In our case it is 3</a:t>
            </a:r>
            <a:endParaRPr lang="en-US" dirty="0" smtClean="0">
              <a:solidFill>
                <a:srgbClr val="FF0000"/>
              </a:solidFill>
            </a:endParaRPr>
          </a:p>
          <a:p>
            <a:pPr marL="514350" indent="-514350">
              <a:buFont typeface="+mj-lt"/>
              <a:buAutoNum type="arabicPeriod"/>
            </a:pPr>
            <a:r>
              <a:rPr lang="en-US" dirty="0" smtClean="0"/>
              <a:t>Take pointer r8 to point Destination</a:t>
            </a:r>
            <a:r>
              <a:rPr lang="en-US" sz="1800" dirty="0" smtClean="0"/>
              <a:t>; </a:t>
            </a:r>
            <a:r>
              <a:rPr lang="en-US" sz="1800" dirty="0" smtClean="0">
                <a:solidFill>
                  <a:srgbClr val="FF0000"/>
                </a:solidFill>
              </a:rPr>
              <a:t>take address of source in r8 to display</a:t>
            </a:r>
            <a:endParaRPr lang="en-US" dirty="0" smtClean="0">
              <a:solidFill>
                <a:srgbClr val="FF0000"/>
              </a:solidFill>
            </a:endParaRPr>
          </a:p>
          <a:p>
            <a:pPr marL="514350" indent="-514350">
              <a:buFont typeface="+mj-lt"/>
              <a:buAutoNum type="arabicPeriod"/>
            </a:pPr>
            <a:r>
              <a:rPr lang="en-US" dirty="0" smtClean="0"/>
              <a:t>Take r8 in </a:t>
            </a:r>
            <a:r>
              <a:rPr lang="en-US" dirty="0" err="1" smtClean="0"/>
              <a:t>rbx</a:t>
            </a:r>
            <a:r>
              <a:rPr lang="en-US" dirty="0" smtClean="0"/>
              <a:t> and call display procedure; </a:t>
            </a:r>
            <a:r>
              <a:rPr lang="en-US" sz="2000" dirty="0" smtClean="0">
                <a:solidFill>
                  <a:srgbClr val="FF0000"/>
                </a:solidFill>
              </a:rPr>
              <a:t>display address first. In display procedure instead of using </a:t>
            </a:r>
            <a:r>
              <a:rPr lang="en-US" sz="2000" dirty="0" err="1" smtClean="0">
                <a:solidFill>
                  <a:srgbClr val="FF0000"/>
                </a:solidFill>
              </a:rPr>
              <a:t>rdi</a:t>
            </a:r>
            <a:r>
              <a:rPr lang="en-US" sz="2000" dirty="0" smtClean="0">
                <a:solidFill>
                  <a:srgbClr val="FF0000"/>
                </a:solidFill>
              </a:rPr>
              <a:t> pointer use r9 bcz in write system call you need to use </a:t>
            </a:r>
            <a:r>
              <a:rPr lang="en-US" sz="2000" dirty="0" err="1" smtClean="0">
                <a:solidFill>
                  <a:srgbClr val="FF0000"/>
                </a:solidFill>
              </a:rPr>
              <a:t>rsi</a:t>
            </a:r>
            <a:r>
              <a:rPr lang="en-US" sz="2000" dirty="0" smtClean="0">
                <a:solidFill>
                  <a:srgbClr val="FF0000"/>
                </a:solidFill>
              </a:rPr>
              <a:t> and </a:t>
            </a:r>
            <a:r>
              <a:rPr lang="en-US" sz="2000" dirty="0" err="1" smtClean="0">
                <a:solidFill>
                  <a:srgbClr val="FF0000"/>
                </a:solidFill>
              </a:rPr>
              <a:t>rdi</a:t>
            </a:r>
            <a:endParaRPr lang="en-US" sz="2000" dirty="0" smtClean="0">
              <a:solidFill>
                <a:srgbClr val="FF0000"/>
              </a:solidFill>
            </a:endParaRPr>
          </a:p>
          <a:p>
            <a:pPr marL="514350" indent="-514350">
              <a:buFont typeface="+mj-lt"/>
              <a:buAutoNum type="arabicPeriod"/>
            </a:pPr>
            <a:r>
              <a:rPr lang="en-US" dirty="0" smtClean="0"/>
              <a:t>Display explicit ‘:’</a:t>
            </a:r>
          </a:p>
          <a:p>
            <a:pPr marL="514350" indent="-514350">
              <a:buFont typeface="+mj-lt"/>
              <a:buAutoNum type="arabicPeriod"/>
            </a:pPr>
            <a:r>
              <a:rPr lang="en-US" dirty="0" smtClean="0"/>
              <a:t>Take contents of r8 in </a:t>
            </a:r>
            <a:r>
              <a:rPr lang="en-US" dirty="0" err="1" smtClean="0"/>
              <a:t>rbx</a:t>
            </a:r>
            <a:r>
              <a:rPr lang="en-US" dirty="0" smtClean="0"/>
              <a:t> and call display procedure</a:t>
            </a:r>
            <a:r>
              <a:rPr lang="en-US" sz="2200" dirty="0" smtClean="0">
                <a:solidFill>
                  <a:srgbClr val="FF0000"/>
                </a:solidFill>
              </a:rPr>
              <a:t>; contents will display here</a:t>
            </a:r>
            <a:endParaRPr lang="en-US" dirty="0" smtClean="0">
              <a:solidFill>
                <a:srgbClr val="FF0000"/>
              </a:solidFill>
            </a:endParaRPr>
          </a:p>
          <a:p>
            <a:pPr marL="514350" indent="-514350">
              <a:buFont typeface="+mj-lt"/>
              <a:buAutoNum type="arabicPeriod"/>
            </a:pPr>
            <a:r>
              <a:rPr lang="en-US" dirty="0" smtClean="0"/>
              <a:t>Increment r8 by 8bytes</a:t>
            </a:r>
          </a:p>
          <a:p>
            <a:pPr marL="514350" indent="-514350">
              <a:buFont typeface="+mj-lt"/>
              <a:buAutoNum type="arabicPeriod"/>
            </a:pPr>
            <a:r>
              <a:rPr lang="en-US" dirty="0" smtClean="0"/>
              <a:t>Repeat loop till counter will not become zero</a:t>
            </a:r>
            <a:endParaRPr lang="en-US" dirty="0"/>
          </a:p>
        </p:txBody>
      </p:sp>
      <p:sp>
        <p:nvSpPr>
          <p:cNvPr id="4" name="Date Placeholder 3"/>
          <p:cNvSpPr>
            <a:spLocks noGrp="1"/>
          </p:cNvSpPr>
          <p:nvPr>
            <p:ph type="dt" sz="half" idx="10"/>
          </p:nvPr>
        </p:nvSpPr>
        <p:spPr/>
        <p:txBody>
          <a:bodyPr/>
          <a:lstStyle/>
          <a:p>
            <a:fld id="{F877AC75-0F8D-4C19-A703-35128D932DB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dirty="0" err="1" smtClean="0"/>
              <a:t>msg</a:t>
            </a:r>
            <a:r>
              <a:rPr lang="en-US" dirty="0" smtClean="0"/>
              <a:t> db 10, "The sum of array elements is:"</a:t>
            </a:r>
          </a:p>
          <a:p>
            <a:pPr>
              <a:buNone/>
            </a:pPr>
            <a:r>
              <a:rPr lang="en-US" dirty="0" err="1" smtClean="0"/>
              <a:t>msg_len</a:t>
            </a:r>
            <a:r>
              <a:rPr lang="en-US" dirty="0" smtClean="0"/>
              <a:t> </a:t>
            </a:r>
            <a:r>
              <a:rPr lang="en-US" dirty="0" err="1" smtClean="0"/>
              <a:t>equ</a:t>
            </a:r>
            <a:r>
              <a:rPr lang="en-US" dirty="0" smtClean="0"/>
              <a:t> $-</a:t>
            </a:r>
            <a:r>
              <a:rPr lang="en-US" dirty="0" err="1" smtClean="0"/>
              <a:t>msg</a:t>
            </a:r>
            <a:r>
              <a:rPr lang="en-US" dirty="0" smtClean="0"/>
              <a:t>  </a:t>
            </a:r>
          </a:p>
          <a:p>
            <a:pPr>
              <a:buNone/>
            </a:pPr>
            <a:r>
              <a:rPr lang="en-US" dirty="0" smtClean="0"/>
              <a:t>;</a:t>
            </a:r>
            <a:r>
              <a:rPr lang="en-US" sz="2000" dirty="0" smtClean="0">
                <a:solidFill>
                  <a:srgbClr val="FF0000"/>
                </a:solidFill>
              </a:rPr>
              <a:t>this calculates length of </a:t>
            </a:r>
            <a:r>
              <a:rPr lang="en-US" sz="2000" dirty="0" err="1" smtClean="0">
                <a:solidFill>
                  <a:srgbClr val="FF0000"/>
                </a:solidFill>
              </a:rPr>
              <a:t>msg</a:t>
            </a:r>
            <a:r>
              <a:rPr lang="en-US" sz="2000" dirty="0" smtClean="0">
                <a:solidFill>
                  <a:srgbClr val="FF0000"/>
                </a:solidFill>
              </a:rPr>
              <a:t> and assigns to </a:t>
            </a:r>
            <a:r>
              <a:rPr lang="en-US" sz="2000" dirty="0" err="1" smtClean="0">
                <a:solidFill>
                  <a:srgbClr val="FF0000"/>
                </a:solidFill>
              </a:rPr>
              <a:t>var</a:t>
            </a:r>
            <a:r>
              <a:rPr lang="en-US" sz="2000" dirty="0" smtClean="0">
                <a:solidFill>
                  <a:srgbClr val="FF0000"/>
                </a:solidFill>
              </a:rPr>
              <a:t> </a:t>
            </a:r>
            <a:r>
              <a:rPr lang="en-US" sz="2000" dirty="0" err="1" smtClean="0">
                <a:solidFill>
                  <a:srgbClr val="FF0000"/>
                </a:solidFill>
              </a:rPr>
              <a:t>msg_len</a:t>
            </a:r>
            <a:endParaRPr lang="en-US" dirty="0" smtClean="0">
              <a:solidFill>
                <a:srgbClr val="FF0000"/>
              </a:solidFill>
            </a:endParaRPr>
          </a:p>
          <a:p>
            <a:pPr>
              <a:buNone/>
            </a:pPr>
            <a:endParaRPr lang="en-US" dirty="0" smtClean="0"/>
          </a:p>
          <a:p>
            <a:pPr>
              <a:buNone/>
            </a:pPr>
            <a:r>
              <a:rPr lang="en-US" sz="2400" dirty="0" smtClean="0">
                <a:solidFill>
                  <a:srgbClr val="FF0000"/>
                </a:solidFill>
              </a:rPr>
              <a:t>EQU</a:t>
            </a:r>
            <a:r>
              <a:rPr lang="en-US" sz="2400" dirty="0" smtClean="0"/>
              <a:t> –directive assigns right side value to left side variable</a:t>
            </a:r>
          </a:p>
          <a:p>
            <a:pPr>
              <a:buNone/>
            </a:pPr>
            <a:r>
              <a:rPr lang="en-US" sz="2400" dirty="0" smtClean="0">
                <a:solidFill>
                  <a:srgbClr val="FF0000"/>
                </a:solidFill>
              </a:rPr>
              <a:t>10</a:t>
            </a:r>
            <a:r>
              <a:rPr lang="en-US" sz="2400" dirty="0" smtClean="0"/>
              <a:t>-New line Ascii value in Decimal (you can use 0Ah in hex)</a:t>
            </a:r>
          </a:p>
          <a:p>
            <a:pPr>
              <a:buNone/>
            </a:pPr>
            <a:r>
              <a:rPr lang="en-US" sz="2400" dirty="0" smtClean="0">
                <a:solidFill>
                  <a:srgbClr val="FF0000"/>
                </a:solidFill>
              </a:rPr>
              <a:t>$</a:t>
            </a:r>
            <a:r>
              <a:rPr lang="en-US" sz="2400" dirty="0" smtClean="0"/>
              <a:t>-is current address of Prompt or pointer</a:t>
            </a:r>
          </a:p>
          <a:p>
            <a:pPr>
              <a:buNone/>
            </a:pPr>
            <a:r>
              <a:rPr lang="en-US" sz="2400" dirty="0" err="1" smtClean="0">
                <a:solidFill>
                  <a:srgbClr val="FF0000"/>
                </a:solidFill>
              </a:rPr>
              <a:t>Msg</a:t>
            </a:r>
            <a:r>
              <a:rPr lang="en-US" sz="2400" dirty="0" smtClean="0"/>
              <a:t> -starting address of </a:t>
            </a:r>
            <a:r>
              <a:rPr lang="en-US" sz="2400" dirty="0" err="1" smtClean="0"/>
              <a:t>varible</a:t>
            </a:r>
            <a:r>
              <a:rPr lang="en-US" sz="2400" dirty="0" smtClean="0"/>
              <a:t> </a:t>
            </a:r>
            <a:r>
              <a:rPr lang="en-US" sz="2400" dirty="0" err="1" smtClean="0"/>
              <a:t>msg</a:t>
            </a:r>
            <a:endParaRPr lang="en-US" sz="2400" dirty="0" smtClean="0"/>
          </a:p>
          <a:p>
            <a:pPr>
              <a:buNone/>
            </a:pPr>
            <a:r>
              <a:rPr lang="en-US" sz="2400" dirty="0" smtClean="0"/>
              <a:t>In above </a:t>
            </a:r>
            <a:r>
              <a:rPr lang="en-US" sz="2400" dirty="0" err="1" smtClean="0"/>
              <a:t>eg</a:t>
            </a:r>
            <a:r>
              <a:rPr lang="en-US" sz="2400" dirty="0" smtClean="0"/>
              <a:t>.</a:t>
            </a:r>
          </a:p>
          <a:p>
            <a:pPr>
              <a:buNone/>
            </a:pPr>
            <a:r>
              <a:rPr lang="en-US" sz="2400" dirty="0" smtClean="0"/>
              <a:t>Let </a:t>
            </a:r>
          </a:p>
          <a:p>
            <a:pPr>
              <a:buNone/>
            </a:pPr>
            <a:r>
              <a:rPr lang="en-US" sz="2400" dirty="0" smtClean="0"/>
              <a:t>		</a:t>
            </a:r>
            <a:r>
              <a:rPr lang="en-US" sz="2400" dirty="0" smtClean="0">
                <a:solidFill>
                  <a:srgbClr val="FF0000"/>
                </a:solidFill>
              </a:rPr>
              <a:t>starting address of </a:t>
            </a:r>
            <a:r>
              <a:rPr lang="en-US" sz="2400" dirty="0" err="1" smtClean="0">
                <a:solidFill>
                  <a:srgbClr val="FF0000"/>
                </a:solidFill>
              </a:rPr>
              <a:t>msg</a:t>
            </a:r>
            <a:r>
              <a:rPr lang="en-US" sz="2400" dirty="0" smtClean="0">
                <a:solidFill>
                  <a:srgbClr val="FF0000"/>
                </a:solidFill>
              </a:rPr>
              <a:t> is 100, then </a:t>
            </a:r>
          </a:p>
          <a:p>
            <a:pPr>
              <a:buNone/>
            </a:pPr>
            <a:r>
              <a:rPr lang="en-US" sz="2400" dirty="0" smtClean="0">
                <a:solidFill>
                  <a:srgbClr val="FF0000"/>
                </a:solidFill>
              </a:rPr>
              <a:t>		$=129 (including spaces)</a:t>
            </a:r>
          </a:p>
          <a:p>
            <a:pPr>
              <a:buNone/>
            </a:pPr>
            <a:r>
              <a:rPr lang="en-US" sz="2400" dirty="0" smtClean="0">
                <a:solidFill>
                  <a:srgbClr val="FF0000"/>
                </a:solidFill>
              </a:rPr>
              <a:t> </a:t>
            </a:r>
            <a:r>
              <a:rPr lang="en-US" sz="2400" dirty="0" smtClean="0"/>
              <a:t>$-</a:t>
            </a:r>
            <a:r>
              <a:rPr lang="en-US" sz="2400" dirty="0" err="1" smtClean="0"/>
              <a:t>msg</a:t>
            </a:r>
            <a:r>
              <a:rPr lang="en-US" sz="2400" dirty="0" smtClean="0"/>
              <a:t>=129-100=29 </a:t>
            </a:r>
          </a:p>
          <a:p>
            <a:pPr>
              <a:buNone/>
            </a:pPr>
            <a:r>
              <a:rPr lang="en-US" sz="2400" dirty="0" err="1" smtClean="0"/>
              <a:t>msg_len</a:t>
            </a:r>
            <a:r>
              <a:rPr lang="en-US" sz="2400" dirty="0" smtClean="0"/>
              <a:t>=29</a:t>
            </a:r>
            <a:endParaRPr lang="en-US" sz="2400" dirty="0"/>
          </a:p>
        </p:txBody>
      </p:sp>
      <p:sp>
        <p:nvSpPr>
          <p:cNvPr id="4" name="Date Placeholder 3"/>
          <p:cNvSpPr>
            <a:spLocks noGrp="1"/>
          </p:cNvSpPr>
          <p:nvPr>
            <p:ph type="dt" sz="half" idx="10"/>
          </p:nvPr>
        </p:nvSpPr>
        <p:spPr/>
        <p:txBody>
          <a:bodyPr/>
          <a:lstStyle/>
          <a:p>
            <a:fld id="{69263898-D7D8-497E-B79B-5C542ACD649D}"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3</a:t>
            </a:r>
            <a:endParaRPr lang="en-US" dirty="0"/>
          </a:p>
        </p:txBody>
      </p:sp>
      <p:sp>
        <p:nvSpPr>
          <p:cNvPr id="3" name="Content Placeholder 2"/>
          <p:cNvSpPr>
            <a:spLocks noGrp="1"/>
          </p:cNvSpPr>
          <p:nvPr>
            <p:ph idx="1"/>
          </p:nvPr>
        </p:nvSpPr>
        <p:spPr/>
        <p:txBody>
          <a:bodyPr/>
          <a:lstStyle/>
          <a:p>
            <a:r>
              <a:rPr lang="en-US" dirty="0" smtClean="0"/>
              <a:t>Hex to BCD and BCD to Hex conversion</a:t>
            </a:r>
            <a:endParaRPr lang="en-US" dirty="0"/>
          </a:p>
        </p:txBody>
      </p:sp>
      <p:sp>
        <p:nvSpPr>
          <p:cNvPr id="4" name="Date Placeholder 3"/>
          <p:cNvSpPr>
            <a:spLocks noGrp="1"/>
          </p:cNvSpPr>
          <p:nvPr>
            <p:ph type="dt" sz="half" idx="10"/>
          </p:nvPr>
        </p:nvSpPr>
        <p:spPr/>
        <p:txBody>
          <a:bodyPr/>
          <a:lstStyle/>
          <a:p>
            <a:fld id="{0C6A7E54-1FAF-4225-B77C-146891AF199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2">
                    <a:lumMod val="75000"/>
                  </a:schemeClr>
                </a:solidFill>
                <a:latin typeface="Times New Roman" pitchFamily="18" charset="0"/>
                <a:cs typeface="Times New Roman" pitchFamily="18" charset="0"/>
              </a:rPr>
              <a:t>number Conversion</a:t>
            </a:r>
            <a:endParaRPr lang="en-US" sz="3200"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marL="514350" indent="-514350">
              <a:buClr>
                <a:schemeClr val="accent2">
                  <a:lumMod val="50000"/>
                </a:schemeClr>
              </a:buClr>
              <a:buFont typeface="+mj-lt"/>
              <a:buAutoNum type="arabicPeriod"/>
            </a:pPr>
            <a:r>
              <a:rPr lang="en-US" sz="3000" dirty="0" smtClean="0">
                <a:latin typeface="Times-Roman"/>
              </a:rPr>
              <a:t>Start</a:t>
            </a:r>
          </a:p>
          <a:p>
            <a:pPr marL="514350" indent="-514350">
              <a:buClr>
                <a:schemeClr val="accent2">
                  <a:lumMod val="50000"/>
                </a:schemeClr>
              </a:buClr>
              <a:buFont typeface="+mj-lt"/>
              <a:buAutoNum type="arabicPeriod"/>
            </a:pPr>
            <a:r>
              <a:rPr lang="en-US" sz="3000" dirty="0" smtClean="0">
                <a:latin typeface="Times-Roman"/>
              </a:rPr>
              <a:t>Display menu</a:t>
            </a:r>
            <a:endParaRPr lang="en-US" sz="3000" dirty="0">
              <a:latin typeface="Times-Roman"/>
            </a:endParaRPr>
          </a:p>
          <a:p>
            <a:pPr marL="514350" indent="-514350">
              <a:buClr>
                <a:schemeClr val="accent2">
                  <a:lumMod val="50000"/>
                </a:schemeClr>
              </a:buClr>
              <a:buFont typeface="+mj-lt"/>
              <a:buAutoNum type="arabicPeriod"/>
            </a:pPr>
            <a:r>
              <a:rPr lang="en-US" sz="3000" dirty="0" smtClean="0">
                <a:latin typeface="Times-Roman"/>
              </a:rPr>
              <a:t>Accept </a:t>
            </a:r>
            <a:r>
              <a:rPr lang="en-US" sz="3000" dirty="0">
                <a:latin typeface="Times-Roman"/>
              </a:rPr>
              <a:t>Choice from </a:t>
            </a:r>
            <a:r>
              <a:rPr lang="en-US" sz="3000" dirty="0" smtClean="0">
                <a:latin typeface="Times-Roman"/>
              </a:rPr>
              <a:t>user</a:t>
            </a:r>
            <a:endParaRPr lang="en-US" sz="3000" dirty="0">
              <a:latin typeface="Times-Roman"/>
            </a:endParaRPr>
          </a:p>
          <a:p>
            <a:pPr marL="514350" indent="-514350">
              <a:buClr>
                <a:schemeClr val="accent2">
                  <a:lumMod val="50000"/>
                </a:schemeClr>
              </a:buClr>
              <a:buFont typeface="+mj-lt"/>
              <a:buAutoNum type="arabicPeriod"/>
            </a:pPr>
            <a:r>
              <a:rPr lang="en-US" sz="3000" dirty="0" smtClean="0">
                <a:latin typeface="Times-Roman"/>
              </a:rPr>
              <a:t> </a:t>
            </a:r>
            <a:r>
              <a:rPr lang="en-US" sz="3000" dirty="0">
                <a:latin typeface="Times-Roman"/>
              </a:rPr>
              <a:t>If </a:t>
            </a:r>
            <a:r>
              <a:rPr lang="en-US" sz="3000" dirty="0" smtClean="0">
                <a:latin typeface="Times-Roman"/>
              </a:rPr>
              <a:t> choice is 1 </a:t>
            </a:r>
            <a:r>
              <a:rPr lang="en-US" sz="3000" dirty="0">
                <a:latin typeface="Times-Roman"/>
              </a:rPr>
              <a:t>call </a:t>
            </a:r>
            <a:r>
              <a:rPr lang="en-US" sz="3000" dirty="0" err="1">
                <a:latin typeface="Times-Roman"/>
              </a:rPr>
              <a:t>Hex_to_BCD</a:t>
            </a:r>
            <a:r>
              <a:rPr lang="en-US" sz="3000" dirty="0">
                <a:latin typeface="Times-Roman"/>
              </a:rPr>
              <a:t> Procedure else continue</a:t>
            </a:r>
          </a:p>
          <a:p>
            <a:pPr marL="514350" indent="-514350">
              <a:buClr>
                <a:schemeClr val="accent2">
                  <a:lumMod val="50000"/>
                </a:schemeClr>
              </a:buClr>
              <a:buFont typeface="+mj-lt"/>
              <a:buAutoNum type="arabicPeriod"/>
            </a:pPr>
            <a:r>
              <a:rPr lang="en-US" sz="3000" dirty="0" smtClean="0">
                <a:latin typeface="Times-Roman"/>
              </a:rPr>
              <a:t> </a:t>
            </a:r>
            <a:r>
              <a:rPr lang="en-US" sz="3000" dirty="0">
                <a:latin typeface="Times-Roman"/>
              </a:rPr>
              <a:t>If </a:t>
            </a:r>
            <a:r>
              <a:rPr lang="en-US" sz="3000" dirty="0" smtClean="0">
                <a:latin typeface="Times-Roman"/>
              </a:rPr>
              <a:t>choice is  2 </a:t>
            </a:r>
            <a:r>
              <a:rPr lang="en-US" sz="3000" dirty="0">
                <a:latin typeface="Times-Roman"/>
              </a:rPr>
              <a:t>call </a:t>
            </a:r>
            <a:r>
              <a:rPr lang="en-US" sz="3000" dirty="0" err="1">
                <a:latin typeface="Times-Roman"/>
              </a:rPr>
              <a:t>BCD_to_Hex</a:t>
            </a:r>
            <a:r>
              <a:rPr lang="en-US" sz="3000" dirty="0">
                <a:latin typeface="Times-Roman"/>
              </a:rPr>
              <a:t> Procedure else continue</a:t>
            </a:r>
          </a:p>
          <a:p>
            <a:pPr marL="514350" indent="-514350">
              <a:buClr>
                <a:schemeClr val="accent2">
                  <a:lumMod val="50000"/>
                </a:schemeClr>
              </a:buClr>
              <a:buFont typeface="+mj-lt"/>
              <a:buAutoNum type="arabicPeriod"/>
            </a:pPr>
            <a:r>
              <a:rPr lang="en-US" sz="3000" dirty="0" smtClean="0">
                <a:latin typeface="Times-Roman"/>
              </a:rPr>
              <a:t>If choice is 3 </a:t>
            </a:r>
            <a:r>
              <a:rPr lang="en-US" sz="3000" dirty="0">
                <a:latin typeface="Times-Roman"/>
              </a:rPr>
              <a:t>Use Exit system call to exit</a:t>
            </a:r>
          </a:p>
          <a:p>
            <a:pPr marL="514350" indent="-514350">
              <a:buClr>
                <a:schemeClr val="accent2">
                  <a:lumMod val="50000"/>
                </a:schemeClr>
              </a:buClr>
              <a:buFont typeface="+mj-lt"/>
              <a:buAutoNum type="arabicPeriod"/>
            </a:pPr>
            <a:r>
              <a:rPr lang="en-US" sz="3000" dirty="0" smtClean="0">
                <a:latin typeface="Times-Roman"/>
              </a:rPr>
              <a:t> </a:t>
            </a:r>
            <a:r>
              <a:rPr lang="en-US" sz="3000" dirty="0">
                <a:latin typeface="Times-Roman"/>
              </a:rPr>
              <a:t>Stop</a:t>
            </a:r>
            <a:endParaRPr lang="en-US" sz="3000" dirty="0"/>
          </a:p>
        </p:txBody>
      </p:sp>
      <p:sp>
        <p:nvSpPr>
          <p:cNvPr id="4" name="Date Placeholder 3"/>
          <p:cNvSpPr>
            <a:spLocks noGrp="1"/>
          </p:cNvSpPr>
          <p:nvPr>
            <p:ph type="dt" sz="half" idx="10"/>
          </p:nvPr>
        </p:nvSpPr>
        <p:spPr/>
        <p:txBody>
          <a:bodyPr/>
          <a:lstStyle/>
          <a:p>
            <a:fld id="{5946208C-5B2A-40FE-87AC-DF83525FFB81}" type="datetime1">
              <a:rPr lang="en-US" smtClean="0"/>
              <a:pPr/>
              <a:t>3/20/2019</a:t>
            </a:fld>
            <a:endParaRPr lang="en-US"/>
          </a:p>
        </p:txBody>
      </p:sp>
      <p:sp>
        <p:nvSpPr>
          <p:cNvPr id="6" name="Slide Number Placeholder 5"/>
          <p:cNvSpPr>
            <a:spLocks noGrp="1"/>
          </p:cNvSpPr>
          <p:nvPr>
            <p:ph type="sldNum" sz="quarter" idx="12"/>
          </p:nvPr>
        </p:nvSpPr>
        <p:spPr/>
        <p:txBody>
          <a:bodyPr/>
          <a:lstStyle/>
          <a:p>
            <a:fld id="{2998CD3D-5FB4-459A-83C2-E360C17175C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3367645198"/>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chemeClr val="accent2">
                    <a:lumMod val="50000"/>
                  </a:schemeClr>
                </a:solidFill>
                <a:latin typeface="Times New Roman" pitchFamily="18" charset="0"/>
                <a:cs typeface="Times New Roman" pitchFamily="18" charset="0"/>
              </a:rPr>
              <a:t>Hexadecimal to BCD conversion</a:t>
            </a:r>
          </a:p>
          <a:p>
            <a:pPr>
              <a:buClr>
                <a:schemeClr val="accent2">
                  <a:lumMod val="50000"/>
                </a:schemeClr>
              </a:buClr>
              <a:buFont typeface="Wingdings" pitchFamily="2" charset="2"/>
              <a:buChar char="Ø"/>
            </a:pPr>
            <a:r>
              <a:rPr lang="en-US" dirty="0" smtClean="0">
                <a:solidFill>
                  <a:srgbClr val="002060"/>
                </a:solidFill>
                <a:latin typeface="Times New Roman" pitchFamily="18" charset="0"/>
                <a:cs typeface="Times New Roman" pitchFamily="18" charset="0"/>
              </a:rPr>
              <a:t>Conversion of a hexadecimal number can be carried out by dividing number by 10 or 0Ah and displaying remainder in reverse way</a:t>
            </a:r>
            <a:endParaRPr lang="en-US" dirty="0" smtClean="0"/>
          </a:p>
          <a:p>
            <a:endParaRPr lang="en-US" dirty="0"/>
          </a:p>
        </p:txBody>
      </p:sp>
      <p:sp>
        <p:nvSpPr>
          <p:cNvPr id="4" name="Date Placeholder 3"/>
          <p:cNvSpPr>
            <a:spLocks noGrp="1"/>
          </p:cNvSpPr>
          <p:nvPr>
            <p:ph type="dt" sz="half" idx="10"/>
          </p:nvPr>
        </p:nvSpPr>
        <p:spPr/>
        <p:txBody>
          <a:bodyPr/>
          <a:lstStyle/>
          <a:p>
            <a:fld id="{E7E03397-7AAB-46EB-BD0A-F0C28519FE0C}"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H-&gt;B</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pPr marL="457200" indent="-457200">
              <a:buFont typeface="+mj-lt"/>
              <a:buAutoNum type="arabicPeriod"/>
            </a:pPr>
            <a:r>
              <a:rPr lang="en-US" sz="2400" dirty="0" smtClean="0">
                <a:latin typeface="Times New Roman" pitchFamily="18" charset="0"/>
                <a:cs typeface="Times New Roman" pitchFamily="18" charset="0"/>
              </a:rPr>
              <a:t>Accept 4 digit hex number from user</a:t>
            </a:r>
          </a:p>
          <a:p>
            <a:pPr marL="457200" indent="-457200">
              <a:buFont typeface="+mj-lt"/>
              <a:buAutoNum type="arabicPeriod"/>
            </a:pPr>
            <a:r>
              <a:rPr lang="en-US" sz="2400" dirty="0" smtClean="0">
                <a:latin typeface="Times New Roman" pitchFamily="18" charset="0"/>
                <a:cs typeface="Times New Roman" pitchFamily="18" charset="0"/>
              </a:rPr>
              <a:t>Convert number from Ascii to hex by calling conversion procedure</a:t>
            </a:r>
          </a:p>
          <a:p>
            <a:pPr marL="457200" indent="-457200">
              <a:buFont typeface="+mj-lt"/>
              <a:buAutoNum type="arabicPeriod"/>
            </a:pPr>
            <a:r>
              <a:rPr lang="en-US" sz="2400" dirty="0" smtClean="0">
                <a:latin typeface="Times New Roman" pitchFamily="18" charset="0"/>
                <a:cs typeface="Times New Roman" pitchFamily="18" charset="0"/>
              </a:rPr>
              <a:t>Take number in Accumulator</a:t>
            </a:r>
          </a:p>
          <a:p>
            <a:pPr marL="457200" indent="-457200">
              <a:buFont typeface="+mj-lt"/>
              <a:buAutoNum type="arabicPeriod"/>
            </a:pPr>
            <a:r>
              <a:rPr lang="en-US" sz="2400" dirty="0" smtClean="0">
                <a:latin typeface="Times New Roman" pitchFamily="18" charset="0"/>
                <a:cs typeface="Times New Roman" pitchFamily="18" charset="0"/>
              </a:rPr>
              <a:t>Divide no by 10 or 0Ah; </a:t>
            </a:r>
            <a:r>
              <a:rPr lang="en-US" sz="2400" dirty="0" smtClean="0">
                <a:solidFill>
                  <a:srgbClr val="FF0000"/>
                </a:solidFill>
                <a:latin typeface="Times New Roman" pitchFamily="18" charset="0"/>
                <a:cs typeface="Times New Roman" pitchFamily="18" charset="0"/>
              </a:rPr>
              <a:t>after division quotient goes in AX and remainder is in DX</a:t>
            </a:r>
          </a:p>
          <a:p>
            <a:pPr marL="457200" indent="-457200">
              <a:buFont typeface="+mj-lt"/>
              <a:buAutoNum type="arabicPeriod"/>
            </a:pPr>
            <a:r>
              <a:rPr lang="en-US" sz="2400" dirty="0" smtClean="0">
                <a:latin typeface="Times New Roman" pitchFamily="18" charset="0"/>
                <a:cs typeface="Times New Roman" pitchFamily="18" charset="0"/>
              </a:rPr>
              <a:t>Push </a:t>
            </a:r>
            <a:r>
              <a:rPr lang="en-US" sz="2400" dirty="0" err="1" smtClean="0">
                <a:latin typeface="Times New Roman" pitchFamily="18" charset="0"/>
                <a:cs typeface="Times New Roman" pitchFamily="18" charset="0"/>
              </a:rPr>
              <a:t>dx</a:t>
            </a:r>
            <a:r>
              <a:rPr lang="en-US" sz="2400" dirty="0" smtClean="0">
                <a:latin typeface="Times New Roman" pitchFamily="18" charset="0"/>
                <a:cs typeface="Times New Roman" pitchFamily="18" charset="0"/>
              </a:rPr>
              <a:t> on stack</a:t>
            </a:r>
          </a:p>
          <a:p>
            <a:pPr marL="457200" indent="-457200">
              <a:buFont typeface="+mj-lt"/>
              <a:buAutoNum type="arabicPeriod"/>
            </a:pPr>
            <a:r>
              <a:rPr lang="en-US" sz="2400" dirty="0" smtClean="0">
                <a:latin typeface="Times New Roman" pitchFamily="18" charset="0"/>
                <a:cs typeface="Times New Roman" pitchFamily="18" charset="0"/>
              </a:rPr>
              <a:t>Increment counter </a:t>
            </a:r>
            <a:r>
              <a:rPr lang="en-US" sz="2400" dirty="0" smtClean="0">
                <a:solidFill>
                  <a:srgbClr val="FF0000"/>
                </a:solidFill>
                <a:latin typeface="Times New Roman" pitchFamily="18" charset="0"/>
                <a:cs typeface="Times New Roman" pitchFamily="18" charset="0"/>
              </a:rPr>
              <a:t>; to pop </a:t>
            </a:r>
            <a:r>
              <a:rPr lang="en-US" sz="2400" dirty="0" err="1" smtClean="0">
                <a:solidFill>
                  <a:srgbClr val="FF0000"/>
                </a:solidFill>
                <a:latin typeface="Times New Roman" pitchFamily="18" charset="0"/>
                <a:cs typeface="Times New Roman" pitchFamily="18" charset="0"/>
              </a:rPr>
              <a:t>dx</a:t>
            </a:r>
            <a:r>
              <a:rPr lang="en-US" sz="2400" dirty="0" smtClean="0">
                <a:solidFill>
                  <a:srgbClr val="FF0000"/>
                </a:solidFill>
                <a:latin typeface="Times New Roman" pitchFamily="18" charset="0"/>
                <a:cs typeface="Times New Roman" pitchFamily="18" charset="0"/>
              </a:rPr>
              <a:t> from stack</a:t>
            </a:r>
          </a:p>
          <a:p>
            <a:pPr marL="457200" indent="-457200">
              <a:buFont typeface="+mj-lt"/>
              <a:buAutoNum type="arabicPeriod"/>
            </a:pPr>
            <a:r>
              <a:rPr lang="en-US" sz="2400" dirty="0" smtClean="0">
                <a:latin typeface="Times New Roman" pitchFamily="18" charset="0"/>
                <a:cs typeface="Times New Roman" pitchFamily="18" charset="0"/>
              </a:rPr>
              <a:t>Compare quotient with zero. Repeat the procedure till it will not become zero</a:t>
            </a:r>
          </a:p>
          <a:p>
            <a:pPr marL="457200" indent="-457200">
              <a:buFont typeface="+mj-lt"/>
              <a:buAutoNum type="arabicPeriod"/>
            </a:pPr>
            <a:r>
              <a:rPr lang="en-US" sz="2400" dirty="0" smtClean="0">
                <a:latin typeface="Times New Roman" pitchFamily="18" charset="0"/>
                <a:cs typeface="Times New Roman" pitchFamily="18" charset="0"/>
              </a:rPr>
              <a:t>Pop </a:t>
            </a:r>
            <a:r>
              <a:rPr lang="en-US" sz="2400" dirty="0" err="1" smtClean="0">
                <a:latin typeface="Times New Roman" pitchFamily="18" charset="0"/>
                <a:cs typeface="Times New Roman" pitchFamily="18" charset="0"/>
              </a:rPr>
              <a:t>dx</a:t>
            </a:r>
            <a:r>
              <a:rPr lang="en-US" sz="2400" dirty="0" smtClean="0">
                <a:latin typeface="Times New Roman" pitchFamily="18" charset="0"/>
                <a:cs typeface="Times New Roman" pitchFamily="18" charset="0"/>
              </a:rPr>
              <a:t> from stack </a:t>
            </a:r>
          </a:p>
          <a:p>
            <a:pPr marL="457200" indent="-457200">
              <a:buFont typeface="+mj-lt"/>
              <a:buAutoNum type="arabicPeriod"/>
            </a:pPr>
            <a:r>
              <a:rPr lang="en-US" sz="2400" dirty="0" smtClean="0">
                <a:latin typeface="Times New Roman" pitchFamily="18" charset="0"/>
                <a:cs typeface="Times New Roman" pitchFamily="18" charset="0"/>
              </a:rPr>
              <a:t>Convert to </a:t>
            </a:r>
            <a:r>
              <a:rPr lang="en-US" sz="2400" dirty="0" err="1" smtClean="0">
                <a:latin typeface="Times New Roman" pitchFamily="18" charset="0"/>
                <a:cs typeface="Times New Roman" pitchFamily="18" charset="0"/>
              </a:rPr>
              <a:t>ascii</a:t>
            </a:r>
            <a:r>
              <a:rPr lang="en-US" sz="2400" dirty="0" smtClean="0">
                <a:latin typeface="Times New Roman" pitchFamily="18" charset="0"/>
                <a:cs typeface="Times New Roman" pitchFamily="18" charset="0"/>
              </a:rPr>
              <a:t> and display 1 digit</a:t>
            </a:r>
          </a:p>
          <a:p>
            <a:pPr marL="457200" indent="-457200">
              <a:buFont typeface="+mj-lt"/>
              <a:buAutoNum type="arabicPeriod"/>
            </a:pPr>
            <a:r>
              <a:rPr lang="en-US" sz="2400" dirty="0" smtClean="0">
                <a:latin typeface="Times New Roman" pitchFamily="18" charset="0"/>
                <a:cs typeface="Times New Roman" pitchFamily="18" charset="0"/>
              </a:rPr>
              <a:t>Repeat pop </a:t>
            </a:r>
            <a:r>
              <a:rPr lang="en-US" sz="2400" dirty="0" err="1" smtClean="0">
                <a:latin typeface="Times New Roman" pitchFamily="18" charset="0"/>
                <a:cs typeface="Times New Roman" pitchFamily="18" charset="0"/>
              </a:rPr>
              <a:t>dx</a:t>
            </a:r>
            <a:r>
              <a:rPr lang="en-US" sz="2400" dirty="0" smtClean="0">
                <a:latin typeface="Times New Roman" pitchFamily="18" charset="0"/>
                <a:cs typeface="Times New Roman" pitchFamily="18" charset="0"/>
              </a:rPr>
              <a:t> and display procedure till counter will not become zero</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solidFill>
                <a:srgbClr val="FF0000"/>
              </a:solidFill>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45131A1-766E-46DF-985F-F9987F6A5FD5}"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dirty="0" smtClean="0">
                <a:solidFill>
                  <a:schemeClr val="accent2">
                    <a:lumMod val="50000"/>
                  </a:schemeClr>
                </a:solidFill>
                <a:latin typeface="Times New Roman" pitchFamily="18" charset="0"/>
                <a:cs typeface="Times New Roman" pitchFamily="18" charset="0"/>
              </a:rPr>
              <a:t>BCD </a:t>
            </a:r>
            <a:r>
              <a:rPr lang="en-US" dirty="0">
                <a:solidFill>
                  <a:schemeClr val="accent2">
                    <a:lumMod val="50000"/>
                  </a:schemeClr>
                </a:solidFill>
                <a:latin typeface="Times New Roman" pitchFamily="18" charset="0"/>
                <a:cs typeface="Times New Roman" pitchFamily="18" charset="0"/>
              </a:rPr>
              <a:t>to </a:t>
            </a:r>
            <a:r>
              <a:rPr lang="en-US" dirty="0" smtClean="0">
                <a:solidFill>
                  <a:schemeClr val="accent2">
                    <a:lumMod val="50000"/>
                  </a:schemeClr>
                </a:solidFill>
                <a:latin typeface="Times New Roman" pitchFamily="18" charset="0"/>
                <a:cs typeface="Times New Roman" pitchFamily="18" charset="0"/>
              </a:rPr>
              <a:t>Hexadecimal number</a:t>
            </a:r>
          </a:p>
          <a:p>
            <a:pPr>
              <a:buClr>
                <a:schemeClr val="accent2">
                  <a:lumMod val="50000"/>
                </a:schemeClr>
              </a:buClr>
              <a:buFont typeface="Wingdings" pitchFamily="2" charset="2"/>
              <a:buChar char="Ø"/>
            </a:pPr>
            <a:r>
              <a:rPr lang="en-US" sz="2800" dirty="0">
                <a:solidFill>
                  <a:srgbClr val="002060"/>
                </a:solidFill>
                <a:latin typeface="Times New Roman" pitchFamily="18" charset="0"/>
                <a:cs typeface="Times New Roman" pitchFamily="18" charset="0"/>
              </a:rPr>
              <a:t>Conversion of BCD number to Hexadecimal number can be carried out by multiplying </a:t>
            </a:r>
            <a:r>
              <a:rPr lang="en-US" sz="2800" dirty="0" smtClean="0">
                <a:solidFill>
                  <a:srgbClr val="002060"/>
                </a:solidFill>
                <a:latin typeface="Times New Roman" pitchFamily="18" charset="0"/>
                <a:cs typeface="Times New Roman" pitchFamily="18" charset="0"/>
              </a:rPr>
              <a:t>the previous </a:t>
            </a:r>
            <a:r>
              <a:rPr lang="en-US" sz="2800" dirty="0">
                <a:solidFill>
                  <a:srgbClr val="002060"/>
                </a:solidFill>
                <a:latin typeface="Times New Roman" pitchFamily="18" charset="0"/>
                <a:cs typeface="Times New Roman" pitchFamily="18" charset="0"/>
              </a:rPr>
              <a:t>result by 10 0r 0AH and adding new digit to </a:t>
            </a:r>
            <a:r>
              <a:rPr lang="en-US" sz="2800" dirty="0" smtClean="0">
                <a:solidFill>
                  <a:srgbClr val="002060"/>
                </a:solidFill>
                <a:latin typeface="Times New Roman" pitchFamily="18" charset="0"/>
                <a:cs typeface="Times New Roman" pitchFamily="18" charset="0"/>
              </a:rPr>
              <a:t>it</a:t>
            </a:r>
          </a:p>
        </p:txBody>
      </p:sp>
      <p:sp>
        <p:nvSpPr>
          <p:cNvPr id="4" name="Date Placeholder 3"/>
          <p:cNvSpPr>
            <a:spLocks noGrp="1"/>
          </p:cNvSpPr>
          <p:nvPr>
            <p:ph type="dt" sz="half" idx="10"/>
          </p:nvPr>
        </p:nvSpPr>
        <p:spPr/>
        <p:txBody>
          <a:bodyPr/>
          <a:lstStyle/>
          <a:p>
            <a:fld id="{043C8E93-27AB-4F0B-A814-DA5D60C7CD7C}" type="datetime1">
              <a:rPr lang="en-US" smtClean="0"/>
              <a:pPr/>
              <a:t>3/20/2019</a:t>
            </a:fld>
            <a:endParaRPr lang="en-US"/>
          </a:p>
        </p:txBody>
      </p:sp>
      <p:sp>
        <p:nvSpPr>
          <p:cNvPr id="6" name="Slide Number Placeholder 5"/>
          <p:cNvSpPr>
            <a:spLocks noGrp="1"/>
          </p:cNvSpPr>
          <p:nvPr>
            <p:ph type="sldNum" sz="quarter" idx="12"/>
          </p:nvPr>
        </p:nvSpPr>
        <p:spPr/>
        <p:txBody>
          <a:bodyPr/>
          <a:lstStyle/>
          <a:p>
            <a:fld id="{2998CD3D-5FB4-459A-83C2-E360C17175C6}" type="slidenum">
              <a:rPr lang="en-US" smtClean="0"/>
              <a:pPr/>
              <a:t>44</a:t>
            </a:fld>
            <a:endParaRPr lang="en-US"/>
          </a:p>
        </p:txBody>
      </p:sp>
      <p:sp>
        <p:nvSpPr>
          <p:cNvPr id="7" name="Title 6"/>
          <p:cNvSpPr>
            <a:spLocks noGrp="1"/>
          </p:cNvSpPr>
          <p:nvPr>
            <p:ph type="title"/>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 xmlns:p14="http://schemas.microsoft.com/office/powerpoint/2010/main" val="2463414144"/>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marL="514350" indent="-514350">
              <a:buFont typeface="+mj-lt"/>
              <a:buAutoNum type="arabicPeriod"/>
            </a:pPr>
            <a:r>
              <a:rPr lang="en-US" dirty="0" smtClean="0">
                <a:latin typeface="Times New Roman" pitchFamily="18" charset="0"/>
                <a:cs typeface="Times New Roman" pitchFamily="18" charset="0"/>
              </a:rPr>
              <a:t>Accept 5 digit </a:t>
            </a:r>
            <a:r>
              <a:rPr lang="en-US" dirty="0" err="1" smtClean="0">
                <a:latin typeface="Times New Roman" pitchFamily="18" charset="0"/>
                <a:cs typeface="Times New Roman" pitchFamily="18" charset="0"/>
              </a:rPr>
              <a:t>bcd</a:t>
            </a:r>
            <a:r>
              <a:rPr lang="en-US" dirty="0" smtClean="0">
                <a:latin typeface="Times New Roman" pitchFamily="18" charset="0"/>
                <a:cs typeface="Times New Roman" pitchFamily="18" charset="0"/>
              </a:rPr>
              <a:t> number from user</a:t>
            </a:r>
          </a:p>
          <a:p>
            <a:pPr marL="514350" indent="-514350">
              <a:buFont typeface="+mj-lt"/>
              <a:buAutoNum type="arabicPeriod"/>
            </a:pPr>
            <a:r>
              <a:rPr lang="en-US" dirty="0" smtClean="0">
                <a:latin typeface="Times New Roman" pitchFamily="18" charset="0"/>
                <a:cs typeface="Times New Roman" pitchFamily="18" charset="0"/>
              </a:rPr>
              <a:t>Take </a:t>
            </a:r>
            <a:r>
              <a:rPr lang="en-US" dirty="0" err="1" smtClean="0">
                <a:latin typeface="Times New Roman" pitchFamily="18" charset="0"/>
                <a:cs typeface="Times New Roman" pitchFamily="18" charset="0"/>
              </a:rPr>
              <a:t>rsi</a:t>
            </a:r>
            <a:r>
              <a:rPr lang="en-US" dirty="0" smtClean="0">
                <a:latin typeface="Times New Roman" pitchFamily="18" charset="0"/>
                <a:cs typeface="Times New Roman" pitchFamily="18" charset="0"/>
              </a:rPr>
              <a:t> pointer to point number; </a:t>
            </a:r>
            <a:r>
              <a:rPr lang="en-US" dirty="0" smtClean="0">
                <a:solidFill>
                  <a:srgbClr val="FF0000"/>
                </a:solidFill>
                <a:latin typeface="Times New Roman" pitchFamily="18" charset="0"/>
                <a:cs typeface="Times New Roman" pitchFamily="18" charset="0"/>
              </a:rPr>
              <a:t>pointing to first number </a:t>
            </a:r>
            <a:r>
              <a:rPr lang="en-US" dirty="0" err="1" smtClean="0">
                <a:solidFill>
                  <a:srgbClr val="FF0000"/>
                </a:solidFill>
                <a:latin typeface="Times New Roman" pitchFamily="18" charset="0"/>
                <a:cs typeface="Times New Roman" pitchFamily="18" charset="0"/>
              </a:rPr>
              <a:t>ascii</a:t>
            </a:r>
            <a:r>
              <a:rPr lang="en-US" dirty="0" smtClean="0">
                <a:solidFill>
                  <a:srgbClr val="FF0000"/>
                </a:solidFill>
                <a:latin typeface="Times New Roman" pitchFamily="18" charset="0"/>
                <a:cs typeface="Times New Roman" pitchFamily="18" charset="0"/>
              </a:rPr>
              <a:t> value</a:t>
            </a:r>
          </a:p>
          <a:p>
            <a:pPr marL="514350" indent="-514350">
              <a:buFont typeface="+mj-lt"/>
              <a:buAutoNum type="arabicPeriod"/>
            </a:pPr>
            <a:r>
              <a:rPr lang="en-US" dirty="0" smtClean="0">
                <a:latin typeface="Times New Roman" pitchFamily="18" charset="0"/>
                <a:cs typeface="Times New Roman" pitchFamily="18" charset="0"/>
              </a:rPr>
              <a:t>Take counter with 5 value</a:t>
            </a:r>
          </a:p>
          <a:p>
            <a:pPr marL="514350" indent="-514350">
              <a:buFont typeface="+mj-lt"/>
              <a:buAutoNum type="arabicPeriod"/>
            </a:pPr>
            <a:r>
              <a:rPr lang="en-US" dirty="0" smtClean="0">
                <a:latin typeface="Times New Roman" pitchFamily="18" charset="0"/>
                <a:cs typeface="Times New Roman" pitchFamily="18" charset="0"/>
              </a:rPr>
              <a:t>Take zero in Accumulator</a:t>
            </a:r>
          </a:p>
          <a:p>
            <a:pPr marL="514350" indent="-514350">
              <a:buFont typeface="+mj-lt"/>
              <a:buAutoNum type="arabicPeriod"/>
            </a:pPr>
            <a:r>
              <a:rPr lang="en-US" dirty="0" smtClean="0">
                <a:latin typeface="Times New Roman" pitchFamily="18" charset="0"/>
                <a:cs typeface="Times New Roman" pitchFamily="18" charset="0"/>
              </a:rPr>
              <a:t>Take zero in </a:t>
            </a:r>
            <a:r>
              <a:rPr lang="en-US" dirty="0" err="1" smtClean="0">
                <a:latin typeface="Times New Roman" pitchFamily="18" charset="0"/>
                <a:cs typeface="Times New Roman" pitchFamily="18" charset="0"/>
              </a:rPr>
              <a:t>rdx</a:t>
            </a: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Multiply accumulator by 10 or 0Ah</a:t>
            </a:r>
            <a:endParaRPr lang="en-US" dirty="0" smtClean="0">
              <a:solidFill>
                <a:srgbClr val="FF0000"/>
              </a:solidFill>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Take first value of </a:t>
            </a:r>
            <a:r>
              <a:rPr lang="en-US" dirty="0" err="1" smtClean="0">
                <a:latin typeface="Times New Roman" pitchFamily="18" charset="0"/>
                <a:cs typeface="Times New Roman" pitchFamily="18" charset="0"/>
              </a:rPr>
              <a:t>rsi</a:t>
            </a:r>
            <a:r>
              <a:rPr lang="en-US" dirty="0" smtClean="0">
                <a:latin typeface="Times New Roman" pitchFamily="18" charset="0"/>
                <a:cs typeface="Times New Roman" pitchFamily="18" charset="0"/>
              </a:rPr>
              <a:t> in dl register and convert to hex by subtracting 30h</a:t>
            </a:r>
          </a:p>
          <a:p>
            <a:pPr marL="514350" indent="-514350">
              <a:buFont typeface="+mj-lt"/>
              <a:buAutoNum type="arabicPeriod"/>
            </a:pPr>
            <a:r>
              <a:rPr lang="en-US" dirty="0" smtClean="0">
                <a:latin typeface="Times New Roman" pitchFamily="18" charset="0"/>
                <a:cs typeface="Times New Roman" pitchFamily="18" charset="0"/>
              </a:rPr>
              <a:t>Add this value to accumulator</a:t>
            </a:r>
          </a:p>
          <a:p>
            <a:pPr marL="514350" indent="-514350">
              <a:buFont typeface="+mj-lt"/>
              <a:buAutoNum type="arabicPeriod"/>
            </a:pPr>
            <a:r>
              <a:rPr lang="en-US" dirty="0" smtClean="0">
                <a:latin typeface="Times New Roman" pitchFamily="18" charset="0"/>
                <a:cs typeface="Times New Roman" pitchFamily="18" charset="0"/>
              </a:rPr>
              <a:t>Increment </a:t>
            </a:r>
            <a:r>
              <a:rPr lang="en-US" dirty="0" err="1" smtClean="0">
                <a:latin typeface="Times New Roman" pitchFamily="18" charset="0"/>
                <a:cs typeface="Times New Roman" pitchFamily="18" charset="0"/>
              </a:rPr>
              <a:t>rsi</a:t>
            </a:r>
            <a:r>
              <a:rPr lang="en-US" dirty="0" smtClean="0">
                <a:latin typeface="Times New Roman" pitchFamily="18" charset="0"/>
                <a:cs typeface="Times New Roman" pitchFamily="18" charset="0"/>
              </a:rPr>
              <a:t> pointer; </a:t>
            </a:r>
            <a:r>
              <a:rPr lang="en-US" dirty="0" smtClean="0">
                <a:solidFill>
                  <a:srgbClr val="FF0000"/>
                </a:solidFill>
                <a:latin typeface="Times New Roman" pitchFamily="18" charset="0"/>
                <a:cs typeface="Times New Roman" pitchFamily="18" charset="0"/>
              </a:rPr>
              <a:t>now points to 2</a:t>
            </a:r>
            <a:r>
              <a:rPr lang="en-US" baseline="30000" dirty="0" smtClean="0">
                <a:solidFill>
                  <a:srgbClr val="FF0000"/>
                </a:solidFill>
                <a:latin typeface="Times New Roman" pitchFamily="18" charset="0"/>
                <a:cs typeface="Times New Roman" pitchFamily="18" charset="0"/>
              </a:rPr>
              <a:t>nd</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ascii</a:t>
            </a:r>
            <a:r>
              <a:rPr lang="en-US" dirty="0" smtClean="0">
                <a:solidFill>
                  <a:srgbClr val="FF0000"/>
                </a:solidFill>
                <a:latin typeface="Times New Roman" pitchFamily="18" charset="0"/>
                <a:cs typeface="Times New Roman" pitchFamily="18" charset="0"/>
              </a:rPr>
              <a:t> value</a:t>
            </a:r>
          </a:p>
          <a:p>
            <a:pPr marL="514350" indent="-514350">
              <a:buFont typeface="+mj-lt"/>
              <a:buAutoNum type="arabicPeriod"/>
            </a:pPr>
            <a:r>
              <a:rPr lang="en-US" dirty="0" smtClean="0">
                <a:latin typeface="Times New Roman" pitchFamily="18" charset="0"/>
                <a:cs typeface="Times New Roman" pitchFamily="18" charset="0"/>
              </a:rPr>
              <a:t>Repeat the procedure of taking zero in </a:t>
            </a:r>
            <a:r>
              <a:rPr lang="en-US" dirty="0" err="1" smtClean="0">
                <a:latin typeface="Times New Roman" pitchFamily="18" charset="0"/>
                <a:cs typeface="Times New Roman" pitchFamily="18" charset="0"/>
              </a:rPr>
              <a:t>rdx</a:t>
            </a:r>
            <a:r>
              <a:rPr lang="en-US" dirty="0" smtClean="0">
                <a:latin typeface="Times New Roman" pitchFamily="18" charset="0"/>
                <a:cs typeface="Times New Roman" pitchFamily="18" charset="0"/>
              </a:rPr>
              <a:t> and multiplying till counter will not become zero</a:t>
            </a:r>
          </a:p>
          <a:p>
            <a:pPr marL="514350" indent="-514350">
              <a:buFont typeface="+mj-lt"/>
              <a:buAutoNum type="arabicPeriod"/>
            </a:pPr>
            <a:r>
              <a:rPr lang="en-US" dirty="0" smtClean="0">
                <a:latin typeface="Times New Roman" pitchFamily="18" charset="0"/>
                <a:cs typeface="Times New Roman" pitchFamily="18" charset="0"/>
              </a:rPr>
              <a:t>Finally display </a:t>
            </a:r>
            <a:r>
              <a:rPr lang="en-US" dirty="0" err="1" smtClean="0">
                <a:latin typeface="Times New Roman" pitchFamily="18" charset="0"/>
                <a:cs typeface="Times New Roman" pitchFamily="18" charset="0"/>
              </a:rPr>
              <a:t>accumalator</a:t>
            </a:r>
            <a:r>
              <a:rPr lang="en-US" dirty="0" smtClean="0">
                <a:latin typeface="Times New Roman" pitchFamily="18" charset="0"/>
                <a:cs typeface="Times New Roman" pitchFamily="18" charset="0"/>
              </a:rPr>
              <a:t> contents by calling conversion procedure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F8C17646-5344-4C75-823E-9EAE2DC38A20}"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69535" y="1295400"/>
            <a:ext cx="9004927" cy="3733801"/>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76D933B0-DA89-477D-A64D-B82900DAD199}"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990600" y="109060"/>
            <a:ext cx="7239000" cy="592026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F4C31697-2352-4FDF-96EC-DD8EA025B546}"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609600" y="490538"/>
            <a:ext cx="7772400" cy="5994464"/>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AC3EAAA8-858D-46DE-BA8D-28991718CFB4}"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704850" y="419099"/>
            <a:ext cx="8134350" cy="6331169"/>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4E811FA-5CEC-4091-86BA-EC8076039C69}"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.BSS ; uninitialized variable Declaration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FF0000"/>
                </a:solidFill>
              </a:rPr>
              <a:t>Syntax</a:t>
            </a:r>
          </a:p>
          <a:p>
            <a:pPr>
              <a:buNone/>
            </a:pPr>
            <a:r>
              <a:rPr lang="en-US" dirty="0" smtClean="0"/>
              <a:t>		</a:t>
            </a:r>
            <a:r>
              <a:rPr lang="en-US" dirty="0" err="1" smtClean="0">
                <a:solidFill>
                  <a:srgbClr val="FF0000"/>
                </a:solidFill>
              </a:rPr>
              <a:t>Var_Name</a:t>
            </a:r>
            <a:r>
              <a:rPr lang="en-US" dirty="0" smtClean="0">
                <a:solidFill>
                  <a:srgbClr val="FF0000"/>
                </a:solidFill>
              </a:rPr>
              <a:t>  RES </a:t>
            </a:r>
            <a:r>
              <a:rPr lang="en-US" dirty="0" err="1" smtClean="0">
                <a:solidFill>
                  <a:srgbClr val="FF0000"/>
                </a:solidFill>
              </a:rPr>
              <a:t>memory_Type</a:t>
            </a:r>
            <a:r>
              <a:rPr lang="en-US" dirty="0" smtClean="0">
                <a:solidFill>
                  <a:srgbClr val="FF0000"/>
                </a:solidFill>
              </a:rPr>
              <a:t>  Memory Size</a:t>
            </a:r>
          </a:p>
          <a:p>
            <a:pPr>
              <a:buNone/>
            </a:pPr>
            <a:r>
              <a:rPr lang="en-US" dirty="0" smtClean="0"/>
              <a:t>RES-Reserve memory</a:t>
            </a:r>
          </a:p>
          <a:p>
            <a:pPr>
              <a:buNone/>
            </a:pPr>
            <a:r>
              <a:rPr lang="en-US" dirty="0" smtClean="0"/>
              <a:t>RESB,RESW,RESD,RESQ- Reserve </a:t>
            </a:r>
            <a:r>
              <a:rPr lang="en-US" dirty="0" err="1" smtClean="0"/>
              <a:t>byte,word,double</a:t>
            </a:r>
            <a:r>
              <a:rPr lang="en-US" dirty="0" smtClean="0"/>
              <a:t> </a:t>
            </a:r>
            <a:r>
              <a:rPr lang="en-US" dirty="0" err="1" smtClean="0"/>
              <a:t>word,quad</a:t>
            </a:r>
            <a:r>
              <a:rPr lang="en-US" dirty="0" smtClean="0"/>
              <a:t> word memory</a:t>
            </a:r>
          </a:p>
          <a:p>
            <a:pPr>
              <a:buNone/>
            </a:pPr>
            <a:r>
              <a:rPr lang="en-US" dirty="0" err="1" smtClean="0"/>
              <a:t>Eg</a:t>
            </a:r>
            <a:r>
              <a:rPr lang="en-US" dirty="0" smtClean="0"/>
              <a:t>. </a:t>
            </a:r>
          </a:p>
          <a:p>
            <a:pPr>
              <a:buNone/>
            </a:pPr>
            <a:r>
              <a:rPr lang="en-US" dirty="0" smtClean="0"/>
              <a:t>A </a:t>
            </a:r>
            <a:r>
              <a:rPr lang="en-US" dirty="0" err="1" smtClean="0"/>
              <a:t>resb</a:t>
            </a:r>
            <a:r>
              <a:rPr lang="en-US" dirty="0" smtClean="0"/>
              <a:t> 50</a:t>
            </a:r>
          </a:p>
          <a:p>
            <a:pPr>
              <a:buNone/>
            </a:pPr>
            <a:r>
              <a:rPr lang="en-US" dirty="0" smtClean="0"/>
              <a:t>    Declare Variable A and allocate 50 bytes memory for it.</a:t>
            </a:r>
            <a:endParaRPr lang="en-US" dirty="0"/>
          </a:p>
        </p:txBody>
      </p:sp>
      <p:sp>
        <p:nvSpPr>
          <p:cNvPr id="4" name="Date Placeholder 3"/>
          <p:cNvSpPr>
            <a:spLocks noGrp="1"/>
          </p:cNvSpPr>
          <p:nvPr>
            <p:ph type="dt" sz="half" idx="10"/>
          </p:nvPr>
        </p:nvSpPr>
        <p:spPr/>
        <p:txBody>
          <a:bodyPr/>
          <a:lstStyle/>
          <a:p>
            <a:fld id="{614071F9-6074-4741-A807-4A06B72DE4B9}"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solidFill>
                  <a:srgbClr val="0066FF"/>
                </a:solidFill>
                <a:latin typeface="DejaVuSerif"/>
              </a:rPr>
              <a:t>Assignment 4</a:t>
            </a:r>
            <a:endParaRPr lang="en-US" dirty="0"/>
          </a:p>
        </p:txBody>
      </p:sp>
      <p:sp>
        <p:nvSpPr>
          <p:cNvPr id="3" name="Content Placeholder 2"/>
          <p:cNvSpPr>
            <a:spLocks noGrp="1"/>
          </p:cNvSpPr>
          <p:nvPr>
            <p:ph idx="1"/>
          </p:nvPr>
        </p:nvSpPr>
        <p:spPr/>
        <p:txBody>
          <a:bodyPr/>
          <a:lstStyle/>
          <a:p>
            <a:r>
              <a:rPr lang="en-US" dirty="0" smtClean="0"/>
              <a:t>Write X86 ALP to perform multiplication of two 8- bit hexadecimal numbers. </a:t>
            </a:r>
          </a:p>
          <a:p>
            <a:pPr>
              <a:buNone/>
            </a:pPr>
            <a:r>
              <a:rPr lang="en-US" dirty="0" smtClean="0"/>
              <a:t>1. successive addition </a:t>
            </a:r>
          </a:p>
          <a:p>
            <a:pPr>
              <a:buNone/>
            </a:pPr>
            <a:r>
              <a:rPr lang="en-US" dirty="0" smtClean="0"/>
              <a:t>2. add and shift method </a:t>
            </a:r>
          </a:p>
          <a:p>
            <a:pPr>
              <a:buNone/>
            </a:pPr>
            <a:r>
              <a:rPr lang="en-US" dirty="0" smtClean="0"/>
              <a:t>use of 64-bit registers is expected</a:t>
            </a:r>
            <a:endParaRPr lang="en-US" dirty="0"/>
          </a:p>
        </p:txBody>
      </p:sp>
      <p:sp>
        <p:nvSpPr>
          <p:cNvPr id="4" name="Date Placeholder 3"/>
          <p:cNvSpPr>
            <a:spLocks noGrp="1"/>
          </p:cNvSpPr>
          <p:nvPr>
            <p:ph type="dt" sz="half" idx="10"/>
          </p:nvPr>
        </p:nvSpPr>
        <p:spPr/>
        <p:txBody>
          <a:bodyPr/>
          <a:lstStyle/>
          <a:p>
            <a:fld id="{84DC542F-5608-4339-8215-BA7F46D78DB6}"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Display menu</a:t>
            </a:r>
          </a:p>
          <a:p>
            <a:pPr marL="514350" indent="-514350">
              <a:buFont typeface="+mj-lt"/>
              <a:buAutoNum type="arabicPeriod"/>
            </a:pPr>
            <a:r>
              <a:rPr lang="en-US" dirty="0" smtClean="0"/>
              <a:t>Accept choice</a:t>
            </a:r>
          </a:p>
          <a:p>
            <a:pPr marL="514350" indent="-514350">
              <a:buFont typeface="+mj-lt"/>
              <a:buAutoNum type="arabicPeriod"/>
            </a:pPr>
            <a:r>
              <a:rPr lang="en-US" dirty="0" smtClean="0"/>
              <a:t>If 1 call successive addition</a:t>
            </a:r>
          </a:p>
          <a:p>
            <a:pPr marL="514350" indent="-514350">
              <a:buFont typeface="+mj-lt"/>
              <a:buAutoNum type="arabicPeriod"/>
            </a:pPr>
            <a:r>
              <a:rPr lang="en-US" dirty="0" smtClean="0"/>
              <a:t>Else if 2 call add and shift procedure</a:t>
            </a:r>
          </a:p>
          <a:p>
            <a:pPr marL="514350" indent="-514350">
              <a:buFont typeface="+mj-lt"/>
              <a:buAutoNum type="arabicPeriod"/>
            </a:pPr>
            <a:r>
              <a:rPr lang="en-US" dirty="0" smtClean="0"/>
              <a:t>Else call exit</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2270392E-C579-4D7D-80D3-D6BD775F3BE5}"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successive addition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Accept 2 8-bit numbers</a:t>
            </a:r>
          </a:p>
          <a:p>
            <a:pPr marL="514350" indent="-514350">
              <a:buFont typeface="+mj-lt"/>
              <a:buAutoNum type="arabicPeriod"/>
            </a:pPr>
            <a:r>
              <a:rPr lang="en-US" dirty="0" smtClean="0"/>
              <a:t>Convert from </a:t>
            </a:r>
            <a:r>
              <a:rPr lang="en-US" dirty="0" err="1" smtClean="0"/>
              <a:t>ascii</a:t>
            </a:r>
            <a:r>
              <a:rPr lang="en-US" dirty="0" smtClean="0"/>
              <a:t> to hex</a:t>
            </a:r>
          </a:p>
          <a:p>
            <a:pPr marL="514350" indent="-514350">
              <a:buFont typeface="+mj-lt"/>
              <a:buAutoNum type="arabicPeriod"/>
            </a:pPr>
            <a:r>
              <a:rPr lang="en-US" dirty="0" smtClean="0"/>
              <a:t>Add first number to result variable till second number will not become zero.</a:t>
            </a:r>
          </a:p>
          <a:p>
            <a:pPr marL="514350" indent="-514350">
              <a:buNone/>
            </a:pPr>
            <a:r>
              <a:rPr lang="en-US" sz="2800" dirty="0" smtClean="0">
                <a:solidFill>
                  <a:srgbClr val="FF0000"/>
                </a:solidFill>
              </a:rPr>
              <a:t>; second no is acting as a count</a:t>
            </a:r>
          </a:p>
          <a:p>
            <a:pPr marL="514350" indent="-514350">
              <a:buNone/>
            </a:pPr>
            <a:r>
              <a:rPr lang="en-US" sz="2800" dirty="0" err="1" smtClean="0">
                <a:solidFill>
                  <a:srgbClr val="FF0000"/>
                </a:solidFill>
              </a:rPr>
              <a:t>Eg</a:t>
            </a:r>
            <a:r>
              <a:rPr lang="en-US" sz="2800" dirty="0" smtClean="0">
                <a:solidFill>
                  <a:srgbClr val="FF0000"/>
                </a:solidFill>
              </a:rPr>
              <a:t>. 02 *03</a:t>
            </a:r>
          </a:p>
          <a:p>
            <a:pPr marL="514350" indent="-514350">
              <a:buNone/>
            </a:pPr>
            <a:r>
              <a:rPr lang="en-US" sz="2800" dirty="0" smtClean="0">
                <a:solidFill>
                  <a:srgbClr val="FF0000"/>
                </a:solidFill>
              </a:rPr>
              <a:t>     add 02 three times.</a:t>
            </a:r>
          </a:p>
          <a:p>
            <a:pPr marL="514350" indent="-514350">
              <a:buNone/>
            </a:pPr>
            <a:r>
              <a:rPr lang="en-US" sz="2800" dirty="0" smtClean="0">
                <a:solidFill>
                  <a:srgbClr val="FF0000"/>
                </a:solidFill>
              </a:rPr>
              <a:t>   Or add 03 two times</a:t>
            </a:r>
            <a:endParaRPr lang="en-US" sz="2800" dirty="0">
              <a:solidFill>
                <a:srgbClr val="FF0000"/>
              </a:solidFill>
            </a:endParaRPr>
          </a:p>
        </p:txBody>
      </p:sp>
      <p:sp>
        <p:nvSpPr>
          <p:cNvPr id="4" name="Date Placeholder 3"/>
          <p:cNvSpPr>
            <a:spLocks noGrp="1"/>
          </p:cNvSpPr>
          <p:nvPr>
            <p:ph type="dt" sz="half" idx="10"/>
          </p:nvPr>
        </p:nvSpPr>
        <p:spPr/>
        <p:txBody>
          <a:bodyPr/>
          <a:lstStyle/>
          <a:p>
            <a:fld id="{238DBD07-B522-4A9F-B7FE-4D1132FF29AE}"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62200" y="1600200"/>
            <a:ext cx="8229600" cy="4525963"/>
          </a:xfrm>
        </p:spPr>
        <p:txBody>
          <a:bodyPr/>
          <a:lstStyle/>
          <a:p>
            <a:pPr>
              <a:buNone/>
            </a:pPr>
            <a:r>
              <a:rPr lang="en-US" dirty="0" err="1" smtClean="0"/>
              <a:t>mov</a:t>
            </a:r>
            <a:r>
              <a:rPr lang="en-US" dirty="0" smtClean="0"/>
              <a:t> al,[num1]</a:t>
            </a:r>
          </a:p>
          <a:p>
            <a:pPr>
              <a:buNone/>
            </a:pPr>
            <a:r>
              <a:rPr lang="en-US" dirty="0" err="1" smtClean="0"/>
              <a:t>mov</a:t>
            </a:r>
            <a:r>
              <a:rPr lang="en-US" dirty="0" smtClean="0"/>
              <a:t> </a:t>
            </a:r>
            <a:r>
              <a:rPr lang="en-US" dirty="0" err="1" smtClean="0"/>
              <a:t>bl</a:t>
            </a:r>
            <a:r>
              <a:rPr lang="en-US" dirty="0" smtClean="0"/>
              <a:t>,[num2]</a:t>
            </a:r>
          </a:p>
          <a:p>
            <a:pPr>
              <a:buNone/>
            </a:pPr>
            <a:r>
              <a:rPr lang="en-US" dirty="0" err="1" smtClean="0"/>
              <a:t>lp</a:t>
            </a:r>
            <a:r>
              <a:rPr lang="en-US" dirty="0" smtClean="0"/>
              <a:t>: Add [result],ax</a:t>
            </a:r>
          </a:p>
          <a:p>
            <a:pPr>
              <a:buNone/>
            </a:pPr>
            <a:r>
              <a:rPr lang="en-US" dirty="0" smtClean="0"/>
              <a:t>Dec </a:t>
            </a:r>
            <a:r>
              <a:rPr lang="en-US" dirty="0" err="1" smtClean="0"/>
              <a:t>bl</a:t>
            </a:r>
            <a:endParaRPr lang="en-US" dirty="0" smtClean="0"/>
          </a:p>
          <a:p>
            <a:pPr>
              <a:buNone/>
            </a:pPr>
            <a:r>
              <a:rPr lang="en-US" dirty="0" err="1" smtClean="0"/>
              <a:t>Jnz</a:t>
            </a:r>
            <a:r>
              <a:rPr lang="en-US" dirty="0" smtClean="0"/>
              <a:t> </a:t>
            </a:r>
            <a:r>
              <a:rPr lang="en-US" dirty="0" err="1" smtClean="0"/>
              <a:t>lp</a:t>
            </a:r>
            <a:endParaRPr lang="en-US" dirty="0" smtClean="0"/>
          </a:p>
          <a:p>
            <a:pPr>
              <a:buNone/>
            </a:pPr>
            <a:r>
              <a:rPr lang="en-US" dirty="0" smtClean="0"/>
              <a:t>;convert result and display</a:t>
            </a:r>
            <a:endParaRPr lang="en-US" dirty="0"/>
          </a:p>
        </p:txBody>
      </p:sp>
      <p:sp>
        <p:nvSpPr>
          <p:cNvPr id="4" name="Date Placeholder 3"/>
          <p:cNvSpPr>
            <a:spLocks noGrp="1"/>
          </p:cNvSpPr>
          <p:nvPr>
            <p:ph type="dt" sz="half" idx="10"/>
          </p:nvPr>
        </p:nvSpPr>
        <p:spPr/>
        <p:txBody>
          <a:bodyPr/>
          <a:lstStyle/>
          <a:p>
            <a:fld id="{5523FE74-95BF-43BF-874E-F3708DAD122F}"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and Shift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Take num1 in </a:t>
            </a:r>
            <a:r>
              <a:rPr lang="en-US" dirty="0" err="1" smtClean="0"/>
              <a:t>ax;multiplicand</a:t>
            </a:r>
            <a:r>
              <a:rPr lang="en-US" dirty="0" smtClean="0"/>
              <a:t> ;</a:t>
            </a:r>
            <a:r>
              <a:rPr lang="en-US" sz="2300" dirty="0" smtClean="0">
                <a:solidFill>
                  <a:srgbClr val="FF0000"/>
                </a:solidFill>
              </a:rPr>
              <a:t>8bit multiplicand</a:t>
            </a:r>
            <a:endParaRPr lang="en-US" dirty="0" smtClean="0">
              <a:solidFill>
                <a:srgbClr val="FF0000"/>
              </a:solidFill>
            </a:endParaRPr>
          </a:p>
          <a:p>
            <a:pPr marL="514350" indent="-514350">
              <a:buFont typeface="+mj-lt"/>
              <a:buAutoNum type="arabicPeriod"/>
            </a:pPr>
            <a:r>
              <a:rPr lang="en-US" dirty="0" smtClean="0"/>
              <a:t>Take num2 in </a:t>
            </a:r>
            <a:r>
              <a:rPr lang="en-US" dirty="0" err="1" smtClean="0"/>
              <a:t>bx;multiplier</a:t>
            </a:r>
            <a:r>
              <a:rPr lang="en-US" dirty="0" smtClean="0"/>
              <a:t>; </a:t>
            </a:r>
            <a:r>
              <a:rPr lang="en-US" sz="2300" dirty="0" smtClean="0">
                <a:solidFill>
                  <a:srgbClr val="FF0000"/>
                </a:solidFill>
              </a:rPr>
              <a:t>8bit multiplier</a:t>
            </a:r>
            <a:endParaRPr lang="en-US" dirty="0" smtClean="0">
              <a:solidFill>
                <a:srgbClr val="FF0000"/>
              </a:solidFill>
            </a:endParaRPr>
          </a:p>
          <a:p>
            <a:pPr marL="514350" indent="-514350">
              <a:buFont typeface="+mj-lt"/>
              <a:buAutoNum type="arabicPeriod"/>
            </a:pPr>
            <a:r>
              <a:rPr lang="en-US" dirty="0" smtClean="0"/>
              <a:t>Take count as number of bits; </a:t>
            </a:r>
            <a:r>
              <a:rPr lang="en-US" sz="2300" dirty="0" smtClean="0">
                <a:solidFill>
                  <a:srgbClr val="FF0000"/>
                </a:solidFill>
              </a:rPr>
              <a:t>count=8bit</a:t>
            </a:r>
            <a:endParaRPr lang="en-US" dirty="0" smtClean="0">
              <a:solidFill>
                <a:srgbClr val="FF0000"/>
              </a:solidFill>
            </a:endParaRPr>
          </a:p>
          <a:p>
            <a:pPr marL="514350" indent="-514350">
              <a:buFont typeface="+mj-lt"/>
              <a:buAutoNum type="arabicPeriod"/>
            </a:pPr>
            <a:r>
              <a:rPr lang="en-US" dirty="0" smtClean="0"/>
              <a:t>Take result variable of size word with zero value initially </a:t>
            </a:r>
          </a:p>
          <a:p>
            <a:pPr marL="514350" indent="-514350">
              <a:buFont typeface="+mj-lt"/>
              <a:buAutoNum type="arabicPeriod"/>
            </a:pPr>
            <a:r>
              <a:rPr lang="en-US" dirty="0" smtClean="0"/>
              <a:t>Shift multiplier (num2) right by 1 bit using </a:t>
            </a:r>
            <a:r>
              <a:rPr lang="en-US" dirty="0" err="1" smtClean="0"/>
              <a:t>shr</a:t>
            </a:r>
            <a:r>
              <a:rPr lang="en-US" dirty="0" smtClean="0"/>
              <a:t> instruction</a:t>
            </a:r>
          </a:p>
          <a:p>
            <a:pPr marL="514350" indent="-514350">
              <a:buFont typeface="+mj-lt"/>
              <a:buAutoNum type="arabicPeriod"/>
            </a:pPr>
            <a:r>
              <a:rPr lang="en-US" dirty="0" smtClean="0"/>
              <a:t>Check bit using </a:t>
            </a:r>
            <a:r>
              <a:rPr lang="en-US" sz="2300" dirty="0" err="1" smtClean="0">
                <a:solidFill>
                  <a:srgbClr val="FF0000"/>
                </a:solidFill>
              </a:rPr>
              <a:t>carry;JC</a:t>
            </a:r>
            <a:r>
              <a:rPr lang="en-US" sz="2300" dirty="0" smtClean="0">
                <a:solidFill>
                  <a:srgbClr val="FF0000"/>
                </a:solidFill>
              </a:rPr>
              <a:t> instruction can be used</a:t>
            </a:r>
            <a:endParaRPr lang="en-US" dirty="0" smtClean="0">
              <a:solidFill>
                <a:srgbClr val="FF0000"/>
              </a:solidFill>
            </a:endParaRPr>
          </a:p>
          <a:p>
            <a:pPr marL="514350" indent="-514350">
              <a:buFont typeface="+mj-lt"/>
              <a:buAutoNum type="arabicPeriod"/>
            </a:pPr>
            <a:r>
              <a:rPr lang="en-US" dirty="0" smtClean="0"/>
              <a:t>If carry bit =1 then </a:t>
            </a:r>
          </a:p>
          <a:p>
            <a:pPr marL="514350" indent="-514350">
              <a:buFont typeface="+mj-lt"/>
              <a:buAutoNum type="arabicPeriod"/>
            </a:pPr>
            <a:r>
              <a:rPr lang="en-US" dirty="0" smtClean="0"/>
              <a:t>Shift multiplicand (num1) left by 1 bit and add into result variable</a:t>
            </a:r>
          </a:p>
          <a:p>
            <a:pPr marL="514350" indent="-514350">
              <a:buFont typeface="+mj-lt"/>
              <a:buAutoNum type="arabicPeriod"/>
            </a:pPr>
            <a:r>
              <a:rPr lang="en-US" dirty="0" smtClean="0"/>
              <a:t>Else if carry bit=0 only shift multiplicand (num1) left by 1 bit  no need to add</a:t>
            </a:r>
          </a:p>
          <a:p>
            <a:pPr marL="514350" indent="-514350">
              <a:buFont typeface="+mj-lt"/>
              <a:buAutoNum type="arabicPeriod"/>
            </a:pPr>
            <a:r>
              <a:rPr lang="en-US" dirty="0" smtClean="0"/>
              <a:t>Repeat procedure till count become zero</a:t>
            </a:r>
            <a:endParaRPr lang="en-US" dirty="0"/>
          </a:p>
        </p:txBody>
      </p:sp>
      <p:sp>
        <p:nvSpPr>
          <p:cNvPr id="4" name="Date Placeholder 3"/>
          <p:cNvSpPr>
            <a:spLocks noGrp="1"/>
          </p:cNvSpPr>
          <p:nvPr>
            <p:ph type="dt" sz="half" idx="10"/>
          </p:nvPr>
        </p:nvSpPr>
        <p:spPr/>
        <p:txBody>
          <a:bodyPr/>
          <a:lstStyle/>
          <a:p>
            <a:fld id="{101E5E5D-C598-4791-AD3A-CA1DA5FF3CD9}"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dirty="0" err="1" smtClean="0"/>
              <a:t>mov</a:t>
            </a:r>
            <a:r>
              <a:rPr lang="en-US" dirty="0" smtClean="0"/>
              <a:t> al,[num1]</a:t>
            </a:r>
          </a:p>
          <a:p>
            <a:pPr>
              <a:buNone/>
            </a:pPr>
            <a:r>
              <a:rPr lang="en-US" dirty="0" err="1" smtClean="0"/>
              <a:t>mov</a:t>
            </a:r>
            <a:r>
              <a:rPr lang="en-US" dirty="0" smtClean="0"/>
              <a:t> </a:t>
            </a:r>
            <a:r>
              <a:rPr lang="en-US" dirty="0" err="1" smtClean="0"/>
              <a:t>bl</a:t>
            </a:r>
            <a:r>
              <a:rPr lang="en-US" dirty="0" smtClean="0"/>
              <a:t>,[num2]</a:t>
            </a:r>
          </a:p>
          <a:p>
            <a:pPr>
              <a:buNone/>
            </a:pPr>
            <a:r>
              <a:rPr lang="en-US" dirty="0" err="1" smtClean="0"/>
              <a:t>mov</a:t>
            </a:r>
            <a:r>
              <a:rPr lang="en-US" dirty="0" smtClean="0"/>
              <a:t> [</a:t>
            </a:r>
            <a:r>
              <a:rPr lang="en-US" dirty="0" err="1" smtClean="0"/>
              <a:t>cnt</a:t>
            </a:r>
            <a:r>
              <a:rPr lang="en-US" dirty="0" smtClean="0"/>
              <a:t>],8</a:t>
            </a:r>
          </a:p>
          <a:p>
            <a:pPr>
              <a:buNone/>
            </a:pPr>
            <a:r>
              <a:rPr lang="en-US" dirty="0" smtClean="0"/>
              <a:t>Lp1: </a:t>
            </a:r>
            <a:r>
              <a:rPr lang="en-US" dirty="0" err="1" smtClean="0"/>
              <a:t>Shr</a:t>
            </a:r>
            <a:r>
              <a:rPr lang="en-US" dirty="0" smtClean="0"/>
              <a:t> bx,1</a:t>
            </a:r>
          </a:p>
          <a:p>
            <a:pPr>
              <a:buNone/>
            </a:pPr>
            <a:r>
              <a:rPr lang="en-US" dirty="0" err="1" smtClean="0"/>
              <a:t>Jnc</a:t>
            </a:r>
            <a:r>
              <a:rPr lang="en-US" dirty="0" smtClean="0"/>
              <a:t> </a:t>
            </a:r>
            <a:r>
              <a:rPr lang="en-US" dirty="0" err="1" smtClean="0"/>
              <a:t>lp</a:t>
            </a:r>
            <a:endParaRPr lang="en-US" dirty="0" smtClean="0"/>
          </a:p>
          <a:p>
            <a:pPr>
              <a:buNone/>
            </a:pPr>
            <a:r>
              <a:rPr lang="en-US" dirty="0" smtClean="0"/>
              <a:t>Add [result],ax</a:t>
            </a:r>
          </a:p>
          <a:p>
            <a:pPr>
              <a:buNone/>
            </a:pPr>
            <a:r>
              <a:rPr lang="en-US" dirty="0" err="1" smtClean="0"/>
              <a:t>lp:shl</a:t>
            </a:r>
            <a:r>
              <a:rPr lang="en-US" dirty="0" smtClean="0"/>
              <a:t> ax,1</a:t>
            </a:r>
          </a:p>
          <a:p>
            <a:pPr>
              <a:buNone/>
            </a:pPr>
            <a:r>
              <a:rPr lang="en-US" dirty="0" smtClean="0"/>
              <a:t>Dec [</a:t>
            </a:r>
            <a:r>
              <a:rPr lang="en-US" dirty="0" err="1" smtClean="0"/>
              <a:t>cnt</a:t>
            </a:r>
            <a:r>
              <a:rPr lang="en-US" dirty="0" smtClean="0"/>
              <a:t>]</a:t>
            </a:r>
          </a:p>
          <a:p>
            <a:pPr>
              <a:buNone/>
            </a:pPr>
            <a:r>
              <a:rPr lang="en-US" dirty="0" err="1" smtClean="0"/>
              <a:t>Jnz</a:t>
            </a:r>
            <a:r>
              <a:rPr lang="en-US" dirty="0" smtClean="0"/>
              <a:t> lp1</a:t>
            </a:r>
          </a:p>
          <a:p>
            <a:pPr>
              <a:buNone/>
            </a:pPr>
            <a:r>
              <a:rPr lang="en-US" dirty="0" smtClean="0"/>
              <a:t>;convert result and display</a:t>
            </a:r>
          </a:p>
          <a:p>
            <a:pPr>
              <a:buNone/>
            </a:pPr>
            <a:endParaRPr lang="en-US" dirty="0" smtClean="0"/>
          </a:p>
        </p:txBody>
      </p:sp>
      <p:sp>
        <p:nvSpPr>
          <p:cNvPr id="4" name="Date Placeholder 3"/>
          <p:cNvSpPr>
            <a:spLocks noGrp="1"/>
          </p:cNvSpPr>
          <p:nvPr>
            <p:ph type="dt" sz="half" idx="10"/>
          </p:nvPr>
        </p:nvSpPr>
        <p:spPr/>
        <p:txBody>
          <a:bodyPr/>
          <a:lstStyle/>
          <a:p>
            <a:fld id="{3FCB03E4-B802-432A-9646-EC2643A7149C}"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aseline="0" dirty="0" smtClean="0">
                <a:solidFill>
                  <a:srgbClr val="0066FF"/>
                </a:solidFill>
                <a:latin typeface="DejaVuSerif"/>
              </a:rPr>
              <a:t>Assignment 5 : Far Procedure</a:t>
            </a:r>
            <a:br>
              <a:rPr lang="en-US" baseline="0" dirty="0" smtClean="0">
                <a:solidFill>
                  <a:srgbClr val="0066FF"/>
                </a:solidFill>
                <a:latin typeface="DejaVuSerif"/>
              </a:rPr>
            </a:br>
            <a:endParaRPr lang="en-US" dirty="0"/>
          </a:p>
        </p:txBody>
      </p:sp>
      <p:sp>
        <p:nvSpPr>
          <p:cNvPr id="3" name="Content Placeholder 2"/>
          <p:cNvSpPr>
            <a:spLocks noGrp="1"/>
          </p:cNvSpPr>
          <p:nvPr>
            <p:ph idx="1"/>
          </p:nvPr>
        </p:nvSpPr>
        <p:spPr>
          <a:xfrm>
            <a:off x="228600" y="1371600"/>
            <a:ext cx="8915400" cy="4754563"/>
          </a:xfrm>
        </p:spPr>
        <p:txBody>
          <a:bodyPr>
            <a:normAutofit/>
          </a:bodyPr>
          <a:lstStyle/>
          <a:p>
            <a:pPr>
              <a:buNone/>
            </a:pPr>
            <a:r>
              <a:rPr lang="en-US" sz="2400" baseline="0" dirty="0" smtClean="0">
                <a:solidFill>
                  <a:srgbClr val="000000"/>
                </a:solidFill>
                <a:latin typeface="Times New Roman" pitchFamily="18" charset="0"/>
                <a:cs typeface="Times New Roman" pitchFamily="18" charset="0"/>
              </a:rPr>
              <a:t>Write X86 ALP to find,</a:t>
            </a:r>
          </a:p>
          <a:p>
            <a:pPr>
              <a:buNone/>
            </a:pPr>
            <a:r>
              <a:rPr lang="en-US" sz="2400" baseline="0" dirty="0" smtClean="0">
                <a:solidFill>
                  <a:srgbClr val="000000"/>
                </a:solidFill>
                <a:latin typeface="Times New Roman" pitchFamily="18" charset="0"/>
                <a:cs typeface="Times New Roman" pitchFamily="18" charset="0"/>
              </a:rPr>
              <a:t>		a) Number of Blank spaces</a:t>
            </a:r>
          </a:p>
          <a:p>
            <a:pPr>
              <a:buNone/>
            </a:pPr>
            <a:r>
              <a:rPr lang="en-US" sz="2400" baseline="0" dirty="0" smtClean="0">
                <a:solidFill>
                  <a:srgbClr val="000000"/>
                </a:solidFill>
                <a:latin typeface="Times New Roman" pitchFamily="18" charset="0"/>
                <a:cs typeface="Times New Roman" pitchFamily="18" charset="0"/>
              </a:rPr>
              <a:t>		b) Number of lines</a:t>
            </a:r>
          </a:p>
          <a:p>
            <a:pPr>
              <a:buNone/>
            </a:pPr>
            <a:r>
              <a:rPr lang="en-US" sz="2400" baseline="0" dirty="0" smtClean="0">
                <a:solidFill>
                  <a:srgbClr val="000000"/>
                </a:solidFill>
                <a:latin typeface="Times New Roman" pitchFamily="18" charset="0"/>
                <a:cs typeface="Times New Roman" pitchFamily="18" charset="0"/>
              </a:rPr>
              <a:t>		c) Occurrence of a particular character.</a:t>
            </a:r>
          </a:p>
          <a:p>
            <a:pPr>
              <a:buNone/>
            </a:pPr>
            <a:r>
              <a:rPr lang="en-US" sz="2400" b="1" baseline="0" dirty="0" smtClean="0">
                <a:solidFill>
                  <a:srgbClr val="000000"/>
                </a:solidFill>
                <a:latin typeface="Times New Roman" pitchFamily="18" charset="0"/>
                <a:cs typeface="Times New Roman" pitchFamily="18" charset="0"/>
              </a:rPr>
              <a:t>Accept the data from the text file.</a:t>
            </a:r>
            <a:r>
              <a:rPr lang="en-US" sz="2400" b="1" dirty="0" smtClean="0">
                <a:solidFill>
                  <a:srgbClr val="000000"/>
                </a:solidFill>
                <a:latin typeface="Times New Roman" pitchFamily="18" charset="0"/>
                <a:cs typeface="Times New Roman" pitchFamily="18" charset="0"/>
              </a:rPr>
              <a:t> </a:t>
            </a:r>
            <a:r>
              <a:rPr lang="en-US" sz="2400" baseline="0" dirty="0" smtClean="0">
                <a:solidFill>
                  <a:srgbClr val="000000"/>
                </a:solidFill>
                <a:latin typeface="Times New Roman" pitchFamily="18" charset="0"/>
                <a:cs typeface="Times New Roman" pitchFamily="18" charset="0"/>
              </a:rPr>
              <a:t>The text file has to be accessed during Program_1 execution and</a:t>
            </a:r>
            <a:r>
              <a:rPr lang="en-US" sz="2400" dirty="0" smtClean="0">
                <a:solidFill>
                  <a:srgbClr val="000000"/>
                </a:solidFill>
                <a:latin typeface="Times New Roman" pitchFamily="18" charset="0"/>
                <a:cs typeface="Times New Roman" pitchFamily="18" charset="0"/>
              </a:rPr>
              <a:t> </a:t>
            </a:r>
            <a:r>
              <a:rPr lang="en-US" sz="2400" baseline="0" dirty="0" smtClean="0">
                <a:solidFill>
                  <a:srgbClr val="000000"/>
                </a:solidFill>
                <a:latin typeface="Times New Roman" pitchFamily="18" charset="0"/>
                <a:cs typeface="Times New Roman" pitchFamily="18" charset="0"/>
              </a:rPr>
              <a:t>write </a:t>
            </a:r>
            <a:r>
              <a:rPr lang="en-US" sz="2400" b="1" baseline="0" dirty="0" smtClean="0">
                <a:solidFill>
                  <a:srgbClr val="000000"/>
                </a:solidFill>
                <a:latin typeface="Times New Roman" pitchFamily="18" charset="0"/>
                <a:cs typeface="Times New Roman" pitchFamily="18" charset="0"/>
              </a:rPr>
              <a:t>FAR PROCEDURES in Program_2 for the rest of the</a:t>
            </a:r>
          </a:p>
          <a:p>
            <a:pPr>
              <a:buNone/>
            </a:pPr>
            <a:r>
              <a:rPr lang="en-US" sz="2400" baseline="0" dirty="0" smtClean="0">
                <a:solidFill>
                  <a:srgbClr val="000000"/>
                </a:solidFill>
                <a:latin typeface="Times New Roman" pitchFamily="18" charset="0"/>
                <a:cs typeface="Times New Roman" pitchFamily="18" charset="0"/>
              </a:rPr>
              <a:t>Processing. Use of </a:t>
            </a:r>
            <a:r>
              <a:rPr lang="en-US" sz="2400" b="1" baseline="0" dirty="0" smtClean="0">
                <a:solidFill>
                  <a:srgbClr val="000000"/>
                </a:solidFill>
                <a:latin typeface="Times New Roman" pitchFamily="18" charset="0"/>
                <a:cs typeface="Times New Roman" pitchFamily="18" charset="0"/>
              </a:rPr>
              <a:t>PUBLIC and EXTERN directives is mandatory.</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2617CC5-56C1-4940-87FB-E7A083D7FE5A}"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334000"/>
          </a:xfrm>
        </p:spPr>
        <p:txBody>
          <a:bodyPr>
            <a:normAutofit/>
          </a:bodyPr>
          <a:lstStyle/>
          <a:p>
            <a:pPr>
              <a:buNone/>
            </a:pPr>
            <a:r>
              <a:rPr lang="en-US" dirty="0"/>
              <a:t>NASM assembly program structure</a:t>
            </a:r>
          </a:p>
          <a:p>
            <a:pPr>
              <a:buNone/>
            </a:pPr>
            <a:r>
              <a:rPr lang="en-US" b="1" dirty="0"/>
              <a:t>;file.asm</a:t>
            </a:r>
          </a:p>
          <a:p>
            <a:pPr>
              <a:buNone/>
            </a:pPr>
            <a:r>
              <a:rPr lang="en-US" dirty="0"/>
              <a:t>;</a:t>
            </a:r>
            <a:r>
              <a:rPr lang="en-US" dirty="0" smtClean="0"/>
              <a:t>section .</a:t>
            </a:r>
            <a:r>
              <a:rPr lang="en-US" dirty="0"/>
              <a:t>data</a:t>
            </a:r>
          </a:p>
          <a:p>
            <a:pPr>
              <a:buNone/>
            </a:pPr>
            <a:r>
              <a:rPr lang="en-US" dirty="0"/>
              <a:t>;</a:t>
            </a:r>
            <a:r>
              <a:rPr lang="en-US" dirty="0" smtClean="0"/>
              <a:t>section .</a:t>
            </a:r>
            <a:r>
              <a:rPr lang="en-US" dirty="0" err="1" smtClean="0"/>
              <a:t>bss</a:t>
            </a:r>
            <a:endParaRPr lang="en-US" dirty="0"/>
          </a:p>
          <a:p>
            <a:pPr>
              <a:buNone/>
            </a:pPr>
            <a:r>
              <a:rPr lang="en-US" dirty="0"/>
              <a:t>;</a:t>
            </a:r>
            <a:r>
              <a:rPr lang="en-US" dirty="0" smtClean="0"/>
              <a:t>section .</a:t>
            </a:r>
            <a:r>
              <a:rPr lang="en-US" dirty="0"/>
              <a:t>text</a:t>
            </a:r>
          </a:p>
          <a:p>
            <a:pPr>
              <a:buNone/>
            </a:pPr>
            <a:r>
              <a:rPr lang="en-US" dirty="0"/>
              <a:t>global _start</a:t>
            </a:r>
          </a:p>
          <a:p>
            <a:pPr>
              <a:buNone/>
            </a:pPr>
            <a:r>
              <a:rPr lang="en-US" dirty="0"/>
              <a:t>_start:</a:t>
            </a:r>
          </a:p>
          <a:p>
            <a:pPr>
              <a:buNone/>
            </a:pPr>
            <a:r>
              <a:rPr lang="en-US" dirty="0"/>
              <a:t>;;</a:t>
            </a:r>
          </a:p>
          <a:p>
            <a:pPr>
              <a:buNone/>
            </a:pPr>
            <a:r>
              <a:rPr lang="en-US" dirty="0"/>
              <a:t>Procedures</a:t>
            </a:r>
          </a:p>
        </p:txBody>
      </p:sp>
      <p:sp>
        <p:nvSpPr>
          <p:cNvPr id="4" name="Date Placeholder 3"/>
          <p:cNvSpPr>
            <a:spLocks noGrp="1"/>
          </p:cNvSpPr>
          <p:nvPr>
            <p:ph type="dt" sz="half" idx="10"/>
          </p:nvPr>
        </p:nvSpPr>
        <p:spPr/>
        <p:txBody>
          <a:bodyPr/>
          <a:lstStyle/>
          <a:p>
            <a:fld id="{7D2F09D8-91C8-4B4D-B63E-9EDB2D14B24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procedures have defined and called in same program </a:t>
            </a:r>
            <a:r>
              <a:rPr lang="en-US" dirty="0" err="1" smtClean="0"/>
              <a:t>ie</a:t>
            </a:r>
            <a:r>
              <a:rPr lang="en-US" dirty="0" smtClean="0"/>
              <a:t> in same code segment then it is near procedure call</a:t>
            </a:r>
          </a:p>
          <a:p>
            <a:r>
              <a:rPr lang="en-US" dirty="0" smtClean="0"/>
              <a:t>But If procedures have defined called in  one program and called in  another program </a:t>
            </a:r>
            <a:r>
              <a:rPr lang="en-US" dirty="0" err="1" smtClean="0"/>
              <a:t>ie</a:t>
            </a:r>
            <a:r>
              <a:rPr lang="en-US" dirty="0" smtClean="0"/>
              <a:t> in other code segment then it is far procedure call</a:t>
            </a:r>
            <a:endParaRPr lang="en-US" dirty="0"/>
          </a:p>
        </p:txBody>
      </p:sp>
      <p:sp>
        <p:nvSpPr>
          <p:cNvPr id="4" name="Date Placeholder 3"/>
          <p:cNvSpPr>
            <a:spLocks noGrp="1"/>
          </p:cNvSpPr>
          <p:nvPr>
            <p:ph type="dt" sz="half" idx="10"/>
          </p:nvPr>
        </p:nvSpPr>
        <p:spPr/>
        <p:txBody>
          <a:bodyPr/>
          <a:lstStyle/>
          <a:p>
            <a:fld id="{6965B68A-9BF7-4539-9C45-A912A392060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NASM assembly program structure: </a:t>
            </a:r>
            <a:r>
              <a:rPr lang="en-US" b="1" dirty="0"/>
              <a:t>Near Procedure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0" y="1371601"/>
            <a:ext cx="6705600" cy="5486400"/>
          </a:xfrm>
          <a:prstGeom prst="rect">
            <a:avLst/>
          </a:prstGeom>
          <a:noFill/>
          <a:ln w="9525">
            <a:noFill/>
            <a:miter lim="800000"/>
            <a:headEnd/>
            <a:tailEnd/>
          </a:ln>
          <a:scene3d>
            <a:camera prst="orthographicFront"/>
            <a:lightRig rig="threePt" dir="t"/>
          </a:scene3d>
          <a:sp3d extrusionH="76200">
            <a:extrusionClr>
              <a:schemeClr val="bg1"/>
            </a:extrusionClr>
          </a:sp3d>
        </p:spPr>
      </p:pic>
      <p:sp>
        <p:nvSpPr>
          <p:cNvPr id="5" name="Date Placeholder 4"/>
          <p:cNvSpPr>
            <a:spLocks noGrp="1"/>
          </p:cNvSpPr>
          <p:nvPr>
            <p:ph type="dt" sz="half" idx="10"/>
          </p:nvPr>
        </p:nvSpPr>
        <p:spPr/>
        <p:txBody>
          <a:bodyPr/>
          <a:lstStyle/>
          <a:p>
            <a:fld id="{767F3631-93D5-45B3-B912-5CF5DC790952}"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59</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Read System Call</a:t>
            </a:r>
            <a:endParaRPr lang="en-US" dirty="0"/>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smtClean="0">
                <a:latin typeface="Cambria" pitchFamily="18" charset="0"/>
                <a:cs typeface="Courier New" pitchFamily="49" charset="0"/>
              </a:rPr>
              <a:t>rax</a:t>
            </a:r>
            <a:r>
              <a:rPr lang="en-US" dirty="0" smtClean="0">
                <a:solidFill>
                  <a:srgbClr val="FF0000"/>
                </a:solidFill>
                <a:latin typeface="Cambria" pitchFamily="18" charset="0"/>
                <a:cs typeface="Courier New" pitchFamily="49" charset="0"/>
              </a:rPr>
              <a:t>,0  ;function to Read</a:t>
            </a:r>
            <a:r>
              <a:rPr lang="en-US" dirty="0" smtClean="0">
                <a:solidFill>
                  <a:prstClr val="black"/>
                </a:solidFill>
                <a:latin typeface="Cambria" pitchFamily="18" charset="0"/>
                <a:cs typeface="Courier New" pitchFamily="49" charset="0"/>
              </a:rPr>
              <a:t>(</a:t>
            </a:r>
            <a:r>
              <a:rPr lang="en-US" sz="1800" dirty="0" smtClean="0">
                <a:solidFill>
                  <a:prstClr val="black"/>
                </a:solidFill>
                <a:latin typeface="Cambria" pitchFamily="18" charset="0"/>
                <a:cs typeface="Courier New" pitchFamily="49" charset="0"/>
              </a:rPr>
              <a:t>function no compulsory </a:t>
            </a:r>
            <a:r>
              <a:rPr lang="en-US" sz="1800" dirty="0" err="1" smtClean="0">
                <a:solidFill>
                  <a:prstClr val="black"/>
                </a:solidFill>
                <a:latin typeface="Cambria" pitchFamily="18" charset="0"/>
                <a:cs typeface="Courier New" pitchFamily="49" charset="0"/>
              </a:rPr>
              <a:t>inRAX</a:t>
            </a:r>
            <a:r>
              <a:rPr lang="en-US" sz="1800" dirty="0" smtClean="0">
                <a:solidFill>
                  <a:prstClr val="black"/>
                </a:solidFill>
                <a:latin typeface="Cambria" pitchFamily="18" charset="0"/>
                <a:cs typeface="Courier New" pitchFamily="49" charset="0"/>
              </a:rPr>
              <a:t>)</a:t>
            </a:r>
            <a:endParaRPr lang="en-US" dirty="0" smtClean="0">
              <a:solidFill>
                <a:prstClr val="black"/>
              </a:solidFill>
              <a:latin typeface="Cambria" pitchFamily="18" charset="0"/>
              <a:cs typeface="Courier New" pitchFamily="49" charset="0"/>
            </a:endParaRP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0  ; read through keyboard </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rsi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Variable Name</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rdx</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variable length in bytes</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syscall</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;System call</a:t>
            </a:r>
          </a:p>
          <a:p>
            <a:pPr>
              <a:buNone/>
            </a:pPr>
            <a:endParaRPr lang="en-US" dirty="0" smtClean="0"/>
          </a:p>
          <a:p>
            <a:pPr>
              <a:buNone/>
            </a:pPr>
            <a:endParaRPr lang="en-US" dirty="0" smtClean="0"/>
          </a:p>
          <a:p>
            <a:pPr>
              <a:buNone/>
            </a:pPr>
            <a:r>
              <a:rPr lang="en-US" dirty="0" smtClean="0"/>
              <a:t>;Accept input through keyboard and store at variable name for specified variable length</a:t>
            </a:r>
            <a:endParaRPr lang="en-US" dirty="0"/>
          </a:p>
        </p:txBody>
      </p:sp>
      <p:sp>
        <p:nvSpPr>
          <p:cNvPr id="4" name="Date Placeholder 3"/>
          <p:cNvSpPr>
            <a:spLocks noGrp="1"/>
          </p:cNvSpPr>
          <p:nvPr>
            <p:ph type="dt" sz="half" idx="10"/>
          </p:nvPr>
        </p:nvSpPr>
        <p:spPr/>
        <p:txBody>
          <a:bodyPr/>
          <a:lstStyle/>
          <a:p>
            <a:fld id="{759A0AE1-58C9-4CFD-A851-51E74D19A226}"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call far procedures or far variables we need to declare them as a public (using </a:t>
            </a:r>
            <a:r>
              <a:rPr lang="en-US" dirty="0" smtClean="0">
                <a:solidFill>
                  <a:srgbClr val="FF0000"/>
                </a:solidFill>
              </a:rPr>
              <a:t>global keyword) </a:t>
            </a:r>
            <a:r>
              <a:rPr lang="en-US" dirty="0" smtClean="0"/>
              <a:t>procedures or variables in defining program.</a:t>
            </a:r>
          </a:p>
          <a:p>
            <a:r>
              <a:rPr lang="en-US" dirty="0" smtClean="0"/>
              <a:t>And declare as a extern using </a:t>
            </a:r>
            <a:r>
              <a:rPr lang="en-US" dirty="0" smtClean="0">
                <a:solidFill>
                  <a:srgbClr val="FF0000"/>
                </a:solidFill>
              </a:rPr>
              <a:t>EXTERN keyword </a:t>
            </a:r>
            <a:r>
              <a:rPr lang="en-US" dirty="0" smtClean="0"/>
              <a:t>in calling program</a:t>
            </a:r>
            <a:endParaRPr lang="en-US" dirty="0"/>
          </a:p>
        </p:txBody>
      </p:sp>
      <p:sp>
        <p:nvSpPr>
          <p:cNvPr id="4" name="Date Placeholder 3"/>
          <p:cNvSpPr>
            <a:spLocks noGrp="1"/>
          </p:cNvSpPr>
          <p:nvPr>
            <p:ph type="dt" sz="half" idx="10"/>
          </p:nvPr>
        </p:nvSpPr>
        <p:spPr/>
        <p:txBody>
          <a:bodyPr/>
          <a:lstStyle/>
          <a:p>
            <a:fld id="{7B897F18-2F49-4A27-8BFA-F6E0CC53B8A0}"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304800"/>
            <a:ext cx="8851354" cy="6248399"/>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899AC038-9986-4F24-9C17-36C0D395D16D}" type="datetime1">
              <a:rPr lang="en-US" smtClean="0"/>
              <a:pPr/>
              <a:t>3/20/2019</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61</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nasm</a:t>
            </a:r>
            <a:r>
              <a:rPr lang="en-US" dirty="0" smtClean="0"/>
              <a:t> -f elf64 </a:t>
            </a:r>
            <a:r>
              <a:rPr lang="en-US" b="1" dirty="0" smtClean="0"/>
              <a:t>file1.asm</a:t>
            </a:r>
          </a:p>
          <a:p>
            <a:r>
              <a:rPr lang="en-US" dirty="0" smtClean="0"/>
              <a:t>$ </a:t>
            </a:r>
            <a:r>
              <a:rPr lang="en-US" dirty="0" err="1" smtClean="0"/>
              <a:t>nasm</a:t>
            </a:r>
            <a:r>
              <a:rPr lang="en-US" dirty="0" smtClean="0"/>
              <a:t> –f elf64 </a:t>
            </a:r>
            <a:r>
              <a:rPr lang="en-US" b="1" dirty="0" smtClean="0"/>
              <a:t>file2.asm</a:t>
            </a:r>
          </a:p>
          <a:p>
            <a:r>
              <a:rPr lang="en-US" dirty="0" smtClean="0"/>
              <a:t>$ ld –o file </a:t>
            </a:r>
            <a:r>
              <a:rPr lang="en-US" b="1" dirty="0" smtClean="0"/>
              <a:t>file1.o file2.o </a:t>
            </a:r>
            <a:endParaRPr lang="en-US" b="1" i="1" dirty="0" smtClean="0"/>
          </a:p>
          <a:p>
            <a:endParaRPr lang="en-US" b="1" i="1" dirty="0" smtClean="0"/>
          </a:p>
          <a:p>
            <a:r>
              <a:rPr lang="en-US" dirty="0" smtClean="0"/>
              <a:t>$ </a:t>
            </a:r>
            <a:r>
              <a:rPr lang="en-US" b="1" dirty="0" smtClean="0"/>
              <a:t>./file</a:t>
            </a:r>
            <a:endParaRPr lang="en-US" dirty="0" smtClean="0"/>
          </a:p>
          <a:p>
            <a:endParaRPr lang="en-US" dirty="0"/>
          </a:p>
        </p:txBody>
      </p:sp>
      <p:sp>
        <p:nvSpPr>
          <p:cNvPr id="4" name="Date Placeholder 3"/>
          <p:cNvSpPr>
            <a:spLocks noGrp="1"/>
          </p:cNvSpPr>
          <p:nvPr>
            <p:ph type="dt" sz="half" idx="10"/>
          </p:nvPr>
        </p:nvSpPr>
        <p:spPr/>
        <p:txBody>
          <a:bodyPr/>
          <a:lstStyle/>
          <a:p>
            <a:fld id="{87E1D6EB-DB0F-4DDF-A178-B20623417EC4}"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 : Open &amp; Close</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dirty="0" err="1" smtClean="0"/>
              <a:t>mov</a:t>
            </a:r>
            <a:r>
              <a:rPr lang="en-US" dirty="0" smtClean="0"/>
              <a:t> </a:t>
            </a:r>
            <a:r>
              <a:rPr lang="en-US" dirty="0"/>
              <a:t>rax,2 ;</a:t>
            </a:r>
            <a:r>
              <a:rPr lang="en-US" b="1" dirty="0"/>
              <a:t>open</a:t>
            </a:r>
          </a:p>
          <a:p>
            <a:pPr>
              <a:buNone/>
            </a:pPr>
            <a:r>
              <a:rPr lang="en-US" dirty="0" err="1"/>
              <a:t>mov</a:t>
            </a:r>
            <a:r>
              <a:rPr lang="en-US" dirty="0"/>
              <a:t> </a:t>
            </a:r>
            <a:r>
              <a:rPr lang="en-US" dirty="0" err="1"/>
              <a:t>rdi,filename</a:t>
            </a:r>
            <a:r>
              <a:rPr lang="en-US" dirty="0"/>
              <a:t> ;terminated with '\0'</a:t>
            </a:r>
          </a:p>
          <a:p>
            <a:pPr>
              <a:buNone/>
            </a:pPr>
            <a:r>
              <a:rPr lang="en-US" dirty="0" err="1"/>
              <a:t>mov</a:t>
            </a:r>
            <a:r>
              <a:rPr lang="en-US" dirty="0"/>
              <a:t> </a:t>
            </a:r>
            <a:r>
              <a:rPr lang="en-US" dirty="0" err="1"/>
              <a:t>rsi,mode</a:t>
            </a:r>
            <a:r>
              <a:rPr lang="en-US" dirty="0"/>
              <a:t> ;</a:t>
            </a:r>
            <a:r>
              <a:rPr lang="en-US" dirty="0" smtClean="0"/>
              <a:t>0R,1W,2RW</a:t>
            </a:r>
            <a:endParaRPr lang="en-US" dirty="0"/>
          </a:p>
          <a:p>
            <a:pPr>
              <a:buNone/>
            </a:pPr>
            <a:r>
              <a:rPr lang="en-US" dirty="0" err="1"/>
              <a:t>mov</a:t>
            </a:r>
            <a:r>
              <a:rPr lang="en-US" dirty="0"/>
              <a:t> </a:t>
            </a:r>
            <a:r>
              <a:rPr lang="en-US" dirty="0" err="1"/>
              <a:t>rdx,permissions</a:t>
            </a:r>
            <a:r>
              <a:rPr lang="en-US" dirty="0"/>
              <a:t> ;</a:t>
            </a:r>
            <a:r>
              <a:rPr lang="en-US" dirty="0" err="1" smtClean="0"/>
              <a:t>rwxrwxrwx</a:t>
            </a:r>
            <a:r>
              <a:rPr lang="en-US" b="1" dirty="0" err="1" smtClean="0"/>
              <a:t>o</a:t>
            </a:r>
            <a:r>
              <a:rPr lang="en-US" b="1" dirty="0" smtClean="0"/>
              <a:t>(octal</a:t>
            </a:r>
            <a:r>
              <a:rPr lang="en-US" b="1" dirty="0"/>
              <a:t>)</a:t>
            </a:r>
          </a:p>
          <a:p>
            <a:pPr>
              <a:buNone/>
            </a:pPr>
            <a:r>
              <a:rPr lang="en-US" dirty="0" err="1"/>
              <a:t>Syscall</a:t>
            </a:r>
            <a:endParaRPr lang="en-US" dirty="0"/>
          </a:p>
          <a:p>
            <a:pPr>
              <a:buNone/>
            </a:pPr>
            <a:r>
              <a:rPr lang="en-US" b="1" dirty="0"/>
              <a:t>Returns : </a:t>
            </a:r>
            <a:r>
              <a:rPr lang="en-US" b="1" dirty="0" err="1"/>
              <a:t>rax</a:t>
            </a:r>
            <a:r>
              <a:rPr lang="en-US" b="1" dirty="0"/>
              <a:t> = </a:t>
            </a:r>
            <a:r>
              <a:rPr lang="en-US" b="1" dirty="0" err="1"/>
              <a:t>filehandle</a:t>
            </a:r>
            <a:r>
              <a:rPr lang="en-US" b="1" dirty="0"/>
              <a:t> (on success)</a:t>
            </a:r>
          </a:p>
          <a:p>
            <a:pPr>
              <a:buNone/>
            </a:pPr>
            <a:r>
              <a:rPr lang="en-US" b="1" dirty="0" err="1"/>
              <a:t>rax</a:t>
            </a:r>
            <a:r>
              <a:rPr lang="en-US" b="1" dirty="0"/>
              <a:t> = 1</a:t>
            </a:r>
          </a:p>
          <a:p>
            <a:pPr>
              <a:buNone/>
            </a:pPr>
            <a:r>
              <a:rPr lang="en-US" b="1" dirty="0"/>
              <a:t>(on failure)</a:t>
            </a:r>
            <a:endParaRPr lang="en-US" dirty="0"/>
          </a:p>
        </p:txBody>
      </p:sp>
      <p:sp>
        <p:nvSpPr>
          <p:cNvPr id="4" name="Date Placeholder 3"/>
          <p:cNvSpPr>
            <a:spLocks noGrp="1"/>
          </p:cNvSpPr>
          <p:nvPr>
            <p:ph type="dt" sz="half" idx="10"/>
          </p:nvPr>
        </p:nvSpPr>
        <p:spPr/>
        <p:txBody>
          <a:bodyPr/>
          <a:lstStyle/>
          <a:p>
            <a:fld id="{3858FB49-8D34-4C4E-AF5A-55D9BC28DBAC}"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71488" y="457200"/>
            <a:ext cx="8229600" cy="1706563"/>
          </a:xfrm>
          <a:prstGeom prst="rect">
            <a:avLst/>
          </a:prstGeom>
          <a:noFill/>
          <a:ln w="9525">
            <a:noFill/>
            <a:round/>
            <a:headEnd/>
            <a:tailEnd/>
          </a:ln>
          <a:effectLst/>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r>
              <a:rPr lang="en-US" sz="4000" dirty="0" smtClean="0"/>
              <a:t>OPEN File</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800" dirty="0">
              <a:solidFill>
                <a:srgbClr val="000000"/>
              </a:solidFill>
              <a:ea typeface="WenQuanYi Micro Hei" charset="0"/>
              <a:cs typeface="WenQuanYi Micro Hei" charset="0"/>
            </a:endParaRPr>
          </a:p>
        </p:txBody>
      </p:sp>
      <p:sp>
        <p:nvSpPr>
          <p:cNvPr id="13314" name="Text Box 2"/>
          <p:cNvSpPr txBox="1">
            <a:spLocks noChangeArrowheads="1"/>
          </p:cNvSpPr>
          <p:nvPr/>
        </p:nvSpPr>
        <p:spPr bwMode="auto">
          <a:xfrm>
            <a:off x="471488" y="2286000"/>
            <a:ext cx="8229600" cy="5135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2            ; 'open' </a:t>
            </a:r>
            <a:r>
              <a:rPr lang="en-US" sz="2000" dirty="0" err="1" smtClean="0"/>
              <a:t>syscall</a:t>
            </a:r>
            <a:r>
              <a:rPr lang="en-US" sz="2000" dirty="0" smtClean="0"/>
              <a:t>  returns file handle in </a:t>
            </a:r>
            <a:r>
              <a:rPr lang="en-US" sz="2000" dirty="0" err="1" smtClean="0"/>
              <a:t>rax</a:t>
            </a:r>
            <a:r>
              <a:rPr lang="en-US" sz="2000" dirty="0" smtClean="0"/>
              <a:t> if file opened successfully else returns -1</a:t>
            </a:r>
          </a:p>
          <a:p>
            <a:pPr marL="342900">
              <a:spcBef>
                <a:spcPts val="800"/>
              </a:spcBef>
              <a:defRPr/>
            </a:pPr>
            <a:r>
              <a:rPr lang="en-US" sz="2000" dirty="0" err="1" smtClean="0"/>
              <a:t>mov</a:t>
            </a:r>
            <a:r>
              <a:rPr lang="en-US" sz="2000" dirty="0" smtClean="0"/>
              <a:t> </a:t>
            </a:r>
            <a:r>
              <a:rPr lang="en-US" sz="2000" dirty="0" err="1" smtClean="0"/>
              <a:t>rdi</a:t>
            </a:r>
            <a:r>
              <a:rPr lang="en-US" sz="2000" dirty="0" smtClean="0"/>
              <a:t>, filename1   ; file name</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2          ; mode of file 0-read,1-write,2 –read and write</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0777o      ; permissions set </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fd_in</a:t>
            </a:r>
            <a:r>
              <a:rPr lang="en-US" sz="2000" dirty="0" smtClean="0"/>
              <a:t>], </a:t>
            </a:r>
            <a:r>
              <a:rPr lang="en-US" sz="2000" dirty="0" err="1" smtClean="0"/>
              <a:t>rax</a:t>
            </a:r>
            <a:r>
              <a:rPr lang="en-US" sz="2000" dirty="0" smtClean="0"/>
              <a:t>   ;returns file handle in </a:t>
            </a:r>
            <a:r>
              <a:rPr lang="en-US" sz="2000" dirty="0" err="1" smtClean="0"/>
              <a:t>rax</a:t>
            </a:r>
            <a:endParaRPr lang="en-US" sz="2000" dirty="0" smtClean="0"/>
          </a:p>
        </p:txBody>
      </p:sp>
      <p:sp>
        <p:nvSpPr>
          <p:cNvPr id="4" name="Date Placeholder 3"/>
          <p:cNvSpPr>
            <a:spLocks noGrp="1"/>
          </p:cNvSpPr>
          <p:nvPr>
            <p:ph type="dt" sz="half" idx="10"/>
          </p:nvPr>
        </p:nvSpPr>
        <p:spPr/>
        <p:txBody>
          <a:bodyPr/>
          <a:lstStyle/>
          <a:p>
            <a:fld id="{82394A3C-9CEF-44EF-B229-B15072EB6CAD}"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533400" y="609600"/>
            <a:ext cx="8229600" cy="715963"/>
          </a:xfrm>
          <a:prstGeom prst="rect">
            <a:avLst/>
          </a:prstGeom>
          <a:noFill/>
          <a:ln w="9525">
            <a:noFill/>
            <a:round/>
            <a:headEnd/>
            <a:tailEnd/>
          </a:ln>
          <a:effectLst/>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a:t>
            </a:r>
            <a:r>
              <a:rPr lang="en-US" sz="3800" dirty="0" smtClean="0">
                <a:solidFill>
                  <a:srgbClr val="000000"/>
                </a:solidFill>
                <a:ea typeface="WenQuanYi Micro Hei" charset="0"/>
                <a:cs typeface="WenQuanYi Micro Hei" charset="0"/>
              </a:rPr>
              <a:t>CALL </a:t>
            </a:r>
            <a:r>
              <a:rPr lang="en-US" sz="4000" dirty="0" smtClean="0"/>
              <a:t>READ File</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 </a:t>
            </a:r>
            <a:endParaRPr lang="en-US" sz="3800" dirty="0">
              <a:solidFill>
                <a:srgbClr val="000000"/>
              </a:solidFill>
              <a:ea typeface="WenQuanYi Micro Hei" charset="0"/>
              <a:cs typeface="WenQuanYi Micro Hei" charset="0"/>
            </a:endParaRPr>
          </a:p>
        </p:txBody>
      </p:sp>
      <p:sp>
        <p:nvSpPr>
          <p:cNvPr id="15362" name="Text Box 2"/>
          <p:cNvSpPr txBox="1">
            <a:spLocks noChangeArrowheads="1"/>
          </p:cNvSpPr>
          <p:nvPr/>
        </p:nvSpPr>
        <p:spPr bwMode="auto">
          <a:xfrm>
            <a:off x="533400" y="2590800"/>
            <a:ext cx="8229600" cy="5135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0            ; ‘Read' </a:t>
            </a:r>
            <a:r>
              <a:rPr lang="en-US" sz="2000" dirty="0" err="1" smtClean="0"/>
              <a:t>syscall</a:t>
            </a: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 [</a:t>
            </a:r>
            <a:r>
              <a:rPr lang="en-US" sz="2000" dirty="0" err="1" smtClean="0"/>
              <a:t>fd_in</a:t>
            </a:r>
            <a:r>
              <a:rPr lang="en-US" sz="2000" dirty="0" smtClean="0"/>
              <a:t>]     ; file Pointer</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Buffer      ; variable Buffer for read </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length     ; </a:t>
            </a:r>
            <a:r>
              <a:rPr lang="en-US" sz="2000" dirty="0" err="1" smtClean="0"/>
              <a:t>len</a:t>
            </a:r>
            <a:r>
              <a:rPr lang="en-US" sz="2000" dirty="0" smtClean="0"/>
              <a:t> of data want to read</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2000" dirty="0" smtClean="0"/>
          </a:p>
          <a:p>
            <a:pPr marL="342900" algn="l">
              <a:spcBef>
                <a:spcPts val="800"/>
              </a:spcBef>
              <a:buClrTx/>
              <a:buFontTx/>
              <a:buNone/>
              <a:defRPr/>
            </a:pPr>
            <a:r>
              <a:rPr lang="en-US" sz="2000" dirty="0" smtClean="0"/>
              <a:t>;returns length </a:t>
            </a:r>
            <a:r>
              <a:rPr lang="en-US" sz="2000" dirty="0" err="1" smtClean="0"/>
              <a:t>ie</a:t>
            </a:r>
            <a:r>
              <a:rPr lang="en-US" sz="2000" dirty="0" smtClean="0"/>
              <a:t> number of bytes read in </a:t>
            </a:r>
            <a:r>
              <a:rPr lang="en-US" sz="2000" dirty="0" err="1" smtClean="0"/>
              <a:t>rax</a:t>
            </a:r>
            <a:r>
              <a:rPr lang="en-US" sz="2000" dirty="0" smtClean="0"/>
              <a:t> register.</a:t>
            </a:r>
          </a:p>
          <a:p>
            <a:pPr marL="342900" algn="l">
              <a:spcBef>
                <a:spcPts val="800"/>
              </a:spcBef>
              <a:buClrTx/>
              <a:buFontTx/>
              <a:buNone/>
              <a:defRPr/>
            </a:pPr>
            <a:endParaRPr lang="en-US" sz="2000" dirty="0" smtClean="0"/>
          </a:p>
          <a:p>
            <a:pPr marL="342900" algn="l">
              <a:spcBef>
                <a:spcPts val="800"/>
              </a:spcBef>
              <a:buClrTx/>
              <a:buFontTx/>
              <a:buNone/>
              <a:defRPr/>
            </a:pPr>
            <a:endParaRPr lang="en-US" sz="3200" dirty="0" smtClean="0"/>
          </a:p>
        </p:txBody>
      </p:sp>
      <p:sp>
        <p:nvSpPr>
          <p:cNvPr id="4" name="Date Placeholder 3"/>
          <p:cNvSpPr>
            <a:spLocks noGrp="1"/>
          </p:cNvSpPr>
          <p:nvPr>
            <p:ph type="dt" sz="half" idx="10"/>
          </p:nvPr>
        </p:nvSpPr>
        <p:spPr/>
        <p:txBody>
          <a:bodyPr/>
          <a:lstStyle/>
          <a:p>
            <a:fld id="{F972DCE4-90E5-4CFC-8BE1-0411FAB8B5ED}"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1676400"/>
            <a:ext cx="8229600" cy="715963"/>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a:solidFill>
                  <a:srgbClr val="000000"/>
                </a:solidFill>
                <a:ea typeface="WenQuanYi Micro Hei" charset="0"/>
                <a:cs typeface="WenQuanYi Micro Hei" charset="0"/>
              </a:rPr>
              <a:t>SYSTEM CALL </a:t>
            </a:r>
          </a:p>
        </p:txBody>
      </p:sp>
      <p:sp>
        <p:nvSpPr>
          <p:cNvPr id="18434" name="Text Box 2"/>
          <p:cNvSpPr txBox="1">
            <a:spLocks noChangeArrowheads="1"/>
          </p:cNvSpPr>
          <p:nvPr/>
        </p:nvSpPr>
        <p:spPr bwMode="auto">
          <a:xfrm>
            <a:off x="685800" y="2590800"/>
            <a:ext cx="8229600" cy="5135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CLOSE File</a:t>
            </a:r>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rax,3</a:t>
            </a:r>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a:t>
            </a:r>
            <a:r>
              <a:rPr lang="en-US" sz="2000" dirty="0" err="1" smtClean="0"/>
              <a:t>fd_in</a:t>
            </a:r>
            <a:r>
              <a:rPr lang="en-US" sz="2000" dirty="0" smtClean="0"/>
              <a:t>]</a:t>
            </a:r>
          </a:p>
          <a:p>
            <a:pPr marL="342900" algn="l">
              <a:spcBef>
                <a:spcPts val="800"/>
              </a:spcBef>
              <a:buClrTx/>
              <a:buFontTx/>
              <a:buNone/>
              <a:defRPr/>
            </a:pPr>
            <a:r>
              <a:rPr lang="en-US" sz="2000" dirty="0" err="1" smtClean="0"/>
              <a:t>syscall</a:t>
            </a:r>
            <a:endParaRPr lang="en-US" sz="2000" dirty="0" smtClean="0"/>
          </a:p>
        </p:txBody>
      </p:sp>
      <p:sp>
        <p:nvSpPr>
          <p:cNvPr id="4" name="Date Placeholder 3"/>
          <p:cNvSpPr>
            <a:spLocks noGrp="1"/>
          </p:cNvSpPr>
          <p:nvPr>
            <p:ph type="dt" sz="half" idx="10"/>
          </p:nvPr>
        </p:nvSpPr>
        <p:spPr/>
        <p:txBody>
          <a:bodyPr/>
          <a:lstStyle/>
          <a:p>
            <a:fld id="{4E4DF037-F013-4097-87D9-E1E1D2009CD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Algorithm –no of new lines</a:t>
            </a: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marL="514350" indent="-514350">
              <a:buFont typeface="+mj-lt"/>
              <a:buAutoNum type="arabicPeriod"/>
            </a:pPr>
            <a:r>
              <a:rPr lang="en-US" dirty="0" smtClean="0"/>
              <a:t>Accept file name from user</a:t>
            </a:r>
          </a:p>
          <a:p>
            <a:pPr marL="514350" indent="-514350">
              <a:buFont typeface="+mj-lt"/>
              <a:buAutoNum type="arabicPeriod"/>
            </a:pPr>
            <a:r>
              <a:rPr lang="en-US" dirty="0" smtClean="0"/>
              <a:t>End filename with null char </a:t>
            </a:r>
            <a:r>
              <a:rPr lang="en-US" dirty="0" err="1" smtClean="0"/>
              <a:t>ie</a:t>
            </a:r>
            <a:r>
              <a:rPr lang="en-US" dirty="0" smtClean="0"/>
              <a:t> 0</a:t>
            </a:r>
          </a:p>
          <a:p>
            <a:pPr marL="514350" indent="-514350">
              <a:buFont typeface="+mj-lt"/>
              <a:buAutoNum type="arabicPeriod"/>
            </a:pPr>
            <a:r>
              <a:rPr lang="en-US" dirty="0" smtClean="0"/>
              <a:t>Open a file using function 2</a:t>
            </a:r>
          </a:p>
          <a:p>
            <a:pPr marL="514350" indent="-514350">
              <a:buFont typeface="+mj-lt"/>
              <a:buAutoNum type="arabicPeriod"/>
            </a:pPr>
            <a:r>
              <a:rPr lang="en-US" dirty="0" smtClean="0"/>
              <a:t>Read file in buffer variable using function 0</a:t>
            </a:r>
          </a:p>
          <a:p>
            <a:pPr marL="514350" indent="-514350">
              <a:buFont typeface="+mj-lt"/>
              <a:buAutoNum type="arabicPeriod"/>
            </a:pPr>
            <a:r>
              <a:rPr lang="en-US" dirty="0" smtClean="0"/>
              <a:t>You will get length of file (number bytes read in </a:t>
            </a:r>
            <a:r>
              <a:rPr lang="en-US" dirty="0" err="1" smtClean="0"/>
              <a:t>rax</a:t>
            </a:r>
            <a:r>
              <a:rPr lang="en-US" dirty="0" smtClean="0"/>
              <a:t> with EOF)</a:t>
            </a:r>
          </a:p>
          <a:p>
            <a:pPr marL="514350" indent="-514350">
              <a:buFont typeface="+mj-lt"/>
              <a:buAutoNum type="arabicPeriod"/>
            </a:pPr>
            <a:r>
              <a:rPr lang="en-US" dirty="0" smtClean="0"/>
              <a:t>Dec </a:t>
            </a:r>
            <a:r>
              <a:rPr lang="en-US" dirty="0" err="1" smtClean="0"/>
              <a:t>rax</a:t>
            </a:r>
            <a:r>
              <a:rPr lang="en-US" dirty="0" smtClean="0"/>
              <a:t> to get actual length</a:t>
            </a:r>
          </a:p>
          <a:p>
            <a:pPr marL="514350" indent="-514350">
              <a:buFont typeface="+mj-lt"/>
              <a:buAutoNum type="arabicPeriod"/>
            </a:pPr>
            <a:r>
              <a:rPr lang="en-US" dirty="0" smtClean="0"/>
              <a:t>Point </a:t>
            </a:r>
            <a:r>
              <a:rPr lang="en-US" dirty="0" err="1" smtClean="0"/>
              <a:t>rsi</a:t>
            </a:r>
            <a:r>
              <a:rPr lang="en-US" dirty="0" smtClean="0"/>
              <a:t> to point the buffer</a:t>
            </a:r>
          </a:p>
          <a:p>
            <a:pPr marL="514350" indent="-514350">
              <a:buFont typeface="+mj-lt"/>
              <a:buAutoNum type="arabicPeriod"/>
            </a:pPr>
            <a:r>
              <a:rPr lang="en-US" dirty="0" smtClean="0"/>
              <a:t>Take contents of </a:t>
            </a:r>
            <a:r>
              <a:rPr lang="en-US" dirty="0" err="1" smtClean="0"/>
              <a:t>rsi</a:t>
            </a:r>
            <a:r>
              <a:rPr lang="en-US" dirty="0" smtClean="0"/>
              <a:t> in al and compare with 0aH</a:t>
            </a:r>
          </a:p>
          <a:p>
            <a:pPr marL="514350" indent="-514350">
              <a:buFont typeface="+mj-lt"/>
              <a:buAutoNum type="arabicPeriod"/>
            </a:pPr>
            <a:r>
              <a:rPr lang="en-US" dirty="0" smtClean="0"/>
              <a:t>If equal then increment the new line counter</a:t>
            </a:r>
          </a:p>
          <a:p>
            <a:pPr marL="514350" indent="-514350">
              <a:buFont typeface="+mj-lt"/>
              <a:buAutoNum type="arabicPeriod"/>
            </a:pPr>
            <a:r>
              <a:rPr lang="en-US" dirty="0" smtClean="0"/>
              <a:t>Else increment </a:t>
            </a:r>
            <a:r>
              <a:rPr lang="en-US" dirty="0" err="1" smtClean="0"/>
              <a:t>rsi</a:t>
            </a:r>
            <a:r>
              <a:rPr lang="en-US" dirty="0" smtClean="0"/>
              <a:t> pointer </a:t>
            </a:r>
          </a:p>
          <a:p>
            <a:pPr marL="514350" indent="-514350">
              <a:buFont typeface="+mj-lt"/>
              <a:buAutoNum type="arabicPeriod"/>
            </a:pPr>
            <a:r>
              <a:rPr lang="en-US" dirty="0" smtClean="0"/>
              <a:t>Repeat the procedure till actual length will not become zero</a:t>
            </a:r>
          </a:p>
          <a:p>
            <a:pPr marL="514350" indent="-514350">
              <a:buFont typeface="+mj-lt"/>
              <a:buAutoNum type="arabicPeriod"/>
            </a:pPr>
            <a:r>
              <a:rPr lang="en-US" dirty="0" smtClean="0"/>
              <a:t>Call display procedure to convert new line counter in </a:t>
            </a:r>
            <a:r>
              <a:rPr lang="en-US" dirty="0" err="1" smtClean="0"/>
              <a:t>ascii</a:t>
            </a:r>
            <a:r>
              <a:rPr lang="en-US" dirty="0" smtClean="0"/>
              <a:t> and display the number</a:t>
            </a:r>
            <a:endParaRPr lang="en-US" dirty="0"/>
          </a:p>
        </p:txBody>
      </p:sp>
      <p:sp>
        <p:nvSpPr>
          <p:cNvPr id="4" name="Date Placeholder 3"/>
          <p:cNvSpPr>
            <a:spLocks noGrp="1"/>
          </p:cNvSpPr>
          <p:nvPr>
            <p:ph type="dt" sz="half" idx="10"/>
          </p:nvPr>
        </p:nvSpPr>
        <p:spPr/>
        <p:txBody>
          <a:bodyPr/>
          <a:lstStyle/>
          <a:p>
            <a:fld id="{C3124120-A926-43F4-836F-C03E54FB969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Algorithm –no of blank spaces</a:t>
            </a: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marL="514350" indent="-514350">
              <a:buFont typeface="+mj-lt"/>
              <a:buAutoNum type="arabicPeriod"/>
            </a:pPr>
            <a:r>
              <a:rPr lang="en-US" dirty="0" smtClean="0"/>
              <a:t>Accept file name from user</a:t>
            </a:r>
          </a:p>
          <a:p>
            <a:pPr marL="514350" indent="-514350">
              <a:buFont typeface="+mj-lt"/>
              <a:buAutoNum type="arabicPeriod"/>
            </a:pPr>
            <a:r>
              <a:rPr lang="en-US" dirty="0" smtClean="0"/>
              <a:t>End filename with null char </a:t>
            </a:r>
            <a:r>
              <a:rPr lang="en-US" dirty="0" err="1" smtClean="0"/>
              <a:t>ie</a:t>
            </a:r>
            <a:r>
              <a:rPr lang="en-US" dirty="0" smtClean="0"/>
              <a:t> 0</a:t>
            </a:r>
          </a:p>
          <a:p>
            <a:pPr marL="514350" indent="-514350">
              <a:buFont typeface="+mj-lt"/>
              <a:buAutoNum type="arabicPeriod"/>
            </a:pPr>
            <a:r>
              <a:rPr lang="en-US" dirty="0" smtClean="0"/>
              <a:t>Open a file using function 2</a:t>
            </a:r>
          </a:p>
          <a:p>
            <a:pPr marL="514350" indent="-514350">
              <a:buFont typeface="+mj-lt"/>
              <a:buAutoNum type="arabicPeriod"/>
            </a:pPr>
            <a:r>
              <a:rPr lang="en-US" dirty="0" smtClean="0"/>
              <a:t>Read file in buffer variable using function 0</a:t>
            </a:r>
          </a:p>
          <a:p>
            <a:pPr marL="514350" indent="-514350">
              <a:buFont typeface="+mj-lt"/>
              <a:buAutoNum type="arabicPeriod"/>
            </a:pPr>
            <a:r>
              <a:rPr lang="en-US" dirty="0" smtClean="0"/>
              <a:t>You will get length of file (number bytes read in </a:t>
            </a:r>
            <a:r>
              <a:rPr lang="en-US" dirty="0" err="1" smtClean="0"/>
              <a:t>rax</a:t>
            </a:r>
            <a:r>
              <a:rPr lang="en-US" dirty="0" smtClean="0"/>
              <a:t> with EOF)</a:t>
            </a:r>
          </a:p>
          <a:p>
            <a:pPr marL="514350" indent="-514350">
              <a:buFont typeface="+mj-lt"/>
              <a:buAutoNum type="arabicPeriod"/>
            </a:pPr>
            <a:r>
              <a:rPr lang="en-US" dirty="0" smtClean="0"/>
              <a:t>Dec </a:t>
            </a:r>
            <a:r>
              <a:rPr lang="en-US" dirty="0" err="1" smtClean="0"/>
              <a:t>rax</a:t>
            </a:r>
            <a:r>
              <a:rPr lang="en-US" dirty="0" smtClean="0"/>
              <a:t> to get actual length</a:t>
            </a:r>
          </a:p>
          <a:p>
            <a:pPr marL="514350" indent="-514350">
              <a:buFont typeface="+mj-lt"/>
              <a:buAutoNum type="arabicPeriod"/>
            </a:pPr>
            <a:r>
              <a:rPr lang="en-US" dirty="0" smtClean="0"/>
              <a:t>Point </a:t>
            </a:r>
            <a:r>
              <a:rPr lang="en-US" dirty="0" err="1" smtClean="0"/>
              <a:t>rsi</a:t>
            </a:r>
            <a:r>
              <a:rPr lang="en-US" dirty="0" smtClean="0"/>
              <a:t> to point the buffer</a:t>
            </a:r>
          </a:p>
          <a:p>
            <a:pPr marL="514350" indent="-514350">
              <a:buFont typeface="+mj-lt"/>
              <a:buAutoNum type="arabicPeriod"/>
            </a:pPr>
            <a:r>
              <a:rPr lang="en-US" dirty="0" smtClean="0"/>
              <a:t>Take contents of </a:t>
            </a:r>
            <a:r>
              <a:rPr lang="en-US" dirty="0" err="1" smtClean="0"/>
              <a:t>rsi</a:t>
            </a:r>
            <a:r>
              <a:rPr lang="en-US" dirty="0" smtClean="0"/>
              <a:t> in al and compare with 20H</a:t>
            </a:r>
          </a:p>
          <a:p>
            <a:pPr marL="514350" indent="-514350">
              <a:buFont typeface="+mj-lt"/>
              <a:buAutoNum type="arabicPeriod"/>
            </a:pPr>
            <a:r>
              <a:rPr lang="en-US" dirty="0" smtClean="0"/>
              <a:t>If equal then increment the blank space counter</a:t>
            </a:r>
          </a:p>
          <a:p>
            <a:pPr marL="514350" indent="-514350">
              <a:buFont typeface="+mj-lt"/>
              <a:buAutoNum type="arabicPeriod"/>
            </a:pPr>
            <a:r>
              <a:rPr lang="en-US" dirty="0" smtClean="0"/>
              <a:t>Else increment </a:t>
            </a:r>
            <a:r>
              <a:rPr lang="en-US" dirty="0" err="1" smtClean="0"/>
              <a:t>rsi</a:t>
            </a:r>
            <a:r>
              <a:rPr lang="en-US" dirty="0" smtClean="0"/>
              <a:t> pointer </a:t>
            </a:r>
          </a:p>
          <a:p>
            <a:pPr marL="514350" indent="-514350">
              <a:buFont typeface="+mj-lt"/>
              <a:buAutoNum type="arabicPeriod"/>
            </a:pPr>
            <a:r>
              <a:rPr lang="en-US" dirty="0" smtClean="0"/>
              <a:t>Repeat the procedure till actual length will not become zero</a:t>
            </a:r>
          </a:p>
          <a:p>
            <a:pPr marL="514350" indent="-514350">
              <a:buFont typeface="+mj-lt"/>
              <a:buAutoNum type="arabicPeriod"/>
            </a:pPr>
            <a:r>
              <a:rPr lang="en-US" dirty="0" smtClean="0"/>
              <a:t>Call display procedure to convert blank space counter in </a:t>
            </a:r>
            <a:r>
              <a:rPr lang="en-US" dirty="0" err="1" smtClean="0"/>
              <a:t>ascii</a:t>
            </a:r>
            <a:r>
              <a:rPr lang="en-US" dirty="0" smtClean="0"/>
              <a:t> and display the number</a:t>
            </a:r>
            <a:endParaRPr lang="en-US" dirty="0"/>
          </a:p>
        </p:txBody>
      </p:sp>
      <p:sp>
        <p:nvSpPr>
          <p:cNvPr id="4" name="Date Placeholder 3"/>
          <p:cNvSpPr>
            <a:spLocks noGrp="1"/>
          </p:cNvSpPr>
          <p:nvPr>
            <p:ph type="dt" sz="half" idx="10"/>
          </p:nvPr>
        </p:nvSpPr>
        <p:spPr/>
        <p:txBody>
          <a:bodyPr/>
          <a:lstStyle/>
          <a:p>
            <a:fld id="{6A952A3A-4C07-4B46-ABF1-8982163DAF84}"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Algorithm –substring </a:t>
            </a:r>
            <a:r>
              <a:rPr lang="en-US" dirty="0" err="1" smtClean="0"/>
              <a:t>occurance</a:t>
            </a:r>
            <a:endParaRPr lang="en-US" dirty="0"/>
          </a:p>
        </p:txBody>
      </p:sp>
      <p:sp>
        <p:nvSpPr>
          <p:cNvPr id="3" name="Content Placeholder 2"/>
          <p:cNvSpPr>
            <a:spLocks noGrp="1"/>
          </p:cNvSpPr>
          <p:nvPr>
            <p:ph idx="1"/>
          </p:nvPr>
        </p:nvSpPr>
        <p:spPr>
          <a:xfrm>
            <a:off x="0" y="1219200"/>
            <a:ext cx="9144000" cy="5638800"/>
          </a:xfrm>
        </p:spPr>
        <p:txBody>
          <a:bodyPr>
            <a:normAutofit fontScale="85000" lnSpcReduction="20000"/>
          </a:bodyPr>
          <a:lstStyle/>
          <a:p>
            <a:pPr marL="514350" indent="-514350">
              <a:buFont typeface="+mj-lt"/>
              <a:buAutoNum type="arabicPeriod"/>
            </a:pPr>
            <a:r>
              <a:rPr lang="en-US" dirty="0" smtClean="0"/>
              <a:t>Accept substring to search ; </a:t>
            </a:r>
            <a:r>
              <a:rPr lang="en-US" sz="1900" dirty="0" smtClean="0">
                <a:solidFill>
                  <a:srgbClr val="FF0000"/>
                </a:solidFill>
              </a:rPr>
              <a:t>length1 for 1</a:t>
            </a:r>
            <a:r>
              <a:rPr lang="en-US" sz="1900" baseline="30000" dirty="0" smtClean="0">
                <a:solidFill>
                  <a:srgbClr val="FF0000"/>
                </a:solidFill>
              </a:rPr>
              <a:t>st</a:t>
            </a:r>
            <a:r>
              <a:rPr lang="en-US" sz="1900" dirty="0" smtClean="0">
                <a:solidFill>
                  <a:srgbClr val="FF0000"/>
                </a:solidFill>
              </a:rPr>
              <a:t> and length2 for 2</a:t>
            </a:r>
            <a:r>
              <a:rPr lang="en-US" sz="1900" baseline="30000" dirty="0" smtClean="0">
                <a:solidFill>
                  <a:srgbClr val="FF0000"/>
                </a:solidFill>
              </a:rPr>
              <a:t>nd</a:t>
            </a:r>
            <a:r>
              <a:rPr lang="en-US" sz="1900" dirty="0" smtClean="0">
                <a:solidFill>
                  <a:srgbClr val="FF0000"/>
                </a:solidFill>
              </a:rPr>
              <a:t> string</a:t>
            </a:r>
            <a:endParaRPr lang="en-US" dirty="0" smtClean="0">
              <a:solidFill>
                <a:srgbClr val="FF0000"/>
              </a:solidFill>
            </a:endParaRPr>
          </a:p>
          <a:p>
            <a:pPr marL="514350" indent="-514350">
              <a:buFont typeface="+mj-lt"/>
              <a:buAutoNum type="arabicPeriod"/>
            </a:pPr>
            <a:r>
              <a:rPr lang="en-US" dirty="0" smtClean="0"/>
              <a:t>Point </a:t>
            </a:r>
            <a:r>
              <a:rPr lang="en-US" dirty="0" err="1" smtClean="0"/>
              <a:t>rsi</a:t>
            </a:r>
            <a:r>
              <a:rPr lang="en-US" dirty="0" smtClean="0"/>
              <a:t> to the buffer</a:t>
            </a:r>
          </a:p>
          <a:p>
            <a:pPr marL="514350" indent="-514350">
              <a:buFont typeface="+mj-lt"/>
              <a:buAutoNum type="arabicPeriod"/>
            </a:pPr>
            <a:r>
              <a:rPr lang="en-US" dirty="0" smtClean="0"/>
              <a:t>Point </a:t>
            </a:r>
            <a:r>
              <a:rPr lang="en-US" dirty="0" err="1" smtClean="0"/>
              <a:t>rdi</a:t>
            </a:r>
            <a:r>
              <a:rPr lang="en-US" dirty="0" smtClean="0"/>
              <a:t> to the substring</a:t>
            </a:r>
          </a:p>
          <a:p>
            <a:pPr marL="514350" indent="-514350">
              <a:buFont typeface="+mj-lt"/>
              <a:buAutoNum type="arabicPeriod"/>
            </a:pPr>
            <a:r>
              <a:rPr lang="en-US" dirty="0" smtClean="0"/>
              <a:t>Take contents of </a:t>
            </a:r>
            <a:r>
              <a:rPr lang="en-US" dirty="0" err="1" smtClean="0"/>
              <a:t>rsi</a:t>
            </a:r>
            <a:r>
              <a:rPr lang="en-US" dirty="0" smtClean="0"/>
              <a:t> in al and compare with contents of </a:t>
            </a:r>
            <a:r>
              <a:rPr lang="en-US" dirty="0" err="1" smtClean="0"/>
              <a:t>rdi</a:t>
            </a:r>
            <a:r>
              <a:rPr lang="en-US" dirty="0" smtClean="0"/>
              <a:t> </a:t>
            </a:r>
          </a:p>
          <a:p>
            <a:pPr marL="514350" indent="-514350">
              <a:buFont typeface="+mj-lt"/>
              <a:buAutoNum type="arabicPeriod"/>
            </a:pPr>
            <a:r>
              <a:rPr lang="en-US" dirty="0" smtClean="0"/>
              <a:t>If equal then increment the </a:t>
            </a:r>
            <a:r>
              <a:rPr lang="en-US" dirty="0" err="1" smtClean="0"/>
              <a:t>rsi</a:t>
            </a:r>
            <a:r>
              <a:rPr lang="en-US" dirty="0" smtClean="0"/>
              <a:t> and </a:t>
            </a:r>
            <a:r>
              <a:rPr lang="en-US" dirty="0" err="1" smtClean="0"/>
              <a:t>rdi</a:t>
            </a:r>
            <a:endParaRPr lang="en-US" dirty="0" smtClean="0"/>
          </a:p>
          <a:p>
            <a:pPr marL="514350" indent="-514350">
              <a:buFont typeface="+mj-lt"/>
              <a:buAutoNum type="arabicPeriod"/>
            </a:pPr>
            <a:r>
              <a:rPr lang="en-US" dirty="0" smtClean="0"/>
              <a:t>Decrement length1 and length2</a:t>
            </a:r>
          </a:p>
          <a:p>
            <a:pPr marL="1314450" lvl="2" indent="-514350">
              <a:buNone/>
            </a:pPr>
            <a:r>
              <a:rPr lang="en-US" dirty="0" smtClean="0"/>
              <a:t>If match found for 1</a:t>
            </a:r>
            <a:r>
              <a:rPr lang="en-US" baseline="30000" dirty="0" smtClean="0"/>
              <a:t>st</a:t>
            </a:r>
            <a:r>
              <a:rPr lang="en-US" dirty="0" smtClean="0"/>
              <a:t> char but not for next chars then </a:t>
            </a:r>
            <a:r>
              <a:rPr lang="en-US" dirty="0" err="1" smtClean="0"/>
              <a:t>reinitialise</a:t>
            </a:r>
            <a:r>
              <a:rPr lang="en-US" dirty="0" smtClean="0"/>
              <a:t> </a:t>
            </a:r>
            <a:r>
              <a:rPr lang="en-US" dirty="0" err="1" smtClean="0"/>
              <a:t>rdi</a:t>
            </a:r>
            <a:r>
              <a:rPr lang="en-US" dirty="0" smtClean="0"/>
              <a:t> to substring , length2 to default length  </a:t>
            </a:r>
          </a:p>
          <a:p>
            <a:pPr marL="1314450" lvl="2" indent="-514350">
              <a:buNone/>
            </a:pPr>
            <a:r>
              <a:rPr lang="en-US" dirty="0" smtClean="0"/>
              <a:t>If match found for then increment </a:t>
            </a:r>
            <a:r>
              <a:rPr lang="en-US" dirty="0" err="1" smtClean="0"/>
              <a:t>sustring</a:t>
            </a:r>
            <a:r>
              <a:rPr lang="en-US" dirty="0" smtClean="0"/>
              <a:t> count and </a:t>
            </a:r>
            <a:r>
              <a:rPr lang="en-US" dirty="0" err="1" smtClean="0"/>
              <a:t>reinitialise</a:t>
            </a:r>
            <a:r>
              <a:rPr lang="en-US" dirty="0" smtClean="0"/>
              <a:t> </a:t>
            </a:r>
            <a:r>
              <a:rPr lang="en-US" dirty="0" err="1" smtClean="0"/>
              <a:t>rdi</a:t>
            </a:r>
            <a:r>
              <a:rPr lang="en-US" dirty="0" smtClean="0"/>
              <a:t> to substring , length2 to default length </a:t>
            </a:r>
          </a:p>
          <a:p>
            <a:pPr marL="1314450" lvl="2" indent="-514350">
              <a:buNone/>
            </a:pPr>
            <a:r>
              <a:rPr lang="en-US" dirty="0" smtClean="0"/>
              <a:t>Repeat loop till length2 not equal to zero </a:t>
            </a:r>
          </a:p>
          <a:p>
            <a:pPr marL="514350" indent="-514350">
              <a:buFont typeface="+mj-lt"/>
              <a:buAutoNum type="arabicPeriod"/>
            </a:pPr>
            <a:r>
              <a:rPr lang="en-US" dirty="0" smtClean="0"/>
              <a:t>If not equal increment </a:t>
            </a:r>
            <a:r>
              <a:rPr lang="en-US" dirty="0" err="1" smtClean="0"/>
              <a:t>rsi</a:t>
            </a:r>
            <a:r>
              <a:rPr lang="en-US" dirty="0" smtClean="0"/>
              <a:t> ,decrement length1</a:t>
            </a:r>
          </a:p>
          <a:p>
            <a:pPr marL="514350" indent="-514350">
              <a:buFont typeface="+mj-lt"/>
              <a:buAutoNum type="arabicPeriod"/>
            </a:pPr>
            <a:r>
              <a:rPr lang="en-US" dirty="0" smtClean="0"/>
              <a:t>Repeat the procedure till length1 will not become zero</a:t>
            </a:r>
          </a:p>
          <a:p>
            <a:pPr marL="514350" indent="-514350">
              <a:buFont typeface="+mj-lt"/>
              <a:buAutoNum type="arabicPeriod"/>
            </a:pPr>
            <a:r>
              <a:rPr lang="en-US" dirty="0" smtClean="0"/>
              <a:t>Call display procedure to convert substring count in </a:t>
            </a:r>
            <a:r>
              <a:rPr lang="en-US" dirty="0" err="1" smtClean="0"/>
              <a:t>ascii</a:t>
            </a:r>
            <a:r>
              <a:rPr lang="en-US" dirty="0" smtClean="0"/>
              <a:t> and display the number</a:t>
            </a:r>
            <a:endParaRPr lang="en-US" dirty="0"/>
          </a:p>
        </p:txBody>
      </p:sp>
      <p:sp>
        <p:nvSpPr>
          <p:cNvPr id="4" name="Date Placeholder 3"/>
          <p:cNvSpPr>
            <a:spLocks noGrp="1"/>
          </p:cNvSpPr>
          <p:nvPr>
            <p:ph type="dt" sz="half" idx="10"/>
          </p:nvPr>
        </p:nvSpPr>
        <p:spPr/>
        <p:txBody>
          <a:bodyPr/>
          <a:lstStyle/>
          <a:p>
            <a:fld id="{CF7A02EE-BBB9-4497-AF33-4DE5E3EF8D5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Write System Call</a:t>
            </a:r>
            <a:endParaRPr lang="en-US" dirty="0"/>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smtClean="0">
                <a:latin typeface="Cambria" pitchFamily="18" charset="0"/>
                <a:cs typeface="Courier New" pitchFamily="49" charset="0"/>
              </a:rPr>
              <a:t>rax</a:t>
            </a:r>
            <a:r>
              <a:rPr lang="en-US" dirty="0" smtClean="0">
                <a:solidFill>
                  <a:srgbClr val="FF0000"/>
                </a:solidFill>
                <a:latin typeface="Cambria" pitchFamily="18" charset="0"/>
                <a:cs typeface="Courier New" pitchFamily="49" charset="0"/>
              </a:rPr>
              <a:t>,1  ;function to Display</a:t>
            </a:r>
            <a:r>
              <a:rPr lang="en-US" dirty="0" smtClean="0">
                <a:solidFill>
                  <a:prstClr val="black"/>
                </a:solidFill>
                <a:latin typeface="Cambria" pitchFamily="18" charset="0"/>
                <a:cs typeface="Courier New" pitchFamily="49" charset="0"/>
              </a:rPr>
              <a:t>(</a:t>
            </a:r>
            <a:r>
              <a:rPr lang="en-US" sz="1800" dirty="0" smtClean="0">
                <a:solidFill>
                  <a:prstClr val="black"/>
                </a:solidFill>
                <a:latin typeface="Cambria" pitchFamily="18" charset="0"/>
                <a:cs typeface="Courier New" pitchFamily="49" charset="0"/>
              </a:rPr>
              <a:t>function no compulsory </a:t>
            </a:r>
            <a:r>
              <a:rPr lang="en-US" sz="1800" dirty="0" err="1" smtClean="0">
                <a:solidFill>
                  <a:prstClr val="black"/>
                </a:solidFill>
                <a:latin typeface="Cambria" pitchFamily="18" charset="0"/>
                <a:cs typeface="Courier New" pitchFamily="49" charset="0"/>
              </a:rPr>
              <a:t>inRAX</a:t>
            </a:r>
            <a:r>
              <a:rPr lang="en-US" sz="1800" dirty="0" smtClean="0">
                <a:solidFill>
                  <a:prstClr val="black"/>
                </a:solidFill>
                <a:latin typeface="Cambria" pitchFamily="18" charset="0"/>
                <a:cs typeface="Courier New" pitchFamily="49" charset="0"/>
              </a:rPr>
              <a:t>)</a:t>
            </a:r>
            <a:endParaRPr lang="en-US" dirty="0" smtClean="0">
              <a:solidFill>
                <a:prstClr val="black"/>
              </a:solidFill>
              <a:latin typeface="Cambria" pitchFamily="18" charset="0"/>
              <a:cs typeface="Courier New" pitchFamily="49" charset="0"/>
            </a:endParaRP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1  ; Display on monitor</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rsi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Variable Name</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rdx</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variable length in bytes</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syscall</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;System call</a:t>
            </a:r>
          </a:p>
          <a:p>
            <a:pPr>
              <a:buNone/>
            </a:pPr>
            <a:endParaRPr lang="en-US" dirty="0" smtClean="0"/>
          </a:p>
          <a:p>
            <a:pPr>
              <a:buNone/>
            </a:pPr>
            <a:endParaRPr lang="en-US" dirty="0" smtClean="0"/>
          </a:p>
          <a:p>
            <a:pPr>
              <a:buNone/>
            </a:pPr>
            <a:r>
              <a:rPr lang="en-US" dirty="0" smtClean="0"/>
              <a:t>;Display </a:t>
            </a:r>
            <a:r>
              <a:rPr lang="en-US" dirty="0" err="1" smtClean="0"/>
              <a:t>variable_name</a:t>
            </a:r>
            <a:r>
              <a:rPr lang="en-US" dirty="0" smtClean="0"/>
              <a:t> contents of specified variable length on monitor</a:t>
            </a:r>
            <a:endParaRPr lang="en-US" dirty="0"/>
          </a:p>
        </p:txBody>
      </p:sp>
      <p:sp>
        <p:nvSpPr>
          <p:cNvPr id="4" name="Date Placeholder 3"/>
          <p:cNvSpPr>
            <a:spLocks noGrp="1"/>
          </p:cNvSpPr>
          <p:nvPr>
            <p:ph type="dt" sz="half" idx="10"/>
          </p:nvPr>
        </p:nvSpPr>
        <p:spPr/>
        <p:txBody>
          <a:bodyPr/>
          <a:lstStyle/>
          <a:p>
            <a:fld id="{3FB13C34-2EE0-456D-9438-E33D2C93538C}"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pPr>
              <a:buNone/>
            </a:pPr>
            <a:r>
              <a:rPr lang="en-US" dirty="0" err="1" smtClean="0"/>
              <a:t>Mov</a:t>
            </a:r>
            <a:r>
              <a:rPr lang="en-US" dirty="0" smtClean="0"/>
              <a:t> </a:t>
            </a:r>
            <a:r>
              <a:rPr lang="en-US" dirty="0" err="1" smtClean="0"/>
              <a:t>rsi,buf</a:t>
            </a:r>
            <a:endParaRPr lang="en-US" dirty="0" smtClean="0"/>
          </a:p>
          <a:p>
            <a:pPr>
              <a:buNone/>
            </a:pPr>
            <a:r>
              <a:rPr lang="en-US" dirty="0" err="1" smtClean="0"/>
              <a:t>Mov</a:t>
            </a:r>
            <a:r>
              <a:rPr lang="en-US" dirty="0" smtClean="0"/>
              <a:t> </a:t>
            </a:r>
            <a:r>
              <a:rPr lang="en-US" dirty="0" err="1" smtClean="0"/>
              <a:t>rcx</a:t>
            </a:r>
            <a:r>
              <a:rPr lang="en-US" dirty="0" smtClean="0"/>
              <a:t>,[</a:t>
            </a:r>
            <a:r>
              <a:rPr lang="en-US" dirty="0" err="1" smtClean="0"/>
              <a:t>abuf_len</a:t>
            </a:r>
            <a:r>
              <a:rPr lang="en-US" dirty="0" smtClean="0"/>
              <a:t>]</a:t>
            </a:r>
          </a:p>
          <a:p>
            <a:pPr>
              <a:buNone/>
            </a:pPr>
            <a:endParaRPr lang="en-US" dirty="0" smtClean="0"/>
          </a:p>
          <a:p>
            <a:pPr>
              <a:buNone/>
            </a:pPr>
            <a:r>
              <a:rPr lang="en-US" dirty="0" err="1" smtClean="0"/>
              <a:t>lp:mov</a:t>
            </a:r>
            <a:r>
              <a:rPr lang="en-US" dirty="0" smtClean="0"/>
              <a:t> al,[</a:t>
            </a:r>
            <a:r>
              <a:rPr lang="en-US" dirty="0" err="1" smtClean="0"/>
              <a:t>rsi</a:t>
            </a:r>
            <a:r>
              <a:rPr lang="en-US" dirty="0" smtClean="0"/>
              <a:t>]</a:t>
            </a:r>
          </a:p>
          <a:p>
            <a:pPr>
              <a:buNone/>
            </a:pPr>
            <a:endParaRPr lang="en-US" dirty="0" smtClean="0"/>
          </a:p>
          <a:p>
            <a:pPr>
              <a:buNone/>
            </a:pPr>
            <a:r>
              <a:rPr lang="en-US" dirty="0" err="1" smtClean="0"/>
              <a:t>Cmp</a:t>
            </a:r>
            <a:r>
              <a:rPr lang="en-US" dirty="0" smtClean="0"/>
              <a:t> al,20h   ;</a:t>
            </a:r>
            <a:r>
              <a:rPr lang="en-US" sz="2300" dirty="0" smtClean="0">
                <a:solidFill>
                  <a:srgbClr val="FF0000"/>
                </a:solidFill>
              </a:rPr>
              <a:t>space </a:t>
            </a:r>
            <a:r>
              <a:rPr lang="en-US" sz="2300" dirty="0" err="1" smtClean="0">
                <a:solidFill>
                  <a:srgbClr val="FF0000"/>
                </a:solidFill>
              </a:rPr>
              <a:t>ascii</a:t>
            </a:r>
            <a:r>
              <a:rPr lang="en-US" sz="2300" dirty="0" smtClean="0">
                <a:solidFill>
                  <a:srgbClr val="FF0000"/>
                </a:solidFill>
              </a:rPr>
              <a:t> value  32 (20H)/for new line compare with 0aH</a:t>
            </a:r>
            <a:endParaRPr lang="en-US" dirty="0" smtClean="0">
              <a:solidFill>
                <a:srgbClr val="FF0000"/>
              </a:solidFill>
            </a:endParaRPr>
          </a:p>
          <a:p>
            <a:pPr>
              <a:buNone/>
            </a:pPr>
            <a:r>
              <a:rPr lang="en-US" dirty="0" smtClean="0"/>
              <a:t>Je </a:t>
            </a:r>
            <a:r>
              <a:rPr lang="en-US" dirty="0" err="1" smtClean="0"/>
              <a:t>incscount</a:t>
            </a:r>
            <a:endParaRPr lang="en-US" dirty="0" smtClean="0"/>
          </a:p>
          <a:p>
            <a:pPr>
              <a:buNone/>
            </a:pPr>
            <a:r>
              <a:rPr lang="en-US" dirty="0" err="1" smtClean="0"/>
              <a:t>jmp</a:t>
            </a:r>
            <a:r>
              <a:rPr lang="en-US" dirty="0" smtClean="0"/>
              <a:t> skip </a:t>
            </a:r>
          </a:p>
          <a:p>
            <a:pPr>
              <a:buNone/>
            </a:pPr>
            <a:r>
              <a:rPr lang="en-US" dirty="0" err="1" smtClean="0"/>
              <a:t>incscount</a:t>
            </a:r>
            <a:r>
              <a:rPr lang="en-US" dirty="0" smtClean="0"/>
              <a:t> :inc qword[</a:t>
            </a:r>
            <a:r>
              <a:rPr lang="en-US" dirty="0" err="1" smtClean="0"/>
              <a:t>spacecount</a:t>
            </a:r>
            <a:r>
              <a:rPr lang="en-US" dirty="0" smtClean="0"/>
              <a:t>]</a:t>
            </a:r>
          </a:p>
          <a:p>
            <a:pPr>
              <a:buNone/>
            </a:pPr>
            <a:r>
              <a:rPr lang="en-US" dirty="0" err="1" smtClean="0"/>
              <a:t>Skip:inc</a:t>
            </a:r>
            <a:r>
              <a:rPr lang="en-US" dirty="0" smtClean="0"/>
              <a:t> </a:t>
            </a:r>
            <a:r>
              <a:rPr lang="en-US" dirty="0" err="1" smtClean="0"/>
              <a:t>rsi</a:t>
            </a:r>
            <a:endParaRPr lang="en-US" dirty="0" smtClean="0"/>
          </a:p>
          <a:p>
            <a:pPr>
              <a:buNone/>
            </a:pPr>
            <a:r>
              <a:rPr lang="en-US" dirty="0" smtClean="0"/>
              <a:t>Dec ,[</a:t>
            </a:r>
            <a:r>
              <a:rPr lang="en-US" dirty="0" err="1" smtClean="0"/>
              <a:t>abuf_len</a:t>
            </a:r>
            <a:r>
              <a:rPr lang="en-US" dirty="0" smtClean="0"/>
              <a:t>]</a:t>
            </a:r>
          </a:p>
          <a:p>
            <a:pPr>
              <a:buNone/>
            </a:pPr>
            <a:r>
              <a:rPr lang="en-US" dirty="0" err="1" smtClean="0"/>
              <a:t>Jnz</a:t>
            </a:r>
            <a:r>
              <a:rPr lang="en-US" dirty="0" smtClean="0"/>
              <a:t> </a:t>
            </a:r>
            <a:r>
              <a:rPr lang="en-US" dirty="0" err="1" smtClean="0"/>
              <a:t>lp</a:t>
            </a:r>
            <a:endParaRPr lang="en-US" dirty="0" smtClean="0"/>
          </a:p>
          <a:p>
            <a:pPr>
              <a:buNone/>
            </a:pPr>
            <a:endParaRPr lang="en-US" dirty="0" smtClean="0"/>
          </a:p>
          <a:p>
            <a:pPr>
              <a:buNone/>
            </a:pPr>
            <a:endParaRPr lang="en-US" dirty="0" smtClean="0"/>
          </a:p>
        </p:txBody>
      </p:sp>
      <p:sp>
        <p:nvSpPr>
          <p:cNvPr id="4" name="Date Placeholder 3"/>
          <p:cNvSpPr>
            <a:spLocks noGrp="1"/>
          </p:cNvSpPr>
          <p:nvPr>
            <p:ph type="dt" sz="half" idx="10"/>
          </p:nvPr>
        </p:nvSpPr>
        <p:spPr/>
        <p:txBody>
          <a:bodyPr/>
          <a:lstStyle/>
          <a:p>
            <a:fld id="{16DB90BE-2512-4989-806B-8F7487C45A2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6</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a:t>check the mode of processor(Real or Protected</a:t>
            </a:r>
            <a:r>
              <a:rPr lang="en-US" dirty="0" smtClean="0"/>
              <a:t>), then read </a:t>
            </a:r>
            <a:r>
              <a:rPr lang="en-US" dirty="0"/>
              <a:t>GDTR, LDTR and IDTR and </a:t>
            </a:r>
            <a:r>
              <a:rPr lang="en-US" dirty="0" smtClean="0"/>
              <a:t>display </a:t>
            </a:r>
            <a:r>
              <a:rPr lang="en-US" dirty="0"/>
              <a:t>the same.</a:t>
            </a:r>
          </a:p>
        </p:txBody>
      </p:sp>
      <p:sp>
        <p:nvSpPr>
          <p:cNvPr id="4" name="Date Placeholder 3"/>
          <p:cNvSpPr>
            <a:spLocks noGrp="1"/>
          </p:cNvSpPr>
          <p:nvPr>
            <p:ph type="dt" sz="half" idx="10"/>
          </p:nvPr>
        </p:nvSpPr>
        <p:spPr/>
        <p:txBody>
          <a:bodyPr/>
          <a:lstStyle/>
          <a:p>
            <a:fld id="{C903AFBA-827C-41A9-B11D-3669D0D5ADD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GDTR,IDTR -48 bit in size; </a:t>
            </a:r>
            <a:r>
              <a:rPr lang="en-US" sz="2000" dirty="0" smtClean="0">
                <a:solidFill>
                  <a:srgbClr val="FF0000"/>
                </a:solidFill>
              </a:rPr>
              <a:t>12digits=48 bits</a:t>
            </a:r>
            <a:endParaRPr lang="en-US" dirty="0" smtClean="0">
              <a:solidFill>
                <a:srgbClr val="FF0000"/>
              </a:solidFill>
            </a:endParaRPr>
          </a:p>
          <a:p>
            <a:r>
              <a:rPr lang="en-US" dirty="0" smtClean="0"/>
              <a:t>TR, LDTR-16 bit in size</a:t>
            </a:r>
          </a:p>
          <a:p>
            <a:r>
              <a:rPr lang="en-US" dirty="0" smtClean="0"/>
              <a:t>MSW -32 bit in size</a:t>
            </a:r>
          </a:p>
          <a:p>
            <a:endParaRPr lang="en-US" dirty="0" smtClean="0"/>
          </a:p>
          <a:p>
            <a:r>
              <a:rPr lang="en-US" dirty="0" smtClean="0"/>
              <a:t>They hold 32 bit base address and 16 bit limit</a:t>
            </a:r>
          </a:p>
          <a:p>
            <a:r>
              <a:rPr lang="en-US" dirty="0" smtClean="0"/>
              <a:t>   so output format should be</a:t>
            </a:r>
          </a:p>
          <a:p>
            <a:pPr lvl="2"/>
            <a:r>
              <a:rPr lang="en-US" dirty="0" smtClean="0"/>
              <a:t>Base </a:t>
            </a:r>
            <a:r>
              <a:rPr lang="en-US" dirty="0" err="1" smtClean="0"/>
              <a:t>address:limit</a:t>
            </a:r>
            <a:endParaRPr lang="en-US" dirty="0" smtClean="0"/>
          </a:p>
          <a:p>
            <a:endParaRPr lang="en-US" dirty="0"/>
          </a:p>
        </p:txBody>
      </p:sp>
      <p:sp>
        <p:nvSpPr>
          <p:cNvPr id="4" name="Date Placeholder 3"/>
          <p:cNvSpPr>
            <a:spLocks noGrp="1"/>
          </p:cNvSpPr>
          <p:nvPr>
            <p:ph type="dt" sz="half" idx="10"/>
          </p:nvPr>
        </p:nvSpPr>
        <p:spPr/>
        <p:txBody>
          <a:bodyPr/>
          <a:lstStyle/>
          <a:p>
            <a:fld id="{75A1778A-CD8E-45A2-9D4F-C26B16D29640}"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pPr marL="514350" indent="-514350">
              <a:buFont typeface="+mj-lt"/>
              <a:buAutoNum type="arabicPeriod"/>
            </a:pPr>
            <a:r>
              <a:rPr lang="en-US" dirty="0" smtClean="0"/>
              <a:t>To check operating mode of processor we can check PE bit of control word register CR0</a:t>
            </a:r>
          </a:p>
          <a:p>
            <a:pPr marL="514350" indent="-514350">
              <a:buFont typeface="+mj-lt"/>
              <a:buAutoNum type="arabicPeriod"/>
            </a:pPr>
            <a:r>
              <a:rPr lang="en-US" dirty="0" smtClean="0"/>
              <a:t>CR0 is nothing but Machine Status Word</a:t>
            </a:r>
          </a:p>
          <a:p>
            <a:pPr marL="514350" indent="-514350">
              <a:buFont typeface="+mj-lt"/>
              <a:buAutoNum type="arabicPeriod"/>
            </a:pPr>
            <a:r>
              <a:rPr lang="en-US" dirty="0" smtClean="0"/>
              <a:t>So read contents of MSW by using SMSW instruction</a:t>
            </a:r>
          </a:p>
          <a:p>
            <a:pPr marL="514350" indent="-514350">
              <a:buFont typeface="+mj-lt"/>
              <a:buAutoNum type="arabicPeriod"/>
            </a:pPr>
            <a:r>
              <a:rPr lang="en-US" dirty="0" smtClean="0"/>
              <a:t>And check 0</a:t>
            </a:r>
            <a:r>
              <a:rPr lang="en-US" baseline="30000" dirty="0" smtClean="0"/>
              <a:t>th</a:t>
            </a:r>
            <a:r>
              <a:rPr lang="en-US" dirty="0" smtClean="0"/>
              <a:t> bit by using either ROR/SHR or BT instruction</a:t>
            </a:r>
          </a:p>
          <a:p>
            <a:pPr marL="514350" indent="-514350">
              <a:buFont typeface="+mj-lt"/>
              <a:buAutoNum type="arabicPeriod"/>
            </a:pPr>
            <a:r>
              <a:rPr lang="en-US" dirty="0" smtClean="0"/>
              <a:t>If carry bit=1 then processor will be in protected mode else processor is in real mode</a:t>
            </a:r>
          </a:p>
          <a:p>
            <a:pPr marL="514350" indent="-514350">
              <a:buFont typeface="+mj-lt"/>
              <a:buAutoNum type="arabicPeriod"/>
            </a:pPr>
            <a:r>
              <a:rPr lang="en-US" dirty="0" smtClean="0"/>
              <a:t>Display </a:t>
            </a:r>
            <a:r>
              <a:rPr lang="en-US" dirty="0" err="1" smtClean="0"/>
              <a:t>msg</a:t>
            </a:r>
            <a:r>
              <a:rPr lang="en-US" dirty="0" smtClean="0"/>
              <a:t> accordingly</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75B599FE-A88F-4F45-9DA8-922B49A5A07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marL="514350" indent="-514350">
              <a:buFont typeface="+mj-lt"/>
              <a:buAutoNum type="arabicPeriod"/>
            </a:pPr>
            <a:r>
              <a:rPr lang="en-US" dirty="0" smtClean="0"/>
              <a:t>Take variable to hold all register contents of required size</a:t>
            </a:r>
          </a:p>
          <a:p>
            <a:pPr marL="514350" indent="-514350">
              <a:buFont typeface="+mj-lt"/>
              <a:buAutoNum type="arabicPeriod"/>
            </a:pPr>
            <a:r>
              <a:rPr lang="en-US" dirty="0" smtClean="0"/>
              <a:t>Store register contents by using store instruction; </a:t>
            </a:r>
            <a:r>
              <a:rPr lang="en-US" dirty="0" err="1" smtClean="0"/>
              <a:t>eg</a:t>
            </a:r>
            <a:r>
              <a:rPr lang="en-US" dirty="0" smtClean="0"/>
              <a:t>. </a:t>
            </a:r>
            <a:r>
              <a:rPr lang="en-US" dirty="0" err="1" smtClean="0">
                <a:solidFill>
                  <a:srgbClr val="FF0000"/>
                </a:solidFill>
              </a:rPr>
              <a:t>sgdt</a:t>
            </a:r>
            <a:r>
              <a:rPr lang="en-US" dirty="0" smtClean="0">
                <a:solidFill>
                  <a:srgbClr val="FF0000"/>
                </a:solidFill>
              </a:rPr>
              <a:t> [</a:t>
            </a:r>
            <a:r>
              <a:rPr lang="en-US" dirty="0" err="1" smtClean="0">
                <a:solidFill>
                  <a:srgbClr val="FF0000"/>
                </a:solidFill>
              </a:rPr>
              <a:t>gdtr</a:t>
            </a:r>
            <a:r>
              <a:rPr lang="en-US" dirty="0" smtClean="0">
                <a:solidFill>
                  <a:srgbClr val="FF0000"/>
                </a:solidFill>
              </a:rPr>
              <a:t>] ;</a:t>
            </a:r>
            <a:r>
              <a:rPr lang="en-US" dirty="0" err="1" smtClean="0">
                <a:solidFill>
                  <a:srgbClr val="FF0000"/>
                </a:solidFill>
              </a:rPr>
              <a:t>gdtr</a:t>
            </a:r>
            <a:r>
              <a:rPr lang="en-US" dirty="0" smtClean="0">
                <a:solidFill>
                  <a:srgbClr val="FF0000"/>
                </a:solidFill>
              </a:rPr>
              <a:t> is variable</a:t>
            </a:r>
          </a:p>
          <a:p>
            <a:pPr marL="514350" indent="-514350">
              <a:buFont typeface="+mj-lt"/>
              <a:buAutoNum type="arabicPeriod"/>
            </a:pPr>
            <a:r>
              <a:rPr lang="en-US" dirty="0" smtClean="0"/>
              <a:t>let the contents of GDTR</a:t>
            </a:r>
          </a:p>
          <a:p>
            <a:pPr marL="514350" indent="-514350">
              <a:buFont typeface="+mj-lt"/>
              <a:buAutoNum type="arabicPeriod"/>
            </a:pPr>
            <a:r>
              <a:rPr lang="en-US" dirty="0" smtClean="0"/>
              <a:t>	 12345678</a:t>
            </a:r>
            <a:r>
              <a:rPr lang="en-US" dirty="0" smtClean="0">
                <a:solidFill>
                  <a:srgbClr val="FF0000"/>
                </a:solidFill>
              </a:rPr>
              <a:t>ABCD ;</a:t>
            </a:r>
            <a:r>
              <a:rPr lang="en-US" sz="2000" dirty="0" smtClean="0">
                <a:solidFill>
                  <a:srgbClr val="FF0000"/>
                </a:solidFill>
              </a:rPr>
              <a:t>ABCD is limit</a:t>
            </a:r>
          </a:p>
          <a:p>
            <a:pPr marL="514350" indent="-514350">
              <a:buFont typeface="+mj-lt"/>
              <a:buAutoNum type="arabicPeriod"/>
            </a:pPr>
            <a:r>
              <a:rPr lang="en-US" dirty="0" smtClean="0"/>
              <a:t>These Contents will store in memory like</a:t>
            </a:r>
          </a:p>
          <a:p>
            <a:pPr marL="514350" indent="-514350">
              <a:buFont typeface="+mj-lt"/>
              <a:buAutoNum type="arabicPeriod"/>
            </a:pPr>
            <a:r>
              <a:rPr lang="en-US" dirty="0" smtClean="0">
                <a:solidFill>
                  <a:srgbClr val="FF0000"/>
                </a:solidFill>
              </a:rPr>
              <a:t>	CDAB</a:t>
            </a:r>
            <a:r>
              <a:rPr lang="en-US" dirty="0" smtClean="0"/>
              <a:t>78563412</a:t>
            </a:r>
          </a:p>
          <a:p>
            <a:pPr marL="514350" indent="-514350">
              <a:buFont typeface="+mj-lt"/>
              <a:buAutoNum type="arabicPeriod"/>
            </a:pPr>
            <a:r>
              <a:rPr lang="en-US" dirty="0" smtClean="0"/>
              <a:t>So to display first point to last byte, take contents ,convert  and display</a:t>
            </a:r>
          </a:p>
          <a:p>
            <a:pPr marL="514350" indent="-514350">
              <a:buFont typeface="+mj-lt"/>
              <a:buAutoNum type="arabicPeriod"/>
            </a:pPr>
            <a:r>
              <a:rPr lang="en-US" dirty="0" smtClean="0"/>
              <a:t>Decrement pointer and repeat procedure</a:t>
            </a:r>
            <a:endParaRPr lang="en-US" dirty="0"/>
          </a:p>
        </p:txBody>
      </p:sp>
      <p:sp>
        <p:nvSpPr>
          <p:cNvPr id="4" name="Date Placeholder 3"/>
          <p:cNvSpPr>
            <a:spLocks noGrp="1"/>
          </p:cNvSpPr>
          <p:nvPr>
            <p:ph type="dt" sz="half" idx="10"/>
          </p:nvPr>
        </p:nvSpPr>
        <p:spPr/>
        <p:txBody>
          <a:bodyPr/>
          <a:lstStyle/>
          <a:p>
            <a:fld id="{23502907-26A2-45ED-9791-DDD587BDBE2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 Operating mode of processor by reading MSW</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a:t>smsw</a:t>
            </a:r>
            <a:r>
              <a:rPr lang="en-US" dirty="0"/>
              <a:t> </a:t>
            </a:r>
            <a:r>
              <a:rPr lang="en-US" dirty="0" err="1" smtClean="0"/>
              <a:t>eax</a:t>
            </a:r>
            <a:r>
              <a:rPr lang="en-US" dirty="0" smtClean="0"/>
              <a:t>		;</a:t>
            </a:r>
            <a:r>
              <a:rPr lang="en-US" dirty="0"/>
              <a:t>Reading CR0</a:t>
            </a:r>
          </a:p>
          <a:p>
            <a:pPr>
              <a:buNone/>
            </a:pPr>
            <a:endParaRPr lang="en-US" dirty="0"/>
          </a:p>
          <a:p>
            <a:pPr>
              <a:buNone/>
            </a:pPr>
            <a:r>
              <a:rPr lang="en-US" dirty="0" err="1"/>
              <a:t>mov</a:t>
            </a:r>
            <a:r>
              <a:rPr lang="en-US" dirty="0"/>
              <a:t> [</a:t>
            </a:r>
            <a:r>
              <a:rPr lang="en-US" dirty="0" err="1" smtClean="0"/>
              <a:t>controlword</a:t>
            </a:r>
            <a:r>
              <a:rPr lang="en-US" dirty="0" smtClean="0"/>
              <a:t>],</a:t>
            </a:r>
            <a:r>
              <a:rPr lang="en-US" dirty="0" err="1"/>
              <a:t>eax</a:t>
            </a:r>
            <a:endParaRPr lang="en-US" dirty="0"/>
          </a:p>
          <a:p>
            <a:pPr>
              <a:buNone/>
            </a:pPr>
            <a:endParaRPr lang="en-US" dirty="0"/>
          </a:p>
          <a:p>
            <a:pPr>
              <a:buNone/>
            </a:pPr>
            <a:r>
              <a:rPr lang="en-US" dirty="0" err="1"/>
              <a:t>ror</a:t>
            </a:r>
            <a:r>
              <a:rPr lang="en-US" dirty="0"/>
              <a:t> </a:t>
            </a:r>
            <a:r>
              <a:rPr lang="en-US" dirty="0" smtClean="0"/>
              <a:t>eax,1		;</a:t>
            </a:r>
            <a:r>
              <a:rPr lang="en-US" dirty="0"/>
              <a:t>Checkin PE bit, if 1=Protected Mode, </a:t>
            </a:r>
            <a:r>
              <a:rPr lang="en-US" dirty="0" smtClean="0"/>
              <a:t>			else </a:t>
            </a:r>
            <a:r>
              <a:rPr lang="en-US" dirty="0"/>
              <a:t>Real Mode</a:t>
            </a:r>
          </a:p>
          <a:p>
            <a:pPr>
              <a:buNone/>
            </a:pPr>
            <a:r>
              <a:rPr lang="en-US" dirty="0" err="1"/>
              <a:t>jc</a:t>
            </a:r>
            <a:r>
              <a:rPr lang="en-US" dirty="0"/>
              <a:t> </a:t>
            </a:r>
            <a:r>
              <a:rPr lang="en-US" dirty="0" err="1"/>
              <a:t>prmode</a:t>
            </a:r>
            <a:endParaRPr lang="en-US" dirty="0"/>
          </a:p>
          <a:p>
            <a:pPr>
              <a:buNone/>
            </a:pPr>
            <a:r>
              <a:rPr lang="en-US" dirty="0" err="1"/>
              <a:t>disp</a:t>
            </a:r>
            <a:r>
              <a:rPr lang="en-US" dirty="0"/>
              <a:t> </a:t>
            </a:r>
            <a:r>
              <a:rPr lang="en-US" dirty="0" err="1"/>
              <a:t>rmodemsg,rmsg_len</a:t>
            </a:r>
            <a:endParaRPr lang="en-US" dirty="0"/>
          </a:p>
          <a:p>
            <a:pPr>
              <a:buNone/>
            </a:pPr>
            <a:r>
              <a:rPr lang="en-US" dirty="0" err="1"/>
              <a:t>jmp</a:t>
            </a:r>
            <a:r>
              <a:rPr lang="en-US" dirty="0"/>
              <a:t> nxt1</a:t>
            </a:r>
          </a:p>
          <a:p>
            <a:pPr>
              <a:buNone/>
            </a:pPr>
            <a:endParaRPr lang="en-US" dirty="0"/>
          </a:p>
          <a:p>
            <a:pPr>
              <a:buNone/>
            </a:pPr>
            <a:r>
              <a:rPr lang="en-US" dirty="0" err="1"/>
              <a:t>prmode:disp</a:t>
            </a:r>
            <a:r>
              <a:rPr lang="en-US" dirty="0"/>
              <a:t> </a:t>
            </a:r>
            <a:r>
              <a:rPr lang="en-US" dirty="0" err="1"/>
              <a:t>pmodemsg,pmsg_len</a:t>
            </a:r>
            <a:endParaRPr lang="en-US" dirty="0"/>
          </a:p>
        </p:txBody>
      </p:sp>
      <p:sp>
        <p:nvSpPr>
          <p:cNvPr id="4" name="Date Placeholder 3"/>
          <p:cNvSpPr>
            <a:spLocks noGrp="1"/>
          </p:cNvSpPr>
          <p:nvPr>
            <p:ph type="dt" sz="half" idx="10"/>
          </p:nvPr>
        </p:nvSpPr>
        <p:spPr/>
        <p:txBody>
          <a:bodyPr/>
          <a:lstStyle/>
          <a:p>
            <a:fld id="{95D0B43E-2219-441C-A8FC-A75490E3D5C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Display Register contents</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buNone/>
            </a:pPr>
            <a:r>
              <a:rPr lang="en-US" sz="2400" dirty="0" smtClean="0"/>
              <a:t>			</a:t>
            </a:r>
            <a:r>
              <a:rPr lang="en-US" sz="2400" dirty="0" err="1" smtClean="0"/>
              <a:t>sgdt</a:t>
            </a:r>
            <a:r>
              <a:rPr lang="en-US" sz="2400" dirty="0" smtClean="0"/>
              <a:t> </a:t>
            </a:r>
            <a:r>
              <a:rPr lang="en-US" sz="2400" dirty="0"/>
              <a:t>[</a:t>
            </a:r>
            <a:r>
              <a:rPr lang="en-US" sz="2400" dirty="0" err="1" smtClean="0"/>
              <a:t>gdtr</a:t>
            </a:r>
            <a:r>
              <a:rPr lang="en-US" sz="2400" dirty="0" smtClean="0"/>
              <a:t>]</a:t>
            </a:r>
            <a:endParaRPr lang="en-US" sz="2400" dirty="0"/>
          </a:p>
          <a:p>
            <a:pPr>
              <a:buNone/>
            </a:pPr>
            <a:r>
              <a:rPr lang="en-US" sz="2400" dirty="0" smtClean="0"/>
              <a:t>			</a:t>
            </a:r>
            <a:r>
              <a:rPr lang="en-US" sz="2400" dirty="0" err="1" smtClean="0"/>
              <a:t>sldt</a:t>
            </a:r>
            <a:r>
              <a:rPr lang="en-US" sz="2400" dirty="0" smtClean="0"/>
              <a:t> </a:t>
            </a:r>
            <a:r>
              <a:rPr lang="en-US" sz="2400" dirty="0"/>
              <a:t>[</a:t>
            </a:r>
            <a:r>
              <a:rPr lang="en-US" sz="2400" dirty="0" err="1" smtClean="0"/>
              <a:t>ldtr</a:t>
            </a:r>
            <a:r>
              <a:rPr lang="en-US" sz="2400" dirty="0" smtClean="0"/>
              <a:t>]</a:t>
            </a:r>
            <a:endParaRPr lang="en-US" sz="2400" dirty="0"/>
          </a:p>
          <a:p>
            <a:pPr>
              <a:buNone/>
            </a:pPr>
            <a:r>
              <a:rPr lang="en-US" sz="2400" dirty="0" smtClean="0"/>
              <a:t>			</a:t>
            </a:r>
            <a:r>
              <a:rPr lang="en-US" sz="2400" dirty="0" err="1" smtClean="0"/>
              <a:t>sidt</a:t>
            </a:r>
            <a:r>
              <a:rPr lang="en-US" sz="2400" dirty="0" smtClean="0"/>
              <a:t> </a:t>
            </a:r>
            <a:r>
              <a:rPr lang="en-US" sz="2400" dirty="0"/>
              <a:t>[</a:t>
            </a:r>
            <a:r>
              <a:rPr lang="en-US" sz="2400" dirty="0" err="1" smtClean="0"/>
              <a:t>idtr</a:t>
            </a:r>
            <a:r>
              <a:rPr lang="en-US" sz="2400" dirty="0" smtClean="0"/>
              <a:t>]</a:t>
            </a:r>
          </a:p>
          <a:p>
            <a:pPr>
              <a:buNone/>
            </a:pPr>
            <a:r>
              <a:rPr lang="en-US" sz="2400" dirty="0" smtClean="0"/>
              <a:t>			</a:t>
            </a:r>
            <a:r>
              <a:rPr lang="en-US" sz="2400" dirty="0" err="1" smtClean="0"/>
              <a:t>Str</a:t>
            </a:r>
            <a:r>
              <a:rPr lang="en-US" sz="2400" dirty="0" smtClean="0"/>
              <a:t> [</a:t>
            </a:r>
            <a:r>
              <a:rPr lang="en-US" sz="2400" dirty="0" err="1" smtClean="0"/>
              <a:t>tr</a:t>
            </a:r>
            <a:r>
              <a:rPr lang="en-US" sz="2400" dirty="0" smtClean="0"/>
              <a:t>]</a:t>
            </a:r>
          </a:p>
          <a:p>
            <a:pPr>
              <a:buNone/>
            </a:pPr>
            <a:r>
              <a:rPr lang="en-US" sz="2400" dirty="0" smtClean="0"/>
              <a:t>			</a:t>
            </a:r>
            <a:r>
              <a:rPr lang="en-US" sz="2400" dirty="0" err="1" smtClean="0"/>
              <a:t>Smsw</a:t>
            </a:r>
            <a:r>
              <a:rPr lang="en-US" sz="2400" dirty="0" smtClean="0"/>
              <a:t> [</a:t>
            </a:r>
            <a:r>
              <a:rPr lang="en-US" sz="2400" dirty="0" err="1" smtClean="0"/>
              <a:t>msw</a:t>
            </a:r>
            <a:r>
              <a:rPr lang="en-US" sz="2400" dirty="0" smtClean="0"/>
              <a:t>]</a:t>
            </a:r>
          </a:p>
          <a:p>
            <a:pPr>
              <a:buNone/>
            </a:pPr>
            <a:r>
              <a:rPr lang="en-US" sz="2400" dirty="0" err="1" smtClean="0"/>
              <a:t>disp</a:t>
            </a:r>
            <a:r>
              <a:rPr lang="en-US" sz="2400" dirty="0" smtClean="0"/>
              <a:t> </a:t>
            </a:r>
            <a:r>
              <a:rPr lang="en-US" sz="2400" dirty="0" err="1"/>
              <a:t>gdtmsg,gmsg_len</a:t>
            </a:r>
            <a:endParaRPr lang="en-US" sz="2400" dirty="0"/>
          </a:p>
          <a:p>
            <a:pPr>
              <a:buNone/>
            </a:pPr>
            <a:r>
              <a:rPr lang="en-US" sz="2400" dirty="0" err="1" smtClean="0"/>
              <a:t>mov</a:t>
            </a:r>
            <a:r>
              <a:rPr lang="en-US" sz="2400" dirty="0" smtClean="0"/>
              <a:t> </a:t>
            </a:r>
            <a:r>
              <a:rPr lang="en-US" sz="2400" dirty="0" err="1"/>
              <a:t>bx</a:t>
            </a:r>
            <a:r>
              <a:rPr lang="en-US" sz="2400" dirty="0"/>
              <a:t>,[gdt+4]</a:t>
            </a:r>
          </a:p>
          <a:p>
            <a:pPr>
              <a:buNone/>
            </a:pPr>
            <a:r>
              <a:rPr lang="en-US" sz="2400" dirty="0"/>
              <a:t>call </a:t>
            </a:r>
            <a:r>
              <a:rPr lang="en-US" sz="2400" dirty="0" err="1"/>
              <a:t>disp_num</a:t>
            </a:r>
            <a:endParaRPr lang="en-US" sz="2400" dirty="0"/>
          </a:p>
          <a:p>
            <a:pPr>
              <a:buNone/>
            </a:pPr>
            <a:r>
              <a:rPr lang="en-US" sz="2400" dirty="0" err="1" smtClean="0"/>
              <a:t>mov</a:t>
            </a:r>
            <a:r>
              <a:rPr lang="en-US" sz="2400" dirty="0" smtClean="0"/>
              <a:t> </a:t>
            </a:r>
            <a:r>
              <a:rPr lang="en-US" sz="2400" dirty="0" err="1"/>
              <a:t>bx</a:t>
            </a:r>
            <a:r>
              <a:rPr lang="en-US" sz="2400" dirty="0"/>
              <a:t>,[gdt+2]</a:t>
            </a:r>
          </a:p>
          <a:p>
            <a:pPr>
              <a:buNone/>
            </a:pPr>
            <a:r>
              <a:rPr lang="en-US" sz="2400" dirty="0"/>
              <a:t>call </a:t>
            </a:r>
            <a:r>
              <a:rPr lang="en-US" sz="2400" dirty="0" err="1"/>
              <a:t>disp_num</a:t>
            </a:r>
            <a:endParaRPr lang="en-US" sz="2400" dirty="0"/>
          </a:p>
          <a:p>
            <a:pPr>
              <a:buNone/>
            </a:pPr>
            <a:r>
              <a:rPr lang="en-US" sz="2400" dirty="0" err="1" smtClean="0"/>
              <a:t>disp</a:t>
            </a:r>
            <a:r>
              <a:rPr lang="en-US" sz="2400" dirty="0" smtClean="0"/>
              <a:t> </a:t>
            </a:r>
            <a:r>
              <a:rPr lang="en-US" sz="2400" dirty="0"/>
              <a:t>colmsg,1</a:t>
            </a:r>
          </a:p>
          <a:p>
            <a:pPr>
              <a:buNone/>
            </a:pPr>
            <a:r>
              <a:rPr lang="en-US" sz="2400" dirty="0" err="1" smtClean="0"/>
              <a:t>mov</a:t>
            </a:r>
            <a:r>
              <a:rPr lang="en-US" sz="2400" dirty="0" smtClean="0"/>
              <a:t> </a:t>
            </a:r>
            <a:r>
              <a:rPr lang="en-US" sz="2400" dirty="0" err="1"/>
              <a:t>bx</a:t>
            </a:r>
            <a:r>
              <a:rPr lang="en-US" sz="2400" dirty="0"/>
              <a:t>,[</a:t>
            </a:r>
            <a:r>
              <a:rPr lang="en-US" sz="2400" dirty="0" err="1"/>
              <a:t>gdt</a:t>
            </a:r>
            <a:r>
              <a:rPr lang="en-US" sz="2400" dirty="0"/>
              <a:t>]</a:t>
            </a:r>
          </a:p>
          <a:p>
            <a:pPr>
              <a:buNone/>
            </a:pPr>
            <a:r>
              <a:rPr lang="en-US" sz="2400" dirty="0"/>
              <a:t>call </a:t>
            </a:r>
            <a:r>
              <a:rPr lang="en-US" sz="2400" dirty="0" err="1"/>
              <a:t>disp_num</a:t>
            </a:r>
            <a:endParaRPr lang="en-US" sz="2400" dirty="0"/>
          </a:p>
        </p:txBody>
      </p:sp>
      <p:sp>
        <p:nvSpPr>
          <p:cNvPr id="4" name="Date Placeholder 3"/>
          <p:cNvSpPr>
            <a:spLocks noGrp="1"/>
          </p:cNvSpPr>
          <p:nvPr>
            <p:ph type="dt" sz="half" idx="10"/>
          </p:nvPr>
        </p:nvSpPr>
        <p:spPr/>
        <p:txBody>
          <a:bodyPr/>
          <a:lstStyle/>
          <a:p>
            <a:fld id="{53CE9D25-576B-4C36-B9DA-F3DC7C354087}"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7 : Bubble Sort</a:t>
            </a:r>
            <a:br>
              <a:rPr lang="en-US" dirty="0" smtClean="0"/>
            </a:br>
            <a:endParaRPr lang="en-US" dirty="0"/>
          </a:p>
        </p:txBody>
      </p:sp>
      <p:sp>
        <p:nvSpPr>
          <p:cNvPr id="3" name="Content Placeholder 2"/>
          <p:cNvSpPr>
            <a:spLocks noGrp="1"/>
          </p:cNvSpPr>
          <p:nvPr>
            <p:ph idx="1"/>
          </p:nvPr>
        </p:nvSpPr>
        <p:spPr/>
        <p:txBody>
          <a:bodyPr/>
          <a:lstStyle/>
          <a:p>
            <a:r>
              <a:rPr lang="en-US" dirty="0" smtClean="0"/>
              <a:t>Write X86 ALP -To sort the list of integers in </a:t>
            </a:r>
            <a:r>
              <a:rPr lang="en-US" b="1" dirty="0" smtClean="0"/>
              <a:t>ascending / descending </a:t>
            </a:r>
            <a:r>
              <a:rPr lang="en-US" dirty="0" smtClean="0"/>
              <a:t>order using </a:t>
            </a:r>
            <a:r>
              <a:rPr lang="en-US" b="1" dirty="0" smtClean="0"/>
              <a:t>bubble sort.</a:t>
            </a:r>
            <a:r>
              <a:rPr lang="en-US" dirty="0" smtClean="0"/>
              <a:t> Read the input from the </a:t>
            </a:r>
            <a:r>
              <a:rPr lang="en-US" b="1" dirty="0" smtClean="0"/>
              <a:t>text file </a:t>
            </a:r>
            <a:r>
              <a:rPr lang="en-US" dirty="0" smtClean="0"/>
              <a:t>and write the sorted data back to the same text file.</a:t>
            </a:r>
          </a:p>
          <a:p>
            <a:endParaRPr lang="en-US" dirty="0"/>
          </a:p>
        </p:txBody>
      </p:sp>
      <p:sp>
        <p:nvSpPr>
          <p:cNvPr id="4" name="Date Placeholder 3"/>
          <p:cNvSpPr>
            <a:spLocks noGrp="1"/>
          </p:cNvSpPr>
          <p:nvPr>
            <p:ph type="dt" sz="half" idx="10"/>
          </p:nvPr>
        </p:nvSpPr>
        <p:spPr/>
        <p:txBody>
          <a:bodyPr/>
          <a:lstStyle/>
          <a:p>
            <a:fld id="{CA9E5709-9F8E-4A77-8115-CB87CDD5A95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09600"/>
            <a:ext cx="8229600" cy="6019800"/>
          </a:xfrm>
        </p:spPr>
        <p:txBody>
          <a:bodyPr>
            <a:noAutofit/>
          </a:bodyPr>
          <a:lstStyle/>
          <a:p>
            <a:pPr marL="457200" indent="-457200">
              <a:buFont typeface="+mj-lt"/>
              <a:buAutoNum type="arabicPeriod"/>
            </a:pPr>
            <a:r>
              <a:rPr lang="en-US" sz="2000" dirty="0" smtClean="0">
                <a:latin typeface="Times New Roman" pitchFamily="18" charset="0"/>
                <a:cs typeface="Times New Roman" pitchFamily="18" charset="0"/>
              </a:rPr>
              <a:t>Accept file name from user; </a:t>
            </a:r>
          </a:p>
          <a:p>
            <a:pPr marL="457200" indent="-457200">
              <a:buFont typeface="+mj-lt"/>
              <a:buAutoNum type="arabicPeriod"/>
            </a:pPr>
            <a:r>
              <a:rPr lang="en-US" sz="2000" dirty="0" smtClean="0">
                <a:latin typeface="Times New Roman" pitchFamily="18" charset="0"/>
                <a:cs typeface="Times New Roman" pitchFamily="18" charset="0"/>
              </a:rPr>
              <a:t>Dec </a:t>
            </a:r>
            <a:r>
              <a:rPr lang="en-US" sz="2000" dirty="0" err="1" smtClean="0">
                <a:latin typeface="Times New Roman" pitchFamily="18" charset="0"/>
                <a:cs typeface="Times New Roman" pitchFamily="18" charset="0"/>
              </a:rPr>
              <a:t>rax</a:t>
            </a:r>
            <a:r>
              <a:rPr lang="en-US" sz="2000" dirty="0" smtClean="0">
                <a:latin typeface="Times New Roman" pitchFamily="18" charset="0"/>
                <a:cs typeface="Times New Roman" pitchFamily="18" charset="0"/>
              </a:rPr>
              <a:t>; getting length in </a:t>
            </a:r>
            <a:r>
              <a:rPr lang="en-US" sz="2000" dirty="0" err="1" smtClean="0">
                <a:latin typeface="Times New Roman" pitchFamily="18" charset="0"/>
                <a:cs typeface="Times New Roman" pitchFamily="18" charset="0"/>
              </a:rPr>
              <a:t>rax</a:t>
            </a:r>
            <a:r>
              <a:rPr lang="en-US" sz="2000" dirty="0" smtClean="0">
                <a:latin typeface="Times New Roman" pitchFamily="18" charset="0"/>
                <a:cs typeface="Times New Roman" pitchFamily="18" charset="0"/>
              </a:rPr>
              <a:t> with enter key</a:t>
            </a:r>
          </a:p>
          <a:p>
            <a:pPr marL="457200" indent="-457200">
              <a:buFont typeface="+mj-lt"/>
              <a:buAutoNum type="arabicPeriod"/>
            </a:pPr>
            <a:r>
              <a:rPr lang="en-US" sz="2000" dirty="0" smtClean="0">
                <a:latin typeface="Times New Roman" pitchFamily="18" charset="0"/>
                <a:cs typeface="Times New Roman" pitchFamily="18" charset="0"/>
              </a:rPr>
              <a:t>End filename with null car; </a:t>
            </a:r>
            <a:r>
              <a:rPr lang="en-US" sz="2000" dirty="0" err="1" smtClean="0">
                <a:solidFill>
                  <a:srgbClr val="FF0000"/>
                </a:solidFill>
                <a:latin typeface="Times New Roman" pitchFamily="18" charset="0"/>
                <a:cs typeface="Times New Roman" pitchFamily="18" charset="0"/>
              </a:rPr>
              <a:t>mov</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filename+rax</a:t>
            </a:r>
            <a:r>
              <a:rPr lang="en-US" sz="2000" dirty="0" smtClean="0">
                <a:solidFill>
                  <a:srgbClr val="FF0000"/>
                </a:solidFill>
                <a:latin typeface="Times New Roman" pitchFamily="18" charset="0"/>
                <a:cs typeface="Times New Roman" pitchFamily="18" charset="0"/>
              </a:rPr>
              <a:t>],0</a:t>
            </a:r>
          </a:p>
          <a:p>
            <a:pPr marL="457200" indent="-457200">
              <a:buFont typeface="+mj-lt"/>
              <a:buAutoNum type="arabicPeriod"/>
            </a:pPr>
            <a:r>
              <a:rPr lang="en-US" sz="2000" dirty="0" smtClean="0">
                <a:latin typeface="Times New Roman" pitchFamily="18" charset="0"/>
                <a:cs typeface="Times New Roman" pitchFamily="18" charset="0"/>
              </a:rPr>
              <a:t>Open file using function 2</a:t>
            </a:r>
          </a:p>
          <a:p>
            <a:pPr marL="457200" indent="-457200">
              <a:buFont typeface="+mj-lt"/>
              <a:buAutoNum type="arabicPeriod"/>
            </a:pPr>
            <a:r>
              <a:rPr lang="en-US" sz="2000" dirty="0" smtClean="0">
                <a:latin typeface="Times New Roman" pitchFamily="18" charset="0"/>
                <a:cs typeface="Times New Roman" pitchFamily="18" charset="0"/>
              </a:rPr>
              <a:t>Read file in buff using function 0; </a:t>
            </a:r>
            <a:r>
              <a:rPr lang="en-US" sz="2000" dirty="0" err="1" smtClean="0">
                <a:solidFill>
                  <a:srgbClr val="FF0000"/>
                </a:solidFill>
                <a:latin typeface="Times New Roman" pitchFamily="18" charset="0"/>
                <a:cs typeface="Times New Roman" pitchFamily="18" charset="0"/>
              </a:rPr>
              <a:t>rax</a:t>
            </a:r>
            <a:r>
              <a:rPr lang="en-US" sz="2000" dirty="0" smtClean="0">
                <a:solidFill>
                  <a:srgbClr val="FF0000"/>
                </a:solidFill>
                <a:latin typeface="Times New Roman" pitchFamily="18" charset="0"/>
                <a:cs typeface="Times New Roman" pitchFamily="18" charset="0"/>
              </a:rPr>
              <a:t> will hold actual length of file including EOF so decrement </a:t>
            </a:r>
            <a:r>
              <a:rPr lang="en-US" sz="2000" dirty="0" err="1" smtClean="0">
                <a:solidFill>
                  <a:srgbClr val="FF0000"/>
                </a:solidFill>
                <a:latin typeface="Times New Roman" pitchFamily="18" charset="0"/>
                <a:cs typeface="Times New Roman" pitchFamily="18" charset="0"/>
              </a:rPr>
              <a:t>rax</a:t>
            </a:r>
            <a:endParaRPr lang="en-US" sz="2000" dirty="0" smtClean="0">
              <a:solidFill>
                <a:srgbClr val="FF0000"/>
              </a:solidFill>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Buff will hold </a:t>
            </a:r>
            <a:r>
              <a:rPr lang="en-US" sz="2000" dirty="0" err="1" smtClean="0">
                <a:latin typeface="Times New Roman" pitchFamily="18" charset="0"/>
                <a:cs typeface="Times New Roman" pitchFamily="18" charset="0"/>
              </a:rPr>
              <a:t>ascii</a:t>
            </a:r>
            <a:r>
              <a:rPr lang="en-US" sz="2000" dirty="0" smtClean="0">
                <a:latin typeface="Times New Roman" pitchFamily="18" charset="0"/>
                <a:cs typeface="Times New Roman" pitchFamily="18" charset="0"/>
              </a:rPr>
              <a:t> values of file contents </a:t>
            </a:r>
          </a:p>
          <a:p>
            <a:pPr marL="1371600" lvl="2" indent="-457200">
              <a:buFont typeface="+mj-lt"/>
              <a:buAutoNum type="arabicPeriod"/>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 Data .txt contain</a:t>
            </a:r>
          </a:p>
          <a:p>
            <a:pPr marL="1371600" lvl="2" indent="-457200">
              <a:buFont typeface="+mj-lt"/>
              <a:buAutoNum type="arabicPeriod"/>
            </a:pPr>
            <a:r>
              <a:rPr lang="en-US" sz="2000" dirty="0" smtClean="0">
                <a:latin typeface="Times New Roman" pitchFamily="18" charset="0"/>
                <a:cs typeface="Times New Roman" pitchFamily="18" charset="0"/>
              </a:rPr>
              <a:t> 1</a:t>
            </a:r>
          </a:p>
          <a:p>
            <a:pPr marL="1371600" lvl="2" indent="-457200">
              <a:buFont typeface="+mj-lt"/>
              <a:buAutoNum type="arabicPeriod"/>
            </a:pPr>
            <a:r>
              <a:rPr lang="en-US" sz="2000" dirty="0" smtClean="0">
                <a:latin typeface="Times New Roman" pitchFamily="18" charset="0"/>
                <a:cs typeface="Times New Roman" pitchFamily="18" charset="0"/>
              </a:rPr>
              <a:t>2</a:t>
            </a:r>
          </a:p>
          <a:p>
            <a:pPr marL="1371600" lvl="2" indent="-457200">
              <a:buFont typeface="+mj-lt"/>
              <a:buAutoNum type="arabicPeriod"/>
            </a:pPr>
            <a:r>
              <a:rPr lang="en-US" sz="2000" dirty="0" smtClean="0">
                <a:solidFill>
                  <a:srgbClr val="FF0000"/>
                </a:solidFill>
                <a:latin typeface="Times New Roman" pitchFamily="18" charset="0"/>
                <a:cs typeface="Times New Roman" pitchFamily="18" charset="0"/>
              </a:rPr>
              <a:t>3</a:t>
            </a:r>
          </a:p>
          <a:p>
            <a:pPr marL="1371600" lvl="2" indent="-457200">
              <a:buFont typeface="+mj-lt"/>
              <a:buAutoNum type="arabicPeriod"/>
            </a:pPr>
            <a:r>
              <a:rPr lang="en-US" sz="2000" dirty="0" smtClean="0">
                <a:latin typeface="Times New Roman" pitchFamily="18" charset="0"/>
                <a:cs typeface="Times New Roman" pitchFamily="18" charset="0"/>
              </a:rPr>
              <a:t>4</a:t>
            </a:r>
          </a:p>
          <a:p>
            <a:pPr marL="1371600" lvl="2" indent="-457200">
              <a:buFont typeface="+mj-lt"/>
              <a:buAutoNum type="arabicPeriod"/>
            </a:pPr>
            <a:r>
              <a:rPr lang="en-US" sz="2000" dirty="0" smtClean="0">
                <a:latin typeface="Times New Roman" pitchFamily="18" charset="0"/>
                <a:cs typeface="Times New Roman" pitchFamily="18" charset="0"/>
              </a:rPr>
              <a:t>5</a:t>
            </a:r>
          </a:p>
          <a:p>
            <a:pPr marL="457200" indent="-457200">
              <a:buFont typeface="+mj-lt"/>
              <a:buAutoNum type="arabicPeriod"/>
            </a:pPr>
            <a:r>
              <a:rPr lang="en-US" sz="2000" dirty="0" smtClean="0">
                <a:latin typeface="Times New Roman" pitchFamily="18" charset="0"/>
                <a:cs typeface="Times New Roman" pitchFamily="18" charset="0"/>
              </a:rPr>
              <a:t>Then buff will contain</a:t>
            </a:r>
          </a:p>
          <a:p>
            <a:pPr marL="457200" indent="-457200">
              <a:buFont typeface="+mj-lt"/>
              <a:buAutoNum type="arabicPeriod"/>
            </a:pPr>
            <a:r>
              <a:rPr lang="en-US" sz="2000" dirty="0" smtClean="0">
                <a:latin typeface="Times New Roman" pitchFamily="18" charset="0"/>
                <a:cs typeface="Times New Roman" pitchFamily="18" charset="0"/>
              </a:rPr>
              <a:t>  310A320A330A340A350A</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4B3E8F7-8637-40E6-AD04-45E278406E04}"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6096000"/>
          </a:xfrm>
        </p:spPr>
        <p:txBody>
          <a:bodyPr>
            <a:normAutofit fontScale="92500"/>
          </a:bodyPr>
          <a:lstStyle/>
          <a:p>
            <a:pPr marL="514350" indent="-514350">
              <a:buFont typeface="+mj-lt"/>
              <a:buAutoNum type="arabicPeriod" startAt="9"/>
            </a:pPr>
            <a:r>
              <a:rPr lang="en-US" dirty="0" smtClean="0"/>
              <a:t>We want to perform bubble  sort so we need to find array contents without enter key </a:t>
            </a:r>
            <a:r>
              <a:rPr lang="en-US" dirty="0" err="1" smtClean="0"/>
              <a:t>ascii</a:t>
            </a:r>
            <a:r>
              <a:rPr lang="en-US" dirty="0" smtClean="0"/>
              <a:t> value so,</a:t>
            </a:r>
          </a:p>
          <a:p>
            <a:pPr marL="514350" indent="-514350">
              <a:buFont typeface="+mj-lt"/>
              <a:buAutoNum type="arabicPeriod" startAt="9"/>
            </a:pPr>
            <a:r>
              <a:rPr lang="en-US" dirty="0" smtClean="0"/>
              <a:t>Point </a:t>
            </a:r>
            <a:r>
              <a:rPr lang="en-US" dirty="0" err="1" smtClean="0"/>
              <a:t>rsi</a:t>
            </a:r>
            <a:r>
              <a:rPr lang="en-US" dirty="0" smtClean="0"/>
              <a:t> to buff and </a:t>
            </a:r>
            <a:r>
              <a:rPr lang="en-US" dirty="0" err="1" smtClean="0"/>
              <a:t>rdi</a:t>
            </a:r>
            <a:r>
              <a:rPr lang="en-US" dirty="0" smtClean="0"/>
              <a:t> to another variable array</a:t>
            </a:r>
          </a:p>
          <a:p>
            <a:pPr marL="514350" indent="-514350">
              <a:buFont typeface="+mj-lt"/>
              <a:buAutoNum type="arabicPeriod" startAt="9"/>
            </a:pPr>
            <a:r>
              <a:rPr lang="en-US" dirty="0" smtClean="0"/>
              <a:t>Take contents of </a:t>
            </a:r>
            <a:r>
              <a:rPr lang="en-US" dirty="0" err="1" smtClean="0"/>
              <a:t>rsi</a:t>
            </a:r>
            <a:r>
              <a:rPr lang="en-US" dirty="0" smtClean="0"/>
              <a:t> transfer to contents of </a:t>
            </a:r>
            <a:r>
              <a:rPr lang="en-US" dirty="0" err="1" smtClean="0"/>
              <a:t>rdi</a:t>
            </a:r>
            <a:endParaRPr lang="en-US" dirty="0" smtClean="0"/>
          </a:p>
          <a:p>
            <a:pPr marL="514350" indent="-514350">
              <a:buFont typeface="+mj-lt"/>
              <a:buAutoNum type="arabicPeriod" startAt="9"/>
            </a:pPr>
            <a:r>
              <a:rPr lang="en-US" dirty="0" smtClean="0"/>
              <a:t>Increment </a:t>
            </a:r>
            <a:r>
              <a:rPr lang="en-US" dirty="0" err="1" smtClean="0"/>
              <a:t>rdi</a:t>
            </a:r>
            <a:r>
              <a:rPr lang="en-US" dirty="0" smtClean="0"/>
              <a:t> to hold second value</a:t>
            </a:r>
          </a:p>
          <a:p>
            <a:pPr marL="514350" indent="-514350">
              <a:buFont typeface="+mj-lt"/>
              <a:buAutoNum type="arabicPeriod" startAt="9"/>
            </a:pPr>
            <a:r>
              <a:rPr lang="en-US" dirty="0" smtClean="0"/>
              <a:t>Increment </a:t>
            </a:r>
            <a:r>
              <a:rPr lang="en-US" dirty="0" err="1" smtClean="0"/>
              <a:t>rsi</a:t>
            </a:r>
            <a:r>
              <a:rPr lang="en-US" dirty="0" smtClean="0"/>
              <a:t> two times to point second value</a:t>
            </a:r>
          </a:p>
          <a:p>
            <a:pPr marL="514350" indent="-514350">
              <a:buFont typeface="+mj-lt"/>
              <a:buAutoNum type="arabicPeriod" startAt="9"/>
            </a:pPr>
            <a:r>
              <a:rPr lang="en-US" dirty="0" smtClean="0"/>
              <a:t>Repeat procedure till actual length will not become zero</a:t>
            </a:r>
          </a:p>
          <a:p>
            <a:pPr marL="514350" indent="-514350">
              <a:buFont typeface="+mj-lt"/>
              <a:buAutoNum type="arabicPeriod" startAt="9"/>
            </a:pPr>
            <a:r>
              <a:rPr lang="en-US" dirty="0" smtClean="0"/>
              <a:t>Perform bubble sort operation on array</a:t>
            </a:r>
          </a:p>
          <a:p>
            <a:pPr marL="514350" indent="-514350">
              <a:buFont typeface="+mj-lt"/>
              <a:buAutoNum type="arabicPeriod" startAt="9"/>
            </a:pPr>
            <a:r>
              <a:rPr lang="en-US" dirty="0" smtClean="0"/>
              <a:t>Write contents using function 1 in same file</a:t>
            </a:r>
          </a:p>
        </p:txBody>
      </p:sp>
      <p:sp>
        <p:nvSpPr>
          <p:cNvPr id="4" name="Date Placeholder 3"/>
          <p:cNvSpPr>
            <a:spLocks noGrp="1"/>
          </p:cNvSpPr>
          <p:nvPr>
            <p:ph type="dt" sz="half" idx="10"/>
          </p:nvPr>
        </p:nvSpPr>
        <p:spPr/>
        <p:txBody>
          <a:bodyPr/>
          <a:lstStyle/>
          <a:p>
            <a:fld id="{328EEF9C-6394-4F72-9AB7-0FB0F82E03E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System Call</a:t>
            </a:r>
            <a:endParaRPr lang="en-US" dirty="0"/>
          </a:p>
        </p:txBody>
      </p:sp>
      <p:sp>
        <p:nvSpPr>
          <p:cNvPr id="3" name="Content Placeholder 2"/>
          <p:cNvSpPr>
            <a:spLocks noGrp="1"/>
          </p:cNvSpPr>
          <p:nvPr>
            <p:ph idx="1"/>
          </p:nvPr>
        </p:nvSpPr>
        <p:spPr>
          <a:xfrm>
            <a:off x="304800" y="1600200"/>
            <a:ext cx="8610600" cy="4525963"/>
          </a:xfrm>
        </p:spPr>
        <p:txBody>
          <a:bodyPr>
            <a:normAutofit/>
          </a:bodyPr>
          <a:lstStyle/>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latin typeface="Cambria" pitchFamily="18" charset="0"/>
                <a:cs typeface="Courier New" pitchFamily="49" charset="0"/>
              </a:rPr>
              <a:t>rax</a:t>
            </a:r>
            <a:r>
              <a:rPr lang="en-US" dirty="0" smtClean="0">
                <a:solidFill>
                  <a:srgbClr val="FF0000"/>
                </a:solidFill>
                <a:latin typeface="Cambria" pitchFamily="18" charset="0"/>
                <a:cs typeface="Courier New" pitchFamily="49" charset="0"/>
              </a:rPr>
              <a:t>, 60 ;function to exit or terminate program </a:t>
            </a:r>
            <a:r>
              <a:rPr lang="en-US" dirty="0" smtClean="0">
                <a:solidFill>
                  <a:prstClr val="black"/>
                </a:solidFill>
                <a:latin typeface="Cambria" pitchFamily="18" charset="0"/>
                <a:cs typeface="Courier New" pitchFamily="49" charset="0"/>
              </a:rPr>
              <a:t>(</a:t>
            </a:r>
            <a:r>
              <a:rPr lang="en-US" sz="1800" dirty="0" smtClean="0">
                <a:solidFill>
                  <a:prstClr val="black"/>
                </a:solidFill>
                <a:latin typeface="Cambria" pitchFamily="18" charset="0"/>
                <a:cs typeface="Courier New" pitchFamily="49" charset="0"/>
              </a:rPr>
              <a:t>function no compulsory </a:t>
            </a:r>
            <a:r>
              <a:rPr lang="en-US" sz="1800" dirty="0" err="1" smtClean="0">
                <a:solidFill>
                  <a:prstClr val="black"/>
                </a:solidFill>
                <a:latin typeface="Cambria" pitchFamily="18" charset="0"/>
                <a:cs typeface="Courier New" pitchFamily="49" charset="0"/>
              </a:rPr>
              <a:t>inRAX</a:t>
            </a:r>
            <a:r>
              <a:rPr lang="en-US" sz="1800" dirty="0" smtClean="0">
                <a:solidFill>
                  <a:prstClr val="black"/>
                </a:solidFill>
                <a:latin typeface="Cambria" pitchFamily="18" charset="0"/>
                <a:cs typeface="Courier New" pitchFamily="49" charset="0"/>
              </a:rPr>
              <a:t>)</a:t>
            </a:r>
            <a:endParaRPr lang="en-US" dirty="0" smtClean="0">
              <a:solidFill>
                <a:prstClr val="black"/>
              </a:solidFill>
              <a:latin typeface="Cambria" pitchFamily="18" charset="0"/>
              <a:cs typeface="Courier New" pitchFamily="49" charset="0"/>
            </a:endParaRP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1/0  ; with status either 0 or 1</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syscall</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;System call</a:t>
            </a:r>
          </a:p>
          <a:p>
            <a:pPr>
              <a:buNone/>
            </a:pPr>
            <a:endParaRPr lang="en-US" dirty="0" smtClean="0"/>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ADABD41F-D20A-45F4-9D79-C0AC21A49DF1}"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84495" y="1600200"/>
            <a:ext cx="7067785" cy="50292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4F02B87-1C5A-4FCF-B9B4-637CAF193F2F}"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918898"/>
            <a:ext cx="7391400" cy="549222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E9E81CA0-5739-4313-BA99-D712ABA1C18F}"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914400" y="914401"/>
            <a:ext cx="7629428" cy="5664272"/>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D4ED4CE-2C64-4A1D-92FB-757AA8343C4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83C1EAA2-383D-4FBB-80CE-BE5E1AEC4FCA}"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228600" y="0"/>
            <a:ext cx="8229600" cy="1905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Assignment 8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DOS </a:t>
            </a:r>
            <a:r>
              <a:rPr lang="en-US" sz="3800" dirty="0">
                <a:solidFill>
                  <a:srgbClr val="000000"/>
                </a:solidFill>
                <a:ea typeface="WenQuanYi Micro Hei" charset="0"/>
                <a:cs typeface="WenQuanYi Micro Hei" charset="0"/>
              </a:rPr>
              <a:t>Commands</a:t>
            </a:r>
          </a:p>
        </p:txBody>
      </p:sp>
      <p:sp>
        <p:nvSpPr>
          <p:cNvPr id="9218" name="Text Box 2"/>
          <p:cNvSpPr txBox="1">
            <a:spLocks noChangeArrowheads="1"/>
          </p:cNvSpPr>
          <p:nvPr/>
        </p:nvSpPr>
        <p:spPr bwMode="auto">
          <a:xfrm>
            <a:off x="533400" y="1981200"/>
            <a:ext cx="8229600" cy="45259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600"/>
              </a:spcBef>
              <a:buFont typeface="Arial" charset="0"/>
              <a:buChar char="•"/>
              <a:defRPr/>
            </a:pPr>
            <a:r>
              <a:rPr lang="en-US" sz="2000" b="1" dirty="0" smtClean="0"/>
              <a:t>Algorithm</a:t>
            </a:r>
          </a:p>
          <a:p>
            <a:pPr marL="342900" algn="l">
              <a:spcBef>
                <a:spcPts val="600"/>
              </a:spcBef>
              <a:buClrTx/>
              <a:buFontTx/>
              <a:buNone/>
              <a:defRPr/>
            </a:pPr>
            <a:r>
              <a:rPr lang="en-US" sz="2000" dirty="0" smtClean="0"/>
              <a:t>1.Accept Filenames from Command line.</a:t>
            </a:r>
          </a:p>
          <a:p>
            <a:pPr marL="342900" algn="l">
              <a:spcBef>
                <a:spcPts val="600"/>
              </a:spcBef>
              <a:buClrTx/>
              <a:buFontTx/>
              <a:buNone/>
              <a:defRPr/>
            </a:pPr>
            <a:r>
              <a:rPr lang="en-US" sz="2000" dirty="0" smtClean="0"/>
              <a:t>2.Display MENU:-</a:t>
            </a:r>
          </a:p>
          <a:p>
            <a:pPr marL="342900" algn="l">
              <a:spcBef>
                <a:spcPts val="600"/>
              </a:spcBef>
              <a:buClrTx/>
              <a:buFontTx/>
              <a:buNone/>
              <a:defRPr/>
            </a:pPr>
            <a:r>
              <a:rPr lang="en-US" sz="2000" dirty="0" smtClean="0"/>
              <a:t>			1.TYPE</a:t>
            </a:r>
          </a:p>
          <a:p>
            <a:pPr marL="342900" algn="l">
              <a:spcBef>
                <a:spcPts val="600"/>
              </a:spcBef>
              <a:buClrTx/>
              <a:buFontTx/>
              <a:buNone/>
              <a:defRPr/>
            </a:pPr>
            <a:r>
              <a:rPr lang="en-US" sz="2000" dirty="0" smtClean="0"/>
              <a:t>			2.COPY</a:t>
            </a:r>
          </a:p>
          <a:p>
            <a:pPr marL="342900" algn="l">
              <a:spcBef>
                <a:spcPts val="600"/>
              </a:spcBef>
              <a:buClrTx/>
              <a:buFontTx/>
              <a:buNone/>
              <a:defRPr/>
            </a:pPr>
            <a:r>
              <a:rPr lang="en-US" sz="2000" dirty="0" smtClean="0"/>
              <a:t>			3.DEL</a:t>
            </a:r>
          </a:p>
          <a:p>
            <a:pPr marL="342900" algn="l">
              <a:spcBef>
                <a:spcPts val="600"/>
              </a:spcBef>
              <a:buClrTx/>
              <a:buFontTx/>
              <a:buNone/>
              <a:defRPr/>
            </a:pPr>
            <a:r>
              <a:rPr lang="en-US" sz="2000" dirty="0" smtClean="0"/>
              <a:t>3.Procedure for TYPE command</a:t>
            </a:r>
          </a:p>
          <a:p>
            <a:pPr marL="342900" algn="l">
              <a:spcBef>
                <a:spcPts val="600"/>
              </a:spcBef>
              <a:buClrTx/>
              <a:buFontTx/>
              <a:buNone/>
              <a:defRPr/>
            </a:pPr>
            <a:r>
              <a:rPr lang="en-US" sz="2000" dirty="0" smtClean="0"/>
              <a:t>4.Procedure for COPE command</a:t>
            </a:r>
          </a:p>
          <a:p>
            <a:pPr marL="342900" algn="l">
              <a:spcBef>
                <a:spcPts val="600"/>
              </a:spcBef>
              <a:buClrTx/>
              <a:buFontTx/>
              <a:buNone/>
              <a:defRPr/>
            </a:pPr>
            <a:r>
              <a:rPr lang="en-US" sz="2000" dirty="0" smtClean="0"/>
              <a:t>5.Procedure for DELETE command</a:t>
            </a:r>
          </a:p>
          <a:p>
            <a:pPr marL="342900" algn="l">
              <a:spcBef>
                <a:spcPts val="600"/>
              </a:spcBef>
              <a:buClrTx/>
              <a:buFontTx/>
              <a:buNone/>
              <a:defRPr/>
            </a:pPr>
            <a:r>
              <a:rPr lang="en-US" sz="2000" dirty="0" smtClean="0"/>
              <a:t>6.EXIT</a:t>
            </a:r>
          </a:p>
          <a:p>
            <a:pPr marL="342900" algn="l">
              <a:spcBef>
                <a:spcPts val="600"/>
              </a:spcBef>
              <a:buClrTx/>
              <a:buFontTx/>
              <a:buNone/>
              <a:defRPr/>
            </a:pPr>
            <a:endParaRPr lang="en-US" sz="2400" dirty="0" smtClean="0"/>
          </a:p>
          <a:p>
            <a:pPr marL="342900" algn="l">
              <a:spcBef>
                <a:spcPts val="600"/>
              </a:spcBef>
              <a:buClrTx/>
              <a:buFontTx/>
              <a:buNone/>
              <a:defRPr/>
            </a:pPr>
            <a:endParaRPr lang="en-US" sz="2400" dirty="0" smtClean="0"/>
          </a:p>
          <a:p>
            <a:pPr marL="342900" algn="l">
              <a:spcBef>
                <a:spcPts val="600"/>
              </a:spcBef>
              <a:buClrTx/>
              <a:buFontTx/>
              <a:buNone/>
              <a:defRPr/>
            </a:pPr>
            <a:endParaRPr lang="en-US" sz="2400" dirty="0" smtClean="0"/>
          </a:p>
        </p:txBody>
      </p:sp>
      <p:sp>
        <p:nvSpPr>
          <p:cNvPr id="4" name="Date Placeholder 3"/>
          <p:cNvSpPr>
            <a:spLocks noGrp="1"/>
          </p:cNvSpPr>
          <p:nvPr>
            <p:ph type="dt" sz="half" idx="10"/>
          </p:nvPr>
        </p:nvSpPr>
        <p:spPr/>
        <p:txBody>
          <a:bodyPr/>
          <a:lstStyle/>
          <a:p>
            <a:fld id="{99E93747-8B4E-4502-B478-C139B954765F}"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85800"/>
            <a:ext cx="8229600" cy="6172200"/>
          </a:xfrm>
        </p:spPr>
        <p:txBody>
          <a:bodyPr>
            <a:normAutofit fontScale="92500" lnSpcReduction="10000"/>
          </a:bodyPr>
          <a:lstStyle/>
          <a:p>
            <a:pPr>
              <a:buNone/>
            </a:pPr>
            <a:r>
              <a:rPr lang="en-US" dirty="0" smtClean="0"/>
              <a:t>Run the program and give arguments to exe file</a:t>
            </a:r>
          </a:p>
          <a:p>
            <a:pPr lvl="1"/>
            <a:r>
              <a:rPr lang="en-US" dirty="0" err="1" smtClean="0"/>
              <a:t>Nasm</a:t>
            </a:r>
            <a:r>
              <a:rPr lang="en-US" dirty="0" smtClean="0"/>
              <a:t> –f elf64 a.asm</a:t>
            </a:r>
          </a:p>
          <a:p>
            <a:pPr lvl="1"/>
            <a:r>
              <a:rPr lang="en-US" dirty="0" smtClean="0"/>
              <a:t>Ld –o a </a:t>
            </a:r>
            <a:r>
              <a:rPr lang="en-US" dirty="0" err="1" smtClean="0"/>
              <a:t>a.o</a:t>
            </a:r>
            <a:endParaRPr lang="en-US" dirty="0" smtClean="0"/>
          </a:p>
          <a:p>
            <a:pPr lvl="1"/>
            <a:r>
              <a:rPr lang="en-US" dirty="0" smtClean="0"/>
              <a:t>./a data.txt</a:t>
            </a:r>
          </a:p>
          <a:p>
            <a:pPr lvl="1">
              <a:buNone/>
            </a:pPr>
            <a:endParaRPr lang="en-US" dirty="0" smtClean="0"/>
          </a:p>
          <a:p>
            <a:pPr lvl="1">
              <a:buNone/>
            </a:pPr>
            <a:r>
              <a:rPr lang="en-US" dirty="0" smtClean="0"/>
              <a:t>Data.txt is command line argument to exe file a</a:t>
            </a:r>
          </a:p>
          <a:p>
            <a:pPr lvl="1">
              <a:buNone/>
            </a:pPr>
            <a:r>
              <a:rPr lang="en-US" dirty="0" smtClean="0"/>
              <a:t>It will store in stack </a:t>
            </a:r>
          </a:p>
          <a:p>
            <a:pPr lvl="1">
              <a:buNone/>
            </a:pPr>
            <a:r>
              <a:rPr lang="en-US" dirty="0" smtClean="0"/>
              <a:t>Structure of stack is given in next slide</a:t>
            </a:r>
          </a:p>
          <a:p>
            <a:pPr lvl="1">
              <a:buNone/>
            </a:pPr>
            <a:r>
              <a:rPr lang="en-US" dirty="0" smtClean="0"/>
              <a:t>      top of stack hold argument count in RCX</a:t>
            </a:r>
          </a:p>
          <a:p>
            <a:pPr lvl="1">
              <a:buNone/>
            </a:pPr>
            <a:r>
              <a:rPr lang="en-US" dirty="0" smtClean="0"/>
              <a:t>Next position hold address of executable file path in </a:t>
            </a:r>
            <a:r>
              <a:rPr lang="en-US" dirty="0" err="1" smtClean="0"/>
              <a:t>rsi</a:t>
            </a:r>
            <a:endParaRPr lang="en-US" dirty="0" smtClean="0"/>
          </a:p>
          <a:p>
            <a:pPr lvl="1">
              <a:buNone/>
            </a:pPr>
            <a:r>
              <a:rPr lang="en-US" dirty="0" smtClean="0"/>
              <a:t>Next position hold address of  first argument in </a:t>
            </a:r>
            <a:r>
              <a:rPr lang="en-US" dirty="0" err="1" smtClean="0"/>
              <a:t>rsi</a:t>
            </a:r>
            <a:endParaRPr lang="en-US" dirty="0" smtClean="0"/>
          </a:p>
          <a:p>
            <a:pPr lvl="1">
              <a:buNone/>
            </a:pPr>
            <a:r>
              <a:rPr lang="en-US" dirty="0" smtClean="0"/>
              <a:t>Next position hold address of  second argument in </a:t>
            </a:r>
            <a:r>
              <a:rPr lang="en-US" dirty="0" err="1" smtClean="0"/>
              <a:t>rsi</a:t>
            </a:r>
            <a:endParaRPr lang="en-US" dirty="0" smtClean="0"/>
          </a:p>
          <a:p>
            <a:pPr lvl="1">
              <a:buNone/>
            </a:pPr>
            <a:r>
              <a:rPr lang="en-US" dirty="0" smtClean="0"/>
              <a:t>Next position hold address of  third argument in </a:t>
            </a:r>
            <a:r>
              <a:rPr lang="en-US" dirty="0" err="1" smtClean="0"/>
              <a:t>rsi</a:t>
            </a:r>
            <a:endParaRPr lang="en-US" dirty="0" smtClean="0"/>
          </a:p>
          <a:p>
            <a:pPr lvl="1">
              <a:buNone/>
            </a:pPr>
            <a:r>
              <a:rPr lang="en-US" dirty="0" smtClean="0"/>
              <a:t>And so on</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endParaRPr lang="en-US" dirty="0" smtClean="0"/>
          </a:p>
        </p:txBody>
      </p:sp>
      <p:sp>
        <p:nvSpPr>
          <p:cNvPr id="4" name="Date Placeholder 3"/>
          <p:cNvSpPr>
            <a:spLocks noGrp="1"/>
          </p:cNvSpPr>
          <p:nvPr>
            <p:ph type="dt" sz="half" idx="10"/>
          </p:nvPr>
        </p:nvSpPr>
        <p:spPr/>
        <p:txBody>
          <a:bodyPr/>
          <a:lstStyle/>
          <a:p>
            <a:fld id="{937E4042-E001-42F4-A648-613870A8A6CE}"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28600"/>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Stack When You Run Program</a:t>
            </a:r>
          </a:p>
        </p:txBody>
      </p:sp>
      <p:pic>
        <p:nvPicPr>
          <p:cNvPr id="17411" name="Picture 2"/>
          <p:cNvPicPr>
            <a:picLocks noChangeAspect="1" noChangeArrowheads="1"/>
          </p:cNvPicPr>
          <p:nvPr/>
        </p:nvPicPr>
        <p:blipFill>
          <a:blip r:embed="rId3" cstate="print"/>
          <a:srcRect/>
          <a:stretch>
            <a:fillRect/>
          </a:stretch>
        </p:blipFill>
        <p:spPr bwMode="auto">
          <a:xfrm>
            <a:off x="1752600" y="1447800"/>
            <a:ext cx="5867400" cy="5105400"/>
          </a:xfrm>
          <a:prstGeom prst="rect">
            <a:avLst/>
          </a:prstGeom>
          <a:noFill/>
          <a:ln w="9525">
            <a:noFill/>
            <a:round/>
            <a:headEnd/>
            <a:tailEnd/>
          </a:ln>
          <a:effectLst/>
        </p:spPr>
      </p:pic>
      <p:sp>
        <p:nvSpPr>
          <p:cNvPr id="4" name="Date Placeholder 3"/>
          <p:cNvSpPr>
            <a:spLocks noGrp="1"/>
          </p:cNvSpPr>
          <p:nvPr>
            <p:ph type="dt" sz="half" idx="10"/>
          </p:nvPr>
        </p:nvSpPr>
        <p:spPr/>
        <p:txBody>
          <a:bodyPr/>
          <a:lstStyle/>
          <a:p>
            <a:fld id="{C91F9993-9387-4474-9F80-7AC8EDC8405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our example RCX=1 only one argument for data.txt</a:t>
            </a:r>
          </a:p>
          <a:p>
            <a:r>
              <a:rPr lang="en-US" dirty="0" err="1" smtClean="0"/>
              <a:t>Rsi</a:t>
            </a:r>
            <a:r>
              <a:rPr lang="en-US" dirty="0" smtClean="0"/>
              <a:t> =address of ./a</a:t>
            </a:r>
          </a:p>
          <a:p>
            <a:r>
              <a:rPr lang="en-US" dirty="0" err="1" smtClean="0"/>
              <a:t>Rsi</a:t>
            </a:r>
            <a:r>
              <a:rPr lang="en-US" dirty="0" smtClean="0"/>
              <a:t>=address of data.txt</a:t>
            </a:r>
          </a:p>
          <a:p>
            <a:pPr lvl="2"/>
            <a:r>
              <a:rPr lang="en-US" dirty="0" err="1" smtClean="0"/>
              <a:t>Rsi</a:t>
            </a:r>
            <a:r>
              <a:rPr lang="en-US" dirty="0" smtClean="0"/>
              <a:t> will point to d</a:t>
            </a:r>
          </a:p>
          <a:p>
            <a:pPr lvl="2"/>
            <a:r>
              <a:rPr lang="en-US" dirty="0" smtClean="0"/>
              <a:t>Rsi+1 will point to a</a:t>
            </a:r>
          </a:p>
          <a:p>
            <a:pPr lvl="2"/>
            <a:r>
              <a:rPr lang="en-US" dirty="0" smtClean="0"/>
              <a:t>Rsi+2 will point to t</a:t>
            </a:r>
          </a:p>
          <a:p>
            <a:pPr lvl="2"/>
            <a:r>
              <a:rPr lang="en-US" dirty="0" smtClean="0"/>
              <a:t>Rsi+3 will point to a</a:t>
            </a:r>
          </a:p>
          <a:p>
            <a:pPr lvl="2"/>
            <a:r>
              <a:rPr lang="en-US" dirty="0" smtClean="0"/>
              <a:t>And so on till 0;null char</a:t>
            </a:r>
          </a:p>
          <a:p>
            <a:endParaRPr lang="en-US" dirty="0" smtClean="0"/>
          </a:p>
          <a:p>
            <a:endParaRPr lang="en-US" dirty="0"/>
          </a:p>
        </p:txBody>
      </p:sp>
      <p:sp>
        <p:nvSpPr>
          <p:cNvPr id="4" name="Date Placeholder 3"/>
          <p:cNvSpPr>
            <a:spLocks noGrp="1"/>
          </p:cNvSpPr>
          <p:nvPr>
            <p:ph type="dt" sz="half" idx="10"/>
          </p:nvPr>
        </p:nvSpPr>
        <p:spPr/>
        <p:txBody>
          <a:bodyPr/>
          <a:lstStyle/>
          <a:p>
            <a:fld id="{F8313BD8-1E8F-4E56-A516-1A6C1480F8EE}"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read filename</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pPr marL="514350" indent="-514350">
              <a:buFont typeface="+mj-lt"/>
              <a:buAutoNum type="arabicPeriod"/>
            </a:pPr>
            <a:r>
              <a:rPr lang="en-US" dirty="0" smtClean="0"/>
              <a:t>Point </a:t>
            </a:r>
            <a:r>
              <a:rPr lang="en-US" dirty="0" err="1" smtClean="0"/>
              <a:t>rdi</a:t>
            </a:r>
            <a:r>
              <a:rPr lang="en-US" dirty="0" smtClean="0"/>
              <a:t> to variable to hold filename given as argument</a:t>
            </a:r>
          </a:p>
          <a:p>
            <a:pPr marL="514350" indent="-514350">
              <a:buFont typeface="+mj-lt"/>
              <a:buAutoNum type="arabicPeriod"/>
            </a:pPr>
            <a:r>
              <a:rPr lang="en-US" dirty="0" smtClean="0"/>
              <a:t>pop argument count </a:t>
            </a:r>
            <a:r>
              <a:rPr lang="en-US" dirty="0" err="1" smtClean="0"/>
              <a:t>ie</a:t>
            </a:r>
            <a:r>
              <a:rPr lang="en-US" dirty="0" smtClean="0"/>
              <a:t> </a:t>
            </a:r>
            <a:r>
              <a:rPr lang="en-US" dirty="0" err="1" smtClean="0"/>
              <a:t>rcx</a:t>
            </a:r>
            <a:endParaRPr lang="en-US" dirty="0" smtClean="0"/>
          </a:p>
          <a:p>
            <a:pPr marL="514350" indent="-514350">
              <a:buFont typeface="+mj-lt"/>
              <a:buAutoNum type="arabicPeriod"/>
            </a:pPr>
            <a:r>
              <a:rPr lang="en-US" dirty="0" smtClean="0"/>
              <a:t>Pop </a:t>
            </a:r>
            <a:r>
              <a:rPr lang="en-US" dirty="0" err="1" smtClean="0"/>
              <a:t>rsi</a:t>
            </a:r>
            <a:r>
              <a:rPr lang="en-US" dirty="0" smtClean="0"/>
              <a:t> ;add of ./a</a:t>
            </a:r>
          </a:p>
          <a:p>
            <a:pPr marL="514350" indent="-514350">
              <a:buFont typeface="+mj-lt"/>
              <a:buAutoNum type="arabicPeriod"/>
            </a:pPr>
            <a:r>
              <a:rPr lang="en-US" dirty="0" smtClean="0"/>
              <a:t>Pop </a:t>
            </a:r>
            <a:r>
              <a:rPr lang="en-US" dirty="0" err="1" smtClean="0"/>
              <a:t>rsi</a:t>
            </a:r>
            <a:r>
              <a:rPr lang="en-US" dirty="0" smtClean="0"/>
              <a:t>; add of data.txt</a:t>
            </a:r>
          </a:p>
          <a:p>
            <a:pPr marL="514350" indent="-514350">
              <a:buFont typeface="+mj-lt"/>
              <a:buAutoNum type="arabicPeriod"/>
            </a:pPr>
            <a:r>
              <a:rPr lang="en-US" dirty="0" smtClean="0"/>
              <a:t>Take contents of </a:t>
            </a:r>
            <a:r>
              <a:rPr lang="en-US" dirty="0" err="1" smtClean="0"/>
              <a:t>rsi</a:t>
            </a:r>
            <a:r>
              <a:rPr lang="en-US" dirty="0" smtClean="0"/>
              <a:t> in al</a:t>
            </a:r>
          </a:p>
          <a:p>
            <a:pPr marL="514350" indent="-514350">
              <a:buFont typeface="+mj-lt"/>
              <a:buAutoNum type="arabicPeriod"/>
            </a:pPr>
            <a:r>
              <a:rPr lang="en-US" dirty="0" smtClean="0"/>
              <a:t>And transfer to </a:t>
            </a:r>
            <a:r>
              <a:rPr lang="en-US" dirty="0" err="1" smtClean="0"/>
              <a:t>rdi</a:t>
            </a:r>
            <a:endParaRPr lang="en-US" dirty="0" smtClean="0"/>
          </a:p>
          <a:p>
            <a:pPr marL="514350" indent="-514350">
              <a:buFont typeface="+mj-lt"/>
              <a:buAutoNum type="arabicPeriod"/>
            </a:pPr>
            <a:r>
              <a:rPr lang="en-US" dirty="0" smtClean="0"/>
              <a:t>Increment </a:t>
            </a:r>
            <a:r>
              <a:rPr lang="en-US" dirty="0" err="1" smtClean="0"/>
              <a:t>rsi</a:t>
            </a:r>
            <a:r>
              <a:rPr lang="en-US" dirty="0" smtClean="0"/>
              <a:t> and </a:t>
            </a:r>
            <a:r>
              <a:rPr lang="en-US" dirty="0" err="1" smtClean="0"/>
              <a:t>rdi</a:t>
            </a:r>
            <a:r>
              <a:rPr lang="en-US" dirty="0" smtClean="0"/>
              <a:t> pointers</a:t>
            </a:r>
          </a:p>
          <a:p>
            <a:pPr marL="514350" indent="-514350">
              <a:buFont typeface="+mj-lt"/>
              <a:buAutoNum type="arabicPeriod"/>
            </a:pPr>
            <a:r>
              <a:rPr lang="en-US" dirty="0" smtClean="0"/>
              <a:t>Repeat procedure till null char </a:t>
            </a:r>
            <a:r>
              <a:rPr lang="en-US" dirty="0" err="1" smtClean="0"/>
              <a:t>ie</a:t>
            </a:r>
            <a:r>
              <a:rPr lang="en-US" dirty="0" smtClean="0"/>
              <a:t>. [</a:t>
            </a:r>
            <a:r>
              <a:rPr lang="en-US" dirty="0" err="1" smtClean="0"/>
              <a:t>rsi</a:t>
            </a:r>
            <a:r>
              <a:rPr lang="en-US" dirty="0" smtClean="0"/>
              <a:t>]=0</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A3B41390-225B-4192-A821-C9267C37C0F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914400" y="228600"/>
            <a:ext cx="8229600" cy="762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How to Fetch Command line Argument </a:t>
            </a:r>
          </a:p>
        </p:txBody>
      </p:sp>
      <p:sp>
        <p:nvSpPr>
          <p:cNvPr id="18435" name="Text Box 2"/>
          <p:cNvSpPr txBox="1">
            <a:spLocks noChangeArrowheads="1"/>
          </p:cNvSpPr>
          <p:nvPr/>
        </p:nvSpPr>
        <p:spPr bwMode="auto">
          <a:xfrm>
            <a:off x="457200" y="1295400"/>
            <a:ext cx="8229600" cy="5257800"/>
          </a:xfrm>
          <a:prstGeom prst="rect">
            <a:avLst/>
          </a:prstGeom>
          <a:noFill/>
          <a:ln w="9525">
            <a:noFill/>
            <a:round/>
            <a:headEnd/>
            <a:tailEnd/>
          </a:ln>
          <a:effectLst/>
        </p:spPr>
        <p:txBody>
          <a:bodyPr/>
          <a:lstStyle/>
          <a:p>
            <a:pPr algn="l">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a:solidFill>
                  <a:srgbClr val="000000"/>
                </a:solidFill>
                <a:ea typeface="WenQuanYi Micro Hei" charset="0"/>
                <a:cs typeface="WenQuanYi Micro Hei" charset="0"/>
              </a:rPr>
              <a:t>mov</a:t>
            </a:r>
            <a:r>
              <a:rPr lang="en-US" sz="2000" dirty="0">
                <a:solidFill>
                  <a:srgbClr val="000000"/>
                </a:solidFill>
                <a:ea typeface="WenQuanYi Micro Hei" charset="0"/>
                <a:cs typeface="WenQuanYi Micro Hei" charset="0"/>
              </a:rPr>
              <a:t> rcx,00</a:t>
            </a:r>
          </a:p>
          <a:p>
            <a:pPr algn="l">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pop </a:t>
            </a:r>
            <a:r>
              <a:rPr lang="en-US" sz="2000" dirty="0" err="1" smtClean="0">
                <a:solidFill>
                  <a:srgbClr val="000000"/>
                </a:solidFill>
                <a:ea typeface="WenQuanYi Micro Hei" charset="0"/>
                <a:cs typeface="WenQuanYi Micro Hei" charset="0"/>
              </a:rPr>
              <a:t>rcx</a:t>
            </a:r>
            <a:r>
              <a:rPr lang="en-US" sz="2000" dirty="0" smtClean="0">
                <a:solidFill>
                  <a:srgbClr val="000000"/>
                </a:solidFill>
                <a:ea typeface="WenQuanYi Micro Hei" charset="0"/>
                <a:cs typeface="WenQuanYi Micro Hei" charset="0"/>
              </a:rPr>
              <a:t>       ;Argument count</a:t>
            </a:r>
          </a:p>
          <a:p>
            <a:pPr algn="l">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lgn="l">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pop </a:t>
            </a:r>
            <a:r>
              <a:rPr lang="en-US" sz="2000" dirty="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rsi</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 </a:t>
            </a:r>
            <a:r>
              <a:rPr lang="en-US" sz="2000" dirty="0">
                <a:solidFill>
                  <a:srgbClr val="000000"/>
                </a:solidFill>
                <a:ea typeface="WenQuanYi Micro Hei" charset="0"/>
                <a:cs typeface="WenQuanYi Micro Hei" charset="0"/>
              </a:rPr>
              <a:t>get pointer for </a:t>
            </a:r>
            <a:r>
              <a:rPr lang="en-US" sz="2000" dirty="0" err="1" smtClean="0">
                <a:solidFill>
                  <a:srgbClr val="000000"/>
                </a:solidFill>
                <a:ea typeface="WenQuanYi Micro Hei" charset="0"/>
                <a:cs typeface="WenQuanYi Micro Hei" charset="0"/>
              </a:rPr>
              <a:t>executeable</a:t>
            </a:r>
            <a:r>
              <a:rPr lang="en-US" sz="2000" dirty="0" smtClean="0">
                <a:solidFill>
                  <a:srgbClr val="000000"/>
                </a:solidFill>
                <a:ea typeface="WenQuanYi Micro Hei" charset="0"/>
                <a:cs typeface="WenQuanYi Micro Hei" charset="0"/>
              </a:rPr>
              <a:t> file path</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pop </a:t>
            </a:r>
            <a:r>
              <a:rPr lang="en-US" sz="2000" dirty="0" err="1" smtClean="0">
                <a:solidFill>
                  <a:srgbClr val="000000"/>
                </a:solidFill>
                <a:ea typeface="WenQuanYi Micro Hei" charset="0"/>
                <a:cs typeface="WenQuanYi Micro Hei" charset="0"/>
              </a:rPr>
              <a:t>rsi</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      		; get pointer for arg1</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rdi</a:t>
            </a:r>
            <a:r>
              <a:rPr lang="en-US" sz="2000" dirty="0" smtClean="0">
                <a:solidFill>
                  <a:srgbClr val="000000"/>
                </a:solidFill>
                <a:ea typeface="WenQuanYi Micro Hei" charset="0"/>
                <a:cs typeface="WenQuanYi Micro Hei" charset="0"/>
              </a:rPr>
              <a:t>, filename1 		;Filename1 variable to store arg1</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			;read </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in filename1 </a:t>
            </a:r>
            <a:r>
              <a:rPr lang="en-US" sz="2000" dirty="0" err="1" smtClean="0">
                <a:solidFill>
                  <a:srgbClr val="000000"/>
                </a:solidFill>
                <a:ea typeface="WenQuanYi Micro Hei" charset="0"/>
                <a:cs typeface="WenQuanYi Micro Hei" charset="0"/>
              </a:rPr>
              <a:t>var</a:t>
            </a:r>
            <a:endParaRPr lang="en-US" sz="2000" dirty="0" smtClean="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Lp</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al,[</a:t>
            </a:r>
            <a:r>
              <a:rPr lang="en-US" sz="2000" dirty="0" err="1" smtClean="0">
                <a:solidFill>
                  <a:srgbClr val="000000"/>
                </a:solidFill>
                <a:ea typeface="WenQuanYi Micro Hei" charset="0"/>
                <a:cs typeface="WenQuanYi Micro Hei" charset="0"/>
              </a:rPr>
              <a:t>rsi</a:t>
            </a:r>
            <a:r>
              <a:rPr lang="en-US" sz="2000" dirty="0" smtClean="0">
                <a:solidFill>
                  <a:srgbClr val="000000"/>
                </a:solidFill>
                <a:ea typeface="WenQuanYi Micro Hei" charset="0"/>
                <a:cs typeface="WenQuanYi Micro Hei" charset="0"/>
              </a:rPr>
              <a:t>]</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rdi</a:t>
            </a:r>
            <a:r>
              <a:rPr lang="en-US" sz="2000" dirty="0" smtClean="0">
                <a:solidFill>
                  <a:srgbClr val="000000"/>
                </a:solidFill>
                <a:ea typeface="WenQuanYi Micro Hei" charset="0"/>
                <a:cs typeface="WenQuanYi Micro Hei" charset="0"/>
              </a:rPr>
              <a:t>],al</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Inc </a:t>
            </a:r>
            <a:r>
              <a:rPr lang="en-US" sz="2000" dirty="0" err="1" smtClean="0">
                <a:solidFill>
                  <a:srgbClr val="000000"/>
                </a:solidFill>
                <a:ea typeface="WenQuanYi Micro Hei" charset="0"/>
                <a:cs typeface="WenQuanYi Micro Hei" charset="0"/>
              </a:rPr>
              <a:t>rsi</a:t>
            </a:r>
            <a:endParaRPr lang="en-US" sz="2000" dirty="0" smtClean="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Inc </a:t>
            </a:r>
            <a:r>
              <a:rPr lang="en-US" sz="2000" dirty="0" err="1" smtClean="0">
                <a:solidFill>
                  <a:srgbClr val="000000"/>
                </a:solidFill>
                <a:ea typeface="WenQuanYi Micro Hei" charset="0"/>
                <a:cs typeface="WenQuanYi Micro Hei" charset="0"/>
              </a:rPr>
              <a:t>rdi</a:t>
            </a:r>
            <a:endParaRPr lang="en-US" sz="2000" dirty="0" smtClean="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Cmp</a:t>
            </a:r>
            <a:r>
              <a:rPr lang="en-US" sz="2000" dirty="0" smtClean="0">
                <a:solidFill>
                  <a:srgbClr val="000000"/>
                </a:solidFill>
                <a:ea typeface="WenQuanYi Micro Hei" charset="0"/>
                <a:cs typeface="WenQuanYi Micro Hei" charset="0"/>
              </a:rPr>
              <a:t> al,0</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Jne</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lp</a:t>
            </a:r>
            <a:endParaRPr lang="en-US" sz="2000" dirty="0">
              <a:solidFill>
                <a:srgbClr val="000000"/>
              </a:solidFill>
              <a:ea typeface="WenQuanYi Micro Hei" charset="0"/>
              <a:cs typeface="WenQuanYi Micro Hei" charset="0"/>
            </a:endParaRPr>
          </a:p>
        </p:txBody>
      </p:sp>
      <p:sp>
        <p:nvSpPr>
          <p:cNvPr id="4" name="Date Placeholder 3"/>
          <p:cNvSpPr>
            <a:spLocks noGrp="1"/>
          </p:cNvSpPr>
          <p:nvPr>
            <p:ph type="dt" sz="half" idx="10"/>
          </p:nvPr>
        </p:nvSpPr>
        <p:spPr/>
        <p:txBody>
          <a:bodyPr/>
          <a:lstStyle/>
          <a:p>
            <a:fld id="{0F00E8D4-2E6B-4C05-A8A6-C38F39DF08F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of Macro Syntax</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solidFill>
                  <a:srgbClr val="FF0000"/>
                </a:solidFill>
                <a:latin typeface="Cambria" pitchFamily="18" charset="0"/>
                <a:cs typeface="Courier New" pitchFamily="49" charset="0"/>
              </a:rPr>
              <a:t>%macro </a:t>
            </a:r>
            <a:r>
              <a:rPr lang="en-US" dirty="0" err="1" smtClean="0">
                <a:solidFill>
                  <a:prstClr val="black"/>
                </a:solidFill>
                <a:latin typeface="Cambria" pitchFamily="18" charset="0"/>
                <a:cs typeface="Courier New" pitchFamily="49" charset="0"/>
              </a:rPr>
              <a:t>macro_Name</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no_of</a:t>
            </a:r>
            <a:r>
              <a:rPr lang="en-US" dirty="0" smtClean="0">
                <a:solidFill>
                  <a:prstClr val="black"/>
                </a:solidFill>
                <a:latin typeface="Cambria" pitchFamily="18" charset="0"/>
                <a:cs typeface="Courier New" pitchFamily="49" charset="0"/>
              </a:rPr>
              <a:t>_ parameters  </a:t>
            </a:r>
          </a:p>
          <a:p>
            <a:pPr>
              <a:buNone/>
            </a:pP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%1</a:t>
            </a:r>
            <a:r>
              <a:rPr lang="en-US" dirty="0" smtClean="0">
                <a:solidFill>
                  <a:prstClr val="black"/>
                </a:solidFill>
                <a:latin typeface="Cambria" pitchFamily="18" charset="0"/>
                <a:cs typeface="Courier New" pitchFamily="49" charset="0"/>
              </a:rPr>
              <a:t>   ;first parameter</a:t>
            </a:r>
          </a:p>
          <a:p>
            <a:pPr>
              <a:buNone/>
            </a:pPr>
            <a:r>
              <a:rPr lang="en-US" dirty="0" smtClean="0">
                <a:solidFill>
                  <a:srgbClr val="FF0000"/>
                </a:solidFill>
                <a:latin typeface="Cambria" pitchFamily="18" charset="0"/>
                <a:cs typeface="Courier New" pitchFamily="49" charset="0"/>
              </a:rPr>
              <a:t>       %2</a:t>
            </a:r>
            <a:r>
              <a:rPr lang="en-US" dirty="0" smtClean="0">
                <a:solidFill>
                  <a:prstClr val="black"/>
                </a:solidFill>
                <a:latin typeface="Cambria" pitchFamily="18" charset="0"/>
                <a:cs typeface="Courier New" pitchFamily="49" charset="0"/>
              </a:rPr>
              <a:t>  ;second parameter</a:t>
            </a:r>
          </a:p>
          <a:p>
            <a:pPr>
              <a:buNone/>
            </a:pP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%3</a:t>
            </a:r>
            <a:r>
              <a:rPr lang="en-US" dirty="0" smtClean="0">
                <a:solidFill>
                  <a:prstClr val="black"/>
                </a:solidFill>
                <a:latin typeface="Cambria" pitchFamily="18" charset="0"/>
                <a:cs typeface="Courier New" pitchFamily="49" charset="0"/>
              </a:rPr>
              <a:t>  ; third parameter</a:t>
            </a:r>
          </a:p>
          <a:p>
            <a:pPr>
              <a:buNone/>
            </a:pPr>
            <a:r>
              <a:rPr lang="en-US" dirty="0" smtClean="0">
                <a:solidFill>
                  <a:prstClr val="black"/>
                </a:solidFill>
                <a:latin typeface="Cambria" pitchFamily="18" charset="0"/>
                <a:cs typeface="Courier New" pitchFamily="49" charset="0"/>
              </a:rPr>
              <a:t>      and so on</a:t>
            </a:r>
          </a:p>
          <a:p>
            <a:pPr>
              <a:buNone/>
            </a:pPr>
            <a:r>
              <a:rPr lang="en-US" dirty="0" smtClean="0">
                <a:solidFill>
                  <a:srgbClr val="FF0000"/>
                </a:solidFill>
                <a:latin typeface="Cambria" pitchFamily="18" charset="0"/>
                <a:cs typeface="Courier New" pitchFamily="49" charset="0"/>
              </a:rPr>
              <a:t>%</a:t>
            </a:r>
            <a:r>
              <a:rPr lang="en-US" dirty="0" err="1" smtClean="0">
                <a:solidFill>
                  <a:srgbClr val="FF0000"/>
                </a:solidFill>
                <a:latin typeface="Cambria" pitchFamily="18" charset="0"/>
                <a:cs typeface="Courier New" pitchFamily="49" charset="0"/>
              </a:rPr>
              <a:t>endmacro</a:t>
            </a:r>
            <a:endParaRPr lang="en-US" dirty="0" smtClean="0">
              <a:solidFill>
                <a:srgbClr val="FF0000"/>
              </a:solidFill>
              <a:latin typeface="Cambria" pitchFamily="18" charset="0"/>
              <a:cs typeface="Courier New" pitchFamily="49" charset="0"/>
            </a:endParaRPr>
          </a:p>
          <a:p>
            <a:pPr>
              <a:buNone/>
            </a:pPr>
            <a:endParaRPr lang="en-US" dirty="0" smtClean="0">
              <a:solidFill>
                <a:srgbClr val="FF0000"/>
              </a:solidFill>
              <a:latin typeface="Cambria" pitchFamily="18" charset="0"/>
              <a:cs typeface="Courier New" pitchFamily="49" charset="0"/>
            </a:endParaRPr>
          </a:p>
          <a:p>
            <a:pPr>
              <a:buNone/>
            </a:pPr>
            <a:r>
              <a:rPr lang="en-US" dirty="0" smtClean="0">
                <a:latin typeface="Cambria" pitchFamily="18" charset="0"/>
                <a:cs typeface="Courier New" pitchFamily="49" charset="0"/>
              </a:rPr>
              <a:t>Calling of macro--</a:t>
            </a:r>
            <a:r>
              <a:rPr lang="en-US" dirty="0" smtClean="0">
                <a:latin typeface="Cambria" pitchFamily="18" charset="0"/>
                <a:cs typeface="Courier New" pitchFamily="49" charset="0"/>
                <a:sym typeface="Wingdings" pitchFamily="2" charset="2"/>
              </a:rPr>
              <a:t></a:t>
            </a:r>
          </a:p>
          <a:p>
            <a:pPr>
              <a:buNone/>
            </a:pPr>
            <a:r>
              <a:rPr lang="en-US" dirty="0" smtClean="0">
                <a:latin typeface="Cambria" pitchFamily="18" charset="0"/>
                <a:cs typeface="Courier New" pitchFamily="49" charset="0"/>
                <a:sym typeface="Wingdings" pitchFamily="2" charset="2"/>
              </a:rPr>
              <a:t> </a:t>
            </a:r>
            <a:r>
              <a:rPr lang="en-US" dirty="0" err="1" smtClean="0">
                <a:solidFill>
                  <a:prstClr val="black"/>
                </a:solidFill>
                <a:latin typeface="Cambria" pitchFamily="18" charset="0"/>
                <a:cs typeface="Courier New" pitchFamily="49" charset="0"/>
              </a:rPr>
              <a:t>macro_Name</a:t>
            </a:r>
            <a:r>
              <a:rPr lang="en-US" dirty="0" smtClean="0">
                <a:solidFill>
                  <a:prstClr val="black"/>
                </a:solidFill>
                <a:latin typeface="Cambria" pitchFamily="18" charset="0"/>
                <a:cs typeface="Courier New" pitchFamily="49" charset="0"/>
              </a:rPr>
              <a:t> first parameter, second parameter, ; third parameter</a:t>
            </a:r>
            <a:endParaRPr lang="en-US" dirty="0" smtClean="0">
              <a:latin typeface="Cambria" pitchFamily="18" charset="0"/>
              <a:cs typeface="Courier New" pitchFamily="49" charset="0"/>
            </a:endParaRPr>
          </a:p>
          <a:p>
            <a:pPr>
              <a:buNone/>
            </a:pPr>
            <a:endParaRPr lang="en-US" dirty="0" smtClean="0">
              <a:solidFill>
                <a:srgbClr val="FF0000"/>
              </a:solidFill>
            </a:endParaRPr>
          </a:p>
          <a:p>
            <a:pPr>
              <a:buNone/>
            </a:pPr>
            <a:endParaRPr lang="en-US" dirty="0" smtClean="0">
              <a:solidFill>
                <a:prstClr val="black"/>
              </a:solidFill>
              <a:latin typeface="Cambria" pitchFamily="18" charset="0"/>
              <a:cs typeface="Courier New" pitchFamily="49" charset="0"/>
            </a:endParaRPr>
          </a:p>
          <a:p>
            <a:pPr>
              <a:buNone/>
            </a:pPr>
            <a:endParaRPr lang="en-US" dirty="0"/>
          </a:p>
        </p:txBody>
      </p:sp>
      <p:sp>
        <p:nvSpPr>
          <p:cNvPr id="4" name="Date Placeholder 3"/>
          <p:cNvSpPr>
            <a:spLocks noGrp="1"/>
          </p:cNvSpPr>
          <p:nvPr>
            <p:ph type="dt" sz="half" idx="10"/>
          </p:nvPr>
        </p:nvSpPr>
        <p:spPr/>
        <p:txBody>
          <a:bodyPr/>
          <a:lstStyle/>
          <a:p>
            <a:fld id="{F0D40FC9-949F-4FA3-A862-9DD42A725ED9}"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71488" y="14478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3314" name="Text Box 2"/>
          <p:cNvSpPr txBox="1">
            <a:spLocks noChangeArrowheads="1"/>
          </p:cNvSpPr>
          <p:nvPr/>
        </p:nvSpPr>
        <p:spPr bwMode="auto">
          <a:xfrm>
            <a:off x="471488" y="2286000"/>
            <a:ext cx="8229600" cy="5135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OPEN File</a:t>
            </a:r>
          </a:p>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2            ; 'open' </a:t>
            </a:r>
            <a:r>
              <a:rPr lang="en-US" sz="2000" dirty="0" err="1" smtClean="0"/>
              <a:t>syscall</a:t>
            </a:r>
            <a:endParaRPr lang="en-US" sz="2000" dirty="0" smtClean="0"/>
          </a:p>
          <a:p>
            <a:pPr marL="342900">
              <a:spcBef>
                <a:spcPts val="800"/>
              </a:spcBef>
              <a:defRPr/>
            </a:pPr>
            <a:r>
              <a:rPr lang="en-US" sz="2000" dirty="0" err="1" smtClean="0"/>
              <a:t>mov</a:t>
            </a:r>
            <a:r>
              <a:rPr lang="en-US" sz="2000" dirty="0" smtClean="0"/>
              <a:t> </a:t>
            </a:r>
            <a:r>
              <a:rPr lang="en-US" sz="2000" dirty="0" err="1" smtClean="0"/>
              <a:t>rdi</a:t>
            </a:r>
            <a:r>
              <a:rPr lang="en-US" sz="2000" dirty="0" smtClean="0"/>
              <a:t>, filename1   ; file name</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2          ; mode of file 0-read,1-write,2 –read and write</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0777o      ; permissions set </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fd_in</a:t>
            </a:r>
            <a:r>
              <a:rPr lang="en-US" sz="2000" dirty="0" smtClean="0"/>
              <a:t>], </a:t>
            </a:r>
            <a:r>
              <a:rPr lang="en-US" sz="2000" dirty="0" err="1" smtClean="0"/>
              <a:t>rax</a:t>
            </a:r>
            <a:r>
              <a:rPr lang="en-US" sz="2000" dirty="0" smtClean="0"/>
              <a:t>   ;returns file handle in </a:t>
            </a:r>
            <a:r>
              <a:rPr lang="en-US" sz="2000" dirty="0" err="1" smtClean="0"/>
              <a:t>rax</a:t>
            </a:r>
            <a:endParaRPr lang="en-US" sz="2000" dirty="0" smtClean="0"/>
          </a:p>
        </p:txBody>
      </p:sp>
      <p:sp>
        <p:nvSpPr>
          <p:cNvPr id="4" name="Date Placeholder 3"/>
          <p:cNvSpPr>
            <a:spLocks noGrp="1"/>
          </p:cNvSpPr>
          <p:nvPr>
            <p:ph type="dt" sz="half" idx="10"/>
          </p:nvPr>
        </p:nvSpPr>
        <p:spPr/>
        <p:txBody>
          <a:bodyPr/>
          <a:lstStyle/>
          <a:p>
            <a:fld id="{2C8934F5-C89D-4C2F-B701-865078456002}"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50850" y="16002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5362" name="Text Box 2"/>
          <p:cNvSpPr txBox="1">
            <a:spLocks noChangeArrowheads="1"/>
          </p:cNvSpPr>
          <p:nvPr/>
        </p:nvSpPr>
        <p:spPr bwMode="auto">
          <a:xfrm>
            <a:off x="533400" y="2590800"/>
            <a:ext cx="8229600" cy="5135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READ File</a:t>
            </a:r>
          </a:p>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0            ; ‘Read' </a:t>
            </a:r>
            <a:r>
              <a:rPr lang="en-US" sz="2000" dirty="0" err="1" smtClean="0"/>
              <a:t>syscall</a:t>
            </a: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 [</a:t>
            </a:r>
            <a:r>
              <a:rPr lang="en-US" sz="2000" dirty="0" err="1" smtClean="0"/>
              <a:t>fd_in</a:t>
            </a:r>
            <a:r>
              <a:rPr lang="en-US" sz="2000" dirty="0" smtClean="0"/>
              <a:t>]     ; file Pointer</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Buffer      ; variable Buffer for read </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length     ; </a:t>
            </a:r>
            <a:r>
              <a:rPr lang="en-US" sz="2000" dirty="0" err="1" smtClean="0"/>
              <a:t>len</a:t>
            </a:r>
            <a:r>
              <a:rPr lang="en-US" sz="2000" dirty="0" smtClean="0"/>
              <a:t> of data want to read</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3200" dirty="0" smtClean="0"/>
          </a:p>
        </p:txBody>
      </p:sp>
      <p:sp>
        <p:nvSpPr>
          <p:cNvPr id="4" name="Date Placeholder 3"/>
          <p:cNvSpPr>
            <a:spLocks noGrp="1"/>
          </p:cNvSpPr>
          <p:nvPr>
            <p:ph type="dt" sz="half" idx="10"/>
          </p:nvPr>
        </p:nvSpPr>
        <p:spPr/>
        <p:txBody>
          <a:bodyPr/>
          <a:lstStyle/>
          <a:p>
            <a:fld id="{9E76A06C-63A8-4C6A-9B54-FBA145EF8477}"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16002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6386" name="Text Box 2"/>
          <p:cNvSpPr txBox="1">
            <a:spLocks noChangeArrowheads="1"/>
          </p:cNvSpPr>
          <p:nvPr/>
        </p:nvSpPr>
        <p:spPr bwMode="auto">
          <a:xfrm>
            <a:off x="609600" y="2590800"/>
            <a:ext cx="8229600" cy="5135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WRITE File</a:t>
            </a:r>
          </a:p>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01           ; ‘Write' </a:t>
            </a:r>
            <a:r>
              <a:rPr lang="en-US" sz="2000" dirty="0" err="1" smtClean="0"/>
              <a:t>syscall</a:t>
            </a: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 [</a:t>
            </a:r>
            <a:r>
              <a:rPr lang="en-US" sz="2000" dirty="0" err="1" smtClean="0"/>
              <a:t>fd_in</a:t>
            </a:r>
            <a:r>
              <a:rPr lang="en-US" sz="2000" dirty="0" smtClean="0"/>
              <a:t>]     ; file Pointer</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Buffer      ; Buffer for write</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length     ; </a:t>
            </a:r>
            <a:r>
              <a:rPr lang="en-US" sz="2000" dirty="0" err="1" smtClean="0"/>
              <a:t>len</a:t>
            </a:r>
            <a:r>
              <a:rPr lang="en-US" sz="2000" dirty="0" smtClean="0"/>
              <a:t> of data want to read</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3200" dirty="0" smtClean="0"/>
          </a:p>
        </p:txBody>
      </p:sp>
      <p:sp>
        <p:nvSpPr>
          <p:cNvPr id="4" name="Date Placeholder 3"/>
          <p:cNvSpPr>
            <a:spLocks noGrp="1"/>
          </p:cNvSpPr>
          <p:nvPr>
            <p:ph type="dt" sz="half" idx="10"/>
          </p:nvPr>
        </p:nvSpPr>
        <p:spPr/>
        <p:txBody>
          <a:bodyPr/>
          <a:lstStyle/>
          <a:p>
            <a:fld id="{B76E1CC4-A688-4025-B094-5F57069BAE1F}"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57200" y="16002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7410" name="Text Box 2"/>
          <p:cNvSpPr txBox="1">
            <a:spLocks noChangeArrowheads="1"/>
          </p:cNvSpPr>
          <p:nvPr/>
        </p:nvSpPr>
        <p:spPr bwMode="auto">
          <a:xfrm>
            <a:off x="685800" y="2590800"/>
            <a:ext cx="8229600" cy="5135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DELETE File</a:t>
            </a:r>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rax,87</a:t>
            </a:r>
          </a:p>
          <a:p>
            <a:pPr marL="342900" algn="l">
              <a:spcBef>
                <a:spcPts val="800"/>
              </a:spcBef>
              <a:buClrTx/>
              <a:buFontTx/>
              <a:buNone/>
              <a:defRPr/>
            </a:pPr>
            <a:r>
              <a:rPr lang="en-US" sz="2000" dirty="0" err="1" smtClean="0"/>
              <a:t>mov</a:t>
            </a:r>
            <a:r>
              <a:rPr lang="en-US" sz="2000" dirty="0" smtClean="0"/>
              <a:t> </a:t>
            </a:r>
            <a:r>
              <a:rPr lang="en-US" sz="2000" dirty="0" err="1" smtClean="0"/>
              <a:t>rdi,Fname</a:t>
            </a:r>
            <a:endParaRPr lang="en-US" sz="2000" dirty="0" smtClean="0"/>
          </a:p>
          <a:p>
            <a:pPr marL="342900" algn="l">
              <a:spcBef>
                <a:spcPts val="800"/>
              </a:spcBef>
              <a:buClrTx/>
              <a:buFontTx/>
              <a:buNone/>
              <a:defRPr/>
            </a:pPr>
            <a:r>
              <a:rPr lang="en-US" sz="2000" dirty="0" err="1" smtClean="0"/>
              <a:t>syscall</a:t>
            </a:r>
            <a:endParaRPr lang="en-US" sz="2000" dirty="0" smtClean="0"/>
          </a:p>
        </p:txBody>
      </p:sp>
      <p:sp>
        <p:nvSpPr>
          <p:cNvPr id="4" name="Date Placeholder 3"/>
          <p:cNvSpPr>
            <a:spLocks noGrp="1"/>
          </p:cNvSpPr>
          <p:nvPr>
            <p:ph type="dt" sz="half" idx="10"/>
          </p:nvPr>
        </p:nvSpPr>
        <p:spPr/>
        <p:txBody>
          <a:bodyPr/>
          <a:lstStyle/>
          <a:p>
            <a:fld id="{D2A0B17A-4DC7-4731-8AA1-3045ED6E5823}"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16764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8434" name="Text Box 2"/>
          <p:cNvSpPr txBox="1">
            <a:spLocks noChangeArrowheads="1"/>
          </p:cNvSpPr>
          <p:nvPr/>
        </p:nvSpPr>
        <p:spPr bwMode="auto">
          <a:xfrm>
            <a:off x="685800" y="2590800"/>
            <a:ext cx="8229600" cy="5135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CLOSE File</a:t>
            </a:r>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rax,3</a:t>
            </a:r>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a:t>
            </a:r>
            <a:r>
              <a:rPr lang="en-US" sz="2000" dirty="0" err="1" smtClean="0"/>
              <a:t>fd_in</a:t>
            </a:r>
            <a:r>
              <a:rPr lang="en-US" sz="2000" dirty="0" smtClean="0"/>
              <a:t>]</a:t>
            </a:r>
          </a:p>
          <a:p>
            <a:pPr marL="342900" algn="l">
              <a:spcBef>
                <a:spcPts val="800"/>
              </a:spcBef>
              <a:buClrTx/>
              <a:buFontTx/>
              <a:buNone/>
              <a:defRPr/>
            </a:pPr>
            <a:r>
              <a:rPr lang="en-US" sz="2000" dirty="0" err="1" smtClean="0"/>
              <a:t>syscall</a:t>
            </a:r>
            <a:endParaRPr lang="en-US" sz="2000" dirty="0" smtClean="0"/>
          </a:p>
        </p:txBody>
      </p:sp>
      <p:sp>
        <p:nvSpPr>
          <p:cNvPr id="4" name="Date Placeholder 3"/>
          <p:cNvSpPr>
            <a:spLocks noGrp="1"/>
          </p:cNvSpPr>
          <p:nvPr>
            <p:ph type="dt" sz="half" idx="10"/>
          </p:nvPr>
        </p:nvSpPr>
        <p:spPr/>
        <p:txBody>
          <a:bodyPr/>
          <a:lstStyle/>
          <a:p>
            <a:fld id="{67539613-4195-4842-9E6C-351A5B7518B9}"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-type</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Take file name as argument </a:t>
            </a:r>
          </a:p>
          <a:p>
            <a:pPr marL="514350" indent="-514350">
              <a:buFont typeface="+mj-lt"/>
              <a:buAutoNum type="arabicPeriod"/>
            </a:pPr>
            <a:r>
              <a:rPr lang="en-US" dirty="0" smtClean="0"/>
              <a:t>Open file using function 2</a:t>
            </a:r>
          </a:p>
          <a:p>
            <a:pPr marL="514350" indent="-514350">
              <a:buFont typeface="+mj-lt"/>
              <a:buAutoNum type="arabicPeriod"/>
            </a:pPr>
            <a:r>
              <a:rPr lang="en-US" dirty="0" smtClean="0"/>
              <a:t>Read file in buff using function 0</a:t>
            </a:r>
          </a:p>
          <a:p>
            <a:pPr marL="514350" indent="-514350">
              <a:buFont typeface="+mj-lt"/>
              <a:buAutoNum type="arabicPeriod"/>
            </a:pPr>
            <a:r>
              <a:rPr lang="en-US" dirty="0" smtClean="0"/>
              <a:t>You will get length in </a:t>
            </a:r>
            <a:r>
              <a:rPr lang="en-US" dirty="0" err="1" smtClean="0"/>
              <a:t>rax</a:t>
            </a:r>
            <a:r>
              <a:rPr lang="en-US" dirty="0" smtClean="0"/>
              <a:t>; including EOF</a:t>
            </a:r>
          </a:p>
          <a:p>
            <a:pPr marL="514350" indent="-514350">
              <a:buFont typeface="+mj-lt"/>
              <a:buAutoNum type="arabicPeriod"/>
            </a:pPr>
            <a:r>
              <a:rPr lang="en-US" dirty="0" smtClean="0"/>
              <a:t>Decrement length </a:t>
            </a:r>
            <a:r>
              <a:rPr lang="en-US" dirty="0" err="1" smtClean="0"/>
              <a:t>rax</a:t>
            </a:r>
            <a:endParaRPr lang="en-US" dirty="0" smtClean="0"/>
          </a:p>
          <a:p>
            <a:pPr marL="514350" indent="-514350">
              <a:buFont typeface="+mj-lt"/>
              <a:buAutoNum type="arabicPeriod"/>
            </a:pPr>
            <a:r>
              <a:rPr lang="en-US" dirty="0" smtClean="0"/>
              <a:t>Write file contents( read in buff) using function 1 on monitor;</a:t>
            </a:r>
          </a:p>
          <a:p>
            <a:pPr marL="514350" indent="-514350">
              <a:buFont typeface="+mj-lt"/>
              <a:buAutoNum type="arabicPeriod"/>
            </a:pPr>
            <a:r>
              <a:rPr lang="en-US" dirty="0" smtClean="0"/>
              <a:t>Close file </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899A4AB8-C517-499C-9767-22B8CC49546B}"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-delete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Take file name as argument </a:t>
            </a:r>
          </a:p>
          <a:p>
            <a:pPr marL="514350" indent="-514350">
              <a:buFont typeface="+mj-lt"/>
              <a:buAutoNum type="arabicPeriod"/>
            </a:pPr>
            <a:r>
              <a:rPr lang="en-US" dirty="0" smtClean="0"/>
              <a:t>Delete file using function 87</a:t>
            </a:r>
          </a:p>
          <a:p>
            <a:pPr marL="514350" indent="-514350">
              <a:buFont typeface="+mj-lt"/>
              <a:buAutoNum type="arabicPeriod"/>
            </a:pPr>
            <a:r>
              <a:rPr lang="en-US" dirty="0" smtClean="0"/>
              <a:t> end</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966C1127-C179-4531-A2FD-E5C77440FAC7}"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-copy</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Take two file names as argument </a:t>
            </a:r>
          </a:p>
          <a:p>
            <a:pPr marL="514350" indent="-514350">
              <a:buFont typeface="+mj-lt"/>
              <a:buAutoNum type="arabicPeriod"/>
            </a:pPr>
            <a:r>
              <a:rPr lang="en-US" dirty="0" smtClean="0"/>
              <a:t>Open file1 using function 2</a:t>
            </a:r>
          </a:p>
          <a:p>
            <a:pPr marL="514350" indent="-514350">
              <a:buFont typeface="+mj-lt"/>
              <a:buAutoNum type="arabicPeriod"/>
            </a:pPr>
            <a:r>
              <a:rPr lang="en-US" dirty="0" smtClean="0"/>
              <a:t>Open file2 using function 2</a:t>
            </a:r>
          </a:p>
          <a:p>
            <a:pPr marL="514350" indent="-514350">
              <a:buFont typeface="+mj-lt"/>
              <a:buAutoNum type="arabicPeriod"/>
            </a:pPr>
            <a:r>
              <a:rPr lang="en-US" dirty="0" smtClean="0"/>
              <a:t>Read file1 in buff using function 0</a:t>
            </a:r>
          </a:p>
          <a:p>
            <a:pPr marL="514350" indent="-514350">
              <a:buFont typeface="+mj-lt"/>
              <a:buAutoNum type="arabicPeriod"/>
            </a:pPr>
            <a:r>
              <a:rPr lang="en-US" dirty="0" smtClean="0"/>
              <a:t>You will get length in </a:t>
            </a:r>
            <a:r>
              <a:rPr lang="en-US" dirty="0" err="1" smtClean="0"/>
              <a:t>rax</a:t>
            </a:r>
            <a:r>
              <a:rPr lang="en-US" dirty="0" smtClean="0"/>
              <a:t>; including EOF</a:t>
            </a:r>
          </a:p>
          <a:p>
            <a:pPr marL="514350" indent="-514350">
              <a:buFont typeface="+mj-lt"/>
              <a:buAutoNum type="arabicPeriod"/>
            </a:pPr>
            <a:r>
              <a:rPr lang="en-US" dirty="0" smtClean="0"/>
              <a:t>Decrement length </a:t>
            </a:r>
            <a:r>
              <a:rPr lang="en-US" dirty="0" err="1" smtClean="0"/>
              <a:t>rax</a:t>
            </a:r>
            <a:endParaRPr lang="en-US" dirty="0" smtClean="0"/>
          </a:p>
          <a:p>
            <a:pPr marL="514350" indent="-514350">
              <a:buFont typeface="+mj-lt"/>
              <a:buAutoNum type="arabicPeriod"/>
            </a:pPr>
            <a:r>
              <a:rPr lang="en-US" dirty="0" smtClean="0"/>
              <a:t>Write file1 contents( read in buff) using function 1 in file 2</a:t>
            </a:r>
          </a:p>
          <a:p>
            <a:pPr marL="514350" indent="-514350">
              <a:buFont typeface="+mj-lt"/>
              <a:buAutoNum type="arabicPeriod"/>
            </a:pPr>
            <a:r>
              <a:rPr lang="en-US" dirty="0" smtClean="0"/>
              <a:t>Close file1</a:t>
            </a:r>
          </a:p>
          <a:p>
            <a:pPr marL="514350" indent="-514350">
              <a:buFont typeface="+mj-lt"/>
              <a:buAutoNum type="arabicPeriod"/>
            </a:pPr>
            <a:r>
              <a:rPr lang="en-US" dirty="0" smtClean="0"/>
              <a:t>Close file 2</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77EFEA7F-1FB6-4CDF-893C-0AA68971D8EC}"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type</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buNone/>
            </a:pPr>
            <a:r>
              <a:rPr lang="en-US" dirty="0" err="1" smtClean="0"/>
              <a:t>mov</a:t>
            </a:r>
            <a:r>
              <a:rPr lang="en-US" dirty="0" smtClean="0"/>
              <a:t> rax,2			</a:t>
            </a:r>
            <a:r>
              <a:rPr lang="en-US" sz="2200" dirty="0" smtClean="0">
                <a:solidFill>
                  <a:srgbClr val="FF0000"/>
                </a:solidFill>
              </a:rPr>
              <a:t>;open 1st file</a:t>
            </a:r>
            <a:endParaRPr lang="en-US" dirty="0" smtClean="0">
              <a:solidFill>
                <a:srgbClr val="FF0000"/>
              </a:solidFill>
            </a:endParaRPr>
          </a:p>
          <a:p>
            <a:pPr>
              <a:buNone/>
            </a:pPr>
            <a:r>
              <a:rPr lang="en-US" dirty="0" err="1" smtClean="0"/>
              <a:t>mov</a:t>
            </a:r>
            <a:r>
              <a:rPr lang="en-US" dirty="0" smtClean="0"/>
              <a:t> rdi,file1</a:t>
            </a:r>
          </a:p>
          <a:p>
            <a:pPr>
              <a:buNone/>
            </a:pPr>
            <a:r>
              <a:rPr lang="en-US" dirty="0" err="1" smtClean="0"/>
              <a:t>mov</a:t>
            </a:r>
            <a:r>
              <a:rPr lang="en-US" dirty="0" smtClean="0"/>
              <a:t> rsi,2</a:t>
            </a:r>
          </a:p>
          <a:p>
            <a:pPr>
              <a:buNone/>
            </a:pPr>
            <a:r>
              <a:rPr lang="en-US" dirty="0" err="1" smtClean="0"/>
              <a:t>mov</a:t>
            </a:r>
            <a:r>
              <a:rPr lang="en-US" dirty="0" smtClean="0"/>
              <a:t> rdx,0777o</a:t>
            </a:r>
          </a:p>
          <a:p>
            <a:pPr>
              <a:buNone/>
            </a:pPr>
            <a:r>
              <a:rPr lang="en-US" dirty="0" err="1" smtClean="0"/>
              <a:t>syscall</a:t>
            </a:r>
            <a:endParaRPr lang="en-US" dirty="0" smtClean="0"/>
          </a:p>
          <a:p>
            <a:pPr>
              <a:buNone/>
            </a:pPr>
            <a:endParaRPr lang="en-US" dirty="0" smtClean="0"/>
          </a:p>
          <a:p>
            <a:pPr>
              <a:buNone/>
            </a:pPr>
            <a:r>
              <a:rPr lang="en-US" dirty="0" smtClean="0"/>
              <a:t>b2:cmp rax,-1d</a:t>
            </a:r>
          </a:p>
          <a:p>
            <a:pPr>
              <a:buNone/>
            </a:pPr>
            <a:r>
              <a:rPr lang="en-US" dirty="0" smtClean="0"/>
              <a:t>je </a:t>
            </a:r>
            <a:r>
              <a:rPr lang="en-US" dirty="0" err="1" smtClean="0"/>
              <a:t>displayerror</a:t>
            </a:r>
            <a:endParaRPr lang="en-US" dirty="0" smtClean="0"/>
          </a:p>
          <a:p>
            <a:pPr>
              <a:buNone/>
            </a:pPr>
            <a:r>
              <a:rPr lang="en-US" dirty="0" err="1" smtClean="0"/>
              <a:t>mov</a:t>
            </a:r>
            <a:r>
              <a:rPr lang="en-US" dirty="0" smtClean="0"/>
              <a:t> [fhandle1],</a:t>
            </a:r>
            <a:r>
              <a:rPr lang="en-US" dirty="0" err="1" smtClean="0"/>
              <a:t>rax</a:t>
            </a:r>
            <a:r>
              <a:rPr lang="en-US" dirty="0" smtClean="0"/>
              <a:t>		</a:t>
            </a:r>
            <a:r>
              <a:rPr lang="en-US" sz="2200" dirty="0" smtClean="0">
                <a:solidFill>
                  <a:srgbClr val="FF0000"/>
                </a:solidFill>
              </a:rPr>
              <a:t>;copy the </a:t>
            </a:r>
            <a:r>
              <a:rPr lang="en-US" sz="2200" dirty="0" err="1" smtClean="0">
                <a:solidFill>
                  <a:srgbClr val="FF0000"/>
                </a:solidFill>
              </a:rPr>
              <a:t>fhandle</a:t>
            </a:r>
            <a:r>
              <a:rPr lang="en-US" sz="2200" dirty="0" smtClean="0">
                <a:solidFill>
                  <a:srgbClr val="FF0000"/>
                </a:solidFill>
              </a:rPr>
              <a:t> from the </a:t>
            </a:r>
            <a:r>
              <a:rPr lang="en-US" sz="2200" dirty="0" err="1" smtClean="0">
                <a:solidFill>
                  <a:srgbClr val="FF0000"/>
                </a:solidFill>
              </a:rPr>
              <a:t>rax</a:t>
            </a:r>
            <a:endParaRPr lang="en-US" sz="2200" dirty="0" smtClean="0">
              <a:solidFill>
                <a:srgbClr val="FF0000"/>
              </a:solidFill>
            </a:endParaRPr>
          </a:p>
          <a:p>
            <a:pPr>
              <a:buNone/>
            </a:pPr>
            <a:endParaRPr lang="en-US" sz="2200" dirty="0" smtClean="0">
              <a:solidFill>
                <a:srgbClr val="FF0000"/>
              </a:solidFill>
            </a:endParaRPr>
          </a:p>
          <a:p>
            <a:pPr>
              <a:buNone/>
            </a:pPr>
            <a:r>
              <a:rPr lang="en-US" sz="2200" dirty="0" smtClean="0">
                <a:solidFill>
                  <a:srgbClr val="FF0000"/>
                </a:solidFill>
              </a:rPr>
              <a:t>;similarly open second file for copy operation </a:t>
            </a:r>
            <a:endParaRPr lang="en-US" dirty="0">
              <a:solidFill>
                <a:srgbClr val="FF0000"/>
              </a:solidFill>
            </a:endParaRPr>
          </a:p>
        </p:txBody>
      </p:sp>
      <p:sp>
        <p:nvSpPr>
          <p:cNvPr id="4" name="Date Placeholder 3"/>
          <p:cNvSpPr>
            <a:spLocks noGrp="1"/>
          </p:cNvSpPr>
          <p:nvPr>
            <p:ph type="dt" sz="half" idx="10"/>
          </p:nvPr>
        </p:nvSpPr>
        <p:spPr/>
        <p:txBody>
          <a:bodyPr/>
          <a:lstStyle/>
          <a:p>
            <a:fld id="{2ED5AC4F-7D0C-49AF-AB46-F08583E7A636}"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err="1" smtClean="0"/>
              <a:t>mov</a:t>
            </a:r>
            <a:r>
              <a:rPr lang="en-US" dirty="0" smtClean="0"/>
              <a:t> rax,0			;read the 1st  file</a:t>
            </a:r>
          </a:p>
          <a:p>
            <a:r>
              <a:rPr lang="en-US" dirty="0" err="1" smtClean="0"/>
              <a:t>mov</a:t>
            </a:r>
            <a:r>
              <a:rPr lang="en-US" dirty="0" smtClean="0"/>
              <a:t> </a:t>
            </a:r>
            <a:r>
              <a:rPr lang="en-US" dirty="0" err="1" smtClean="0"/>
              <a:t>rdi</a:t>
            </a:r>
            <a:r>
              <a:rPr lang="en-US" dirty="0" smtClean="0"/>
              <a:t>,[fhandle1]</a:t>
            </a:r>
          </a:p>
          <a:p>
            <a:r>
              <a:rPr lang="en-US" dirty="0" err="1" smtClean="0"/>
              <a:t>mov</a:t>
            </a:r>
            <a:r>
              <a:rPr lang="en-US" dirty="0" smtClean="0"/>
              <a:t> </a:t>
            </a:r>
            <a:r>
              <a:rPr lang="en-US" dirty="0" err="1" smtClean="0"/>
              <a:t>rsi,buffer</a:t>
            </a:r>
            <a:endParaRPr lang="en-US" dirty="0" smtClean="0"/>
          </a:p>
          <a:p>
            <a:r>
              <a:rPr lang="en-US" dirty="0" err="1" smtClean="0"/>
              <a:t>mov</a:t>
            </a:r>
            <a:r>
              <a:rPr lang="en-US" dirty="0" smtClean="0"/>
              <a:t> </a:t>
            </a:r>
            <a:r>
              <a:rPr lang="en-US" dirty="0" err="1" smtClean="0"/>
              <a:t>rdx,bufferlen</a:t>
            </a:r>
            <a:endParaRPr lang="en-US" dirty="0" smtClean="0"/>
          </a:p>
          <a:p>
            <a:r>
              <a:rPr lang="en-US" dirty="0" err="1" smtClean="0"/>
              <a:t>Syscall</a:t>
            </a:r>
            <a:endParaRPr lang="en-US" dirty="0" smtClean="0"/>
          </a:p>
          <a:p>
            <a:r>
              <a:rPr lang="en-US" dirty="0" smtClean="0"/>
              <a:t>Dec </a:t>
            </a:r>
            <a:r>
              <a:rPr lang="en-US" dirty="0" err="1" smtClean="0"/>
              <a:t>rax</a:t>
            </a:r>
            <a:endParaRPr lang="en-US" dirty="0" smtClean="0"/>
          </a:p>
          <a:p>
            <a:r>
              <a:rPr lang="en-US" dirty="0" err="1" smtClean="0"/>
              <a:t>Mov</a:t>
            </a:r>
            <a:r>
              <a:rPr lang="en-US" dirty="0" smtClean="0"/>
              <a:t> [</a:t>
            </a:r>
            <a:r>
              <a:rPr lang="en-US" dirty="0" err="1" smtClean="0"/>
              <a:t>actual_len</a:t>
            </a:r>
            <a:r>
              <a:rPr lang="en-US" dirty="0" smtClean="0"/>
              <a:t>],</a:t>
            </a:r>
            <a:r>
              <a:rPr lang="en-US" dirty="0" err="1" smtClean="0"/>
              <a:t>rax</a:t>
            </a:r>
            <a:endParaRPr lang="en-US" dirty="0" smtClean="0"/>
          </a:p>
          <a:p>
            <a:endParaRPr lang="en-US" dirty="0" smtClean="0"/>
          </a:p>
          <a:p>
            <a:r>
              <a:rPr lang="en-US" dirty="0" err="1" smtClean="0"/>
              <a:t>mov</a:t>
            </a:r>
            <a:r>
              <a:rPr lang="en-US" dirty="0" smtClean="0"/>
              <a:t> rax,1			;write the 1st  file on monitor</a:t>
            </a:r>
          </a:p>
          <a:p>
            <a:r>
              <a:rPr lang="en-US" dirty="0" err="1" smtClean="0"/>
              <a:t>mov</a:t>
            </a:r>
            <a:r>
              <a:rPr lang="en-US" dirty="0" smtClean="0"/>
              <a:t> rdi,1</a:t>
            </a:r>
          </a:p>
          <a:p>
            <a:r>
              <a:rPr lang="en-US" dirty="0" err="1" smtClean="0"/>
              <a:t>mov</a:t>
            </a:r>
            <a:r>
              <a:rPr lang="en-US" dirty="0" smtClean="0"/>
              <a:t> </a:t>
            </a:r>
            <a:r>
              <a:rPr lang="en-US" dirty="0" err="1" smtClean="0"/>
              <a:t>rsi,buffer</a:t>
            </a:r>
            <a:endParaRPr lang="en-US" dirty="0" smtClean="0"/>
          </a:p>
          <a:p>
            <a:r>
              <a:rPr lang="en-US" dirty="0" err="1" smtClean="0"/>
              <a:t>mov</a:t>
            </a:r>
            <a:r>
              <a:rPr lang="en-US" dirty="0" smtClean="0"/>
              <a:t> </a:t>
            </a:r>
            <a:r>
              <a:rPr lang="en-US" dirty="0" err="1" smtClean="0"/>
              <a:t>rdx</a:t>
            </a:r>
            <a:r>
              <a:rPr lang="en-US" dirty="0" smtClean="0"/>
              <a:t>, [</a:t>
            </a:r>
            <a:r>
              <a:rPr lang="en-US" dirty="0" err="1" smtClean="0"/>
              <a:t>actual_len</a:t>
            </a:r>
            <a:r>
              <a:rPr lang="en-US" dirty="0" smtClean="0"/>
              <a:t>]</a:t>
            </a:r>
          </a:p>
          <a:p>
            <a:r>
              <a:rPr lang="en-US" dirty="0" err="1" smtClean="0"/>
              <a:t>Syscall</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DA44CD88-5F79-4A9A-BC78-83B462EE86CE}" type="datetime1">
              <a:rPr lang="en-US" smtClean="0"/>
              <a:pPr/>
              <a:t>3/20/2019</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6095</Words>
  <Application>Microsoft Office PowerPoint</Application>
  <PresentationFormat>On-screen Show (4:3)</PresentationFormat>
  <Paragraphs>1532</Paragraphs>
  <Slides>145</Slides>
  <Notes>22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145</vt:i4>
      </vt:variant>
    </vt:vector>
  </HeadingPairs>
  <TitlesOfParts>
    <vt:vector size="146" baseType="lpstr">
      <vt:lpstr>Office Theme</vt:lpstr>
      <vt:lpstr>Assignment No 1</vt:lpstr>
      <vt:lpstr>ALP Program Structure</vt:lpstr>
      <vt:lpstr>  Section .Data initialized variable Declaration      </vt:lpstr>
      <vt:lpstr>Slide 4</vt:lpstr>
      <vt:lpstr>Section .BSS ; uninitialized variable Declaration</vt:lpstr>
      <vt:lpstr>Input/ Read System Call</vt:lpstr>
      <vt:lpstr>Display/ Write System Call</vt:lpstr>
      <vt:lpstr>Exit System Call</vt:lpstr>
      <vt:lpstr>Declaration of Macro Syntax</vt:lpstr>
      <vt:lpstr>Macro Syntax</vt:lpstr>
      <vt:lpstr>Procedure Syntax</vt:lpstr>
      <vt:lpstr>Example</vt:lpstr>
      <vt:lpstr>Difference between macro and procedure</vt:lpstr>
      <vt:lpstr>Display Procedure  When you want to display number on screen you need to convert number from hex to ascii format  </vt:lpstr>
      <vt:lpstr>Algorithm for number display on screen-Hex to Ascii conversion</vt:lpstr>
      <vt:lpstr>Slide 16</vt:lpstr>
      <vt:lpstr>Slide 17</vt:lpstr>
      <vt:lpstr>converting number from ascii to HEX  When you accept input from user ,input will store in ascii format in memory. To perform operations on data you need to convert ascii value to Hex format </vt:lpstr>
      <vt:lpstr>Algorithm </vt:lpstr>
      <vt:lpstr>Slide 20</vt:lpstr>
      <vt:lpstr>Slide 21</vt:lpstr>
      <vt:lpstr>Slide 22</vt:lpstr>
      <vt:lpstr>1 : Count +ve &amp; -ve nos</vt:lpstr>
      <vt:lpstr>Logic for positive /negatiove number checking</vt:lpstr>
      <vt:lpstr>Algorithm</vt:lpstr>
      <vt:lpstr>You can use SHL/ROL/BT 63</vt:lpstr>
      <vt:lpstr>Assignment no 2</vt:lpstr>
      <vt:lpstr>Block Data transfer </vt:lpstr>
      <vt:lpstr>Slide 29</vt:lpstr>
      <vt:lpstr>Non-overlapped BT without string instructons</vt:lpstr>
      <vt:lpstr>Non-overlapped BT with string instructons</vt:lpstr>
      <vt:lpstr>overlapped BT without string instructons</vt:lpstr>
      <vt:lpstr>Non-overlapped BT with string instructons</vt:lpstr>
      <vt:lpstr>Slide 34</vt:lpstr>
      <vt:lpstr>Slide 35</vt:lpstr>
      <vt:lpstr>Slide 36</vt:lpstr>
      <vt:lpstr>Output</vt:lpstr>
      <vt:lpstr>Display source address:Contents </vt:lpstr>
      <vt:lpstr>Display destination address:Contents </vt:lpstr>
      <vt:lpstr>Assignment no 3</vt:lpstr>
      <vt:lpstr>number Conversion</vt:lpstr>
      <vt:lpstr>Slide 42</vt:lpstr>
      <vt:lpstr>H-&gt;B</vt:lpstr>
      <vt:lpstr>Slide 44</vt:lpstr>
      <vt:lpstr>Slide 45</vt:lpstr>
      <vt:lpstr>Slide 46</vt:lpstr>
      <vt:lpstr>Slide 47</vt:lpstr>
      <vt:lpstr>Slide 48</vt:lpstr>
      <vt:lpstr>Slide 49</vt:lpstr>
      <vt:lpstr>Assignment 4</vt:lpstr>
      <vt:lpstr>Algorithm</vt:lpstr>
      <vt:lpstr>successive addition</vt:lpstr>
      <vt:lpstr>Slide 53</vt:lpstr>
      <vt:lpstr>Add and Shift</vt:lpstr>
      <vt:lpstr>Slide 55</vt:lpstr>
      <vt:lpstr>Assignment 5 : Far Procedure </vt:lpstr>
      <vt:lpstr>Slide 57</vt:lpstr>
      <vt:lpstr>Slide 58</vt:lpstr>
      <vt:lpstr>NASM assembly program structure: Near Procedure</vt:lpstr>
      <vt:lpstr>Slide 60</vt:lpstr>
      <vt:lpstr>Slide 61</vt:lpstr>
      <vt:lpstr>Execution</vt:lpstr>
      <vt:lpstr>File operations : Open &amp; Close </vt:lpstr>
      <vt:lpstr>Slide 64</vt:lpstr>
      <vt:lpstr>Slide 65</vt:lpstr>
      <vt:lpstr>Slide 66</vt:lpstr>
      <vt:lpstr>Algorithm –no of new lines</vt:lpstr>
      <vt:lpstr>Algorithm –no of blank spaces</vt:lpstr>
      <vt:lpstr>Algorithm –substring occurance</vt:lpstr>
      <vt:lpstr>Slide 70</vt:lpstr>
      <vt:lpstr>Assignment no 6</vt:lpstr>
      <vt:lpstr>Slide 72</vt:lpstr>
      <vt:lpstr>Algorithm</vt:lpstr>
      <vt:lpstr>Slide 74</vt:lpstr>
      <vt:lpstr>Check Operating mode of processor by reading MSW </vt:lpstr>
      <vt:lpstr>Display Register contents</vt:lpstr>
      <vt:lpstr>Assignment 7 : Bubble Sort </vt:lpstr>
      <vt:lpstr>Slide 78</vt:lpstr>
      <vt:lpstr>Slide 79</vt:lpstr>
      <vt:lpstr>Slide 80</vt:lpstr>
      <vt:lpstr>Slide 81</vt:lpstr>
      <vt:lpstr>Slide 82</vt:lpstr>
      <vt:lpstr>Slide 83</vt:lpstr>
      <vt:lpstr>Slide 84</vt:lpstr>
      <vt:lpstr>Slide 85</vt:lpstr>
      <vt:lpstr>Slide 86</vt:lpstr>
      <vt:lpstr>Slide 87</vt:lpstr>
      <vt:lpstr>Algorithm to read filename</vt:lpstr>
      <vt:lpstr>Slide 89</vt:lpstr>
      <vt:lpstr>Slide 90</vt:lpstr>
      <vt:lpstr>Slide 91</vt:lpstr>
      <vt:lpstr>Slide 92</vt:lpstr>
      <vt:lpstr>Slide 93</vt:lpstr>
      <vt:lpstr>Slide 94</vt:lpstr>
      <vt:lpstr>Algorithm -type</vt:lpstr>
      <vt:lpstr>Algorithm -delete</vt:lpstr>
      <vt:lpstr>Algorithm -copy</vt:lpstr>
      <vt:lpstr>type</vt:lpstr>
      <vt:lpstr>Slide 99</vt:lpstr>
      <vt:lpstr>delete</vt:lpstr>
      <vt:lpstr>copy</vt:lpstr>
      <vt:lpstr>Slide 102</vt:lpstr>
      <vt:lpstr>Factorial Logic</vt:lpstr>
      <vt:lpstr>Algorithm</vt:lpstr>
      <vt:lpstr>factorial function</vt:lpstr>
      <vt:lpstr>Slide 106</vt:lpstr>
      <vt:lpstr>Slide 107</vt:lpstr>
      <vt:lpstr>Assignment no 10</vt:lpstr>
      <vt:lpstr>Slide 109</vt:lpstr>
      <vt:lpstr>Algorithm </vt:lpstr>
      <vt:lpstr>For Display Output</vt:lpstr>
      <vt:lpstr>;remember 80 bit=10 bytes 1byte=2digits,10bytes=20digits to display</vt:lpstr>
      <vt:lpstr>Mean operation</vt:lpstr>
      <vt:lpstr>Display Result</vt:lpstr>
      <vt:lpstr>Slide 115</vt:lpstr>
      <vt:lpstr>Assignment no 11</vt:lpstr>
      <vt:lpstr>Formula</vt:lpstr>
      <vt:lpstr>ALgorithm</vt:lpstr>
      <vt:lpstr>Slide 119</vt:lpstr>
      <vt:lpstr>For Display Output</vt:lpstr>
      <vt:lpstr>;remember 80 bit=10 bytes 1byte=2digits,10bytes=20digits to display</vt:lpstr>
      <vt:lpstr>Display Result</vt:lpstr>
      <vt:lpstr>Assignment no 12</vt:lpstr>
      <vt:lpstr>Commands for 16 bit programming</vt:lpstr>
      <vt:lpstr>TSR: Terminate but Stay Resident</vt:lpstr>
      <vt:lpstr>Structure of TSR</vt:lpstr>
      <vt:lpstr>Resident Routine</vt:lpstr>
      <vt:lpstr>Slide 128</vt:lpstr>
      <vt:lpstr>Initialization routine</vt:lpstr>
      <vt:lpstr>Initialization Routine</vt:lpstr>
      <vt:lpstr>Initialization Routine   Continued . . .</vt:lpstr>
      <vt:lpstr>Terminate But Stay Resident (TSR)</vt:lpstr>
      <vt:lpstr>Slide 133</vt:lpstr>
      <vt:lpstr>Slide 134</vt:lpstr>
      <vt:lpstr>Slide 135</vt:lpstr>
      <vt:lpstr>WHY .model tiny ?</vt:lpstr>
      <vt:lpstr>WHY ORG 0100h</vt:lpstr>
      <vt:lpstr>Why jmp to transient section </vt:lpstr>
      <vt:lpstr>Algorithm of initialisation routine </vt:lpstr>
      <vt:lpstr>Algorithm of program: (Resident Routine)</vt:lpstr>
      <vt:lpstr>Slide 141</vt:lpstr>
      <vt:lpstr>RTC with Tone</vt:lpstr>
      <vt:lpstr>To generate frequency tone</vt:lpstr>
      <vt:lpstr>Slide 144</vt:lpstr>
      <vt:lpstr>Slide 145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Assihnment no 12</dc:title>
  <dc:creator>mds</dc:creator>
  <cp:lastModifiedBy>Windows User</cp:lastModifiedBy>
  <cp:revision>202</cp:revision>
  <dcterms:created xsi:type="dcterms:W3CDTF">2017-03-22T05:31:12Z</dcterms:created>
  <dcterms:modified xsi:type="dcterms:W3CDTF">2019-03-20T02:11:10Z</dcterms:modified>
</cp:coreProperties>
</file>