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2" r:id="rId5"/>
    <p:sldId id="260" r:id="rId6"/>
    <p:sldId id="261" r:id="rId7"/>
    <p:sldId id="258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91FE2-9012-45C8-9197-45A28D88485D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70C55-A20A-48B6-930D-DA26163D8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92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70C55-A20A-48B6-930D-DA26163D809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85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DAB9-E6CA-453C-A705-F8A3E1403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06E66-6531-4FCB-A370-D4368B139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D1C7-E2E9-4B5E-ABCC-F730A463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693A-F1F4-4618-9EAB-8E9D8E6FE90A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5233A-F39A-4523-BD79-049B4B58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C5311-1BD8-4EE2-8171-A2626433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255-659F-448E-84D6-E234E9CDD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7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B3B7-42DA-43A7-9572-5A7AE022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84237-65A8-4756-A408-FBF284253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97276-C94C-4034-AEB3-0AD9E499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693A-F1F4-4618-9EAB-8E9D8E6FE90A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156F2-7C56-4DC1-9F07-394EA8D8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C27FF-6250-4F02-B2EF-5AC333B1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255-659F-448E-84D6-E234E9CDD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80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C64B81-2E0B-4CCE-8064-94373417B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2C7AE-CC1D-4DB8-8E2C-785C3FAEF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AF193-7F49-48D8-80F1-25220924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693A-F1F4-4618-9EAB-8E9D8E6FE90A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362B0-9015-4A8C-BFD6-A833E463A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BA1A7-F267-401C-B2B0-90151D8F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255-659F-448E-84D6-E234E9CDD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8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B077-0E4B-4809-AFD4-5766CD08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BD149-C63E-4899-808F-55DDB2B8B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6B937-774B-4717-B591-7037E127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693A-F1F4-4618-9EAB-8E9D8E6FE90A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38457-1FD7-422C-9294-AE55DD4B8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DAD59-561C-4D91-A1E5-A1038429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255-659F-448E-84D6-E234E9CDD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31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A457-7717-4807-9E4C-2A220965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69F93-3420-4684-937C-FB63AC303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CA34D-E571-414F-B858-3C037AB76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693A-F1F4-4618-9EAB-8E9D8E6FE90A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587A3-8941-4157-B39B-25CC91CC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CB41B-F177-4C07-B668-7D456072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255-659F-448E-84D6-E234E9CDD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13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6A88-56CB-4BAF-8D79-9A70DEA6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F917D-FEB5-4551-A67F-5D9228648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76DDA-45C0-40A3-97A2-684D3F4B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665D5-E4E2-49C5-88D2-51275651D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693A-F1F4-4618-9EAB-8E9D8E6FE90A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C35CB-B956-4CE9-A0E5-9F3D12CE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08C75-9FF3-40B9-ABB2-59EB3F93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255-659F-448E-84D6-E234E9CDD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47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0EBC5-6767-47FA-B984-C84A71A0A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CF927-B2B5-49B9-8508-4385BF57C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FA80C-8939-47B2-B252-CAE9803A0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D6D7A-3D5C-453E-A297-98D0D4974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69C3E3-9F77-4AC3-B52A-C5548B59B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FC190C-A0EF-46B1-A1E9-8E39B297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693A-F1F4-4618-9EAB-8E9D8E6FE90A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D3E0F-F5F0-454B-93E9-DAA9F385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E5000-E078-4D86-8CB9-5D5AC8D2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255-659F-448E-84D6-E234E9CDD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17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72473-C7AA-4900-95E0-C009495A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268D7-00CC-4AF2-BA4A-3B11D794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693A-F1F4-4618-9EAB-8E9D8E6FE90A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FFDB8-3AC9-47F2-8A3E-EA80A8D1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8E1D2-6F84-498A-8F2C-8250B062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255-659F-448E-84D6-E234E9CDD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33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3BA997-D3B2-4849-8029-85F498FE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693A-F1F4-4618-9EAB-8E9D8E6FE90A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891A6-FA61-413E-A76D-05D914C2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92753-FF83-4DBC-96BF-9805F248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255-659F-448E-84D6-E234E9CDD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17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C18C-3834-4AF8-90D1-BEB95305B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32DEB-CE7C-4E03-9584-DE54A7790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21F44-EB00-4C9C-B160-EA667823F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A835D-9931-4850-B3D4-59BA28F2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693A-F1F4-4618-9EAB-8E9D8E6FE90A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B5E30-22E7-4E96-AF22-2B2187BA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D3A43-DC71-4FF4-ACD7-698C31CF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255-659F-448E-84D6-E234E9CDD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99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24B44-B8DC-4642-80F6-A50D70A1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82CF0-FCB8-4913-A8F9-C58ACF09D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D28CA-550E-4FF8-ABDE-E499AAFA1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5DE99-7F3A-4063-B3D1-C4DDD585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693A-F1F4-4618-9EAB-8E9D8E6FE90A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466D4-A4B4-493D-B574-8E5D8D7B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33A78-0F46-480E-8C24-A106F704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255-659F-448E-84D6-E234E9CDD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47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528156-1244-4DC1-8F5F-02C0E1433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B2129-B50D-4B28-9C49-0C31CBFA4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A5489-51FE-4CB0-8E85-181F2A5C3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4693A-F1F4-4618-9EAB-8E9D8E6FE90A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80A3B-BAEB-4B81-9CCD-2EA8F9A85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B6CBA-2D70-49EB-9D85-2EE3ED4F5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7E255-659F-448E-84D6-E234E9CDD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3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BC4E99-55ED-479A-9A42-51F12F2FD6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98" t="28220" r="22670" b="17152"/>
          <a:stretch/>
        </p:blipFill>
        <p:spPr>
          <a:xfrm>
            <a:off x="1944209" y="896646"/>
            <a:ext cx="9048594" cy="492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71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EE8ABB-7CE5-411B-A988-1A9649A6E68A}"/>
              </a:ext>
            </a:extLst>
          </p:cNvPr>
          <p:cNvSpPr/>
          <p:nvPr/>
        </p:nvSpPr>
        <p:spPr>
          <a:xfrm>
            <a:off x="0" y="1856556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Another highly scalable NoSQL database choice for your applications is Cloud Datastore.</a:t>
            </a:r>
          </a:p>
          <a:p>
            <a:pPr algn="ctr"/>
            <a:r>
              <a:rPr lang="en-US" dirty="0"/>
              <a:t> </a:t>
            </a:r>
          </a:p>
          <a:p>
            <a:pPr algn="ctr"/>
            <a:r>
              <a:rPr lang="en-US" dirty="0"/>
              <a:t>One of its main use cases is to store structured data from App Engine apps. 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You can also build solutions that span App Engine and Compute Engine with Cloud Datastore as the integration point. 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Cloud Datastore automatically handles </a:t>
            </a:r>
            <a:r>
              <a:rPr lang="en-US" dirty="0" err="1"/>
              <a:t>sharding</a:t>
            </a:r>
            <a:r>
              <a:rPr lang="en-US" dirty="0"/>
              <a:t> and replication, providing you with a highly available and durable database </a:t>
            </a:r>
          </a:p>
          <a:p>
            <a:pPr algn="ctr"/>
            <a:r>
              <a:rPr lang="en-US" dirty="0"/>
              <a:t>that scales automatically to handle load. 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Unlike Cloud Bigtable, it also offers transactions that affect multiple database rows, and it lets you do SQL-like queries. 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Cloud Datastore has a free daily quota that provides storage, reads, writes, deletes and small operations at no charge.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5E3D0A-B780-415C-8895-FCE900942EBD}"/>
              </a:ext>
            </a:extLst>
          </p:cNvPr>
          <p:cNvSpPr/>
          <p:nvPr/>
        </p:nvSpPr>
        <p:spPr>
          <a:xfrm>
            <a:off x="3986416" y="857630"/>
            <a:ext cx="4219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rgbClr val="00B050"/>
                </a:solidFill>
              </a:rPr>
              <a:t>Google Cloud Datastore</a:t>
            </a:r>
          </a:p>
        </p:txBody>
      </p:sp>
    </p:spTree>
    <p:extLst>
      <p:ext uri="{BB962C8B-B14F-4D97-AF65-F5344CB8AC3E}">
        <p14:creationId xmlns:p14="http://schemas.microsoft.com/office/powerpoint/2010/main" val="335465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EE8ABB-7CE5-411B-A988-1A9649A6E68A}"/>
              </a:ext>
            </a:extLst>
          </p:cNvPr>
          <p:cNvSpPr/>
          <p:nvPr/>
        </p:nvSpPr>
        <p:spPr>
          <a:xfrm>
            <a:off x="-84791" y="144018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Cloud Datastore</a:t>
            </a:r>
          </a:p>
          <a:p>
            <a:pPr algn="ctr"/>
            <a:r>
              <a:rPr lang="en-US" dirty="0"/>
              <a:t>Structured Data + 1 MB/entity + App Engine Applications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5E3D0A-B780-415C-8895-FCE900942EBD}"/>
              </a:ext>
            </a:extLst>
          </p:cNvPr>
          <p:cNvSpPr/>
          <p:nvPr/>
        </p:nvSpPr>
        <p:spPr>
          <a:xfrm>
            <a:off x="3911001" y="553911"/>
            <a:ext cx="4857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rgbClr val="00B050"/>
                </a:solidFill>
              </a:rPr>
              <a:t>Comparing Storage Options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D78473-7945-4300-B88C-E011BC68ECB7}"/>
              </a:ext>
            </a:extLst>
          </p:cNvPr>
          <p:cNvSpPr/>
          <p:nvPr/>
        </p:nvSpPr>
        <p:spPr>
          <a:xfrm>
            <a:off x="-84791" y="2177503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Cloud Bigtable</a:t>
            </a:r>
          </a:p>
          <a:p>
            <a:pPr algn="ctr"/>
            <a:r>
              <a:rPr lang="en-US" dirty="0"/>
              <a:t>Don’t support SQL Queries + Single row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82D359-C0E4-4D45-8420-C504CC140BAE}"/>
              </a:ext>
            </a:extLst>
          </p:cNvPr>
          <p:cNvSpPr/>
          <p:nvPr/>
        </p:nvSpPr>
        <p:spPr>
          <a:xfrm>
            <a:off x="29902" y="2914819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Cloud Storage</a:t>
            </a:r>
          </a:p>
          <a:p>
            <a:pPr algn="ctr"/>
            <a:r>
              <a:rPr lang="en-US" dirty="0"/>
              <a:t>Immutable block + Normally greater than 10 MB (Images  + Movies) + Max 5 TB / Object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4BE82A-107A-4F93-8061-3138FC5DC573}"/>
              </a:ext>
            </a:extLst>
          </p:cNvPr>
          <p:cNvSpPr/>
          <p:nvPr/>
        </p:nvSpPr>
        <p:spPr>
          <a:xfrm>
            <a:off x="29902" y="353068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Cloud SQL</a:t>
            </a:r>
          </a:p>
          <a:p>
            <a:pPr algn="ctr"/>
            <a:r>
              <a:rPr lang="en-US" dirty="0"/>
              <a:t>Relational SQL Queries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875973-4966-475A-AD5C-FB7927D86E3F}"/>
              </a:ext>
            </a:extLst>
          </p:cNvPr>
          <p:cNvSpPr/>
          <p:nvPr/>
        </p:nvSpPr>
        <p:spPr>
          <a:xfrm>
            <a:off x="29902" y="4146555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Cloud Spanner</a:t>
            </a:r>
          </a:p>
          <a:p>
            <a:pPr algn="ctr"/>
            <a:r>
              <a:rPr lang="en-US" dirty="0"/>
              <a:t>Relational SQL Queries with Horizontal </a:t>
            </a:r>
            <a:r>
              <a:rPr lang="en-US" dirty="0" err="1"/>
              <a:t>Scalibility</a:t>
            </a:r>
            <a:endParaRPr lang="en-US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C1B9C43B-FE78-4031-A673-4798A7DAEEEF}"/>
              </a:ext>
            </a:extLst>
          </p:cNvPr>
          <p:cNvSpPr/>
          <p:nvPr/>
        </p:nvSpPr>
        <p:spPr>
          <a:xfrm>
            <a:off x="7345912" y="3612441"/>
            <a:ext cx="168872" cy="8016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EVOLVED</a:t>
            </a:r>
            <a:endParaRPr lang="en-IN" sz="600" dirty="0"/>
          </a:p>
        </p:txBody>
      </p:sp>
    </p:spTree>
    <p:extLst>
      <p:ext uri="{BB962C8B-B14F-4D97-AF65-F5344CB8AC3E}">
        <p14:creationId xmlns:p14="http://schemas.microsoft.com/office/powerpoint/2010/main" val="1260174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03D47F-1F6F-4178-9C92-83E3073EB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3D7263-18CC-4D7C-A14A-A6D56645AD60}"/>
              </a:ext>
            </a:extLst>
          </p:cNvPr>
          <p:cNvSpPr txBox="1"/>
          <p:nvPr/>
        </p:nvSpPr>
        <p:spPr>
          <a:xfrm>
            <a:off x="5672202" y="6241002"/>
            <a:ext cx="749368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rgbClr val="373A3C"/>
                </a:solidFill>
                <a:latin typeface="OpenSans"/>
              </a:defRPr>
            </a:lvl1pPr>
          </a:lstStyle>
          <a:p>
            <a:r>
              <a:rPr lang="en-US" dirty="0"/>
              <a:t>Media</a:t>
            </a:r>
          </a:p>
          <a:p>
            <a:r>
              <a:rPr lang="en-US" dirty="0"/>
              <a:t>Videos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028D6-3A2E-4ED3-8DDA-8C0A4D14D818}"/>
              </a:ext>
            </a:extLst>
          </p:cNvPr>
          <p:cNvSpPr txBox="1"/>
          <p:nvPr/>
        </p:nvSpPr>
        <p:spPr>
          <a:xfrm>
            <a:off x="4241370" y="6241002"/>
            <a:ext cx="90524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rgbClr val="373A3C"/>
                </a:solidFill>
                <a:latin typeface="OpenSans"/>
              </a:defRPr>
            </a:lvl1pPr>
          </a:lstStyle>
          <a:p>
            <a:r>
              <a:rPr lang="en-US" dirty="0"/>
              <a:t>Sensors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84E621-7685-4A30-AE37-C41AE35C78A9}"/>
              </a:ext>
            </a:extLst>
          </p:cNvPr>
          <p:cNvSpPr/>
          <p:nvPr/>
        </p:nvSpPr>
        <p:spPr>
          <a:xfrm>
            <a:off x="2531207" y="6148669"/>
            <a:ext cx="14282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373A3C"/>
                </a:solidFill>
                <a:latin typeface="OpenSans"/>
              </a:rPr>
              <a:t>Free daily quota, separate from any free trials</a:t>
            </a:r>
            <a:endParaRPr lang="en-IN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4EFC06-851C-464F-9E35-640D1FA387EB}"/>
              </a:ext>
            </a:extLst>
          </p:cNvPr>
          <p:cNvSpPr/>
          <p:nvPr/>
        </p:nvSpPr>
        <p:spPr>
          <a:xfrm>
            <a:off x="6779675" y="6130460"/>
            <a:ext cx="13433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solidFill>
                  <a:srgbClr val="373A3C"/>
                </a:solidFill>
                <a:latin typeface="OpenSans"/>
              </a:rPr>
              <a:t>Relational database - talk to MySQL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18A0E7-7974-4A5E-813A-E36F47FB2CB4}"/>
              </a:ext>
            </a:extLst>
          </p:cNvPr>
          <p:cNvSpPr/>
          <p:nvPr/>
        </p:nvSpPr>
        <p:spPr>
          <a:xfrm>
            <a:off x="7959294" y="6140982"/>
            <a:ext cx="17014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373A3C"/>
                </a:solidFill>
                <a:latin typeface="OpenSans"/>
              </a:rPr>
              <a:t>Strong transactional consistency</a:t>
            </a:r>
          </a:p>
          <a:p>
            <a:pPr algn="ctr"/>
            <a:r>
              <a:rPr lang="en-US" sz="1400" dirty="0">
                <a:solidFill>
                  <a:srgbClr val="373A3C"/>
                </a:solidFill>
                <a:latin typeface="OpenSans"/>
              </a:rPr>
              <a:t>seamless </a:t>
            </a:r>
            <a:r>
              <a:rPr lang="en-US" sz="1400" b="1" dirty="0">
                <a:solidFill>
                  <a:srgbClr val="373A3C"/>
                </a:solidFill>
                <a:latin typeface="OpenSans"/>
              </a:rPr>
              <a:t>scaling</a:t>
            </a:r>
            <a:r>
              <a:rPr lang="en-US" sz="1400" dirty="0">
                <a:solidFill>
                  <a:srgbClr val="373A3C"/>
                </a:solidFill>
                <a:latin typeface="OpenSans"/>
              </a:rPr>
              <a:t> up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64971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147496-848B-4D78-B5EE-5D00E5828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7F7FA"/>
              </a:clrFrom>
              <a:clrTo>
                <a:srgbClr val="F7F7FA">
                  <a:alpha val="0"/>
                </a:srgbClr>
              </a:clrTo>
            </a:clrChange>
          </a:blip>
          <a:srcRect l="14563" t="22265" r="21723" b="25696"/>
          <a:stretch/>
        </p:blipFill>
        <p:spPr>
          <a:xfrm>
            <a:off x="1149240" y="887765"/>
            <a:ext cx="9893520" cy="454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9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911085-25C8-4EAF-AC20-9C63164EA7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7F7FA"/>
              </a:clrFrom>
              <a:clrTo>
                <a:srgbClr val="F7F7FA">
                  <a:alpha val="0"/>
                </a:srgbClr>
              </a:clrTo>
            </a:clrChange>
          </a:blip>
          <a:srcRect l="23374" t="23947" r="27403" b="35923"/>
          <a:stretch/>
        </p:blipFill>
        <p:spPr>
          <a:xfrm>
            <a:off x="2059639" y="1065320"/>
            <a:ext cx="8072721" cy="370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3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33A45C-8617-4426-964C-D1AC70129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0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3C3063-F7C9-47D3-B56F-CB7D6011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7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F66F7D-C931-442D-BFC3-867D48B3E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98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6644AE-172E-4385-BE90-FF5F9FC35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00" t="33541" r="32647" b="42717"/>
          <a:stretch/>
        </p:blipFill>
        <p:spPr>
          <a:xfrm>
            <a:off x="2850111" y="472628"/>
            <a:ext cx="6178479" cy="230782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8C52BEC-12DF-451E-AB6C-2EE9B74355CE}"/>
              </a:ext>
            </a:extLst>
          </p:cNvPr>
          <p:cNvSpPr/>
          <p:nvPr/>
        </p:nvSpPr>
        <p:spPr>
          <a:xfrm>
            <a:off x="4443063" y="4223427"/>
            <a:ext cx="3305874" cy="928049"/>
          </a:xfrm>
          <a:prstGeom prst="rightArrow">
            <a:avLst>
              <a:gd name="adj1" fmla="val 50000"/>
              <a:gd name="adj2" fmla="val 8364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Retrieval Cost</a:t>
            </a:r>
            <a:endParaRPr lang="en-IN" dirty="0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FDAA6101-5DE0-43C6-879E-1609B42FD39D}"/>
              </a:ext>
            </a:extLst>
          </p:cNvPr>
          <p:cNvSpPr/>
          <p:nvPr/>
        </p:nvSpPr>
        <p:spPr>
          <a:xfrm>
            <a:off x="4443062" y="5162366"/>
            <a:ext cx="3305874" cy="861881"/>
          </a:xfrm>
          <a:prstGeom prst="leftArrow">
            <a:avLst>
              <a:gd name="adj1" fmla="val 50000"/>
              <a:gd name="adj2" fmla="val 8399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Cost per GB </a:t>
            </a:r>
            <a:endParaRPr lang="en-IN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DC879C2-B77A-43A1-B4F5-54BB0F7F89BD}"/>
              </a:ext>
            </a:extLst>
          </p:cNvPr>
          <p:cNvSpPr/>
          <p:nvPr/>
        </p:nvSpPr>
        <p:spPr>
          <a:xfrm rot="5400000">
            <a:off x="4514294" y="1406566"/>
            <a:ext cx="257453" cy="3089428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0B6B0723-1261-4C58-8953-56BBED5B91BD}"/>
              </a:ext>
            </a:extLst>
          </p:cNvPr>
          <p:cNvSpPr/>
          <p:nvPr/>
        </p:nvSpPr>
        <p:spPr>
          <a:xfrm rot="5400000">
            <a:off x="7587621" y="1639039"/>
            <a:ext cx="257453" cy="2624484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E0384D-D3C5-4458-BA39-106A54F0C95D}"/>
              </a:ext>
            </a:extLst>
          </p:cNvPr>
          <p:cNvSpPr/>
          <p:nvPr/>
        </p:nvSpPr>
        <p:spPr>
          <a:xfrm>
            <a:off x="2850111" y="3390680"/>
            <a:ext cx="3337624" cy="366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 Storage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CACC40-64D8-4F35-A5DE-DC0D7AB401EF}"/>
              </a:ext>
            </a:extLst>
          </p:cNvPr>
          <p:cNvSpPr/>
          <p:nvPr/>
        </p:nvSpPr>
        <p:spPr>
          <a:xfrm>
            <a:off x="6404105" y="3380420"/>
            <a:ext cx="2775406" cy="366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 lasting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62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EE8ABB-7CE5-411B-A988-1A9649A6E68A}"/>
              </a:ext>
            </a:extLst>
          </p:cNvPr>
          <p:cNvSpPr/>
          <p:nvPr/>
        </p:nvSpPr>
        <p:spPr>
          <a:xfrm>
            <a:off x="1472210" y="1834523"/>
            <a:ext cx="92475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OpenSans"/>
              </a:rPr>
              <a:t>Cloud Bigtable is offered through the same open source API as HBase, which is the native database for the Apache Hadoop project.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Anyway, having the same API enables portability of applications between HBase and Bigtable.</a:t>
            </a:r>
          </a:p>
          <a:p>
            <a:pPr algn="ctr"/>
            <a:endParaRPr lang="en-US" b="0" i="0" dirty="0">
              <a:effectLst/>
              <a:latin typeface="OpenSan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5E3D0A-B780-415C-8895-FCE900942EBD}"/>
              </a:ext>
            </a:extLst>
          </p:cNvPr>
          <p:cNvSpPr/>
          <p:nvPr/>
        </p:nvSpPr>
        <p:spPr>
          <a:xfrm>
            <a:off x="4122862" y="853354"/>
            <a:ext cx="39462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rgbClr val="00B050"/>
                </a:solidFill>
              </a:rPr>
              <a:t>Google Cloud Bigtable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3E721-AC00-4AAC-BE67-61C8143993AC}"/>
              </a:ext>
            </a:extLst>
          </p:cNvPr>
          <p:cNvSpPr/>
          <p:nvPr/>
        </p:nvSpPr>
        <p:spPr>
          <a:xfrm>
            <a:off x="0" y="3127185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Sans"/>
              </a:rPr>
              <a:t>Bigtable is actually the same database that powers many of Google's core services including search, analytics, maps and Gmail</a:t>
            </a:r>
            <a:endParaRPr lang="en-US" b="0" i="0" dirty="0">
              <a:effectLst/>
              <a:latin typeface="OpenSan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210595-7059-4616-A957-F50816FD1CCD}"/>
              </a:ext>
            </a:extLst>
          </p:cNvPr>
          <p:cNvSpPr/>
          <p:nvPr/>
        </p:nvSpPr>
        <p:spPr>
          <a:xfrm>
            <a:off x="-2" y="3628484"/>
            <a:ext cx="12191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OpenSans"/>
              </a:rPr>
              <a:t>From an application API perspective, data can be read from and written to Cloud Bigtable through a data service layer like Managed VMs,  the HBase rest server or a Java server using the HBase client. </a:t>
            </a:r>
          </a:p>
          <a:p>
            <a:pPr algn="ctr"/>
            <a:endParaRPr lang="en-US" dirty="0">
              <a:latin typeface="OpenSans"/>
            </a:endParaRPr>
          </a:p>
          <a:p>
            <a:pPr algn="ctr"/>
            <a:r>
              <a:rPr lang="en-US" dirty="0"/>
              <a:t>If streaming is not an option, data can also be read from and written to Cloud Bigtable through batch processes like Hadoop map reduce, Dataflow or Spark</a:t>
            </a:r>
          </a:p>
          <a:p>
            <a:pPr algn="ctr"/>
            <a:endParaRPr lang="en-US" b="0" i="0" dirty="0">
              <a:effectLst/>
              <a:latin typeface="OpenSans"/>
            </a:endParaRPr>
          </a:p>
        </p:txBody>
      </p:sp>
    </p:spTree>
    <p:extLst>
      <p:ext uri="{BB962C8B-B14F-4D97-AF65-F5344CB8AC3E}">
        <p14:creationId xmlns:p14="http://schemas.microsoft.com/office/powerpoint/2010/main" val="194249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EE8ABB-7CE5-411B-A988-1A9649A6E68A}"/>
              </a:ext>
            </a:extLst>
          </p:cNvPr>
          <p:cNvSpPr/>
          <p:nvPr/>
        </p:nvSpPr>
        <p:spPr>
          <a:xfrm>
            <a:off x="0" y="1856556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First, Cloud SQL provides several replica services like read, failover, and external replicas. </a:t>
            </a:r>
          </a:p>
          <a:p>
            <a:pPr algn="ctr"/>
            <a:r>
              <a:rPr lang="en-US" dirty="0"/>
              <a:t>This means that if an outage occurs, Cloud SQL can replicate data between multiple zones with automatic failover. 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Cloud SQL also helps you backup your data with either on-demand or scheduled backups. </a:t>
            </a:r>
          </a:p>
          <a:p>
            <a:pPr algn="ctr"/>
            <a:r>
              <a:rPr lang="en-US" dirty="0"/>
              <a:t>It can also scale both vertically by changing the machine type, and horizontally via read replicas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You can authorize Compute Engine instances for access Cloud SQL instances and configure </a:t>
            </a:r>
          </a:p>
          <a:p>
            <a:pPr algn="ctr"/>
            <a:r>
              <a:rPr lang="en-US" dirty="0"/>
              <a:t>the Cloud SQL instance to be in the same zone as your virtual machine.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Consider using Cloud Spanner if you have outgrown any relational database, or </a:t>
            </a:r>
            <a:r>
              <a:rPr lang="en-US" dirty="0" err="1"/>
              <a:t>sharding</a:t>
            </a:r>
            <a:r>
              <a:rPr lang="en-US" dirty="0"/>
              <a:t> your databases for throughput high performance, need transactional consistency, global data and strong consistency, or just want to consolidate your database. </a:t>
            </a:r>
          </a:p>
          <a:p>
            <a:pPr algn="ctr"/>
            <a:r>
              <a:rPr lang="en-US" dirty="0"/>
              <a:t>Natural use cases include, financial applications, and inventory applications.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5E3D0A-B780-415C-8895-FCE900942EBD}"/>
              </a:ext>
            </a:extLst>
          </p:cNvPr>
          <p:cNvSpPr/>
          <p:nvPr/>
        </p:nvSpPr>
        <p:spPr>
          <a:xfrm>
            <a:off x="2190920" y="813243"/>
            <a:ext cx="78101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rgbClr val="00B050"/>
                </a:solidFill>
              </a:rPr>
              <a:t>Google Cloud SQL and Google Cloud Spanner</a:t>
            </a:r>
          </a:p>
        </p:txBody>
      </p:sp>
    </p:spTree>
    <p:extLst>
      <p:ext uri="{BB962C8B-B14F-4D97-AF65-F5344CB8AC3E}">
        <p14:creationId xmlns:p14="http://schemas.microsoft.com/office/powerpoint/2010/main" val="2034275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502</Words>
  <Application>Microsoft Office PowerPoint</Application>
  <PresentationFormat>Widescreen</PresentationFormat>
  <Paragraphs>57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OpenSans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Sanket Patil</dc:creator>
  <cp:lastModifiedBy>Sanket Patil</cp:lastModifiedBy>
  <cp:revision>20</cp:revision>
  <dcterms:created xsi:type="dcterms:W3CDTF">2020-07-27T06:07:03Z</dcterms:created>
  <dcterms:modified xsi:type="dcterms:W3CDTF">2020-08-07T11:21:22Z</dcterms:modified>
</cp:coreProperties>
</file>