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8" r:id="rId2"/>
    <p:sldId id="300" r:id="rId3"/>
    <p:sldId id="303" r:id="rId4"/>
    <p:sldId id="304" r:id="rId5"/>
    <p:sldId id="305" r:id="rId6"/>
    <p:sldId id="307" r:id="rId7"/>
    <p:sldId id="308" r:id="rId8"/>
    <p:sldId id="306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D01"/>
    <a:srgbClr val="2F6231"/>
    <a:srgbClr val="3366FF"/>
    <a:srgbClr val="C00000"/>
    <a:srgbClr val="700000"/>
    <a:srgbClr val="FF0000"/>
    <a:srgbClr val="F0AD00"/>
    <a:srgbClr val="00FF00"/>
    <a:srgbClr val="FFCC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84465" autoAdjust="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730"/>
    </p:cViewPr>
  </p:sorterViewPr>
  <p:notesViewPr>
    <p:cSldViewPr snapToGrid="0">
      <p:cViewPr varScale="1">
        <p:scale>
          <a:sx n="82" d="100"/>
          <a:sy n="82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626C9-D3F0-4E84-BF12-2E57853841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C844D1-0756-4AE1-86DA-3843973354F0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Predict</a:t>
          </a:r>
        </a:p>
      </dgm:t>
    </dgm:pt>
    <dgm:pt modelId="{546DB94B-AC46-4DCE-BD04-D1CEB11A6CDD}" type="parTrans" cxnId="{9156EE30-DF92-4AA1-A552-15DA5F00770E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8E1AC7A5-1B51-40F0-B8C1-9A5C9A6673BD}" type="sibTrans" cxnId="{9156EE30-DF92-4AA1-A552-15DA5F00770E}">
      <dgm:prSet/>
      <dgm:spPr>
        <a:solidFill>
          <a:schemeClr val="tx1">
            <a:lumMod val="95000"/>
          </a:schemeClr>
        </a:solidFill>
      </dgm:spPr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5AA3910B-8B20-416A-997C-456DF88CCB9B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Rank</a:t>
          </a:r>
        </a:p>
      </dgm:t>
    </dgm:pt>
    <dgm:pt modelId="{32C21F15-AAF9-4B90-A0D3-4C389D97A31B}" type="parTrans" cxnId="{6C82FB22-499D-4F5F-90D3-4FE968E704B8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25547B08-584C-4712-BCD4-F8EAC89D09EB}" type="sibTrans" cxnId="{6C82FB22-499D-4F5F-90D3-4FE968E704B8}">
      <dgm:prSet/>
      <dgm:spPr>
        <a:solidFill>
          <a:schemeClr val="tx1">
            <a:lumMod val="95000"/>
          </a:schemeClr>
        </a:solidFill>
      </dgm:spPr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8B58CD67-E829-4B25-B094-0D6B96B13448}">
      <dgm:prSet phldrT="[Text]"/>
      <dgm:spPr>
        <a:solidFill>
          <a:srgbClr val="DC7D0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</a:rPr>
            <a:t>Recommend</a:t>
          </a:r>
        </a:p>
      </dgm:t>
    </dgm:pt>
    <dgm:pt modelId="{B51345A5-638A-4A73-A938-5768DF1C32AE}" type="parTrans" cxnId="{6FCD406A-353A-4F91-97A8-AD82103ED1C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CC1B9FFB-CB8F-4EA0-863B-21D5078E1286}" type="sibTrans" cxnId="{6FCD406A-353A-4F91-97A8-AD82103ED1C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A0EC4190-3236-44BB-8560-6F388C390AF0}" type="pres">
      <dgm:prSet presAssocID="{9AF626C9-D3F0-4E84-BF12-2E5785384143}" presName="Name0" presStyleCnt="0">
        <dgm:presLayoutVars>
          <dgm:dir/>
          <dgm:resizeHandles val="exact"/>
        </dgm:presLayoutVars>
      </dgm:prSet>
      <dgm:spPr/>
    </dgm:pt>
    <dgm:pt modelId="{85B130E6-102C-40A3-91FF-347B6AB5D33A}" type="pres">
      <dgm:prSet presAssocID="{45C844D1-0756-4AE1-86DA-3843973354F0}" presName="node" presStyleLbl="node1" presStyleIdx="0" presStyleCnt="3">
        <dgm:presLayoutVars>
          <dgm:bulletEnabled val="1"/>
        </dgm:presLayoutVars>
      </dgm:prSet>
      <dgm:spPr/>
    </dgm:pt>
    <dgm:pt modelId="{012ED4DB-769A-4923-AEC6-FABC1DAC26EC}" type="pres">
      <dgm:prSet presAssocID="{8E1AC7A5-1B51-40F0-B8C1-9A5C9A6673BD}" presName="sibTrans" presStyleLbl="sibTrans2D1" presStyleIdx="0" presStyleCnt="2"/>
      <dgm:spPr/>
    </dgm:pt>
    <dgm:pt modelId="{3263A651-D823-4AD9-8CCF-A0A104842B96}" type="pres">
      <dgm:prSet presAssocID="{8E1AC7A5-1B51-40F0-B8C1-9A5C9A6673BD}" presName="connectorText" presStyleLbl="sibTrans2D1" presStyleIdx="0" presStyleCnt="2"/>
      <dgm:spPr/>
    </dgm:pt>
    <dgm:pt modelId="{ABB21E42-0D8C-43A7-819B-61883E135C71}" type="pres">
      <dgm:prSet presAssocID="{5AA3910B-8B20-416A-997C-456DF88CCB9B}" presName="node" presStyleLbl="node1" presStyleIdx="1" presStyleCnt="3">
        <dgm:presLayoutVars>
          <dgm:bulletEnabled val="1"/>
        </dgm:presLayoutVars>
      </dgm:prSet>
      <dgm:spPr/>
    </dgm:pt>
    <dgm:pt modelId="{8D9CA9DF-81D4-4C7F-A666-1F81EF4366C0}" type="pres">
      <dgm:prSet presAssocID="{25547B08-584C-4712-BCD4-F8EAC89D09EB}" presName="sibTrans" presStyleLbl="sibTrans2D1" presStyleIdx="1" presStyleCnt="2"/>
      <dgm:spPr/>
    </dgm:pt>
    <dgm:pt modelId="{99E75B69-0A5C-456F-B6C6-DAD013A7E568}" type="pres">
      <dgm:prSet presAssocID="{25547B08-584C-4712-BCD4-F8EAC89D09EB}" presName="connectorText" presStyleLbl="sibTrans2D1" presStyleIdx="1" presStyleCnt="2"/>
      <dgm:spPr/>
    </dgm:pt>
    <dgm:pt modelId="{074251A2-E054-4003-BBBB-60D9FCB7D51F}" type="pres">
      <dgm:prSet presAssocID="{8B58CD67-E829-4B25-B094-0D6B96B13448}" presName="node" presStyleLbl="node1" presStyleIdx="2" presStyleCnt="3">
        <dgm:presLayoutVars>
          <dgm:bulletEnabled val="1"/>
        </dgm:presLayoutVars>
      </dgm:prSet>
      <dgm:spPr/>
    </dgm:pt>
  </dgm:ptLst>
  <dgm:cxnLst>
    <dgm:cxn modelId="{768AA4CC-A2ED-4E66-A350-D10CCAA6E395}" type="presOf" srcId="{25547B08-584C-4712-BCD4-F8EAC89D09EB}" destId="{8D9CA9DF-81D4-4C7F-A666-1F81EF4366C0}" srcOrd="0" destOrd="0" presId="urn:microsoft.com/office/officeart/2005/8/layout/process1"/>
    <dgm:cxn modelId="{A29C9E56-2B89-4581-9C1C-849C67B468DC}" type="presOf" srcId="{8E1AC7A5-1B51-40F0-B8C1-9A5C9A6673BD}" destId="{012ED4DB-769A-4923-AEC6-FABC1DAC26EC}" srcOrd="0" destOrd="0" presId="urn:microsoft.com/office/officeart/2005/8/layout/process1"/>
    <dgm:cxn modelId="{9445267E-47A1-4363-B9DE-82DA5ACA954B}" type="presOf" srcId="{8B58CD67-E829-4B25-B094-0D6B96B13448}" destId="{074251A2-E054-4003-BBBB-60D9FCB7D51F}" srcOrd="0" destOrd="0" presId="urn:microsoft.com/office/officeart/2005/8/layout/process1"/>
    <dgm:cxn modelId="{9156EE30-DF92-4AA1-A552-15DA5F00770E}" srcId="{9AF626C9-D3F0-4E84-BF12-2E5785384143}" destId="{45C844D1-0756-4AE1-86DA-3843973354F0}" srcOrd="0" destOrd="0" parTransId="{546DB94B-AC46-4DCE-BD04-D1CEB11A6CDD}" sibTransId="{8E1AC7A5-1B51-40F0-B8C1-9A5C9A6673BD}"/>
    <dgm:cxn modelId="{6C82FB22-499D-4F5F-90D3-4FE968E704B8}" srcId="{9AF626C9-D3F0-4E84-BF12-2E5785384143}" destId="{5AA3910B-8B20-416A-997C-456DF88CCB9B}" srcOrd="1" destOrd="0" parTransId="{32C21F15-AAF9-4B90-A0D3-4C389D97A31B}" sibTransId="{25547B08-584C-4712-BCD4-F8EAC89D09EB}"/>
    <dgm:cxn modelId="{22519A86-CC1B-4E5A-AD4E-762037D3B0B2}" type="presOf" srcId="{9AF626C9-D3F0-4E84-BF12-2E5785384143}" destId="{A0EC4190-3236-44BB-8560-6F388C390AF0}" srcOrd="0" destOrd="0" presId="urn:microsoft.com/office/officeart/2005/8/layout/process1"/>
    <dgm:cxn modelId="{6DA3A1A6-F242-4695-AACC-EB3626AC4685}" type="presOf" srcId="{25547B08-584C-4712-BCD4-F8EAC89D09EB}" destId="{99E75B69-0A5C-456F-B6C6-DAD013A7E568}" srcOrd="1" destOrd="0" presId="urn:microsoft.com/office/officeart/2005/8/layout/process1"/>
    <dgm:cxn modelId="{3D27A4CB-FC13-4E6F-BCB2-74E5E14208BC}" type="presOf" srcId="{5AA3910B-8B20-416A-997C-456DF88CCB9B}" destId="{ABB21E42-0D8C-43A7-819B-61883E135C71}" srcOrd="0" destOrd="0" presId="urn:microsoft.com/office/officeart/2005/8/layout/process1"/>
    <dgm:cxn modelId="{F2A1FFE3-8A8E-4E4C-831C-1DB93132A1F1}" type="presOf" srcId="{8E1AC7A5-1B51-40F0-B8C1-9A5C9A6673BD}" destId="{3263A651-D823-4AD9-8CCF-A0A104842B96}" srcOrd="1" destOrd="0" presId="urn:microsoft.com/office/officeart/2005/8/layout/process1"/>
    <dgm:cxn modelId="{4CEE826E-A729-498A-B903-053015442778}" type="presOf" srcId="{45C844D1-0756-4AE1-86DA-3843973354F0}" destId="{85B130E6-102C-40A3-91FF-347B6AB5D33A}" srcOrd="0" destOrd="0" presId="urn:microsoft.com/office/officeart/2005/8/layout/process1"/>
    <dgm:cxn modelId="{6FCD406A-353A-4F91-97A8-AD82103ED1C1}" srcId="{9AF626C9-D3F0-4E84-BF12-2E5785384143}" destId="{8B58CD67-E829-4B25-B094-0D6B96B13448}" srcOrd="2" destOrd="0" parTransId="{B51345A5-638A-4A73-A938-5768DF1C32AE}" sibTransId="{CC1B9FFB-CB8F-4EA0-863B-21D5078E1286}"/>
    <dgm:cxn modelId="{2F415E15-51E6-4186-8464-D1B9F11F36BD}" type="presParOf" srcId="{A0EC4190-3236-44BB-8560-6F388C390AF0}" destId="{85B130E6-102C-40A3-91FF-347B6AB5D33A}" srcOrd="0" destOrd="0" presId="urn:microsoft.com/office/officeart/2005/8/layout/process1"/>
    <dgm:cxn modelId="{A2462B48-88A5-4E43-8152-FA0E54AA3EE0}" type="presParOf" srcId="{A0EC4190-3236-44BB-8560-6F388C390AF0}" destId="{012ED4DB-769A-4923-AEC6-FABC1DAC26EC}" srcOrd="1" destOrd="0" presId="urn:microsoft.com/office/officeart/2005/8/layout/process1"/>
    <dgm:cxn modelId="{626A8C4F-404B-4DFF-AB02-7903D77A3C4E}" type="presParOf" srcId="{012ED4DB-769A-4923-AEC6-FABC1DAC26EC}" destId="{3263A651-D823-4AD9-8CCF-A0A104842B96}" srcOrd="0" destOrd="0" presId="urn:microsoft.com/office/officeart/2005/8/layout/process1"/>
    <dgm:cxn modelId="{87E817A0-497A-45D7-9A6E-9749A30A684E}" type="presParOf" srcId="{A0EC4190-3236-44BB-8560-6F388C390AF0}" destId="{ABB21E42-0D8C-43A7-819B-61883E135C71}" srcOrd="2" destOrd="0" presId="urn:microsoft.com/office/officeart/2005/8/layout/process1"/>
    <dgm:cxn modelId="{8C946277-AD3E-46A7-A979-9F284B4085F4}" type="presParOf" srcId="{A0EC4190-3236-44BB-8560-6F388C390AF0}" destId="{8D9CA9DF-81D4-4C7F-A666-1F81EF4366C0}" srcOrd="3" destOrd="0" presId="urn:microsoft.com/office/officeart/2005/8/layout/process1"/>
    <dgm:cxn modelId="{619AAE55-2A04-47BD-83E1-FFA2D7A3285D}" type="presParOf" srcId="{8D9CA9DF-81D4-4C7F-A666-1F81EF4366C0}" destId="{99E75B69-0A5C-456F-B6C6-DAD013A7E568}" srcOrd="0" destOrd="0" presId="urn:microsoft.com/office/officeart/2005/8/layout/process1"/>
    <dgm:cxn modelId="{FEFD0ABF-F0DD-4BBB-ABF1-25381AAB1243}" type="presParOf" srcId="{A0EC4190-3236-44BB-8560-6F388C390AF0}" destId="{074251A2-E054-4003-BBBB-60D9FCB7D5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0E6-102C-40A3-91FF-347B6AB5D33A}">
      <dsp:nvSpPr>
        <dsp:cNvPr id="0" name=""/>
        <dsp:cNvSpPr/>
      </dsp:nvSpPr>
      <dsp:spPr>
        <a:xfrm>
          <a:off x="7143" y="366440"/>
          <a:ext cx="2135187" cy="1281112"/>
        </a:xfrm>
        <a:prstGeom prst="roundRect">
          <a:avLst>
            <a:gd name="adj" fmla="val 10000"/>
          </a:avLst>
        </a:prstGeom>
        <a:solidFill>
          <a:srgbClr val="DC7D0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</a:rPr>
            <a:t>Predict</a:t>
          </a:r>
        </a:p>
      </dsp:txBody>
      <dsp:txXfrm>
        <a:off x="44665" y="403962"/>
        <a:ext cx="2060143" cy="1206068"/>
      </dsp:txXfrm>
    </dsp:sp>
    <dsp:sp modelId="{012ED4DB-769A-4923-AEC6-FABC1DAC26EC}">
      <dsp:nvSpPr>
        <dsp:cNvPr id="0" name=""/>
        <dsp:cNvSpPr/>
      </dsp:nvSpPr>
      <dsp:spPr>
        <a:xfrm>
          <a:off x="2355850" y="74223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Calibri" panose="020F0502020204030204" pitchFamily="34" charset="0"/>
          </a:endParaRPr>
        </a:p>
      </dsp:txBody>
      <dsp:txXfrm>
        <a:off x="2355850" y="848138"/>
        <a:ext cx="316861" cy="317716"/>
      </dsp:txXfrm>
    </dsp:sp>
    <dsp:sp modelId="{ABB21E42-0D8C-43A7-819B-61883E135C71}">
      <dsp:nvSpPr>
        <dsp:cNvPr id="0" name=""/>
        <dsp:cNvSpPr/>
      </dsp:nvSpPr>
      <dsp:spPr>
        <a:xfrm>
          <a:off x="2996406" y="366440"/>
          <a:ext cx="2135187" cy="1281112"/>
        </a:xfrm>
        <a:prstGeom prst="roundRect">
          <a:avLst>
            <a:gd name="adj" fmla="val 10000"/>
          </a:avLst>
        </a:prstGeom>
        <a:solidFill>
          <a:srgbClr val="DC7D0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</a:rPr>
            <a:t>Rank</a:t>
          </a:r>
        </a:p>
      </dsp:txBody>
      <dsp:txXfrm>
        <a:off x="3033928" y="403962"/>
        <a:ext cx="2060143" cy="1206068"/>
      </dsp:txXfrm>
    </dsp:sp>
    <dsp:sp modelId="{8D9CA9DF-81D4-4C7F-A666-1F81EF4366C0}">
      <dsp:nvSpPr>
        <dsp:cNvPr id="0" name=""/>
        <dsp:cNvSpPr/>
      </dsp:nvSpPr>
      <dsp:spPr>
        <a:xfrm>
          <a:off x="5345112" y="74223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Calibri" panose="020F0502020204030204" pitchFamily="34" charset="0"/>
          </a:endParaRPr>
        </a:p>
      </dsp:txBody>
      <dsp:txXfrm>
        <a:off x="5345112" y="848138"/>
        <a:ext cx="316861" cy="317716"/>
      </dsp:txXfrm>
    </dsp:sp>
    <dsp:sp modelId="{074251A2-E054-4003-BBBB-60D9FCB7D51F}">
      <dsp:nvSpPr>
        <dsp:cNvPr id="0" name=""/>
        <dsp:cNvSpPr/>
      </dsp:nvSpPr>
      <dsp:spPr>
        <a:xfrm>
          <a:off x="5985668" y="366440"/>
          <a:ext cx="2135187" cy="1281112"/>
        </a:xfrm>
        <a:prstGeom prst="roundRect">
          <a:avLst>
            <a:gd name="adj" fmla="val 10000"/>
          </a:avLst>
        </a:prstGeom>
        <a:solidFill>
          <a:srgbClr val="DC7D0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</a:rPr>
            <a:t>Recommend</a:t>
          </a:r>
        </a:p>
      </dsp:txBody>
      <dsp:txXfrm>
        <a:off x="6023190" y="40396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CCF0-57EC-4B4A-AF6D-8F9184779F74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68F4A-9F54-4715-B817-A29EE29EE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B70929-587C-4B98-981F-D8BF58E5E757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6588" y="642938"/>
            <a:ext cx="3044825" cy="1712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531656"/>
            <a:ext cx="5486400" cy="560269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916410-5765-4D95-B8F8-83EB701EB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B80-1E26-4C30-81DC-F3B1BC0FABCC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128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976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8832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621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91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8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00E8-8AF4-4844-9766-9D83864262AD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73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FD4C-653F-4116-9D8C-15730940D368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A72-6CF8-4052-98FD-0AE0F03D395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FA2B-4DBD-4FAB-A337-E2FA974C853C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78D-D41F-4D85-9EB8-AEECE5D92B7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8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E04-8F56-48BA-9FE9-84DE12258E8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B885-6EEB-4C08-9F98-FEA812E1DED9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E93D-727E-4D0E-B8CD-38E775E8525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3AFF-F161-4AAC-9059-DD94B11D62C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A9F1-5156-4B07-9984-820DCA0B524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030095" y="1691321"/>
            <a:ext cx="1161905" cy="5166679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flipH="1">
            <a:off x="10954511" y="1691321"/>
            <a:ext cx="75579" cy="5166678"/>
          </a:xfrm>
          <a:prstGeom prst="rect">
            <a:avLst/>
          </a:prstGeom>
        </p:spPr>
      </p:pic>
      <p:pic>
        <p:nvPicPr>
          <p:cNvPr id="19" name="Picture 6" descr="http://provost.utdallas.edu/images/amtor2/utd-logo-orange-transparent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004" y="876300"/>
            <a:ext cx="1470805" cy="5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10954506" y="1"/>
            <a:ext cx="1237489" cy="644050"/>
            <a:chOff x="10954506" y="0"/>
            <a:chExt cx="1237489" cy="51666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11030090" y="0"/>
              <a:ext cx="1161905" cy="5166679"/>
            </a:xfrm>
            <a:prstGeom prst="rect">
              <a:avLst/>
            </a:prstGeom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 flipH="1">
              <a:off x="10954506" y="0"/>
              <a:ext cx="75579" cy="5166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30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DC7D01"/>
                </a:solidFill>
              </a:rPr>
              <a:t>Zappos Challenge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Recommender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Sanket Patel</a:t>
            </a:r>
          </a:p>
          <a:p>
            <a:r>
              <a:rPr lang="en-US" dirty="0"/>
              <a:t>gets.Sanket.patel@gmail.com</a:t>
            </a:r>
          </a:p>
        </p:txBody>
      </p:sp>
    </p:spTree>
    <p:extLst>
      <p:ext uri="{BB962C8B-B14F-4D97-AF65-F5344CB8AC3E}">
        <p14:creationId xmlns:p14="http://schemas.microsoft.com/office/powerpoint/2010/main" val="34645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Alice Feel about Nike-Revolution?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decide the individuals who are most similar to Alice</a:t>
            </a:r>
          </a:p>
          <a:p>
            <a:pPr lvl="1"/>
            <a:r>
              <a:rPr lang="en-US" dirty="0"/>
              <a:t>They visit items in a manner similar to the way Alice visits items</a:t>
            </a:r>
          </a:p>
          <a:p>
            <a:pPr lvl="1"/>
            <a:r>
              <a:rPr lang="en-US" dirty="0"/>
              <a:t>These individuals constitute Alice’s </a:t>
            </a:r>
            <a:r>
              <a:rPr lang="en-US" dirty="0">
                <a:solidFill>
                  <a:srgbClr val="DC7D01"/>
                </a:solidFill>
              </a:rPr>
              <a:t>nearest neighbors </a:t>
            </a:r>
            <a:r>
              <a:rPr lang="en-US" dirty="0"/>
              <a:t>(Fred and John in this case)</a:t>
            </a:r>
          </a:p>
          <a:p>
            <a:r>
              <a:rPr lang="en-US" dirty="0"/>
              <a:t>Could just average their visits for Nike-Revolution and use that as the recommendation</a:t>
            </a:r>
          </a:p>
          <a:p>
            <a:pPr lvl="1"/>
            <a:r>
              <a:rPr lang="en-US" dirty="0"/>
              <a:t>Fred=3, John=5, average recommendation=4</a:t>
            </a:r>
          </a:p>
          <a:p>
            <a:pPr lvl="1"/>
            <a:r>
              <a:rPr lang="en-US" dirty="0"/>
              <a:t>But this doesn’t take the way Alice visits into account</a:t>
            </a:r>
          </a:p>
          <a:p>
            <a:r>
              <a:rPr lang="en-US" dirty="0"/>
              <a:t>There are multiple formulas that are commonly used for these types of predictions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535025"/>
                <a:ext cx="8595360" cy="303939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Average visit of the user of interest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A user other than the user of interest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Nearest neighbor set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: The similarity between the user of interest and the other user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dirty="0"/>
                  <a:t>: The other user’s visit for the product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Other user’s average visit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535025"/>
                <a:ext cx="8595360" cy="3039395"/>
              </a:xfrm>
              <a:blipFill>
                <a:blip r:embed="rId2"/>
                <a:stretch>
                  <a:fillRect l="-638" t="-1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8593" y="2137017"/>
                <a:ext cx="6085833" cy="940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𝑏𝑝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93" y="2137017"/>
                <a:ext cx="6085833" cy="9400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55556"/>
              </p:ext>
            </p:extLst>
          </p:nvPr>
        </p:nvGraphicFramePr>
        <p:xfrm>
          <a:off x="1262057" y="1828800"/>
          <a:ext cx="525449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Similarity with 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16207" y="5357897"/>
                <a:ext cx="6319615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0.84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3−2.4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+0.61×(5−3.8)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(0.84+0.61)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=4.87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7" y="5357897"/>
                <a:ext cx="6319615" cy="651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04757" y="2944474"/>
                <a:ext cx="279570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(5+3+4+4)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57" y="2944474"/>
                <a:ext cx="2795702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04757" y="3619788"/>
                <a:ext cx="3532826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(3+1+2+3+3)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57" y="3619788"/>
                <a:ext cx="3532826" cy="586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804757" y="1828800"/>
            <a:ext cx="340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Alice: a</a:t>
            </a:r>
          </a:p>
          <a:p>
            <a:r>
              <a:rPr lang="en-US" b="1" dirty="0">
                <a:latin typeface="Calibri" panose="020F0502020204030204" pitchFamily="34" charset="0"/>
              </a:rPr>
              <a:t>Fred: b</a:t>
            </a:r>
          </a:p>
          <a:p>
            <a:r>
              <a:rPr lang="en-US" b="1" dirty="0">
                <a:latin typeface="Calibri" panose="020F0502020204030204" pitchFamily="34" charset="0"/>
              </a:rPr>
              <a:t>John: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16207" y="4162141"/>
                <a:ext cx="4346190" cy="671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𝑏𝑝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7" y="4162141"/>
                <a:ext cx="4346190" cy="6714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804757" y="4297089"/>
                <a:ext cx="3419269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(4+3+4+3+5)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57" y="4297089"/>
                <a:ext cx="3419269" cy="586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2951171" y="3418701"/>
            <a:ext cx="6470621" cy="215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92324" y="2944474"/>
            <a:ext cx="2370073" cy="24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94208" y="2944474"/>
            <a:ext cx="995423" cy="24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66694" y="4049340"/>
            <a:ext cx="4947151" cy="1308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Other Drawbacks of 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User-based collaborative filtering is said to be “</a:t>
            </a:r>
            <a:r>
              <a:rPr lang="en-US" dirty="0">
                <a:solidFill>
                  <a:srgbClr val="DC7D01"/>
                </a:solidFill>
              </a:rPr>
              <a:t>memory based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visits dataset directly used to find neighbors and make predictions</a:t>
            </a:r>
          </a:p>
          <a:p>
            <a:pPr lvl="1"/>
            <a:r>
              <a:rPr lang="en-US" dirty="0"/>
              <a:t>Does not scale for most real-world scenarios in which large e-commerce sites have millions of customers and items</a:t>
            </a:r>
          </a:p>
          <a:p>
            <a:r>
              <a:rPr lang="en-US" dirty="0"/>
              <a:t>Other Drawbacks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Cold-start problem</a:t>
            </a:r>
            <a:r>
              <a:rPr lang="en-US" b="1" dirty="0"/>
              <a:t> – </a:t>
            </a:r>
            <a:r>
              <a:rPr lang="en-US" dirty="0"/>
              <a:t>Limited knowledge of users means it is difficult to determine similarity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Sparsity of records </a:t>
            </a:r>
            <a:r>
              <a:rPr lang="en-US" dirty="0"/>
              <a:t>– With a large set of items, users will likely only have rated a few items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First-rater problem </a:t>
            </a:r>
            <a:r>
              <a:rPr lang="en-US" dirty="0"/>
              <a:t>– Cannot predict visit for new item until some users have visited it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Scalability</a:t>
            </a:r>
            <a:r>
              <a:rPr lang="en-US" dirty="0"/>
              <a:t> – Computations become slower as the number of users and items increase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Popularity bias </a:t>
            </a:r>
            <a:r>
              <a:rPr lang="en-US" dirty="0"/>
              <a:t>– cannot recommend items to someone with unique tastes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some of the problems associated with user-based collaborative filtering</a:t>
            </a:r>
          </a:p>
          <a:p>
            <a:r>
              <a:rPr lang="en-US" dirty="0"/>
              <a:t>Recommendations are based on item-similarity</a:t>
            </a:r>
          </a:p>
          <a:p>
            <a:pPr lvl="1"/>
            <a:r>
              <a:rPr lang="en-US" dirty="0"/>
              <a:t>Assumption is that a user is likely to have the same opinion for similar items</a:t>
            </a:r>
          </a:p>
          <a:p>
            <a:pPr lvl="1"/>
            <a:r>
              <a:rPr lang="en-US" dirty="0"/>
              <a:t>Similarity between items is judged based on user visits</a:t>
            </a:r>
          </a:p>
          <a:p>
            <a:pPr lvl="1"/>
            <a:r>
              <a:rPr lang="en-US" dirty="0"/>
              <a:t>Item features are not used (differentiates this approach from content-based filtering)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5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710896"/>
            <a:ext cx="8726190" cy="1469241"/>
          </a:xfrm>
        </p:spPr>
        <p:txBody>
          <a:bodyPr/>
          <a:lstStyle/>
          <a:p>
            <a:r>
              <a:rPr lang="en-US" dirty="0"/>
              <a:t>Nike-Revolution is similar in many respects to other movies in this list</a:t>
            </a:r>
          </a:p>
          <a:p>
            <a:r>
              <a:rPr lang="en-US" dirty="0"/>
              <a:t>We examine the way others have rated those similar movies in order to determine a recommendation for Alice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77025"/>
              </p:ext>
            </p:extLst>
          </p:nvPr>
        </p:nvGraphicFramePr>
        <p:xfrm>
          <a:off x="1262063" y="1828800"/>
          <a:ext cx="8594724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14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Cosine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535025"/>
                <a:ext cx="8595360" cy="26451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: Set of users who have visited both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𝑢𝑥</m:t>
                        </m:r>
                      </m:sub>
                    </m:sSub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visits for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visits for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average item visits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535025"/>
                <a:ext cx="8595360" cy="2645111"/>
              </a:xfrm>
              <a:blipFill>
                <a:blip r:embed="rId2"/>
                <a:stretch>
                  <a:fillRect l="-284" t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0080" y="1916092"/>
                <a:ext cx="7520457" cy="1436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80" y="1916092"/>
                <a:ext cx="7520457" cy="14362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2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0051" y="4129702"/>
                <a:ext cx="5380319" cy="1025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1" y="4129702"/>
                <a:ext cx="5380319" cy="1025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Cosine Similarity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292591"/>
              </p:ext>
            </p:extLst>
          </p:nvPr>
        </p:nvGraphicFramePr>
        <p:xfrm>
          <a:off x="1262057" y="1828800"/>
          <a:ext cx="525449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20051" y="5444911"/>
                <a:ext cx="9863790" cy="57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(3−2.4)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×(3−2.4)+(5−3.8)×(4−3.8)+(4−3.2)×(3−3.2)+(1−2.8)×(1−2.8)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(3−2.4)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3.8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3.2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2.8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3.8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3.2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2.8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1" y="5444911"/>
                <a:ext cx="9863790" cy="57233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804757" y="1828800"/>
            <a:ext cx="340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Nike-</a:t>
            </a:r>
            <a:r>
              <a:rPr lang="en-US" b="1" dirty="0" err="1">
                <a:latin typeface="Calibri" panose="020F0502020204030204" pitchFamily="34" charset="0"/>
              </a:rPr>
              <a:t>Tanjun</a:t>
            </a:r>
            <a:r>
              <a:rPr lang="en-US" b="1" dirty="0">
                <a:latin typeface="Calibri" panose="020F0502020204030204" pitchFamily="34" charset="0"/>
              </a:rPr>
              <a:t>: x</a:t>
            </a:r>
          </a:p>
          <a:p>
            <a:r>
              <a:rPr lang="en-US" b="1" dirty="0">
                <a:latin typeface="Calibri" panose="020F0502020204030204" pitchFamily="34" charset="0"/>
              </a:rPr>
              <a:t>Nike-Revolution: 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16906" y="2738438"/>
            <a:ext cx="992982" cy="1102042"/>
          </a:xfrm>
          <a:prstGeom prst="round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61282" y="2738438"/>
            <a:ext cx="949124" cy="1102042"/>
          </a:xfrm>
          <a:prstGeom prst="round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03973" y="2971800"/>
            <a:ext cx="3990429" cy="2443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25700" y="2971800"/>
            <a:ext cx="484188" cy="2473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801276" y="2475131"/>
            <a:ext cx="3113738" cy="2656490"/>
            <a:chOff x="6801276" y="2475131"/>
            <a:chExt cx="3113738" cy="2656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01276" y="2475131"/>
                  <a:ext cx="2517677" cy="525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(5+3+4+4)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76" y="2475131"/>
                  <a:ext cx="2517677" cy="5257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01276" y="3015377"/>
                  <a:ext cx="3106491" cy="52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(3+1+2+3+3)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76" y="3015377"/>
                  <a:ext cx="3106491" cy="5276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01276" y="3544910"/>
                  <a:ext cx="3078343" cy="52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(4+3+4+3+5)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=3.8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76" y="3544910"/>
                  <a:ext cx="3078343" cy="52764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01276" y="4074443"/>
                  <a:ext cx="3113738" cy="52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(3+3+1+5+4)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=3.2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76" y="4074443"/>
                  <a:ext cx="3113738" cy="52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801276" y="4603976"/>
                  <a:ext cx="3084499" cy="52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(1+5+5+2+1)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=2.8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76" y="4603976"/>
                  <a:ext cx="3084499" cy="52764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2536341" y="3420936"/>
            <a:ext cx="7052159" cy="205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64737" y="3406475"/>
            <a:ext cx="6023764" cy="2068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Cosine Similarity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5075238"/>
            <a:ext cx="8595360" cy="1104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Adjusted cosine similarity values range from –1 to 1</a:t>
            </a:r>
          </a:p>
          <a:p>
            <a:r>
              <a:rPr lang="en-US" dirty="0"/>
              <a:t>Can be interpreted in much the same way as Pearson correlation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325358"/>
              </p:ext>
            </p:extLst>
          </p:nvPr>
        </p:nvGraphicFramePr>
        <p:xfrm>
          <a:off x="1262061" y="1828800"/>
          <a:ext cx="8582402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Similarity with 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87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Alice Feel about Nike-Revolution?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decide the visit pattern which are most similar to Nike-Revolution</a:t>
            </a:r>
          </a:p>
          <a:p>
            <a:r>
              <a:rPr lang="en-US" dirty="0"/>
              <a:t>Most similar visit-patterns are </a:t>
            </a:r>
            <a:r>
              <a:rPr lang="en-US" dirty="0" err="1"/>
              <a:t>inja-Tanjun</a:t>
            </a:r>
            <a:r>
              <a:rPr lang="en-US" dirty="0"/>
              <a:t> (0.80) and Vans-classic(0.43)</a:t>
            </a:r>
          </a:p>
          <a:p>
            <a:r>
              <a:rPr lang="en-US" dirty="0"/>
              <a:t>These items are similar because of how other people visit them</a:t>
            </a:r>
          </a:p>
          <a:p>
            <a:r>
              <a:rPr lang="en-US" dirty="0"/>
              <a:t>Prediction is based on how Alice visited these </a:t>
            </a:r>
            <a:r>
              <a:rPr lang="en-US" dirty="0">
                <a:solidFill>
                  <a:srgbClr val="DC7D01"/>
                </a:solidFill>
              </a:rPr>
              <a:t>nearest neighbors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DC7D01"/>
                </a:solidFill>
              </a:rPr>
              <a:t>Recommender systems </a:t>
            </a:r>
            <a:r>
              <a:rPr lang="en-US" b="1" dirty="0"/>
              <a:t>guide people to interesting material based on information</a:t>
            </a:r>
          </a:p>
          <a:p>
            <a:pPr lvl="1"/>
            <a:r>
              <a:rPr lang="en-US" dirty="0"/>
              <a:t>May come from other, similar people</a:t>
            </a:r>
          </a:p>
          <a:p>
            <a:pPr lvl="1"/>
            <a:r>
              <a:rPr lang="en-US" dirty="0"/>
              <a:t>May come from material the individual has liked in the past</a:t>
            </a:r>
          </a:p>
          <a:p>
            <a:r>
              <a:rPr lang="en-US" dirty="0"/>
              <a:t>Many potential sources of information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Ratings</a:t>
            </a:r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Reviews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How customers spend time</a:t>
            </a:r>
          </a:p>
          <a:p>
            <a:pPr lvl="2"/>
            <a:r>
              <a:rPr lang="en-US" dirty="0"/>
              <a:t>How customers spend money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2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535025"/>
                <a:ext cx="8595360" cy="30393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This is essentially a weighted sum of Alice’s visit patterns for items similar to Ninja-Revolution</a:t>
                </a: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: Set of items visited by the user of interest which are nearest to the item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: The similarity between the item of interest and the other item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: The user of interest’s visit for the item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535025"/>
                <a:ext cx="8595360" cy="3039395"/>
              </a:xfrm>
              <a:blipFill>
                <a:blip r:embed="rId2"/>
                <a:stretch>
                  <a:fillRect l="-709" t="-2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69707" y="2104765"/>
                <a:ext cx="3779689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07" y="2104765"/>
                <a:ext cx="3779689" cy="10168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5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962021"/>
              </p:ext>
            </p:extLst>
          </p:nvPr>
        </p:nvGraphicFramePr>
        <p:xfrm>
          <a:off x="1262061" y="1828800"/>
          <a:ext cx="873283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Similarity with 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5988" y="5444911"/>
                <a:ext cx="4144981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×5+0.43×4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0.80+0.43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=4.65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88" y="5444911"/>
                <a:ext cx="4144981" cy="589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76571" y="4416647"/>
                <a:ext cx="2703817" cy="726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71" y="4416647"/>
                <a:ext cx="2703817" cy="726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812256" y="2278749"/>
            <a:ext cx="1575594" cy="280301"/>
          </a:xfrm>
          <a:prstGeom prst="roundRect">
            <a:avLst/>
          </a:prstGeom>
          <a:solidFill>
            <a:srgbClr val="2F6231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37365" y="2278749"/>
            <a:ext cx="1656604" cy="280301"/>
          </a:xfrm>
          <a:prstGeom prst="roundRect">
            <a:avLst/>
          </a:prstGeom>
          <a:solidFill>
            <a:srgbClr val="DC7D01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12256" y="3651923"/>
            <a:ext cx="1575594" cy="462877"/>
          </a:xfrm>
          <a:prstGeom prst="roundRect">
            <a:avLst/>
          </a:prstGeom>
          <a:solidFill>
            <a:srgbClr val="2F6231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37365" y="3651923"/>
            <a:ext cx="1656604" cy="462877"/>
          </a:xfrm>
          <a:prstGeom prst="roundRect">
            <a:avLst/>
          </a:prstGeom>
          <a:solidFill>
            <a:srgbClr val="DC7D01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3600053" y="2559050"/>
            <a:ext cx="1894856" cy="285599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00053" y="3883361"/>
            <a:ext cx="1286272" cy="156155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6819900" y="2559050"/>
            <a:ext cx="1245767" cy="288586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82706" y="3883361"/>
            <a:ext cx="1782961" cy="159141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Item-based collaborative filtering is said to be “</a:t>
            </a:r>
            <a:r>
              <a:rPr lang="en-US" b="1" dirty="0">
                <a:solidFill>
                  <a:srgbClr val="DC7D01"/>
                </a:solidFill>
              </a:rPr>
              <a:t>model based</a:t>
            </a:r>
            <a:r>
              <a:rPr lang="en-US" b="1" dirty="0"/>
              <a:t>” (what is model based and memory based?)</a:t>
            </a:r>
          </a:p>
          <a:p>
            <a:pPr lvl="1"/>
            <a:r>
              <a:rPr lang="en-US" dirty="0"/>
              <a:t>Model-building and updating can be computationally expensive</a:t>
            </a:r>
          </a:p>
          <a:p>
            <a:pPr lvl="1"/>
            <a:r>
              <a:rPr lang="en-US" dirty="0"/>
              <a:t>Based on an offline pre-processing or “model-learning” phase</a:t>
            </a:r>
          </a:p>
          <a:p>
            <a:pPr lvl="1"/>
            <a:r>
              <a:rPr lang="en-US" dirty="0"/>
              <a:t>At run-time, only the learned model is used to make predictions</a:t>
            </a:r>
          </a:p>
          <a:p>
            <a:pPr lvl="1"/>
            <a:r>
              <a:rPr lang="en-US" dirty="0"/>
              <a:t>Models are updated/re-trained periodically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Avoids some aspects of cold-start problem</a:t>
            </a:r>
          </a:p>
          <a:p>
            <a:pPr lvl="1"/>
            <a:r>
              <a:rPr lang="en-US" dirty="0"/>
              <a:t>Improves scalability</a:t>
            </a:r>
          </a:p>
          <a:p>
            <a:pPr lvl="1"/>
            <a:r>
              <a:rPr lang="en-US" dirty="0"/>
              <a:t>Similarity between items is more stable than between users</a:t>
            </a:r>
          </a:p>
          <a:p>
            <a:r>
              <a:rPr lang="en-US" dirty="0"/>
              <a:t>Other model-based approaches</a:t>
            </a:r>
          </a:p>
          <a:p>
            <a:pPr lvl="1"/>
            <a:r>
              <a:rPr lang="en-US" dirty="0"/>
              <a:t>Association rule mining</a:t>
            </a:r>
          </a:p>
          <a:p>
            <a:pPr lvl="1"/>
            <a:r>
              <a:rPr lang="en-US" dirty="0"/>
              <a:t>Probabilistic models (Naïve Bayes, Bayesian networks, etc.)</a:t>
            </a:r>
          </a:p>
          <a:p>
            <a:pPr lvl="1"/>
            <a:r>
              <a:rPr lang="en-US" dirty="0"/>
              <a:t>Matrix factorization techniques (singular value decomposition)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DC7D01"/>
                </a:solidFill>
              </a:rPr>
              <a:t>Collaborative Filtering</a:t>
            </a:r>
          </a:p>
          <a:p>
            <a:pPr lvl="1"/>
            <a:r>
              <a:rPr lang="en-US" dirty="0"/>
              <a:t>“What is popular among my peers?”</a:t>
            </a:r>
          </a:p>
          <a:p>
            <a:pPr lvl="1"/>
            <a:r>
              <a:rPr lang="en-US" dirty="0"/>
              <a:t>Based on the user’s past behavior and the behavior of those similar to the user</a:t>
            </a:r>
          </a:p>
          <a:p>
            <a:pPr lvl="1"/>
            <a:r>
              <a:rPr lang="en-US" dirty="0"/>
              <a:t>Subject to the </a:t>
            </a:r>
            <a:r>
              <a:rPr lang="en-US" dirty="0">
                <a:solidFill>
                  <a:srgbClr val="DC7D01"/>
                </a:solidFill>
              </a:rPr>
              <a:t>cold start problem</a:t>
            </a:r>
          </a:p>
          <a:p>
            <a:r>
              <a:rPr lang="en-US" b="1" dirty="0">
                <a:solidFill>
                  <a:srgbClr val="DC7D01"/>
                </a:solidFill>
              </a:rPr>
              <a:t>Content-Based Filtering</a:t>
            </a:r>
          </a:p>
          <a:p>
            <a:pPr lvl="1"/>
            <a:r>
              <a:rPr lang="en-US" dirty="0"/>
              <a:t>“What else might I like?”</a:t>
            </a:r>
          </a:p>
          <a:p>
            <a:pPr lvl="1"/>
            <a:r>
              <a:rPr lang="en-US" dirty="0"/>
              <a:t>Based on the similarities shared by items the user has previously liked/purchased/etc.</a:t>
            </a:r>
          </a:p>
          <a:p>
            <a:pPr lvl="1"/>
            <a:r>
              <a:rPr lang="en-US" dirty="0"/>
              <a:t>May be over-specialized</a:t>
            </a:r>
          </a:p>
          <a:p>
            <a:r>
              <a:rPr lang="en-US" dirty="0">
                <a:solidFill>
                  <a:srgbClr val="DC7D01"/>
                </a:solidFill>
              </a:rPr>
              <a:t>Hybrid</a:t>
            </a:r>
          </a:p>
          <a:p>
            <a:pPr lvl="1"/>
            <a:r>
              <a:rPr lang="en-US" dirty="0"/>
              <a:t>Integrate both collaborative and content-based approaches</a:t>
            </a:r>
          </a:p>
          <a:p>
            <a:pPr lvl="1"/>
            <a:r>
              <a:rPr lang="en-US" dirty="0"/>
              <a:t>Complex and computationally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Recommendation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932587"/>
              </p:ext>
            </p:extLst>
          </p:nvPr>
        </p:nvGraphicFramePr>
        <p:xfrm>
          <a:off x="1495552" y="1898247"/>
          <a:ext cx="8128000" cy="201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5552" y="3750197"/>
            <a:ext cx="213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Feed known visits into recommender system to produce predicted visits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0103" y="3750197"/>
            <a:ext cx="213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Rank the recommendations for the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654" y="3750196"/>
            <a:ext cx="213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Recommend the highest N items to the user</a:t>
            </a:r>
          </a:p>
        </p:txBody>
      </p:sp>
    </p:spTree>
    <p:extLst>
      <p:ext uri="{BB962C8B-B14F-4D97-AF65-F5344CB8AC3E}">
        <p14:creationId xmlns:p14="http://schemas.microsoft.com/office/powerpoint/2010/main" val="14170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key idea of </a:t>
            </a:r>
            <a:r>
              <a:rPr lang="en-US" dirty="0">
                <a:solidFill>
                  <a:srgbClr val="DC7D01"/>
                </a:solidFill>
              </a:rPr>
              <a:t>collaborative filtering</a:t>
            </a:r>
            <a:r>
              <a:rPr lang="en-US" dirty="0"/>
              <a:t> is to </a:t>
            </a:r>
            <a:r>
              <a:rPr lang="en-US" dirty="0">
                <a:solidFill>
                  <a:srgbClr val="DC7D01"/>
                </a:solidFill>
              </a:rPr>
              <a:t>filter information based on user preference </a:t>
            </a:r>
            <a:r>
              <a:rPr lang="en-US" dirty="0"/>
              <a:t>using</a:t>
            </a:r>
          </a:p>
          <a:p>
            <a:pPr lvl="1"/>
            <a:r>
              <a:rPr lang="en-US" dirty="0"/>
              <a:t>Opinions on items obtained implicitly or explicitly</a:t>
            </a:r>
          </a:p>
          <a:p>
            <a:pPr lvl="1"/>
            <a:r>
              <a:rPr lang="en-US" dirty="0"/>
              <a:t>Opinions of other are used to predict a user’s (unknown) opinion</a:t>
            </a:r>
          </a:p>
          <a:p>
            <a:r>
              <a:rPr lang="en-US" b="1" dirty="0"/>
              <a:t>Two approaches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User-based collaborative filtering</a:t>
            </a:r>
          </a:p>
          <a:p>
            <a:pPr lvl="2"/>
            <a:r>
              <a:rPr lang="en-US" dirty="0"/>
              <a:t>Find users who share the same visiting patterns with the user of interest</a:t>
            </a:r>
          </a:p>
          <a:p>
            <a:pPr lvl="2"/>
            <a:r>
              <a:rPr lang="en-US" dirty="0"/>
              <a:t>Use visiting patterns from these (like-minded) users to estimate a prediction for the user of interest</a:t>
            </a:r>
          </a:p>
          <a:p>
            <a:pPr lvl="2"/>
            <a:r>
              <a:rPr lang="en-US" dirty="0"/>
              <a:t>Memory-based approach</a:t>
            </a:r>
          </a:p>
          <a:p>
            <a:pPr lvl="1"/>
            <a:r>
              <a:rPr lang="en-US" dirty="0">
                <a:solidFill>
                  <a:srgbClr val="DC7D01"/>
                </a:solidFill>
              </a:rPr>
              <a:t>Item-based collaborative filtering</a:t>
            </a:r>
          </a:p>
          <a:p>
            <a:pPr lvl="2"/>
            <a:r>
              <a:rPr lang="en-US" dirty="0"/>
              <a:t>Build item-item matrix of relationships between pairs of items</a:t>
            </a:r>
          </a:p>
          <a:p>
            <a:pPr lvl="2"/>
            <a:r>
              <a:rPr lang="en-US" dirty="0"/>
              <a:t>Using the matrix and the data on the user of interest, infer taste</a:t>
            </a:r>
          </a:p>
          <a:p>
            <a:pPr lvl="2"/>
            <a:r>
              <a:rPr lang="en-US" dirty="0"/>
              <a:t>Model-based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710896"/>
            <a:ext cx="8595360" cy="1469241"/>
          </a:xfrm>
        </p:spPr>
        <p:txBody>
          <a:bodyPr/>
          <a:lstStyle/>
          <a:p>
            <a:r>
              <a:rPr lang="en-US" dirty="0"/>
              <a:t>Use similarity based on overlap in opinions for items in which a ranking exists</a:t>
            </a:r>
          </a:p>
          <a:p>
            <a:r>
              <a:rPr lang="en-US" dirty="0"/>
              <a:t>Same old question:  How do you measure similarity?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014556"/>
              </p:ext>
            </p:extLst>
          </p:nvPr>
        </p:nvGraphicFramePr>
        <p:xfrm>
          <a:off x="1262063" y="1828800"/>
          <a:ext cx="8594724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3535025"/>
                <a:ext cx="8595360" cy="26451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Product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: Set of products rated by both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visits for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Average visits of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3535025"/>
                <a:ext cx="8595360" cy="2645111"/>
              </a:xfrm>
              <a:blipFill>
                <a:blip r:embed="rId2"/>
                <a:stretch>
                  <a:fillRect l="-709" t="-13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0080" y="1916092"/>
                <a:ext cx="7378943" cy="13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𝑎𝑝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𝑏𝑝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brk m:alnAt="9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𝑎𝑝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brk m:alnAt="9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brk m:alnAt="9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80" y="1916092"/>
                <a:ext cx="7378943" cy="1394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2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242154"/>
              </p:ext>
            </p:extLst>
          </p:nvPr>
        </p:nvGraphicFramePr>
        <p:xfrm>
          <a:off x="1262057" y="1828800"/>
          <a:ext cx="525449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80451" y="4145236"/>
                <a:ext cx="5276188" cy="995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𝑎𝑝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𝑏𝑝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𝑎𝑝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brk m:alnAt="9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brk m:alnAt="9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1" y="4145236"/>
                <a:ext cx="5276188" cy="9956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480451" y="5445649"/>
                <a:ext cx="9255482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3−2.4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1−2.4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2−2.4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4−4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×(3−2.4)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(5−4)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3−4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4−4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4−4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1−2.4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2−2.4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3−2.4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1" y="5445649"/>
                <a:ext cx="9255482" cy="58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04757" y="2719180"/>
                <a:ext cx="279570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(5+3+4+4)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solidFill>
                    <a:srgbClr val="DC7D0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57" y="2719180"/>
                <a:ext cx="2795702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04757" y="3394494"/>
                <a:ext cx="3532826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(3+1+2+3+3)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57" y="3394494"/>
                <a:ext cx="3532826" cy="586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804757" y="1828800"/>
            <a:ext cx="340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Alice: a</a:t>
            </a:r>
          </a:p>
          <a:p>
            <a:r>
              <a:rPr lang="en-US" b="1" dirty="0">
                <a:latin typeface="Calibri" panose="020F0502020204030204" pitchFamily="34" charset="0"/>
              </a:rPr>
              <a:t>Fred: 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07535" y="2719180"/>
            <a:ext cx="219918" cy="272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55716" y="3156291"/>
            <a:ext cx="6434784" cy="2289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07535" y="3011279"/>
            <a:ext cx="1076445" cy="243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027990" y="3840480"/>
            <a:ext cx="5890773" cy="160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4710896"/>
            <a:ext cx="8595360" cy="1469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Pearson Correlation Coefficient ranges from -1 to 1</a:t>
            </a:r>
          </a:p>
          <a:p>
            <a:pPr lvl="1"/>
            <a:r>
              <a:rPr lang="en-US" dirty="0"/>
              <a:t>1 indicates perfect positive correlation</a:t>
            </a:r>
          </a:p>
          <a:p>
            <a:pPr lvl="1"/>
            <a:r>
              <a:rPr lang="en-US" dirty="0"/>
              <a:t>0 indicates no correlation</a:t>
            </a:r>
          </a:p>
          <a:p>
            <a:pPr lvl="1"/>
            <a:r>
              <a:rPr lang="en-US" dirty="0"/>
              <a:t>-1 indicates perfect negative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436095"/>
              </p:ext>
            </p:extLst>
          </p:nvPr>
        </p:nvGraphicFramePr>
        <p:xfrm>
          <a:off x="1262063" y="1828800"/>
          <a:ext cx="8594726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Tanjun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Converse-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ChuckTylor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Nike-Free 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Vans-classic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Nike-Revolution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Similarity with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Alice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32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1489</Words>
  <Application>Microsoft Office PowerPoint</Application>
  <PresentationFormat>Widescreen</PresentationFormat>
  <Paragraphs>489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Ion</vt:lpstr>
      <vt:lpstr>Zappos Challenge  Recommender Systems</vt:lpstr>
      <vt:lpstr>What is a Recommender System</vt:lpstr>
      <vt:lpstr>Recommender System Paradigms</vt:lpstr>
      <vt:lpstr>The Recommendation Process</vt:lpstr>
      <vt:lpstr>Collaborative Filtering</vt:lpstr>
      <vt:lpstr>User-Based Collaborative Filtering</vt:lpstr>
      <vt:lpstr>Pearson Correlation Coefficient</vt:lpstr>
      <vt:lpstr>Pearson Correlation Coefficient Example</vt:lpstr>
      <vt:lpstr>Pearson Correlation Coefficient Example</vt:lpstr>
      <vt:lpstr>How will Alice Feel about Nike-Revolution?</vt:lpstr>
      <vt:lpstr>Making Predictions</vt:lpstr>
      <vt:lpstr>Making Predictions</vt:lpstr>
      <vt:lpstr>Memory and Other Drawbacks of User-Based Collaborative Filtering</vt:lpstr>
      <vt:lpstr>Item-Based Collaborative Filtering</vt:lpstr>
      <vt:lpstr>Item-Based Collaborative Filtering</vt:lpstr>
      <vt:lpstr>Adjusted Cosine Similarity</vt:lpstr>
      <vt:lpstr>Adjusted Cosine Similarity Example</vt:lpstr>
      <vt:lpstr>Adjusted Cosine Similarity Example</vt:lpstr>
      <vt:lpstr>How will Alice Feel about Nike-Revolution?</vt:lpstr>
      <vt:lpstr>Making Predictions</vt:lpstr>
      <vt:lpstr>Making Predictions</vt:lpstr>
      <vt:lpstr>Model-Based Collaborative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2016-02-12T20:55:56Z</dcterms:created>
  <dcterms:modified xsi:type="dcterms:W3CDTF">2017-02-10T20:35:42Z</dcterms:modified>
</cp:coreProperties>
</file>