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732" r:id="rId2"/>
  </p:sldMasterIdLst>
  <p:notesMasterIdLst>
    <p:notesMasterId r:id="rId28"/>
  </p:notesMasterIdLst>
  <p:handoutMasterIdLst>
    <p:handoutMasterId r:id="rId29"/>
  </p:handoutMasterIdLst>
  <p:sldIdLst>
    <p:sldId id="285" r:id="rId3"/>
    <p:sldId id="346" r:id="rId4"/>
    <p:sldId id="376" r:id="rId5"/>
    <p:sldId id="362" r:id="rId6"/>
    <p:sldId id="363" r:id="rId7"/>
    <p:sldId id="364" r:id="rId8"/>
    <p:sldId id="367" r:id="rId9"/>
    <p:sldId id="368" r:id="rId10"/>
    <p:sldId id="370" r:id="rId11"/>
    <p:sldId id="371" r:id="rId12"/>
    <p:sldId id="372" r:id="rId13"/>
    <p:sldId id="373" r:id="rId14"/>
    <p:sldId id="347" r:id="rId15"/>
    <p:sldId id="348" r:id="rId16"/>
    <p:sldId id="349" r:id="rId17"/>
    <p:sldId id="350" r:id="rId18"/>
    <p:sldId id="351" r:id="rId19"/>
    <p:sldId id="358" r:id="rId20"/>
    <p:sldId id="374" r:id="rId21"/>
    <p:sldId id="375" r:id="rId22"/>
    <p:sldId id="377" r:id="rId23"/>
    <p:sldId id="361" r:id="rId24"/>
    <p:sldId id="369" r:id="rId25"/>
    <p:sldId id="378" r:id="rId26"/>
    <p:sldId id="37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C54"/>
    <a:srgbClr val="CD7975"/>
    <a:srgbClr val="A34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889" tIns="44444" rIns="88889" bIns="4444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889" tIns="44444" rIns="88889" bIns="4444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889" tIns="44444" rIns="88889" bIns="4444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8889" tIns="44444" rIns="88889" bIns="444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7677A-A4DF-42F8-AF32-530A0309D75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8889" tIns="44444" rIns="88889" bIns="4444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8889" tIns="44444" rIns="88889" bIns="4444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6175" y="687388"/>
            <a:ext cx="4567238" cy="34274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1813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8889" tIns="44444" rIns="88889" bIns="444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8889" tIns="44444" rIns="88889" bIns="4444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8889" tIns="44444" rIns="88889" bIns="4444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F82686-255E-4A8F-90C0-2DFDD06AD4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122" name="Rectangle 3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BBDDC-8ABE-4B0B-AC5F-6FD6E8FB4429}" type="datetime1">
              <a:rPr lang="en-US" altLang="en-US"/>
              <a:pPr/>
              <a:t>12/15/2016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85575-C142-445B-9C2C-A0F0A78007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BBDDC-8ABE-4B0B-AC5F-6FD6E8FB4429}" type="datetime1">
              <a:rPr lang="en-US" altLang="en-US"/>
              <a:pPr/>
              <a:t>12/15/2016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D63D1-3AD3-41F0-BA23-62C1573A83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BBDDC-8ABE-4B0B-AC5F-6FD6E8FB4429}" type="datetime1">
              <a:rPr lang="en-US" altLang="en-US"/>
              <a:pPr/>
              <a:t>12/15/2016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85D2DC-E233-4AF2-8078-E8D9AFF125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DDC-8ABE-4B0B-AC5F-6FD6E8FB4429}" type="datetime1">
              <a:rPr lang="en-US" altLang="en-US" smtClean="0"/>
              <a:pPr/>
              <a:t>12/15/2016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5575-C142-445B-9C2C-A0F0A78007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DDC-8ABE-4B0B-AC5F-6FD6E8FB4429}" type="datetime1">
              <a:rPr lang="en-US" altLang="en-US" smtClean="0"/>
              <a:pPr/>
              <a:t>12/15/2016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9941-FEBD-4466-B584-7DC8EBC139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DDC-8ABE-4B0B-AC5F-6FD6E8FB4429}" type="datetime1">
              <a:rPr lang="en-US" altLang="en-US" smtClean="0"/>
              <a:pPr/>
              <a:t>12/15/2016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479D7-EAEC-48B4-BCE7-6A0545944B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DDC-8ABE-4B0B-AC5F-6FD6E8FB4429}" type="datetime1">
              <a:rPr lang="en-US" altLang="en-US" smtClean="0"/>
              <a:pPr/>
              <a:t>12/15/2016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BA27-5B09-45BC-A3EC-D17B5AD778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DDC-8ABE-4B0B-AC5F-6FD6E8FB4429}" type="datetime1">
              <a:rPr lang="en-US" altLang="en-US" smtClean="0"/>
              <a:pPr/>
              <a:t>12/15/2016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FDC5-E002-42E5-9167-B8F0B4D547A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DDC-8ABE-4B0B-AC5F-6FD6E8FB4429}" type="datetime1">
              <a:rPr lang="en-US" altLang="en-US" smtClean="0"/>
              <a:pPr/>
              <a:t>12/15/2016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E38E6-819E-41D8-A974-8886652AB7B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DDC-8ABE-4B0B-AC5F-6FD6E8FB4429}" type="datetime1">
              <a:rPr lang="en-US" altLang="en-US" smtClean="0"/>
              <a:pPr/>
              <a:t>12/15/2016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57AED-6227-4BB0-ABE2-C21E9A2C464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DDC-8ABE-4B0B-AC5F-6FD6E8FB4429}" type="datetime1">
              <a:rPr lang="en-US" altLang="en-US" smtClean="0"/>
              <a:pPr/>
              <a:t>12/15/2016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39EC-3369-4DF6-8E4F-515BB92565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BBDDC-8ABE-4B0B-AC5F-6FD6E8FB4429}" type="datetime1">
              <a:rPr lang="en-US" altLang="en-US"/>
              <a:pPr/>
              <a:t>12/15/2016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D9941-FEBD-4466-B584-7DC8EBC139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DDC-8ABE-4B0B-AC5F-6FD6E8FB4429}" type="datetime1">
              <a:rPr lang="en-US" altLang="en-US" smtClean="0"/>
              <a:pPr/>
              <a:t>12/15/2016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968C-7F48-40EB-89CF-6CAE67B4BF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DDC-8ABE-4B0B-AC5F-6FD6E8FB4429}" type="datetime1">
              <a:rPr lang="en-US" altLang="en-US" smtClean="0"/>
              <a:pPr/>
              <a:t>12/15/2016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D63D1-3AD3-41F0-BA23-62C1573A83E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BBDDC-8ABE-4B0B-AC5F-6FD6E8FB4429}" type="datetime1">
              <a:rPr lang="en-US" altLang="en-US" smtClean="0"/>
              <a:pPr/>
              <a:t>12/15/2016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5D2DC-E233-4AF2-8078-E8D9AFF125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5263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BBDDC-8ABE-4B0B-AC5F-6FD6E8FB4429}" type="datetime1">
              <a:rPr lang="en-US" altLang="en-US"/>
              <a:pPr/>
              <a:t>12/15/2016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B479D7-EAEC-48B4-BCE7-6A0545944B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BBDDC-8ABE-4B0B-AC5F-6FD6E8FB4429}" type="datetime1">
              <a:rPr lang="en-US" altLang="en-US"/>
              <a:pPr/>
              <a:t>12/15/2016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ABA27-5B09-45BC-A3EC-D17B5AD778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5" y="1681851"/>
            <a:ext cx="3867150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BBDDC-8ABE-4B0B-AC5F-6FD6E8FB4429}" type="datetime1">
              <a:rPr lang="en-US" altLang="en-US"/>
              <a:pPr/>
              <a:t>12/15/2016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CBFDC5-E002-42E5-9167-B8F0B4D547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BBDDC-8ABE-4B0B-AC5F-6FD6E8FB4429}" type="datetime1">
              <a:rPr lang="en-US" altLang="en-US"/>
              <a:pPr/>
              <a:t>12/15/2016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E38E6-819E-41D8-A974-8886652AB7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BBDDC-8ABE-4B0B-AC5F-6FD6E8FB4429}" type="datetime1">
              <a:rPr lang="en-US" altLang="en-US"/>
              <a:pPr/>
              <a:t>12/15/2016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57AED-6227-4BB0-ABE2-C21E9A2C464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6" y="2057399"/>
            <a:ext cx="2948940" cy="381000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BBDDC-8ABE-4B0B-AC5F-6FD6E8FB4429}" type="datetime1">
              <a:rPr lang="en-US" altLang="en-US"/>
              <a:pPr/>
              <a:t>12/15/2016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239EC-3369-4DF6-8E4F-515BB92565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6200" y="990600"/>
            <a:ext cx="4629150" cy="4876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6" y="2057400"/>
            <a:ext cx="2948940" cy="38100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3BBDDC-8ABE-4B0B-AC5F-6FD6E8FB4429}" type="datetime1">
              <a:rPr lang="en-US" altLang="en-US"/>
              <a:pPr/>
              <a:t>12/15/2016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D968C-7F48-40EB-89CF-6CAE67B4BF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92100" y="155575"/>
            <a:ext cx="854075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33413" y="1295400"/>
            <a:ext cx="7886700" cy="4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595959"/>
                </a:solidFill>
                <a:latin typeface="ITC Stone Sans Std Semibold" pitchFamily="-112" charset="0"/>
              </a:defRPr>
            </a:lvl1pPr>
          </a:lstStyle>
          <a:p>
            <a:fld id="{863BBDDC-8ABE-4B0B-AC5F-6FD6E8FB4429}" type="datetime1">
              <a:rPr lang="en-US" altLang="en-US"/>
              <a:pPr/>
              <a:t>12/15/2016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595959"/>
                </a:solidFill>
                <a:latin typeface="ITC Stone Sans Std Semibold" pitchFamily="-11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2713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898989"/>
                </a:solidFill>
                <a:latin typeface="ITC Stone Sans Std Semibold" pitchFamily="-112" charset="0"/>
              </a:defRPr>
            </a:lvl1pPr>
          </a:lstStyle>
          <a:p>
            <a:fld id="{67C03A18-E0F7-4622-8B6C-9147080DDCA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8" descr="njit_Admin_footer_PPT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69013"/>
            <a:ext cx="918845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MS PGothic" pitchFamily="34" charset="-128"/>
          <a:cs typeface="MS PGothic" charset="0"/>
        </a:defRPr>
      </a:lvl2pPr>
      <a:lvl3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MS PGothic" pitchFamily="34" charset="-128"/>
          <a:cs typeface="MS PGothic" charset="0"/>
        </a:defRPr>
      </a:lvl3pPr>
      <a:lvl4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MS PGothic" pitchFamily="34" charset="-128"/>
          <a:cs typeface="MS PGothic" charset="0"/>
        </a:defRPr>
      </a:lvl4pPr>
      <a:lvl5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itchFamily="34" charset="0"/>
          <a:ea typeface="MS PGothic" pitchFamily="34" charset="-128"/>
          <a:cs typeface="MS PGothic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itchFamily="18" charset="2"/>
        <a:buChar char=""/>
        <a:defRPr sz="13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Wingdings 2" pitchFamily="18" charset="2"/>
        <a:buChar char=""/>
        <a:defRPr sz="13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BDDC-8ABE-4B0B-AC5F-6FD6E8FB4429}" type="datetime1">
              <a:rPr lang="en-US" altLang="en-US" smtClean="0"/>
              <a:pPr/>
              <a:t>12/15/2016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03A18-E0F7-4622-8B6C-9147080DDCA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8" descr="njit_Admin_footer_PPT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69013"/>
            <a:ext cx="918845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447882" y="228684"/>
            <a:ext cx="5791048" cy="1676356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ea typeface="黑体" charset="-122"/>
              </a:rPr>
              <a:t> ECE 658 VLSI Design I Project</a:t>
            </a:r>
            <a:br>
              <a:rPr lang="en-US" altLang="en-US" sz="2800" dirty="0" smtClean="0">
                <a:ea typeface="黑体" charset="-122"/>
              </a:rPr>
            </a:br>
            <a:r>
              <a:rPr lang="en-US" altLang="en-US" sz="2800" dirty="0">
                <a:ea typeface="黑体" charset="-122"/>
              </a:rPr>
              <a:t>Fall 2016</a:t>
            </a:r>
            <a:br>
              <a:rPr lang="en-US" altLang="en-US" sz="2800" dirty="0">
                <a:ea typeface="黑体" charset="-122"/>
              </a:rPr>
            </a:br>
            <a:endParaRPr lang="en-US" sz="2800" dirty="0" smtClean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28714" y="2133634"/>
            <a:ext cx="8610600" cy="312411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6000" b="1" dirty="0" smtClean="0">
                <a:solidFill>
                  <a:schemeClr val="tx1"/>
                </a:solidFill>
                <a:cs typeface="Times New Roman" pitchFamily="18" charset="0"/>
              </a:rPr>
              <a:t>4x4 Array Multiplier</a:t>
            </a:r>
          </a:p>
          <a:p>
            <a:pPr eaLnBrk="1" hangingPunct="1"/>
            <a:endParaRPr lang="en-US" altLang="en-US" sz="6000" b="1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tx1"/>
                </a:solidFill>
                <a:cs typeface="Times New Roman" pitchFamily="18" charset="0"/>
              </a:rPr>
              <a:t>PRESENTED BY </a:t>
            </a:r>
          </a:p>
          <a:p>
            <a:pPr eaLnBrk="1" hangingPunct="1"/>
            <a:r>
              <a:rPr lang="en-US" altLang="en-US" sz="2400" dirty="0" smtClean="0">
                <a:solidFill>
                  <a:schemeClr val="tx1"/>
                </a:solidFill>
              </a:rPr>
              <a:t>SANKET SHANKAR </a:t>
            </a:r>
            <a:r>
              <a:rPr lang="en-US" altLang="en-US" sz="2400" dirty="0" smtClean="0">
                <a:solidFill>
                  <a:schemeClr val="tx1"/>
                </a:solidFill>
              </a:rPr>
              <a:t>KULKARNI- 31406022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 smtClean="0">
                <a:solidFill>
                  <a:schemeClr val="tx1"/>
                </a:solidFill>
              </a:rPr>
              <a:t>JIGNESH FRANCIS </a:t>
            </a:r>
            <a:r>
              <a:rPr lang="en-US" altLang="en-US" sz="2400" dirty="0" smtClean="0">
                <a:solidFill>
                  <a:schemeClr val="tx1"/>
                </a:solidFill>
              </a:rPr>
              <a:t>LAWRANCE-31390272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sz="2800" dirty="0" smtClean="0">
              <a:solidFill>
                <a:srgbClr val="40404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Xor transistor circuit n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307" y="354255"/>
            <a:ext cx="3352713" cy="2762568"/>
          </a:xfrm>
        </p:spPr>
      </p:pic>
      <p:pic>
        <p:nvPicPr>
          <p:cNvPr id="5" name="Picture 4" descr="xor 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841" y="382100"/>
            <a:ext cx="4353217" cy="2751062"/>
          </a:xfrm>
          <a:prstGeom prst="rect">
            <a:avLst/>
          </a:prstGeom>
        </p:spPr>
      </p:pic>
      <p:pic>
        <p:nvPicPr>
          <p:cNvPr id="6" name="Picture 5" descr="or transistor diagrams.PNG"/>
          <p:cNvPicPr>
            <a:picLocks noChangeAspect="1"/>
          </p:cNvPicPr>
          <p:nvPr/>
        </p:nvPicPr>
        <p:blipFill>
          <a:blip r:embed="rId4" cstate="print"/>
          <a:srcRect l="20661" t="15223" r="8308" b="11132"/>
          <a:stretch>
            <a:fillRect/>
          </a:stretch>
        </p:blipFill>
        <p:spPr>
          <a:xfrm>
            <a:off x="457306" y="3776860"/>
            <a:ext cx="3352713" cy="2623862"/>
          </a:xfrm>
          <a:prstGeom prst="rect">
            <a:avLst/>
          </a:prstGeom>
        </p:spPr>
      </p:pic>
      <p:pic>
        <p:nvPicPr>
          <p:cNvPr id="7" name="Picture 6" descr="or symbo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4022" y="3809990"/>
            <a:ext cx="4394084" cy="25907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96" y="3116823"/>
            <a:ext cx="71336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 and symbol of XOR &amp; OR Gate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en-US" dirty="0"/>
          </a:p>
        </p:txBody>
      </p:sp>
      <p:pic>
        <p:nvPicPr>
          <p:cNvPr id="4" name="Content Placeholder 3" descr="halfadder gate circu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23563" y="1445285"/>
            <a:ext cx="7096873" cy="4343286"/>
          </a:xfrm>
        </p:spPr>
      </p:pic>
      <p:sp>
        <p:nvSpPr>
          <p:cNvPr id="3" name="Rectangle 2"/>
          <p:cNvSpPr/>
          <p:nvPr/>
        </p:nvSpPr>
        <p:spPr>
          <a:xfrm>
            <a:off x="2286059" y="5816218"/>
            <a:ext cx="472427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Schematic of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alf 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en-US" dirty="0"/>
          </a:p>
        </p:txBody>
      </p:sp>
      <p:pic>
        <p:nvPicPr>
          <p:cNvPr id="4" name="Content Placeholder 3" descr="Half adder symbo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110" y="1981238"/>
            <a:ext cx="3696216" cy="4038494"/>
          </a:xfrm>
        </p:spPr>
      </p:pic>
      <p:pic>
        <p:nvPicPr>
          <p:cNvPr id="5" name="Picture 4" descr="halfadder.PNG"/>
          <p:cNvPicPr>
            <a:picLocks noChangeAspect="1"/>
          </p:cNvPicPr>
          <p:nvPr/>
        </p:nvPicPr>
        <p:blipFill>
          <a:blip r:embed="rId3" cstate="print"/>
          <a:srcRect l="27501" t="5213" r="28334" b="6160"/>
          <a:stretch>
            <a:fillRect/>
          </a:stretch>
        </p:blipFill>
        <p:spPr>
          <a:xfrm>
            <a:off x="4724396" y="1981238"/>
            <a:ext cx="4038494" cy="40384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5960" y="6124742"/>
            <a:ext cx="1414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Layout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219288" y="6124742"/>
            <a:ext cx="1552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Symbol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ADDER</a:t>
            </a:r>
          </a:p>
        </p:txBody>
      </p:sp>
      <p:pic>
        <p:nvPicPr>
          <p:cNvPr id="5" name="Content Placeholder 4" descr="fulladder circuit using halfad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100" y="1600248"/>
            <a:ext cx="7760016" cy="4072936"/>
          </a:xfrm>
        </p:spPr>
      </p:pic>
      <p:sp>
        <p:nvSpPr>
          <p:cNvPr id="2" name="Rectangle 1"/>
          <p:cNvSpPr/>
          <p:nvPr/>
        </p:nvSpPr>
        <p:spPr>
          <a:xfrm>
            <a:off x="2397743" y="5696214"/>
            <a:ext cx="44887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Schematic of Full adder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ADDER</a:t>
            </a:r>
            <a:endParaRPr lang="zh-CN" altLang="en-US" dirty="0" smtClean="0"/>
          </a:p>
        </p:txBody>
      </p:sp>
      <p:pic>
        <p:nvPicPr>
          <p:cNvPr id="5" name="Content Placeholder 4" descr="Fulladder symbo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714" y="2286030"/>
            <a:ext cx="3648584" cy="3315163"/>
          </a:xfrm>
        </p:spPr>
      </p:pic>
      <p:pic>
        <p:nvPicPr>
          <p:cNvPr id="6" name="Picture 5" descr="fulladder.PNG"/>
          <p:cNvPicPr>
            <a:picLocks noChangeAspect="1"/>
          </p:cNvPicPr>
          <p:nvPr/>
        </p:nvPicPr>
        <p:blipFill>
          <a:blip r:embed="rId3" cstate="print"/>
          <a:srcRect l="24167" t="6773" r="24167" b="11576"/>
          <a:stretch>
            <a:fillRect/>
          </a:stretch>
        </p:blipFill>
        <p:spPr>
          <a:xfrm>
            <a:off x="4191010" y="2286030"/>
            <a:ext cx="4724276" cy="335271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00278" y="5714940"/>
            <a:ext cx="15520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Symbol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4970" y="5714940"/>
            <a:ext cx="1414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Layout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CARRY SAVE ADDER(CSA)</a:t>
            </a:r>
          </a:p>
        </p:txBody>
      </p:sp>
      <p:pic>
        <p:nvPicPr>
          <p:cNvPr id="5" name="Content Placeholder 4" descr="CSA circu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94" y="1752644"/>
            <a:ext cx="6825164" cy="3352712"/>
          </a:xfrm>
        </p:spPr>
      </p:pic>
      <p:sp>
        <p:nvSpPr>
          <p:cNvPr id="2" name="Rectangle 1"/>
          <p:cNvSpPr/>
          <p:nvPr/>
        </p:nvSpPr>
        <p:spPr>
          <a:xfrm>
            <a:off x="2827363" y="5224918"/>
            <a:ext cx="35125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Schematic of </a:t>
            </a:r>
            <a:r>
              <a:rPr lang="en-US" sz="3200" dirty="0" smtClean="0"/>
              <a:t>CSA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CARRY SAVE ADDER(CSA)</a:t>
            </a:r>
            <a:endParaRPr lang="zh-CN" altLang="en-US" dirty="0" smtClean="0"/>
          </a:p>
        </p:txBody>
      </p:sp>
      <p:pic>
        <p:nvPicPr>
          <p:cNvPr id="5" name="Content Placeholder 4" descr="CSA symbo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2560" y="1828842"/>
            <a:ext cx="3606673" cy="4305927"/>
          </a:xfrm>
        </p:spPr>
      </p:pic>
      <p:pic>
        <p:nvPicPr>
          <p:cNvPr id="6" name="Picture 5" descr="CSA.PNG"/>
          <p:cNvPicPr>
            <a:picLocks noChangeAspect="1"/>
          </p:cNvPicPr>
          <p:nvPr/>
        </p:nvPicPr>
        <p:blipFill>
          <a:blip r:embed="rId3" cstate="print"/>
          <a:srcRect l="17051" t="4655" r="17051" b="5347"/>
          <a:stretch>
            <a:fillRect/>
          </a:stretch>
        </p:blipFill>
        <p:spPr>
          <a:xfrm>
            <a:off x="4419604" y="1828842"/>
            <a:ext cx="4343286" cy="4343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4*4 </a:t>
            </a:r>
            <a:r>
              <a:rPr lang="en-US" altLang="zh-CN" dirty="0"/>
              <a:t>A</a:t>
            </a:r>
            <a:r>
              <a:rPr lang="en-US" altLang="zh-CN" dirty="0" smtClean="0"/>
              <a:t>rray </a:t>
            </a:r>
            <a:r>
              <a:rPr lang="en-US" altLang="zh-CN" dirty="0"/>
              <a:t>M</a:t>
            </a:r>
            <a:r>
              <a:rPr lang="en-US" altLang="zh-CN" dirty="0" smtClean="0"/>
              <a:t>ultiplier</a:t>
            </a:r>
            <a:endParaRPr lang="en-US" altLang="zh-CN" dirty="0" smtClean="0"/>
          </a:p>
        </p:txBody>
      </p:sp>
      <p:pic>
        <p:nvPicPr>
          <p:cNvPr id="5" name="Content Placeholder 4" descr="Array multiplier circu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98" y="1447852"/>
            <a:ext cx="7557095" cy="49831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4*4 </a:t>
            </a:r>
            <a:r>
              <a:rPr lang="en-US" altLang="zh-CN" dirty="0" smtClean="0"/>
              <a:t>Array Multiplier</a:t>
            </a:r>
          </a:p>
        </p:txBody>
      </p:sp>
      <p:pic>
        <p:nvPicPr>
          <p:cNvPr id="5" name="Content Placeholder 4" descr="arraymultiplier without pee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98" y="1524050"/>
            <a:ext cx="7649471" cy="46968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4*4 </a:t>
            </a:r>
            <a:r>
              <a:rPr lang="en-US" altLang="zh-CN" dirty="0" smtClean="0"/>
              <a:t>Array Multiplier</a:t>
            </a:r>
            <a:endParaRPr lang="en-US" dirty="0"/>
          </a:p>
        </p:txBody>
      </p:sp>
      <p:pic>
        <p:nvPicPr>
          <p:cNvPr id="4" name="Content Placeholder 3" descr="arraymultipli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4341" t="19298" r="20147" b="5263"/>
          <a:stretch>
            <a:fillRect/>
          </a:stretch>
        </p:blipFill>
        <p:spPr>
          <a:xfrm>
            <a:off x="1143090" y="1524050"/>
            <a:ext cx="6809975" cy="46480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</a:p>
        </p:txBody>
      </p:sp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 altLang="zh-CN" dirty="0"/>
              <a:t>Objectives of the </a:t>
            </a:r>
            <a:r>
              <a:rPr lang="en-US" altLang="zh-CN" dirty="0" smtClean="0"/>
              <a:t>project</a:t>
            </a:r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/>
              <a:t> Introduction </a:t>
            </a:r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/>
              <a:t> Design Approach</a:t>
            </a:r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/>
              <a:t> Half Adder &amp; Full Adder</a:t>
            </a:r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/>
              <a:t> Block Diagram</a:t>
            </a:r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/>
              <a:t> Schematics</a:t>
            </a:r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/>
              <a:t> Layouts</a:t>
            </a:r>
          </a:p>
          <a:p>
            <a:pPr>
              <a:lnSpc>
                <a:spcPct val="150000"/>
              </a:lnSpc>
              <a:spcBef>
                <a:spcPts val="700"/>
              </a:spcBef>
            </a:pPr>
            <a:r>
              <a:rPr lang="en-US" altLang="zh-CN" dirty="0" smtClean="0"/>
              <a:t> 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4*4 </a:t>
            </a:r>
            <a:r>
              <a:rPr lang="en-US" altLang="zh-CN" dirty="0" smtClean="0"/>
              <a:t>Array Multiplier</a:t>
            </a:r>
            <a:endParaRPr lang="en-US" dirty="0"/>
          </a:p>
        </p:txBody>
      </p:sp>
      <p:pic>
        <p:nvPicPr>
          <p:cNvPr id="4" name="Content Placeholder 3" descr="Screenshot from 2016-12-15 02-04-0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24331" b="-1016"/>
          <a:stretch>
            <a:fillRect/>
          </a:stretch>
        </p:blipFill>
        <p:spPr>
          <a:xfrm>
            <a:off x="838298" y="1255545"/>
            <a:ext cx="7010216" cy="5098539"/>
          </a:xfrm>
        </p:spPr>
      </p:pic>
      <p:sp>
        <p:nvSpPr>
          <p:cNvPr id="3" name="Rectangle 2"/>
          <p:cNvSpPr/>
          <p:nvPr/>
        </p:nvSpPr>
        <p:spPr>
          <a:xfrm>
            <a:off x="3200436" y="6427113"/>
            <a:ext cx="162243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LVS Report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4*4 </a:t>
            </a:r>
            <a:r>
              <a:rPr lang="en-US" altLang="zh-CN" dirty="0" smtClean="0"/>
              <a:t>Array Multiplier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4" y="1417638"/>
            <a:ext cx="3743847" cy="44297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32" y="1417638"/>
            <a:ext cx="3365931" cy="44297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28872" y="5943534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Symbol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464564" y="5972119"/>
            <a:ext cx="2746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Input and Output Pads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32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</a:p>
        </p:txBody>
      </p:sp>
      <p:sp>
        <p:nvSpPr>
          <p:cNvPr id="2253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 Simulation Results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PAD Frame Generation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References:</a:t>
            </a:r>
          </a:p>
          <a:p>
            <a:pPr marL="0" indent="0">
              <a:buNone/>
            </a:pPr>
            <a:r>
              <a:rPr lang="en-US" dirty="0" smtClean="0"/>
              <a:t>Cmos VLSI Design ; A Circuit and Systems Perspective Neil H Weste, David Money Harris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THANK YOU</a:t>
            </a:r>
          </a:p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81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endParaRPr lang="en-US" sz="8000" dirty="0" smtClean="0"/>
          </a:p>
          <a:p>
            <a:pPr marL="0" indent="0" algn="ctr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7" y="838268"/>
            <a:ext cx="7694106" cy="51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Objectives </a:t>
            </a:r>
            <a:r>
              <a:rPr lang="en-US" altLang="zh-CN" dirty="0" smtClean="0"/>
              <a:t>and Requirements</a:t>
            </a:r>
          </a:p>
        </p:txBody>
      </p:sp>
      <p:sp>
        <p:nvSpPr>
          <p:cNvPr id="6146" name="内容占位符 2"/>
          <p:cNvSpPr>
            <a:spLocks noGrp="1" noChangeArrowheads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spcBef>
                <a:spcPts val="700"/>
              </a:spcBef>
            </a:pPr>
            <a:r>
              <a:rPr lang="en-US" altLang="zh-CN" sz="2400" dirty="0" smtClean="0"/>
              <a:t>To design a unsigned 4* 4 Array Multiplier</a:t>
            </a:r>
          </a:p>
          <a:p>
            <a:pPr>
              <a:spcBef>
                <a:spcPts val="700"/>
              </a:spcBef>
            </a:pPr>
            <a:r>
              <a:rPr lang="en-US" altLang="zh-CN" sz="2400" dirty="0" smtClean="0"/>
              <a:t>0.18 um CMOS Technology</a:t>
            </a:r>
          </a:p>
          <a:p>
            <a:pPr>
              <a:spcBef>
                <a:spcPts val="700"/>
              </a:spcBef>
            </a:pPr>
            <a:r>
              <a:rPr lang="en-US" altLang="zh-CN" sz="2400" dirty="0" smtClean="0"/>
              <a:t>Minimum Power </a:t>
            </a:r>
            <a:r>
              <a:rPr lang="en-US" altLang="zh-CN" sz="2400" dirty="0" smtClean="0"/>
              <a:t>Dissipation</a:t>
            </a:r>
            <a:endParaRPr lang="en-US" altLang="zh-CN" sz="2400" dirty="0" smtClean="0"/>
          </a:p>
          <a:p>
            <a:pPr>
              <a:spcBef>
                <a:spcPts val="700"/>
              </a:spcBef>
            </a:pPr>
            <a:r>
              <a:rPr lang="en-US" altLang="zh-CN" sz="2400" dirty="0" smtClean="0"/>
              <a:t>Minimum Chip Area</a:t>
            </a:r>
          </a:p>
          <a:p>
            <a:pPr>
              <a:spcBef>
                <a:spcPts val="700"/>
              </a:spcBef>
            </a:pPr>
            <a:r>
              <a:rPr lang="en-US" altLang="zh-CN" sz="2400" dirty="0" smtClean="0"/>
              <a:t>Good Noise Margin</a:t>
            </a:r>
          </a:p>
          <a:p>
            <a:pPr>
              <a:spcBef>
                <a:spcPts val="700"/>
              </a:spcBef>
            </a:pPr>
            <a:r>
              <a:rPr lang="en-US" altLang="zh-CN" sz="2400" dirty="0" smtClean="0"/>
              <a:t>Less then 40 pin out</a:t>
            </a:r>
          </a:p>
          <a:p>
            <a:pPr>
              <a:lnSpc>
                <a:spcPct val="150000"/>
              </a:lnSpc>
              <a:spcBef>
                <a:spcPts val="700"/>
              </a:spcBef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852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 to Multiplier</a:t>
            </a:r>
          </a:p>
        </p:txBody>
      </p:sp>
      <p:sp>
        <p:nvSpPr>
          <p:cNvPr id="717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 smtClean="0"/>
              <a:t> </a:t>
            </a:r>
            <a:r>
              <a:rPr lang="zh-CN" altLang="en-US" dirty="0" smtClean="0"/>
              <a:t>Uses classic shift-add multiplication</a:t>
            </a:r>
          </a:p>
          <a:p>
            <a:pPr algn="just"/>
            <a:endParaRPr lang="zh-CN" altLang="en-US" dirty="0" smtClean="0"/>
          </a:p>
          <a:p>
            <a:pPr algn="just"/>
            <a:r>
              <a:rPr lang="zh-CN" altLang="en-US" dirty="0" smtClean="0"/>
              <a:t> All input bits are ANDed with each other to generate partial product</a:t>
            </a:r>
            <a:r>
              <a:rPr lang="en-US" altLang="zh-CN" dirty="0" smtClean="0"/>
              <a:t>s</a:t>
            </a:r>
          </a:p>
          <a:p>
            <a:pPr algn="just"/>
            <a:endParaRPr lang="zh-CN" altLang="en-US" dirty="0" smtClean="0"/>
          </a:p>
          <a:p>
            <a:pPr algn="just"/>
            <a:r>
              <a:rPr lang="zh-CN" altLang="en-US" dirty="0" smtClean="0"/>
              <a:t>Full Adders are used to combine all partial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http://www.allsyllabus.com/aj/note/ECE/Digital_System_Design_Using_VHDL/Unit4/4-bit%20Multiplier%20Partial%20Products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0459" y="1828842"/>
            <a:ext cx="7848600" cy="3914775"/>
          </a:xfrm>
        </p:spPr>
      </p:pic>
      <p:sp>
        <p:nvSpPr>
          <p:cNvPr id="8194" name="文本框 4"/>
          <p:cNvSpPr txBox="1">
            <a:spLocks noChangeArrowheads="1"/>
          </p:cNvSpPr>
          <p:nvPr/>
        </p:nvSpPr>
        <p:spPr bwMode="auto">
          <a:xfrm>
            <a:off x="540459" y="685872"/>
            <a:ext cx="829862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 smtClean="0">
                <a:latin typeface="ITC Stone Sans Std Semibold" pitchFamily="-112" charset="0"/>
              </a:rPr>
              <a:t>Partial Products in Multiplication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Approach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zh-CN" dirty="0" smtClean="0"/>
              <a:t> </a:t>
            </a:r>
            <a:r>
              <a:rPr lang="zh-CN" altLang="en-US" dirty="0" smtClean="0"/>
              <a:t>There are two sets of 4-bit inputs i.e. </a:t>
            </a:r>
            <a:r>
              <a:rPr lang="en-US" altLang="zh-CN" dirty="0"/>
              <a:t>A</a:t>
            </a:r>
            <a:r>
              <a:rPr lang="zh-CN" altLang="en-US" dirty="0" smtClean="0"/>
              <a:t>0,</a:t>
            </a:r>
            <a:r>
              <a:rPr lang="en-US" altLang="zh-CN" dirty="0" smtClean="0"/>
              <a:t>A</a:t>
            </a:r>
            <a:r>
              <a:rPr lang="zh-CN" altLang="en-US" dirty="0" smtClean="0"/>
              <a:t>1,</a:t>
            </a:r>
            <a:r>
              <a:rPr lang="en-US" altLang="zh-CN" dirty="0" smtClean="0"/>
              <a:t>A</a:t>
            </a:r>
            <a:r>
              <a:rPr lang="zh-CN" altLang="en-US" dirty="0" smtClean="0"/>
              <a:t>2,</a:t>
            </a:r>
            <a:r>
              <a:rPr lang="en-US" altLang="zh-CN" dirty="0" smtClean="0"/>
              <a:t>A</a:t>
            </a:r>
            <a:r>
              <a:rPr lang="zh-CN" altLang="en-US" dirty="0" smtClean="0"/>
              <a:t>3 and </a:t>
            </a:r>
            <a:r>
              <a:rPr lang="en-US" altLang="zh-CN" dirty="0" smtClean="0"/>
              <a:t>B</a:t>
            </a:r>
            <a:r>
              <a:rPr lang="zh-CN" altLang="en-US" dirty="0" smtClean="0"/>
              <a:t>0,</a:t>
            </a:r>
            <a:r>
              <a:rPr lang="en-US" altLang="zh-CN" dirty="0" smtClean="0"/>
              <a:t>B</a:t>
            </a:r>
            <a:r>
              <a:rPr lang="zh-CN" altLang="en-US" dirty="0" smtClean="0"/>
              <a:t>1,</a:t>
            </a:r>
            <a:r>
              <a:rPr lang="en-US" altLang="zh-CN" dirty="0" smtClean="0"/>
              <a:t>B</a:t>
            </a:r>
            <a:r>
              <a:rPr lang="zh-CN" altLang="en-US" dirty="0" smtClean="0"/>
              <a:t>2,</a:t>
            </a:r>
            <a:r>
              <a:rPr lang="en-US" altLang="zh-CN" dirty="0" smtClean="0"/>
              <a:t>B</a:t>
            </a:r>
            <a:r>
              <a:rPr lang="zh-CN" altLang="en-US" dirty="0" smtClean="0"/>
              <a:t>3</a:t>
            </a:r>
          </a:p>
          <a:p>
            <a:pPr marL="0" indent="0">
              <a:buFont typeface="Wingdings 2" pitchFamily="18" charset="2"/>
              <a:buNone/>
            </a:pPr>
            <a:r>
              <a:rPr lang="zh-CN" altLang="en-US" dirty="0" smtClean="0"/>
              <a:t> </a:t>
            </a:r>
          </a:p>
          <a:p>
            <a:pPr marL="0" indent="0"/>
            <a:r>
              <a:rPr lang="zh-CN" altLang="en-US" dirty="0" smtClean="0"/>
              <a:t>All input bits are ANDed with each other which require 16 AND gates</a:t>
            </a:r>
          </a:p>
          <a:p>
            <a:pPr marL="0" indent="0"/>
            <a:endParaRPr lang="zh-CN" altLang="en-US" dirty="0" smtClean="0"/>
          </a:p>
          <a:p>
            <a:pPr marL="0" indent="0"/>
            <a:r>
              <a:rPr lang="en-US" altLang="zh-CN" dirty="0" smtClean="0"/>
              <a:t>16 Full Adder as</a:t>
            </a:r>
            <a:r>
              <a:rPr lang="zh-CN" altLang="en-US" dirty="0" smtClean="0"/>
              <a:t> </a:t>
            </a:r>
            <a:r>
              <a:rPr lang="en-US" altLang="zh-CN" dirty="0" smtClean="0"/>
              <a:t>CSA</a:t>
            </a:r>
            <a:r>
              <a:rPr lang="zh-CN" altLang="en-US" dirty="0" smtClean="0"/>
              <a:t> and  </a:t>
            </a:r>
            <a:r>
              <a:rPr lang="en-US" altLang="zh-CN" dirty="0" smtClean="0"/>
              <a:t>4 Full Adder as CPA</a:t>
            </a:r>
            <a:r>
              <a:rPr lang="zh-CN" altLang="en-US" dirty="0" smtClean="0"/>
              <a:t> are used in the design to collect all partial products.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47689"/>
              </p:ext>
            </p:extLst>
          </p:nvPr>
        </p:nvGraphicFramePr>
        <p:xfrm>
          <a:off x="1981268" y="1024775"/>
          <a:ext cx="5214870" cy="483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r:id="rId3" imgW="4462589" imgH="4136453" progId="">
                  <p:embed/>
                </p:oleObj>
              </mc:Choice>
              <mc:Fallback>
                <p:oleObj r:id="rId3" imgW="4462589" imgH="4136453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68" y="1024775"/>
                        <a:ext cx="5214870" cy="483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" name="文本框 5"/>
          <p:cNvSpPr txBox="1">
            <a:spLocks noChangeArrowheads="1"/>
          </p:cNvSpPr>
          <p:nvPr/>
        </p:nvSpPr>
        <p:spPr bwMode="auto">
          <a:xfrm>
            <a:off x="1219288" y="381080"/>
            <a:ext cx="73150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ITC Stone Sans Std Semibold" pitchFamily="-112" charset="0"/>
              </a:rPr>
              <a:t>Block Diagra</a:t>
            </a:r>
            <a:r>
              <a:rPr lang="zh-CN" altLang="en-US" sz="3200" dirty="0" smtClean="0">
                <a:latin typeface="ITC Stone Sans Std Semibold" pitchFamily="-112" charset="0"/>
              </a:rPr>
              <a:t>m </a:t>
            </a:r>
            <a:r>
              <a:rPr lang="en-US" altLang="zh-CN" sz="3200" dirty="0" smtClean="0">
                <a:latin typeface="ITC Stone Sans Std Semibold" pitchFamily="-112" charset="0"/>
              </a:rPr>
              <a:t>of 4*4 Array Multiplier</a:t>
            </a:r>
            <a:endParaRPr lang="zh-CN" altLang="en-US" sz="3200" dirty="0">
              <a:latin typeface="ITC Stone Sans Std Semibold" pitchFamily="-1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91314" cy="86842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Description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noProof="1"/>
              <a:t> </a:t>
            </a:r>
            <a:r>
              <a:rPr lang="zh-CN" altLang="en-US" noProof="1"/>
              <a:t>The circuit uses two main blocks:</a:t>
            </a:r>
          </a:p>
          <a:p>
            <a:pPr marL="0" indent="0">
              <a:buFont typeface="Wingdings 2" pitchFamily="18" charset="2"/>
              <a:buNone/>
            </a:pPr>
            <a:r>
              <a:rPr lang="zh-CN" altLang="en-US" noProof="1"/>
              <a:t>     1.Carry Save Adder (CSA)</a:t>
            </a:r>
          </a:p>
          <a:p>
            <a:pPr marL="0" indent="0">
              <a:buFont typeface="Wingdings 2" pitchFamily="18" charset="2"/>
              <a:buNone/>
            </a:pPr>
            <a:r>
              <a:rPr lang="zh-CN" altLang="en-US" noProof="1"/>
              <a:t>     2.Carry Propagate Adder (CPA)</a:t>
            </a:r>
          </a:p>
          <a:p>
            <a:pPr marL="0" indent="0">
              <a:buFont typeface="Wingdings 2" pitchFamily="18" charset="2"/>
              <a:buNone/>
            </a:pPr>
            <a:r>
              <a:rPr lang="zh-CN" altLang="en-US" noProof="1"/>
              <a:t> </a:t>
            </a:r>
          </a:p>
          <a:p>
            <a:r>
              <a:rPr lang="zh-CN" altLang="en-US" noProof="1"/>
              <a:t> CSA is composed of a AND gate followed by a full adder</a:t>
            </a:r>
          </a:p>
          <a:p>
            <a:pPr marL="0" indent="0">
              <a:buFont typeface="Wingdings 2" pitchFamily="18" charset="2"/>
              <a:buNone/>
            </a:pPr>
            <a:r>
              <a:rPr lang="zh-CN" altLang="en-US" noProof="1"/>
              <a:t> </a:t>
            </a:r>
          </a:p>
          <a:p>
            <a:r>
              <a:rPr lang="zh-CN" altLang="en-US" noProof="1"/>
              <a:t> CPA is composed of a simple full adder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level Design For Gates</a:t>
            </a:r>
            <a:endParaRPr lang="en-US" dirty="0"/>
          </a:p>
        </p:txBody>
      </p:sp>
      <p:pic>
        <p:nvPicPr>
          <p:cNvPr id="4" name="Content Placeholder 3" descr="and gate circui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4830" r="38974" b="17323"/>
          <a:stretch>
            <a:fillRect/>
          </a:stretch>
        </p:blipFill>
        <p:spPr>
          <a:xfrm>
            <a:off x="269244" y="2133634"/>
            <a:ext cx="4639184" cy="2895524"/>
          </a:xfrm>
        </p:spPr>
      </p:pic>
      <p:pic>
        <p:nvPicPr>
          <p:cNvPr id="5" name="Picture 4" descr="and symb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67037" y="2138815"/>
            <a:ext cx="3419763" cy="28903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6885" y="1461164"/>
            <a:ext cx="19763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Gate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4256" y="5239963"/>
            <a:ext cx="30091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Circuit Diagram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3564" y="5239963"/>
            <a:ext cx="155202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669</Words>
  <Application>Microsoft Office PowerPoint</Application>
  <PresentationFormat>On-screen Show (4:3)</PresentationFormat>
  <Paragraphs>79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MS PGothic</vt:lpstr>
      <vt:lpstr>宋体</vt:lpstr>
      <vt:lpstr>Arial</vt:lpstr>
      <vt:lpstr>Calibri</vt:lpstr>
      <vt:lpstr>Calibri Light</vt:lpstr>
      <vt:lpstr>ITC Stone Sans Std Semibold</vt:lpstr>
      <vt:lpstr>黑体</vt:lpstr>
      <vt:lpstr>Times New Roman</vt:lpstr>
      <vt:lpstr>Wingdings 2</vt:lpstr>
      <vt:lpstr>HDOfficeLightV0</vt:lpstr>
      <vt:lpstr>Office Theme</vt:lpstr>
      <vt:lpstr> ECE 658 VLSI Design I Project Fall 2016 </vt:lpstr>
      <vt:lpstr>Agenda</vt:lpstr>
      <vt:lpstr>Objectives and Requirements</vt:lpstr>
      <vt:lpstr>Introduction to Multiplier</vt:lpstr>
      <vt:lpstr>PowerPoint Presentation</vt:lpstr>
      <vt:lpstr>Design Approach</vt:lpstr>
      <vt:lpstr>PowerPoint Presentation</vt:lpstr>
      <vt:lpstr>Description</vt:lpstr>
      <vt:lpstr>Transistor level Design For Gates</vt:lpstr>
      <vt:lpstr>PowerPoint Presentation</vt:lpstr>
      <vt:lpstr>HALF ADDER</vt:lpstr>
      <vt:lpstr>Half adder</vt:lpstr>
      <vt:lpstr>FULL ADDER</vt:lpstr>
      <vt:lpstr>FULL ADDER</vt:lpstr>
      <vt:lpstr>CARRY SAVE ADDER(CSA)</vt:lpstr>
      <vt:lpstr>CARRY SAVE ADDER(CSA)</vt:lpstr>
      <vt:lpstr>4*4 Array Multiplier</vt:lpstr>
      <vt:lpstr>4*4 Array Multiplier</vt:lpstr>
      <vt:lpstr>4*4 Array Multiplier</vt:lpstr>
      <vt:lpstr>4*4 Array Multiplier</vt:lpstr>
      <vt:lpstr>4*4 Array Multiplier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2016 ECE 658 VLSI Design I</dc:title>
  <dc:creator>Sanket Kulkarni;Jignesh Lawrence</dc:creator>
  <cp:lastModifiedBy>Sanket Kulkarni</cp:lastModifiedBy>
  <cp:revision>41</cp:revision>
  <cp:lastPrinted>2016-12-15T19:26:08Z</cp:lastPrinted>
  <dcterms:modified xsi:type="dcterms:W3CDTF">2016-12-15T20:27:28Z</dcterms:modified>
</cp:coreProperties>
</file>