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4" r:id="rId4"/>
    <p:sldId id="271" r:id="rId5"/>
    <p:sldId id="265" r:id="rId6"/>
    <p:sldId id="266" r:id="rId7"/>
    <p:sldId id="257" r:id="rId8"/>
    <p:sldId id="269" r:id="rId9"/>
    <p:sldId id="270" r:id="rId10"/>
    <p:sldId id="272" r:id="rId11"/>
    <p:sldId id="27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2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79C835-D115-4DD6-A992-C7D24E642E6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892744-BE78-489F-908D-AA320A2E93D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finiti/consumer-reviews-of-amazon-produc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effectLst/>
              </a:rPr>
              <a:t>Amazon Product Reviews Sentiment Analysis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0700" y="4331970"/>
            <a:ext cx="6000750" cy="203454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 smtClean="0"/>
              <a:t>Lohra</a:t>
            </a:r>
            <a:r>
              <a:rPr lang="en-US" dirty="0" smtClean="0"/>
              <a:t>- </a:t>
            </a:r>
            <a:r>
              <a:rPr lang="en-US" dirty="0"/>
              <a:t>200243025002</a:t>
            </a:r>
          </a:p>
          <a:p>
            <a:r>
              <a:rPr lang="en-US" dirty="0" err="1" smtClean="0"/>
              <a:t>Arvind</a:t>
            </a:r>
            <a:r>
              <a:rPr lang="en-US" dirty="0" smtClean="0"/>
              <a:t> Kumar </a:t>
            </a:r>
            <a:r>
              <a:rPr lang="en-US" dirty="0" err="1" smtClean="0"/>
              <a:t>Pandey</a:t>
            </a:r>
            <a:r>
              <a:rPr lang="en-US" dirty="0"/>
              <a:t> </a:t>
            </a:r>
            <a:r>
              <a:rPr lang="en-US" dirty="0" smtClean="0"/>
              <a:t>-200243025008</a:t>
            </a:r>
          </a:p>
          <a:p>
            <a:r>
              <a:rPr lang="en-US" dirty="0" err="1" smtClean="0"/>
              <a:t>Himanshu</a:t>
            </a:r>
            <a:r>
              <a:rPr lang="en-US" dirty="0" smtClean="0"/>
              <a:t> </a:t>
            </a:r>
            <a:r>
              <a:rPr lang="en-US" dirty="0" err="1" smtClean="0"/>
              <a:t>Shekhat</a:t>
            </a:r>
            <a:r>
              <a:rPr lang="en-US" dirty="0"/>
              <a:t> </a:t>
            </a:r>
            <a:r>
              <a:rPr lang="en-US" dirty="0" smtClean="0"/>
              <a:t>-200243025015</a:t>
            </a:r>
          </a:p>
          <a:p>
            <a:r>
              <a:rPr lang="en-US" dirty="0" err="1" smtClean="0"/>
              <a:t>Sanket</a:t>
            </a:r>
            <a:r>
              <a:rPr lang="en-US" dirty="0" smtClean="0"/>
              <a:t> Ashok </a:t>
            </a:r>
            <a:r>
              <a:rPr lang="en-US" dirty="0" err="1" smtClean="0"/>
              <a:t>Pujari</a:t>
            </a:r>
            <a:r>
              <a:rPr lang="en-US" dirty="0" smtClean="0"/>
              <a:t> 200243025046</a:t>
            </a:r>
          </a:p>
          <a:p>
            <a:r>
              <a:rPr lang="en-US" dirty="0" err="1"/>
              <a:t>Sonal</a:t>
            </a:r>
            <a:r>
              <a:rPr lang="en-US" dirty="0"/>
              <a:t> </a:t>
            </a:r>
            <a:r>
              <a:rPr lang="en-US" dirty="0" err="1"/>
              <a:t>Shende</a:t>
            </a:r>
            <a:r>
              <a:rPr lang="en-US" dirty="0"/>
              <a:t> -200243025054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52360" y="3771900"/>
            <a:ext cx="245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Presented By 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7109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080260"/>
            <a:ext cx="101041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/>
              <a:t>Adaboost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b="1" dirty="0" err="1"/>
              <a:t>AdaBoost</a:t>
            </a:r>
            <a:r>
              <a:rPr lang="en-US" sz="2000" dirty="0"/>
              <a:t> is best </a:t>
            </a:r>
            <a:r>
              <a:rPr lang="en-US" sz="2000" b="1" dirty="0"/>
              <a:t>used</a:t>
            </a:r>
            <a:r>
              <a:rPr lang="en-US" sz="2000" dirty="0"/>
              <a:t> to boost the performance of decision trees on binary classification problems. </a:t>
            </a:r>
            <a:r>
              <a:rPr lang="en-US" sz="2000" b="1" dirty="0" err="1"/>
              <a:t>AdaBoost</a:t>
            </a:r>
            <a:r>
              <a:rPr lang="en-US" sz="2000" dirty="0"/>
              <a:t> was originally called </a:t>
            </a:r>
            <a:r>
              <a:rPr lang="en-US" sz="2000" b="1" dirty="0" err="1"/>
              <a:t>AdaBoost</a:t>
            </a:r>
            <a:r>
              <a:rPr lang="en-US" sz="2000" dirty="0"/>
              <a:t>. M1 by the authors of the technique Freund and </a:t>
            </a:r>
            <a:r>
              <a:rPr lang="en-US" sz="2000" dirty="0" err="1"/>
              <a:t>Schapire</a:t>
            </a:r>
            <a:r>
              <a:rPr lang="en-US" sz="2000" dirty="0"/>
              <a:t>. More recently it may be referred to as discrete </a:t>
            </a:r>
            <a:r>
              <a:rPr lang="en-US" sz="2000" b="1" dirty="0" err="1"/>
              <a:t>AdaBoost</a:t>
            </a:r>
            <a:r>
              <a:rPr lang="en-US" sz="2000" dirty="0"/>
              <a:t> because it is </a:t>
            </a:r>
            <a:r>
              <a:rPr lang="en-US" sz="2000" b="1" dirty="0"/>
              <a:t>used</a:t>
            </a:r>
            <a:r>
              <a:rPr lang="en-US" sz="2000" dirty="0"/>
              <a:t> for classification rather than </a:t>
            </a:r>
            <a:r>
              <a:rPr lang="en-US" sz="2000" dirty="0" smtClean="0"/>
              <a:t>regression.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err="1" smtClean="0"/>
              <a:t>AdaBoost</a:t>
            </a:r>
            <a:r>
              <a:rPr lang="en-US" sz="2000" dirty="0"/>
              <a:t>, short for Adaptive Boosting, is a machine learning meta-algorithm formulated by </a:t>
            </a:r>
            <a:r>
              <a:rPr lang="en-US" sz="2000" b="1" dirty="0" err="1"/>
              <a:t>Yoav</a:t>
            </a:r>
            <a:r>
              <a:rPr lang="en-US" sz="2000" b="1" dirty="0"/>
              <a:t> Freund and Robert </a:t>
            </a:r>
            <a:r>
              <a:rPr lang="en-US" sz="2000" b="1" dirty="0" err="1"/>
              <a:t>Schapire</a:t>
            </a:r>
            <a:r>
              <a:rPr lang="en-US" sz="2000" b="1" dirty="0"/>
              <a:t>, </a:t>
            </a:r>
            <a:r>
              <a:rPr lang="en-US" sz="2000" dirty="0"/>
              <a:t>who </a:t>
            </a:r>
            <a:r>
              <a:rPr lang="en-US" sz="2000" b="1" dirty="0"/>
              <a:t>won</a:t>
            </a:r>
            <a:r>
              <a:rPr lang="en-US" sz="2000" dirty="0"/>
              <a:t> </a:t>
            </a:r>
            <a:r>
              <a:rPr lang="en-US" sz="2000" b="1" dirty="0"/>
              <a:t>the 2003 Gödel Prize for their work</a:t>
            </a:r>
            <a:r>
              <a:rPr lang="en-US" sz="2000" dirty="0"/>
              <a:t>. It can be used in conjunction with many other types of learning algorithms to improve performance. The output of the other learning algorithms ('weak learners') is combined into a weighted sum that represents the final output of the boosted classifier. </a:t>
            </a:r>
            <a:r>
              <a:rPr lang="en-US" sz="2000" dirty="0" err="1"/>
              <a:t>AdaBoost</a:t>
            </a:r>
            <a:r>
              <a:rPr lang="en-US" sz="2000" dirty="0"/>
              <a:t> is adaptive in the sense that subsequent weak learners are tweaked in favor of those instances misclassified by previous classifiers. In some problems it can be less susceptible to the </a:t>
            </a:r>
            <a:r>
              <a:rPr lang="en-US" sz="2000" dirty="0" err="1"/>
              <a:t>overfitting</a:t>
            </a:r>
            <a:r>
              <a:rPr lang="en-US" sz="2000" dirty="0"/>
              <a:t> problem than other learning algorithms.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9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0060" y="2331720"/>
            <a:ext cx="10355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</a:rPr>
              <a:t>Multinomial Naïve Bayes </a:t>
            </a:r>
            <a:r>
              <a:rPr lang="en-US" sz="2000" b="1" dirty="0" smtClean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</a:rPr>
              <a:t>The</a:t>
            </a:r>
            <a:r>
              <a:rPr lang="en-US" sz="2000" dirty="0">
                <a:solidFill>
                  <a:prstClr val="black"/>
                </a:solidFill>
              </a:rPr>
              <a:t> </a:t>
            </a:r>
            <a:r>
              <a:rPr lang="en-US" sz="2000" b="1" dirty="0">
                <a:solidFill>
                  <a:prstClr val="black"/>
                </a:solidFill>
              </a:rPr>
              <a:t>multinomial Naive Bayes classifier</a:t>
            </a:r>
            <a:r>
              <a:rPr lang="en-US" sz="2000" dirty="0">
                <a:solidFill>
                  <a:prstClr val="black"/>
                </a:solidFill>
              </a:rPr>
              <a:t> is suitable for </a:t>
            </a:r>
            <a:r>
              <a:rPr lang="en-US" sz="2000" b="1" dirty="0">
                <a:solidFill>
                  <a:prstClr val="black"/>
                </a:solidFill>
              </a:rPr>
              <a:t>classification</a:t>
            </a:r>
            <a:r>
              <a:rPr lang="en-US" sz="2000" dirty="0">
                <a:solidFill>
                  <a:prstClr val="black"/>
                </a:solidFill>
              </a:rPr>
              <a:t> with discrete features (e.g., word counts for text </a:t>
            </a:r>
            <a:r>
              <a:rPr lang="en-US" sz="2000" b="1" dirty="0">
                <a:solidFill>
                  <a:prstClr val="black"/>
                </a:solidFill>
              </a:rPr>
              <a:t>classification</a:t>
            </a:r>
            <a:r>
              <a:rPr lang="en-US" sz="2000" dirty="0">
                <a:solidFill>
                  <a:prstClr val="black"/>
                </a:solidFill>
              </a:rPr>
              <a:t>). The </a:t>
            </a:r>
            <a:r>
              <a:rPr lang="en-US" sz="2000" b="1" dirty="0">
                <a:solidFill>
                  <a:prstClr val="black"/>
                </a:solidFill>
              </a:rPr>
              <a:t>multinomial</a:t>
            </a:r>
            <a:r>
              <a:rPr lang="en-US" sz="2000" dirty="0">
                <a:solidFill>
                  <a:prstClr val="black"/>
                </a:solidFill>
              </a:rPr>
              <a:t> distribution normally requires integer feature counts. However, in practice, fractional counts such as </a:t>
            </a:r>
            <a:r>
              <a:rPr lang="en-US" sz="2000" dirty="0" err="1">
                <a:solidFill>
                  <a:prstClr val="black"/>
                </a:solidFill>
              </a:rPr>
              <a:t>tf-idf</a:t>
            </a:r>
            <a:r>
              <a:rPr lang="en-US" sz="2000" dirty="0">
                <a:solidFill>
                  <a:prstClr val="black"/>
                </a:solidFill>
              </a:rPr>
              <a:t> may also </a:t>
            </a:r>
            <a:r>
              <a:rPr lang="en-US" sz="2000" dirty="0" smtClean="0">
                <a:solidFill>
                  <a:prstClr val="black"/>
                </a:solidFill>
              </a:rPr>
              <a:t>work.</a:t>
            </a:r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Multinomial Naïve Bayes</a:t>
            </a:r>
            <a:r>
              <a:rPr lang="en-US" sz="2000" dirty="0">
                <a:solidFill>
                  <a:prstClr val="black"/>
                </a:solidFill>
              </a:rPr>
              <a:t> uses term frequency i.e. the number of times a given term appears in a document. </a:t>
            </a:r>
            <a:r>
              <a:rPr lang="en-US" sz="2000" dirty="0" smtClean="0">
                <a:solidFill>
                  <a:prstClr val="black"/>
                </a:solidFill>
              </a:rPr>
              <a:t>After </a:t>
            </a:r>
            <a:r>
              <a:rPr lang="en-US" sz="2000" dirty="0">
                <a:solidFill>
                  <a:prstClr val="black"/>
                </a:solidFill>
              </a:rPr>
              <a:t>normalization, term frequency can be used to compute maximum likelihood estimates based on the training data to estimate the conditional probability.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3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" y="2045970"/>
            <a:ext cx="997839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0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080" y="2274570"/>
            <a:ext cx="57035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rgbClr val="4472C4"/>
                </a:solidFill>
                <a:latin typeface="Calibri Light"/>
                <a:ea typeface="+mj-ea"/>
                <a:cs typeface="+mj-cs"/>
              </a:rPr>
              <a:t>Thank You..!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4273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reviewed Amazon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initial and current number of customer reviews for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keywords in the review text against the review ratings to help train sentiment models.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5880" y="2103120"/>
            <a:ext cx="9772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project is </a:t>
            </a:r>
            <a:r>
              <a:rPr lang="en-US" sz="2400" dirty="0" smtClean="0"/>
              <a:t>Sentiment Analysis </a:t>
            </a:r>
            <a:r>
              <a:rPr lang="en-US" sz="2400" dirty="0"/>
              <a:t>on Amazon </a:t>
            </a:r>
            <a:r>
              <a:rPr lang="en-US" sz="2400" dirty="0" smtClean="0"/>
              <a:t>Product.</a:t>
            </a:r>
          </a:p>
          <a:p>
            <a:r>
              <a:rPr lang="en-US" sz="2400" dirty="0" smtClean="0"/>
              <a:t>where </a:t>
            </a:r>
            <a:r>
              <a:rPr lang="en-US" sz="2400" dirty="0"/>
              <a:t>I am trying to </a:t>
            </a:r>
            <a:r>
              <a:rPr lang="en-US" sz="2400" dirty="0" smtClean="0"/>
              <a:t>Analysis </a:t>
            </a:r>
            <a:r>
              <a:rPr lang="en-US" sz="2400" dirty="0"/>
              <a:t>customer provided </a:t>
            </a:r>
            <a:r>
              <a:rPr lang="en-US" sz="2400" dirty="0" smtClean="0"/>
              <a:t>reviews </a:t>
            </a:r>
            <a:r>
              <a:rPr lang="en-US" sz="2400" dirty="0"/>
              <a:t>on all categories of the </a:t>
            </a:r>
            <a:r>
              <a:rPr lang="en-US" sz="2400" dirty="0" smtClean="0"/>
              <a:t>Products. We </a:t>
            </a:r>
            <a:r>
              <a:rPr lang="en-US" sz="2400" dirty="0"/>
              <a:t>download data from the source using spark and perform required transformation like removing null values </a:t>
            </a:r>
            <a:r>
              <a:rPr lang="en-US" sz="2400" dirty="0" smtClean="0"/>
              <a:t>dropping </a:t>
            </a:r>
            <a:r>
              <a:rPr lang="en-US" sz="2400" dirty="0"/>
              <a:t>unnecessary data and load that data into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further </a:t>
            </a:r>
            <a:r>
              <a:rPr lang="en-US" sz="2400" dirty="0" smtClean="0"/>
              <a:t>analysis for faster </a:t>
            </a:r>
            <a:r>
              <a:rPr lang="en-US" sz="2400" dirty="0"/>
              <a:t>data retrieval from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</a:t>
            </a:r>
            <a:r>
              <a:rPr lang="en-US" sz="2400" dirty="0"/>
              <a:t>we use text indexer on review column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consider this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</a:t>
            </a:r>
            <a:r>
              <a:rPr lang="en-US" sz="2400" dirty="0"/>
              <a:t>as a source and try to perform segmentation using algorithm like </a:t>
            </a:r>
            <a:r>
              <a:rPr lang="en-US" sz="2400" dirty="0" err="1"/>
              <a:t>knn</a:t>
            </a:r>
            <a:r>
              <a:rPr lang="en-US" sz="2400" dirty="0"/>
              <a:t> ,</a:t>
            </a:r>
            <a:r>
              <a:rPr lang="en-US" sz="2400" dirty="0" err="1"/>
              <a:t>adaboost</a:t>
            </a:r>
            <a:r>
              <a:rPr lang="en-US" sz="2400" dirty="0"/>
              <a:t>, multinomial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0316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Required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02080" y="2411730"/>
            <a:ext cx="2827020" cy="571500"/>
          </a:xfrm>
        </p:spPr>
        <p:txBody>
          <a:bodyPr/>
          <a:lstStyle/>
          <a:p>
            <a:r>
              <a:rPr lang="en-US" dirty="0" smtClean="0"/>
              <a:t>Tools Required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Engineering : Spark ,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Data Analysis : Pandas</a:t>
            </a:r>
          </a:p>
          <a:p>
            <a:r>
              <a:rPr lang="en-US" dirty="0" smtClean="0"/>
              <a:t>Data Visualization: Tableau desktop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66511" y="2366010"/>
            <a:ext cx="2526029" cy="532638"/>
          </a:xfrm>
        </p:spPr>
        <p:txBody>
          <a:bodyPr/>
          <a:lstStyle/>
          <a:p>
            <a:r>
              <a:rPr lang="en-US" dirty="0" smtClean="0"/>
              <a:t>Language Used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PySpark</a:t>
            </a:r>
            <a:endParaRPr 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: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74EF8CD-0FAE-4A26-B1D8-94653680E8C0}"/>
              </a:ext>
            </a:extLst>
          </p:cNvPr>
          <p:cNvSpPr/>
          <p:nvPr/>
        </p:nvSpPr>
        <p:spPr>
          <a:xfrm>
            <a:off x="4532243" y="2120347"/>
            <a:ext cx="1404731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C05E87D-1079-4C6E-A976-FB8FC4DF09B5}"/>
              </a:ext>
            </a:extLst>
          </p:cNvPr>
          <p:cNvSpPr/>
          <p:nvPr/>
        </p:nvSpPr>
        <p:spPr>
          <a:xfrm>
            <a:off x="4532242" y="4512363"/>
            <a:ext cx="1404731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C1C85994-16CE-4F6C-A135-1781D3E8ED60}"/>
              </a:ext>
            </a:extLst>
          </p:cNvPr>
          <p:cNvSpPr/>
          <p:nvPr/>
        </p:nvSpPr>
        <p:spPr>
          <a:xfrm>
            <a:off x="6546573" y="4512364"/>
            <a:ext cx="1404731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Uploading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A9133C2-7C9D-4174-B1EB-783DEC22C13C}"/>
              </a:ext>
            </a:extLst>
          </p:cNvPr>
          <p:cNvSpPr/>
          <p:nvPr/>
        </p:nvSpPr>
        <p:spPr>
          <a:xfrm>
            <a:off x="8825946" y="4512365"/>
            <a:ext cx="1404731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B18C94C-A57F-4616-AEBE-05014FA1C400}"/>
              </a:ext>
            </a:extLst>
          </p:cNvPr>
          <p:cNvSpPr/>
          <p:nvPr/>
        </p:nvSpPr>
        <p:spPr>
          <a:xfrm>
            <a:off x="8825947" y="2153477"/>
            <a:ext cx="1404731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547452BB-B8F0-4ACD-B41E-3914E8E21A92}"/>
              </a:ext>
            </a:extLst>
          </p:cNvPr>
          <p:cNvSpPr/>
          <p:nvPr/>
        </p:nvSpPr>
        <p:spPr>
          <a:xfrm>
            <a:off x="6546574" y="2153477"/>
            <a:ext cx="1404731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Tranformation</a:t>
            </a:r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A5103011-8515-4DEB-886F-26437D98A9B7}"/>
              </a:ext>
            </a:extLst>
          </p:cNvPr>
          <p:cNvSpPr/>
          <p:nvPr/>
        </p:nvSpPr>
        <p:spPr>
          <a:xfrm>
            <a:off x="2120346" y="4512363"/>
            <a:ext cx="1404731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FC0480E7-DE35-4F52-965E-35CB8EC85398}"/>
              </a:ext>
            </a:extLst>
          </p:cNvPr>
          <p:cNvSpPr/>
          <p:nvPr/>
        </p:nvSpPr>
        <p:spPr>
          <a:xfrm>
            <a:off x="2120346" y="2113720"/>
            <a:ext cx="1404731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Raw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3FE3EAFE-1782-44E4-B7A2-890F0E3A4A49}"/>
              </a:ext>
            </a:extLst>
          </p:cNvPr>
          <p:cNvCxnSpPr/>
          <p:nvPr/>
        </p:nvCxnSpPr>
        <p:spPr>
          <a:xfrm>
            <a:off x="3763617" y="2537789"/>
            <a:ext cx="583096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E10B984-E391-4430-8992-9A6CDEB36AED}"/>
              </a:ext>
            </a:extLst>
          </p:cNvPr>
          <p:cNvCxnSpPr/>
          <p:nvPr/>
        </p:nvCxnSpPr>
        <p:spPr>
          <a:xfrm>
            <a:off x="6096000" y="2537789"/>
            <a:ext cx="34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46C9D18-106E-408C-84B3-EFBD09ABB674}"/>
              </a:ext>
            </a:extLst>
          </p:cNvPr>
          <p:cNvCxnSpPr/>
          <p:nvPr/>
        </p:nvCxnSpPr>
        <p:spPr>
          <a:xfrm>
            <a:off x="8123583" y="2537789"/>
            <a:ext cx="55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9DCF0D8-32E8-44EA-A211-BB3F8149B057}"/>
              </a:ext>
            </a:extLst>
          </p:cNvPr>
          <p:cNvCxnSpPr>
            <a:cxnSpLocks/>
          </p:cNvCxnSpPr>
          <p:nvPr/>
        </p:nvCxnSpPr>
        <p:spPr>
          <a:xfrm>
            <a:off x="9528311" y="3471204"/>
            <a:ext cx="0" cy="7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6B7446C0-8004-43E3-8201-43CCFD24ACD0}"/>
              </a:ext>
            </a:extLst>
          </p:cNvPr>
          <p:cNvCxnSpPr/>
          <p:nvPr/>
        </p:nvCxnSpPr>
        <p:spPr>
          <a:xfrm flipH="1">
            <a:off x="8123583" y="4936432"/>
            <a:ext cx="55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A882EF8-2BFC-430B-B0BE-FF3832539A3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096000" y="4936432"/>
            <a:ext cx="4505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4D4E1048-A5B3-4205-9D89-5E32C08BA34E}"/>
              </a:ext>
            </a:extLst>
          </p:cNvPr>
          <p:cNvCxnSpPr/>
          <p:nvPr/>
        </p:nvCxnSpPr>
        <p:spPr>
          <a:xfrm flipH="1">
            <a:off x="3697356" y="4936432"/>
            <a:ext cx="702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1DD4DB2-0B35-4FBE-99F2-37F04BC7CBE1}"/>
              </a:ext>
            </a:extLst>
          </p:cNvPr>
          <p:cNvSpPr txBox="1"/>
          <p:nvPr/>
        </p:nvSpPr>
        <p:spPr>
          <a:xfrm>
            <a:off x="4850308" y="3101872"/>
            <a:ext cx="14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041673C-A547-467C-8909-7ABCCFD67D1F}"/>
              </a:ext>
            </a:extLst>
          </p:cNvPr>
          <p:cNvSpPr txBox="1"/>
          <p:nvPr/>
        </p:nvSpPr>
        <p:spPr>
          <a:xfrm>
            <a:off x="8825946" y="5437569"/>
            <a:ext cx="14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Anaconda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785428E-A984-4A1E-9FA9-9DED219ECB14}"/>
              </a:ext>
            </a:extLst>
          </p:cNvPr>
          <p:cNvSpPr txBox="1"/>
          <p:nvPr/>
        </p:nvSpPr>
        <p:spPr>
          <a:xfrm>
            <a:off x="4691270" y="5437569"/>
            <a:ext cx="124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Tableau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1FB856C-87EE-4E9C-9865-045C761D5FFD}"/>
              </a:ext>
            </a:extLst>
          </p:cNvPr>
          <p:cNvSpPr txBox="1"/>
          <p:nvPr/>
        </p:nvSpPr>
        <p:spPr>
          <a:xfrm>
            <a:off x="10230677" y="2392880"/>
            <a:ext cx="14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MongoDB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BC07DAB-5412-4AED-8513-1FD00FA53AAA}"/>
              </a:ext>
            </a:extLst>
          </p:cNvPr>
          <p:cNvSpPr txBox="1"/>
          <p:nvPr/>
        </p:nvSpPr>
        <p:spPr>
          <a:xfrm>
            <a:off x="6629403" y="5437569"/>
            <a:ext cx="14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MongoDB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3710" y="3101872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13583C-F384-48F3-A5CE-48C173985A08}"/>
              </a:ext>
            </a:extLst>
          </p:cNvPr>
          <p:cNvSpPr txBox="1"/>
          <p:nvPr/>
        </p:nvSpPr>
        <p:spPr>
          <a:xfrm>
            <a:off x="1634490" y="2446626"/>
            <a:ext cx="7383780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IN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1: Load </a:t>
            </a:r>
            <a:r>
              <a:rPr lang="en-IN" sz="2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IN" sz="2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2: Balance the data sheet (Count the </a:t>
            </a:r>
            <a:r>
              <a:rPr lang="en-IN" sz="2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values)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IN" sz="2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3: Cleaning the </a:t>
            </a:r>
            <a:r>
              <a:rPr lang="en-IN" sz="2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IN" sz="2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4: Split dataset into train ,validation and </a:t>
            </a:r>
            <a:r>
              <a:rPr lang="en-IN" sz="2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IN" sz="24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5: Apply the algorithm for the process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1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www.kaggle.com/datafiniti/consumer-reviews-of-amazon-products</a:t>
            </a:r>
            <a:endParaRPr lang="en-IN" dirty="0" smtClean="0"/>
          </a:p>
          <a:p>
            <a:r>
              <a:rPr lang="en-US" dirty="0" smtClean="0"/>
              <a:t>Name </a:t>
            </a:r>
            <a:r>
              <a:rPr lang="en-US" dirty="0"/>
              <a:t>- name </a:t>
            </a:r>
          </a:p>
          <a:p>
            <a:r>
              <a:rPr lang="en-US" dirty="0"/>
              <a:t>Brand -brand </a:t>
            </a:r>
          </a:p>
          <a:p>
            <a:r>
              <a:rPr lang="en-US" dirty="0"/>
              <a:t>Categories – categories</a:t>
            </a:r>
          </a:p>
          <a:p>
            <a:r>
              <a:rPr lang="en-US" dirty="0"/>
              <a:t>Reviews Date- </a:t>
            </a:r>
            <a:r>
              <a:rPr lang="en-US" dirty="0" err="1"/>
              <a:t>reviews.date</a:t>
            </a:r>
            <a:r>
              <a:rPr lang="en-US" dirty="0"/>
              <a:t> </a:t>
            </a:r>
          </a:p>
          <a:p>
            <a:r>
              <a:rPr lang="en-US" dirty="0"/>
              <a:t>Reviews Rating </a:t>
            </a:r>
            <a:r>
              <a:rPr lang="en-US" dirty="0" smtClean="0"/>
              <a:t>-</a:t>
            </a:r>
            <a:r>
              <a:rPr lang="en-US" dirty="0" err="1" smtClean="0"/>
              <a:t>reviews.rating</a:t>
            </a:r>
            <a:endParaRPr lang="en-US" dirty="0"/>
          </a:p>
          <a:p>
            <a:r>
              <a:rPr lang="en-US" dirty="0"/>
              <a:t>Reviews Text - </a:t>
            </a:r>
            <a:r>
              <a:rPr lang="en-US" dirty="0" err="1" smtClean="0"/>
              <a:t>reviews.text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Dataset </a:t>
            </a:r>
            <a:r>
              <a:rPr lang="en-US" sz="4000" dirty="0" smtClean="0"/>
              <a:t>Reference &amp;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9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Wrangling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8810" y="2514600"/>
            <a:ext cx="8286750" cy="372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Calibri"/>
              </a:rPr>
              <a:t>Removed empty lines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Calibri"/>
              </a:rPr>
              <a:t>Filling NA values with imputed mean for some (</a:t>
            </a:r>
            <a:r>
              <a:rPr lang="en-IN" sz="2800" dirty="0" err="1">
                <a:solidFill>
                  <a:prstClr val="black"/>
                </a:solidFill>
                <a:latin typeface="Calibri"/>
              </a:rPr>
              <a:t>int</a:t>
            </a:r>
            <a:r>
              <a:rPr lang="en-IN" sz="2800" dirty="0">
                <a:solidFill>
                  <a:prstClr val="black"/>
                </a:solidFill>
                <a:latin typeface="Calibri"/>
              </a:rPr>
              <a:t>) features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Calibri"/>
              </a:rPr>
              <a:t>Dropping </a:t>
            </a:r>
            <a:r>
              <a:rPr lang="en-IN" sz="2800" dirty="0" smtClean="0">
                <a:solidFill>
                  <a:prstClr val="black"/>
                </a:solidFill>
                <a:latin typeface="Calibri"/>
              </a:rPr>
              <a:t>outliers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Calibri"/>
              </a:rPr>
              <a:t>Adding </a:t>
            </a:r>
            <a:r>
              <a:rPr lang="en-IN" sz="2800" dirty="0" smtClean="0">
                <a:solidFill>
                  <a:prstClr val="black"/>
                </a:solidFill>
                <a:latin typeface="Calibri"/>
              </a:rPr>
              <a:t>New </a:t>
            </a:r>
            <a:r>
              <a:rPr lang="en-IN" sz="2800" dirty="0">
                <a:solidFill>
                  <a:prstClr val="black"/>
                </a:solidFill>
                <a:latin typeface="Calibri"/>
              </a:rPr>
              <a:t>features </a:t>
            </a:r>
            <a:r>
              <a:rPr lang="en-IN" sz="2800" dirty="0" smtClean="0">
                <a:solidFill>
                  <a:prstClr val="black"/>
                </a:solidFill>
                <a:latin typeface="Calibri"/>
              </a:rPr>
              <a:t>Based </a:t>
            </a:r>
            <a:r>
              <a:rPr lang="en-IN" sz="2800" dirty="0">
                <a:solidFill>
                  <a:prstClr val="black"/>
                </a:solidFill>
                <a:latin typeface="Calibri"/>
              </a:rPr>
              <a:t>on the requirement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Calibri"/>
              </a:rPr>
              <a:t>Merging all the </a:t>
            </a:r>
            <a:r>
              <a:rPr lang="en-IN" sz="2800" dirty="0" err="1" smtClean="0">
                <a:solidFill>
                  <a:prstClr val="black"/>
                </a:solidFill>
                <a:latin typeface="Calibri"/>
              </a:rPr>
              <a:t>Dataframes</a:t>
            </a:r>
            <a:endParaRPr lang="en-IN" sz="2800" dirty="0">
              <a:solidFill>
                <a:prstClr val="black"/>
              </a:solidFill>
              <a:latin typeface="Calibr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Calibri"/>
              </a:rPr>
              <a:t>Storing the data into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3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Algorithms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780" y="2000250"/>
            <a:ext cx="1041273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/>
              <a:t>Random Forest 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Random </a:t>
            </a:r>
            <a:r>
              <a:rPr lang="en-US" sz="2400" dirty="0"/>
              <a:t>Forests are an ensemble learning method that is for performing classification, regression as well as other tasks through the construction of decision trees and providing the output as a class which is the mode or mean of the underlying individual </a:t>
            </a:r>
            <a:r>
              <a:rPr lang="en-US" sz="2400" dirty="0" smtClean="0"/>
              <a:t>trees.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/>
              <a:t>Random forest</a:t>
            </a:r>
            <a:r>
              <a:rPr lang="en-US" sz="2400" dirty="0"/>
              <a:t> has nearly the same </a:t>
            </a:r>
            <a:r>
              <a:rPr lang="en-US" sz="2400" dirty="0" err="1"/>
              <a:t>hyperparameters</a:t>
            </a:r>
            <a:r>
              <a:rPr lang="en-US" sz="2400" dirty="0"/>
              <a:t> as a </a:t>
            </a:r>
            <a:r>
              <a:rPr lang="en-US" sz="2400" b="1" dirty="0"/>
              <a:t>decision</a:t>
            </a:r>
            <a:r>
              <a:rPr lang="en-US" sz="2400" dirty="0"/>
              <a:t> tree or a bagging </a:t>
            </a:r>
            <a:r>
              <a:rPr lang="en-US" sz="2400" b="1" dirty="0"/>
              <a:t>classifier</a:t>
            </a:r>
            <a:r>
              <a:rPr lang="en-US" sz="2400" dirty="0"/>
              <a:t>. ... </a:t>
            </a:r>
            <a:r>
              <a:rPr lang="en-US" sz="2400" b="1" dirty="0"/>
              <a:t>Random forest</a:t>
            </a:r>
            <a:r>
              <a:rPr lang="en-US" sz="2400" dirty="0"/>
              <a:t> adds additional randomness to the model, while growing the trees. Instead of searching for the most important feature while splitting a node, it searches for the best feature among a </a:t>
            </a:r>
            <a:r>
              <a:rPr lang="en-US" sz="2400" b="1" dirty="0"/>
              <a:t>random</a:t>
            </a:r>
            <a:r>
              <a:rPr lang="en-US" sz="2400" dirty="0"/>
              <a:t> subset of features.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8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655</TotalTime>
  <Words>375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Hardcover</vt:lpstr>
      <vt:lpstr>Amazon Product Reviews Sentiment Analysis</vt:lpstr>
      <vt:lpstr> Objective </vt:lpstr>
      <vt:lpstr>Introduction</vt:lpstr>
      <vt:lpstr>Tools Required</vt:lpstr>
      <vt:lpstr>Flow Chart</vt:lpstr>
      <vt:lpstr>Steps followed </vt:lpstr>
      <vt:lpstr>Dataset Reference &amp; Variables </vt:lpstr>
      <vt:lpstr>Data Wrangling </vt:lpstr>
      <vt:lpstr> Algorithms used</vt:lpstr>
      <vt:lpstr>Cont…</vt:lpstr>
      <vt:lpstr>Cont..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</dc:title>
  <dc:creator>WIN</dc:creator>
  <cp:lastModifiedBy>bksir</cp:lastModifiedBy>
  <cp:revision>40</cp:revision>
  <dcterms:created xsi:type="dcterms:W3CDTF">2021-01-13T07:15:32Z</dcterms:created>
  <dcterms:modified xsi:type="dcterms:W3CDTF">2021-02-06T05:19:42Z</dcterms:modified>
</cp:coreProperties>
</file>