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7" r:id="rId7"/>
    <p:sldId id="262" r:id="rId8"/>
    <p:sldId id="268" r:id="rId9"/>
    <p:sldId id="269" r:id="rId10"/>
    <p:sldId id="263" r:id="rId11"/>
    <p:sldId id="264" r:id="rId12"/>
    <p:sldId id="270" r:id="rId13"/>
    <p:sldId id="271" r:id="rId14"/>
    <p:sldId id="265" r:id="rId15"/>
    <p:sldId id="266"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1D523F-EB55-4986-88AD-B689D2DA4ABE}"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275434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D523F-EB55-4986-88AD-B689D2DA4ABE}"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344511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D523F-EB55-4986-88AD-B689D2DA4ABE}"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58613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D523F-EB55-4986-88AD-B689D2DA4ABE}"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359103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D523F-EB55-4986-88AD-B689D2DA4ABE}"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329228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1D523F-EB55-4986-88AD-B689D2DA4ABE}"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293444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D523F-EB55-4986-88AD-B689D2DA4ABE}"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411745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1D523F-EB55-4986-88AD-B689D2DA4ABE}"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233442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D523F-EB55-4986-88AD-B689D2DA4ABE}"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184576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D523F-EB55-4986-88AD-B689D2DA4ABE}"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164186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D523F-EB55-4986-88AD-B689D2DA4ABE}"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30431-E223-41C3-912A-801B07B4579A}" type="slidenum">
              <a:rPr lang="en-US" smtClean="0"/>
              <a:t>‹#›</a:t>
            </a:fld>
            <a:endParaRPr lang="en-US"/>
          </a:p>
        </p:txBody>
      </p:sp>
    </p:spTree>
    <p:extLst>
      <p:ext uri="{BB962C8B-B14F-4D97-AF65-F5344CB8AC3E}">
        <p14:creationId xmlns:p14="http://schemas.microsoft.com/office/powerpoint/2010/main" val="103007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D523F-EB55-4986-88AD-B689D2DA4ABE}" type="datetimeFigureOut">
              <a:rPr lang="en-US" smtClean="0"/>
              <a:t>3/7/2023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30431-E223-41C3-912A-801B07B4579A}" type="slidenum">
              <a:rPr lang="en-US" smtClean="0"/>
              <a:t>‹#›</a:t>
            </a:fld>
            <a:endParaRPr lang="en-US"/>
          </a:p>
        </p:txBody>
      </p:sp>
    </p:spTree>
    <p:extLst>
      <p:ext uri="{BB962C8B-B14F-4D97-AF65-F5344CB8AC3E}">
        <p14:creationId xmlns:p14="http://schemas.microsoft.com/office/powerpoint/2010/main" val="163873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u="sng" dirty="0" smtClean="0">
                <a:solidFill>
                  <a:schemeClr val="bg1"/>
                </a:solidFill>
              </a:rPr>
              <a:t>Email Classification Into Abusive And Non Abusive</a:t>
            </a:r>
            <a:endParaRPr lang="en-US" sz="4000" b="1" u="sng" dirty="0">
              <a:solidFill>
                <a:schemeClr val="bg1"/>
              </a:solidFill>
            </a:endParaRPr>
          </a:p>
        </p:txBody>
      </p:sp>
      <p:sp>
        <p:nvSpPr>
          <p:cNvPr id="4" name="Content Placeholder 3"/>
          <p:cNvSpPr>
            <a:spLocks noGrp="1"/>
          </p:cNvSpPr>
          <p:nvPr>
            <p:ph sz="half" idx="1"/>
          </p:nvPr>
        </p:nvSpPr>
        <p:spPr/>
        <p:txBody>
          <a:bodyPr>
            <a:normAutofit/>
          </a:bodyPr>
          <a:lstStyle/>
          <a:p>
            <a:pPr marL="0" indent="0" algn="ctr">
              <a:buNone/>
            </a:pPr>
            <a:r>
              <a:rPr lang="en-US" sz="4000" b="1" dirty="0" smtClean="0">
                <a:solidFill>
                  <a:schemeClr val="bg1"/>
                </a:solidFill>
              </a:rPr>
              <a:t>Project </a:t>
            </a:r>
          </a:p>
          <a:p>
            <a:pPr marL="0" indent="0" algn="ctr">
              <a:buNone/>
            </a:pPr>
            <a:r>
              <a:rPr lang="en-US" sz="4000" b="1" dirty="0" smtClean="0">
                <a:solidFill>
                  <a:schemeClr val="bg1"/>
                </a:solidFill>
              </a:rPr>
              <a:t>Based On</a:t>
            </a:r>
          </a:p>
          <a:p>
            <a:pPr marL="0" indent="0" algn="ctr">
              <a:buNone/>
            </a:pPr>
            <a:r>
              <a:rPr lang="en-US" sz="4000" b="1" dirty="0" smtClean="0">
                <a:solidFill>
                  <a:srgbClr val="FFFF00"/>
                </a:solidFill>
              </a:rPr>
              <a:t>Natural Language </a:t>
            </a:r>
          </a:p>
          <a:p>
            <a:pPr marL="0" indent="0" algn="ctr">
              <a:buNone/>
            </a:pPr>
            <a:r>
              <a:rPr lang="en-US" sz="4000" b="1" dirty="0" smtClean="0">
                <a:solidFill>
                  <a:srgbClr val="FFFF00"/>
                </a:solidFill>
              </a:rPr>
              <a:t>Processing (NLP)</a:t>
            </a:r>
          </a:p>
          <a:p>
            <a:pPr marL="0" indent="0" algn="ctr">
              <a:buNone/>
            </a:pPr>
            <a:r>
              <a:rPr lang="en-US" sz="4000" b="1" dirty="0" smtClean="0">
                <a:solidFill>
                  <a:schemeClr val="bg1"/>
                </a:solidFill>
              </a:rPr>
              <a:t>Technique</a:t>
            </a:r>
            <a:endParaRPr lang="en-US" sz="4000" b="1" dirty="0">
              <a:solidFill>
                <a:schemeClr val="bg1"/>
              </a:solidFill>
            </a:endParaRPr>
          </a:p>
        </p:txBody>
      </p:sp>
      <p:sp>
        <p:nvSpPr>
          <p:cNvPr id="5" name="Content Placeholder 4"/>
          <p:cNvSpPr>
            <a:spLocks noGrp="1"/>
          </p:cNvSpPr>
          <p:nvPr>
            <p:ph sz="half" idx="2"/>
          </p:nvPr>
        </p:nvSpPr>
        <p:spPr>
          <a:xfrm>
            <a:off x="7272996" y="1825625"/>
            <a:ext cx="4080803" cy="3477895"/>
          </a:xfrm>
          <a:gradFill>
            <a:gsLst>
              <a:gs pos="7000">
                <a:schemeClr val="accent1">
                  <a:lumMod val="5000"/>
                  <a:lumOff val="95000"/>
                </a:schemeClr>
              </a:gs>
              <a:gs pos="54000">
                <a:schemeClr val="accent1">
                  <a:lumMod val="30000"/>
                  <a:lumOff val="70000"/>
                </a:schemeClr>
              </a:gs>
            </a:gsLst>
            <a:lin ang="5400000" scaled="1"/>
          </a:gradFill>
        </p:spPr>
        <p:txBody>
          <a:bodyPr/>
          <a:lstStyle/>
          <a:p>
            <a:pPr marL="0" indent="0" algn="ctr">
              <a:buNone/>
            </a:pPr>
            <a:r>
              <a:rPr lang="en-US" dirty="0" smtClean="0"/>
              <a:t>Team Members</a:t>
            </a:r>
          </a:p>
          <a:p>
            <a:pPr marL="0" indent="0">
              <a:buNone/>
            </a:pPr>
            <a:r>
              <a:rPr lang="en-US" dirty="0" smtClean="0">
                <a:solidFill>
                  <a:srgbClr val="FF3399"/>
                </a:solidFill>
              </a:rPr>
              <a:t>  1. Sanket Bait</a:t>
            </a:r>
          </a:p>
          <a:p>
            <a:pPr marL="0" indent="0">
              <a:buNone/>
            </a:pPr>
            <a:r>
              <a:rPr lang="en-US" dirty="0">
                <a:solidFill>
                  <a:srgbClr val="FF3399"/>
                </a:solidFill>
              </a:rPr>
              <a:t>  </a:t>
            </a:r>
            <a:r>
              <a:rPr lang="en-US" dirty="0" smtClean="0">
                <a:solidFill>
                  <a:srgbClr val="FF3399"/>
                </a:solidFill>
              </a:rPr>
              <a:t>2. Satyaprakash Chhabile</a:t>
            </a:r>
          </a:p>
          <a:p>
            <a:pPr marL="0" indent="0">
              <a:buNone/>
            </a:pPr>
            <a:r>
              <a:rPr lang="en-US" dirty="0" smtClean="0">
                <a:solidFill>
                  <a:srgbClr val="FF3399"/>
                </a:solidFill>
              </a:rPr>
              <a:t>  3. Anil Jadhav</a:t>
            </a:r>
          </a:p>
          <a:p>
            <a:pPr marL="0" indent="0">
              <a:buNone/>
            </a:pPr>
            <a:r>
              <a:rPr lang="en-US" dirty="0" smtClean="0">
                <a:solidFill>
                  <a:srgbClr val="FF3399"/>
                </a:solidFill>
              </a:rPr>
              <a:t>  4. Mohammad Ali</a:t>
            </a:r>
          </a:p>
          <a:p>
            <a:pPr marL="0" indent="0">
              <a:buNone/>
            </a:pPr>
            <a:r>
              <a:rPr lang="en-US" dirty="0">
                <a:solidFill>
                  <a:srgbClr val="FF3399"/>
                </a:solidFill>
              </a:rPr>
              <a:t> </a:t>
            </a:r>
            <a:r>
              <a:rPr lang="en-US" dirty="0" smtClean="0">
                <a:solidFill>
                  <a:srgbClr val="FF3399"/>
                </a:solidFill>
              </a:rPr>
              <a:t> 5. </a:t>
            </a:r>
            <a:r>
              <a:rPr lang="en-US" dirty="0">
                <a:solidFill>
                  <a:srgbClr val="FF3399"/>
                </a:solidFill>
              </a:rPr>
              <a:t>K</a:t>
            </a:r>
            <a:r>
              <a:rPr lang="en-US" dirty="0" smtClean="0">
                <a:solidFill>
                  <a:srgbClr val="FF3399"/>
                </a:solidFill>
              </a:rPr>
              <a:t>akaraparthi Mahesh</a:t>
            </a:r>
          </a:p>
        </p:txBody>
      </p:sp>
      <p:sp>
        <p:nvSpPr>
          <p:cNvPr id="9" name="Rectangle 8"/>
          <p:cNvSpPr/>
          <p:nvPr/>
        </p:nvSpPr>
        <p:spPr>
          <a:xfrm>
            <a:off x="7272996" y="6009397"/>
            <a:ext cx="4692161" cy="547394"/>
          </a:xfrm>
          <a:prstGeom prst="rect">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B050"/>
              </a:solidFill>
            </a:endParaRPr>
          </a:p>
        </p:txBody>
      </p:sp>
    </p:spTree>
    <p:extLst>
      <p:ext uri="{BB962C8B-B14F-4D97-AF65-F5344CB8AC3E}">
        <p14:creationId xmlns:p14="http://schemas.microsoft.com/office/powerpoint/2010/main" val="900218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577"/>
          </a:xfrm>
          <a:solidFill>
            <a:schemeClr val="accent2">
              <a:lumMod val="20000"/>
              <a:lumOff val="80000"/>
            </a:schemeClr>
          </a:solidFill>
        </p:spPr>
        <p:txBody>
          <a:bodyPr/>
          <a:lstStyle/>
          <a:p>
            <a:pPr algn="ctr"/>
            <a:r>
              <a:rPr lang="en-US" b="1" dirty="0" smtClean="0"/>
              <a:t>Correlation Analysis</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2707" y="2875878"/>
            <a:ext cx="5367600" cy="2250831"/>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00444" y="2243686"/>
            <a:ext cx="4925112" cy="3515216"/>
          </a:xfrm>
        </p:spPr>
      </p:pic>
    </p:spTree>
    <p:extLst>
      <p:ext uri="{BB962C8B-B14F-4D97-AF65-F5344CB8AC3E}">
        <p14:creationId xmlns:p14="http://schemas.microsoft.com/office/powerpoint/2010/main" val="455132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a:solidFill>
            <a:schemeClr val="accent2">
              <a:lumMod val="20000"/>
              <a:lumOff val="80000"/>
            </a:schemeClr>
          </a:solidFill>
        </p:spPr>
        <p:txBody>
          <a:bodyPr/>
          <a:lstStyle/>
          <a:p>
            <a:pPr algn="ctr"/>
            <a:r>
              <a:rPr lang="en-US" b="1" dirty="0" smtClean="0"/>
              <a:t>Visualizing Correlation using pair plot</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8203" y="3151163"/>
            <a:ext cx="5155246" cy="14911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09970" y="1848343"/>
            <a:ext cx="4906060" cy="4305901"/>
          </a:xfrm>
        </p:spPr>
      </p:pic>
    </p:spTree>
    <p:extLst>
      <p:ext uri="{BB962C8B-B14F-4D97-AF65-F5344CB8AC3E}">
        <p14:creationId xmlns:p14="http://schemas.microsoft.com/office/powerpoint/2010/main" val="2572076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762000" y="140041"/>
            <a:ext cx="10515600" cy="929103"/>
          </a:xfrm>
          <a:solidFill>
            <a:schemeClr val="accent2">
              <a:lumMod val="20000"/>
              <a:lumOff val="80000"/>
            </a:schemeClr>
          </a:solidFill>
        </p:spPr>
        <p:txBody>
          <a:bodyPr/>
          <a:lstStyle/>
          <a:p>
            <a:r>
              <a:rPr lang="en-US" b="1" dirty="0" smtClean="0">
                <a:latin typeface="Times New Roman" panose="02020603050405020304" pitchFamily="18" charset="0"/>
                <a:cs typeface="Times New Roman" panose="02020603050405020304" pitchFamily="18" charset="0"/>
              </a:rPr>
              <a:t>Data Cleaning And Preprocessing</a:t>
            </a:r>
            <a:endParaRPr lang="en-US"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253218" y="1308295"/>
            <a:ext cx="5766582" cy="5430130"/>
          </a:xfrm>
        </p:spPr>
        <p:txBody>
          <a:bodyPr>
            <a:normAutofit lnSpcReduction="10000"/>
          </a:bodyPr>
          <a:lstStyle/>
          <a:p>
            <a:r>
              <a:rPr lang="en-US" sz="2400" dirty="0" smtClean="0"/>
              <a:t>Removing the numbers, symbols, punctuations, spaces, special characters from the text data.</a:t>
            </a:r>
          </a:p>
          <a:p>
            <a:r>
              <a:rPr lang="en-US" sz="2400" dirty="0" smtClean="0"/>
              <a:t>Normalizing the data by lowering the case of the text.</a:t>
            </a:r>
          </a:p>
          <a:p>
            <a:r>
              <a:rPr lang="en-US" sz="2400" dirty="0" smtClean="0"/>
              <a:t>Tokenizing the data from each sentences of the emails.</a:t>
            </a:r>
          </a:p>
          <a:p>
            <a:r>
              <a:rPr lang="en-US" sz="2400" dirty="0" smtClean="0"/>
              <a:t>Lemmatizing the words.</a:t>
            </a:r>
          </a:p>
          <a:p>
            <a:r>
              <a:rPr lang="en-US" sz="2400" dirty="0" smtClean="0"/>
              <a:t>Removing the stop words from the text data.</a:t>
            </a:r>
          </a:p>
          <a:p>
            <a:r>
              <a:rPr lang="en-US" sz="2400" dirty="0" smtClean="0"/>
              <a:t>Rejoin meaningful stem words in single string like a sentence.</a:t>
            </a:r>
          </a:p>
          <a:p>
            <a:r>
              <a:rPr lang="en-US" sz="2400" dirty="0" smtClean="0"/>
              <a:t>Finally vectorizing all the word into vector matrixes</a:t>
            </a:r>
            <a:endParaRPr lang="en-US" sz="2400"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308295"/>
            <a:ext cx="5911850" cy="5430130"/>
          </a:xfrm>
          <a:solidFill>
            <a:schemeClr val="bg1"/>
          </a:solidFill>
        </p:spPr>
      </p:pic>
    </p:spTree>
    <p:extLst>
      <p:ext uri="{BB962C8B-B14F-4D97-AF65-F5344CB8AC3E}">
        <p14:creationId xmlns:p14="http://schemas.microsoft.com/office/powerpoint/2010/main" val="1610681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166425" cy="576775"/>
          </a:xfrm>
          <a:solidFill>
            <a:schemeClr val="accent2"/>
          </a:solidFill>
        </p:spPr>
        <p:txBody>
          <a:bodyPr>
            <a:normAutofit fontScale="90000"/>
          </a:bodyPr>
          <a:lstStyle/>
          <a:p>
            <a:r>
              <a:rPr lang="en-US" b="1" dirty="0" smtClean="0">
                <a:latin typeface="Algerian" panose="04020705040A02060702" pitchFamily="82" charset="0"/>
              </a:rPr>
              <a:t>Code -:</a:t>
            </a:r>
            <a:endParaRPr lang="en-US" b="1"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71440"/>
            <a:ext cx="10515600" cy="5891383"/>
          </a:xfrm>
        </p:spPr>
      </p:pic>
    </p:spTree>
    <p:extLst>
      <p:ext uri="{BB962C8B-B14F-4D97-AF65-F5344CB8AC3E}">
        <p14:creationId xmlns:p14="http://schemas.microsoft.com/office/powerpoint/2010/main" val="68899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509"/>
          </a:xfrm>
          <a:solidFill>
            <a:schemeClr val="accent2">
              <a:lumMod val="20000"/>
              <a:lumOff val="80000"/>
            </a:schemeClr>
          </a:solidFill>
        </p:spPr>
        <p:txBody>
          <a:bodyPr/>
          <a:lstStyle/>
          <a:p>
            <a:r>
              <a:rPr lang="en-US" b="1" dirty="0" smtClean="0"/>
              <a:t>Visualizing Word Cloud for Abusive Mails</a:t>
            </a:r>
            <a:endParaRPr lang="en-US"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96418" y="1690688"/>
            <a:ext cx="6611815" cy="47799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341798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577"/>
          </a:xfrm>
          <a:solidFill>
            <a:schemeClr val="accent2">
              <a:lumMod val="20000"/>
              <a:lumOff val="80000"/>
            </a:schemeClr>
          </a:solidFill>
        </p:spPr>
        <p:txBody>
          <a:bodyPr/>
          <a:lstStyle/>
          <a:p>
            <a:pPr algn="ctr"/>
            <a:r>
              <a:rPr lang="en-US" b="1" dirty="0" smtClean="0"/>
              <a:t>Visualizing Word Cloud for Non Abusive Mails</a:t>
            </a:r>
            <a:endParaRPr lang="en-US"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73194" y="1690688"/>
            <a:ext cx="5711483" cy="4513164"/>
          </a:xfrm>
          <a:prstGeom prst="rect">
            <a:avLst/>
          </a:prstGeom>
          <a:solidFill>
            <a:schemeClr val="accent4">
              <a:lumMod val="40000"/>
              <a:lumOff val="60000"/>
            </a:schemeClr>
          </a:solidFill>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596423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5083"/>
            <a:ext cx="10515600" cy="998805"/>
          </a:xfrm>
          <a:solidFill>
            <a:schemeClr val="accent2">
              <a:lumMod val="20000"/>
              <a:lumOff val="80000"/>
            </a:schemeClr>
          </a:solidFill>
        </p:spPr>
        <p:txBody>
          <a:bodyPr>
            <a:noAutofit/>
          </a:bodyPr>
          <a:lstStyle/>
          <a:p>
            <a:pPr algn="ctr"/>
            <a:r>
              <a:rPr lang="en-US" sz="3200" b="1" dirty="0" smtClean="0"/>
              <a:t>Visualizing most occurred word in Abusive and Non Abusive Email</a:t>
            </a:r>
            <a:endParaRPr lang="en-US" sz="3200"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3897" y="1512961"/>
            <a:ext cx="5015873" cy="4351337"/>
          </a:xfrm>
          <a:solidFill>
            <a:schemeClr val="accent4">
              <a:lumMod val="40000"/>
              <a:lumOff val="60000"/>
            </a:schemeClr>
          </a:solidFill>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34419" y="1512961"/>
            <a:ext cx="5104762" cy="4351337"/>
          </a:xfrm>
          <a:solidFill>
            <a:schemeClr val="accent4">
              <a:lumMod val="40000"/>
              <a:lumOff val="60000"/>
            </a:schemeClr>
          </a:solidFill>
        </p:spPr>
      </p:pic>
    </p:spTree>
    <p:extLst>
      <p:ext uri="{BB962C8B-B14F-4D97-AF65-F5344CB8AC3E}">
        <p14:creationId xmlns:p14="http://schemas.microsoft.com/office/powerpoint/2010/main" val="3682759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09" y="0"/>
            <a:ext cx="12191999" cy="6858000"/>
          </a:xfrm>
          <a:gradFill>
            <a:gsLst>
              <a:gs pos="7000">
                <a:schemeClr val="accent1">
                  <a:lumMod val="5000"/>
                  <a:lumOff val="95000"/>
                </a:schemeClr>
              </a:gs>
              <a:gs pos="54000">
                <a:schemeClr val="accent1">
                  <a:lumMod val="30000"/>
                  <a:lumOff val="70000"/>
                </a:schemeClr>
              </a:gs>
            </a:gsLst>
            <a:lin ang="5400000" scaled="1"/>
          </a:gradFill>
        </p:spPr>
        <p:txBody>
          <a:bodyPr>
            <a:normAutofit/>
          </a:bodyPr>
          <a:lstStyle/>
          <a:p>
            <a:pPr algn="ctr"/>
            <a:r>
              <a:rPr lang="en-US" sz="9600" b="1" dirty="0" smtClean="0">
                <a:effectLst>
                  <a:outerShdw blurRad="38100" dist="38100" dir="2700000" algn="tl">
                    <a:srgbClr val="000000">
                      <a:alpha val="43137"/>
                    </a:srgbClr>
                  </a:outerShdw>
                </a:effectLst>
              </a:rPr>
              <a:t>THANK YOU</a:t>
            </a:r>
            <a:endParaRPr lang="en-US" sz="9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0299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1" y="0"/>
            <a:ext cx="12192000" cy="6858000"/>
          </a:xfrm>
          <a:gradFill>
            <a:gsLst>
              <a:gs pos="7000">
                <a:schemeClr val="accent1">
                  <a:lumMod val="5000"/>
                  <a:lumOff val="95000"/>
                </a:schemeClr>
              </a:gs>
              <a:gs pos="54000">
                <a:schemeClr val="accent1">
                  <a:lumMod val="30000"/>
                  <a:lumOff val="70000"/>
                </a:schemeClr>
              </a:gs>
            </a:gsLst>
            <a:lin ang="5400000" scaled="1"/>
          </a:gradFill>
        </p:spPr>
        <p:txBody>
          <a:bodyPr/>
          <a:lstStyle/>
          <a:p>
            <a:pPr marL="0" indent="0">
              <a:buNone/>
            </a:pPr>
            <a:r>
              <a:rPr lang="en-US" b="1" u="sng" dirty="0" smtClean="0">
                <a:latin typeface="Times New Roman" panose="02020603050405020304" pitchFamily="18" charset="0"/>
                <a:cs typeface="Times New Roman" panose="02020603050405020304" pitchFamily="18" charset="0"/>
              </a:rPr>
              <a:t> Business Problem:</a:t>
            </a:r>
            <a:endParaRPr lang="en-US" u="sng"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Inappropriate emails would demotivates and spoil the positive environment  that would      lead to more attrition rate and low productivity and Inappropriate emails could be on form     of bullying, racism, sexual favouritism and hate in the gender or culture, in today’s world so dominated by email no organization is immune to these hate emails.</a:t>
            </a:r>
          </a:p>
          <a:p>
            <a:pPr marL="0" indent="0">
              <a:buNone/>
            </a:pPr>
            <a:endParaRPr lang="en-US" b="1" u="sng" dirty="0" smtClean="0">
              <a:latin typeface="Times New Roman" panose="02020603050405020304" pitchFamily="18" charset="0"/>
              <a:cs typeface="Times New Roman" panose="02020603050405020304" pitchFamily="18" charset="0"/>
            </a:endParaRPr>
          </a:p>
          <a:p>
            <a:pPr marL="0" indent="0">
              <a:buNone/>
            </a:pPr>
            <a:r>
              <a:rPr lang="en-US" b="1" u="sng" dirty="0" smtClean="0">
                <a:latin typeface="Times New Roman" panose="02020603050405020304" pitchFamily="18" charset="0"/>
                <a:cs typeface="Times New Roman" panose="02020603050405020304" pitchFamily="18" charset="0"/>
              </a:rPr>
              <a:t> Objective :</a:t>
            </a:r>
          </a:p>
          <a:p>
            <a:pPr marL="0" indent="0">
              <a:buNone/>
            </a:pPr>
            <a:r>
              <a:rPr lang="en-US" sz="2600" dirty="0" smtClean="0"/>
              <a:t>The </a:t>
            </a:r>
            <a:r>
              <a:rPr lang="en-US" sz="2600" dirty="0"/>
              <a:t>goal of the project is to identify such emails in the given day based on the above inappropriate content</a:t>
            </a:r>
            <a:r>
              <a:rPr lang="en-US" sz="2600" dirty="0" smtClean="0"/>
              <a:t>.</a:t>
            </a:r>
          </a:p>
          <a:p>
            <a:pPr marL="0" indent="0">
              <a:buNone/>
            </a:pPr>
            <a:endParaRPr lang="en-US" dirty="0" smtClean="0"/>
          </a:p>
          <a:p>
            <a:pPr marL="0" indent="0">
              <a:buNone/>
            </a:pPr>
            <a:r>
              <a:rPr lang="en-US" b="1" dirty="0" smtClean="0">
                <a:cs typeface="Times New Roman" panose="02020603050405020304" pitchFamily="18" charset="0"/>
              </a:rPr>
              <a:t>Methodologies:</a:t>
            </a:r>
          </a:p>
          <a:p>
            <a:r>
              <a:rPr lang="en-US" sz="2600" dirty="0" smtClean="0">
                <a:latin typeface="Times New Roman" panose="02020603050405020304" pitchFamily="18" charset="0"/>
                <a:cs typeface="Times New Roman" panose="02020603050405020304" pitchFamily="18" charset="0"/>
              </a:rPr>
              <a:t> Naive Buyes</a:t>
            </a:r>
          </a:p>
          <a:p>
            <a:r>
              <a:rPr lang="en-US" sz="2600" dirty="0" smtClean="0">
                <a:latin typeface="Times New Roman" panose="02020603050405020304" pitchFamily="18" charset="0"/>
                <a:cs typeface="Times New Roman" panose="02020603050405020304" pitchFamily="18" charset="0"/>
              </a:rPr>
              <a:t> Support Vector Machine (SVM)</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Extra Tree Classifier</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95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1" y="0"/>
            <a:ext cx="12192000" cy="6858000"/>
          </a:xfrm>
          <a:gradFill>
            <a:gsLst>
              <a:gs pos="7000">
                <a:schemeClr val="accent1">
                  <a:lumMod val="5000"/>
                  <a:lumOff val="95000"/>
                </a:schemeClr>
              </a:gs>
              <a:gs pos="54000">
                <a:schemeClr val="accent1">
                  <a:lumMod val="30000"/>
                  <a:lumOff val="70000"/>
                </a:schemeClr>
              </a:gs>
            </a:gsLst>
            <a:lin ang="5400000" scaled="1"/>
          </a:gradFill>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NLP  Definition :</a:t>
            </a:r>
          </a:p>
          <a:p>
            <a:pPr marL="0" indent="0">
              <a:buNone/>
            </a:pPr>
            <a:r>
              <a:rPr lang="en-US" sz="2600" dirty="0" smtClean="0">
                <a:latin typeface="Times New Roman" panose="02020603050405020304" pitchFamily="18" charset="0"/>
                <a:cs typeface="Times New Roman" panose="02020603050405020304" pitchFamily="18" charset="0"/>
              </a:rPr>
              <a:t>The Term Natural Language Processing encompasses a broad set of Technique for automated generation, manipulation, and analysis of natural or human language.</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S0, </a:t>
            </a:r>
            <a:r>
              <a:rPr lang="en-US" sz="2600" b="1" dirty="0" smtClean="0">
                <a:solidFill>
                  <a:schemeClr val="accent4"/>
                </a:solidFill>
                <a:latin typeface="Times New Roman" panose="02020603050405020304" pitchFamily="18" charset="0"/>
                <a:cs typeface="Times New Roman" panose="02020603050405020304" pitchFamily="18" charset="0"/>
              </a:rPr>
              <a:t>NLP</a:t>
            </a:r>
            <a:r>
              <a:rPr lang="en-US" sz="2600" dirty="0" smtClean="0">
                <a:latin typeface="Times New Roman" panose="02020603050405020304" pitchFamily="18" charset="0"/>
                <a:cs typeface="Times New Roman" panose="02020603050405020304" pitchFamily="18" charset="0"/>
              </a:rPr>
              <a:t> comprises Of mainly three things -:</a:t>
            </a:r>
          </a:p>
          <a:p>
            <a:r>
              <a:rPr lang="en-US" sz="2600" dirty="0" smtClean="0">
                <a:latin typeface="Times New Roman" panose="02020603050405020304" pitchFamily="18" charset="0"/>
                <a:cs typeface="Times New Roman" panose="02020603050405020304" pitchFamily="18" charset="0"/>
              </a:rPr>
              <a:t>Automated Generation of Natural Language.</a:t>
            </a:r>
          </a:p>
          <a:p>
            <a:r>
              <a:rPr lang="en-US" sz="2600" dirty="0" smtClean="0">
                <a:latin typeface="Times New Roman" panose="02020603050405020304" pitchFamily="18" charset="0"/>
                <a:cs typeface="Times New Roman" panose="02020603050405020304" pitchFamily="18" charset="0"/>
              </a:rPr>
              <a:t>Text manipulation of Natural Language.</a:t>
            </a:r>
          </a:p>
          <a:p>
            <a:r>
              <a:rPr lang="en-US" sz="2600" dirty="0" smtClean="0">
                <a:latin typeface="Times New Roman" panose="02020603050405020304" pitchFamily="18" charset="0"/>
                <a:cs typeface="Times New Roman" panose="02020603050405020304" pitchFamily="18" charset="0"/>
              </a:rPr>
              <a:t>General analysis of Natural Language.</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Although most </a:t>
            </a:r>
            <a:r>
              <a:rPr lang="en-US" sz="2600" b="1" dirty="0" smtClean="0">
                <a:solidFill>
                  <a:schemeClr val="accent4"/>
                </a:solidFill>
                <a:latin typeface="Times New Roman" panose="02020603050405020304" pitchFamily="18" charset="0"/>
                <a:cs typeface="Times New Roman" panose="02020603050405020304" pitchFamily="18" charset="0"/>
              </a:rPr>
              <a:t>NLP</a:t>
            </a:r>
            <a:r>
              <a:rPr lang="en-US" sz="2600" dirty="0" smtClean="0">
                <a:latin typeface="Times New Roman" panose="02020603050405020304" pitchFamily="18" charset="0"/>
                <a:cs typeface="Times New Roman" panose="02020603050405020304" pitchFamily="18" charset="0"/>
              </a:rPr>
              <a:t> technique inherit largely from </a:t>
            </a:r>
            <a:r>
              <a:rPr lang="en-US" sz="2600" dirty="0" smtClean="0">
                <a:solidFill>
                  <a:schemeClr val="accent4"/>
                </a:solidFill>
                <a:latin typeface="Times New Roman" panose="02020603050405020304" pitchFamily="18" charset="0"/>
                <a:cs typeface="Times New Roman" panose="02020603050405020304" pitchFamily="18" charset="0"/>
              </a:rPr>
              <a:t>Linguistics</a:t>
            </a:r>
            <a:r>
              <a:rPr lang="en-US" sz="2600" dirty="0" smtClean="0">
                <a:latin typeface="Times New Roman" panose="02020603050405020304" pitchFamily="18" charset="0"/>
                <a:cs typeface="Times New Roman" panose="02020603050405020304" pitchFamily="18" charset="0"/>
              </a:rPr>
              <a:t> and </a:t>
            </a:r>
            <a:r>
              <a:rPr lang="en-US" sz="2600" dirty="0" smtClean="0">
                <a:solidFill>
                  <a:schemeClr val="accent4"/>
                </a:solidFill>
                <a:latin typeface="Times New Roman" panose="02020603050405020304" pitchFamily="18" charset="0"/>
                <a:cs typeface="Times New Roman" panose="02020603050405020304" pitchFamily="18" charset="0"/>
              </a:rPr>
              <a:t>Artificial Intelligence</a:t>
            </a:r>
            <a:r>
              <a:rPr lang="en-US" sz="2600" dirty="0" smtClean="0">
                <a:latin typeface="Times New Roman" panose="02020603050405020304" pitchFamily="18" charset="0"/>
                <a:cs typeface="Times New Roman" panose="02020603050405020304" pitchFamily="18" charset="0"/>
              </a:rPr>
              <a:t>, They are also influenced by relatively newer areas such as  </a:t>
            </a:r>
            <a:r>
              <a:rPr lang="en-US" sz="2600" dirty="0" smtClean="0">
                <a:solidFill>
                  <a:schemeClr val="accent4"/>
                </a:solidFill>
                <a:latin typeface="Times New Roman" panose="02020603050405020304" pitchFamily="18" charset="0"/>
                <a:cs typeface="Times New Roman" panose="02020603050405020304" pitchFamily="18" charset="0"/>
              </a:rPr>
              <a:t>Machine Learning, Computational</a:t>
            </a:r>
            <a:r>
              <a:rPr lang="en-US" sz="2600" dirty="0" smtClean="0">
                <a:latin typeface="Times New Roman" panose="02020603050405020304" pitchFamily="18" charset="0"/>
                <a:cs typeface="Times New Roman" panose="02020603050405020304" pitchFamily="18" charset="0"/>
              </a:rPr>
              <a:t> </a:t>
            </a:r>
            <a:r>
              <a:rPr lang="en-US" sz="2600" dirty="0" smtClean="0">
                <a:solidFill>
                  <a:schemeClr val="accent4"/>
                </a:solidFill>
                <a:latin typeface="Times New Roman" panose="02020603050405020304" pitchFamily="18" charset="0"/>
                <a:cs typeface="Times New Roman" panose="02020603050405020304" pitchFamily="18" charset="0"/>
              </a:rPr>
              <a:t>Statistics</a:t>
            </a:r>
            <a:r>
              <a:rPr lang="en-US" sz="2600" dirty="0" smtClean="0">
                <a:latin typeface="Times New Roman" panose="02020603050405020304" pitchFamily="18" charset="0"/>
                <a:cs typeface="Times New Roman" panose="02020603050405020304" pitchFamily="18" charset="0"/>
              </a:rPr>
              <a:t> and </a:t>
            </a:r>
            <a:r>
              <a:rPr lang="en-US" sz="2600" dirty="0" smtClean="0">
                <a:solidFill>
                  <a:schemeClr val="accent4"/>
                </a:solidFill>
                <a:latin typeface="Times New Roman" panose="02020603050405020304" pitchFamily="18" charset="0"/>
                <a:cs typeface="Times New Roman" panose="02020603050405020304" pitchFamily="18" charset="0"/>
              </a:rPr>
              <a:t>Cognitive Sciences.</a:t>
            </a:r>
          </a:p>
        </p:txBody>
      </p:sp>
    </p:spTree>
    <p:extLst>
      <p:ext uri="{BB962C8B-B14F-4D97-AF65-F5344CB8AC3E}">
        <p14:creationId xmlns:p14="http://schemas.microsoft.com/office/powerpoint/2010/main" val="3158232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0" y="0"/>
            <a:ext cx="12192000" cy="6858000"/>
          </a:xfrm>
          <a:gradFill>
            <a:gsLst>
              <a:gs pos="7000">
                <a:schemeClr val="accent1">
                  <a:lumMod val="5000"/>
                  <a:lumOff val="95000"/>
                </a:schemeClr>
              </a:gs>
              <a:gs pos="54000">
                <a:schemeClr val="accent1">
                  <a:lumMod val="30000"/>
                  <a:lumOff val="70000"/>
                </a:schemeClr>
              </a:gs>
            </a:gsLst>
            <a:lin ang="5400000" scaled="1"/>
          </a:gradFill>
        </p:spPr>
        <p:txBody>
          <a:bodyPr/>
          <a:lstStyle/>
          <a:p>
            <a:pPr marL="0" indent="0" algn="ctr">
              <a:buNone/>
            </a:pPr>
            <a:r>
              <a:rPr lang="en-US" dirty="0" smtClean="0"/>
              <a:t> </a:t>
            </a:r>
            <a:r>
              <a:rPr lang="en-US" b="1" dirty="0" smtClean="0">
                <a:latin typeface="Times New Roman" panose="02020603050405020304" pitchFamily="18" charset="0"/>
                <a:cs typeface="Times New Roman" panose="02020603050405020304" pitchFamily="18" charset="0"/>
              </a:rPr>
              <a:t>PROJECT WORK FLOW</a:t>
            </a:r>
          </a:p>
          <a:p>
            <a:pPr marL="0" indent="0" algn="ctr">
              <a:buNone/>
            </a:pPr>
            <a:endParaRPr lang="en-US" dirty="0" smtClean="0"/>
          </a:p>
        </p:txBody>
      </p:sp>
      <p:sp>
        <p:nvSpPr>
          <p:cNvPr id="4" name="Rectangle 3"/>
          <p:cNvSpPr/>
          <p:nvPr/>
        </p:nvSpPr>
        <p:spPr>
          <a:xfrm>
            <a:off x="0" y="485203"/>
            <a:ext cx="12192000" cy="7006108"/>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4487590" y="665589"/>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Clean Data</a:t>
            </a:r>
            <a:endParaRPr lang="en-US" dirty="0">
              <a:solidFill>
                <a:schemeClr val="tx1"/>
              </a:solidFill>
            </a:endParaRPr>
          </a:p>
        </p:txBody>
      </p:sp>
      <p:sp>
        <p:nvSpPr>
          <p:cNvPr id="28" name="Rounded Rectangle 27"/>
          <p:cNvSpPr/>
          <p:nvPr/>
        </p:nvSpPr>
        <p:spPr>
          <a:xfrm>
            <a:off x="4487589" y="1278336"/>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Preprocessing</a:t>
            </a:r>
            <a:endParaRPr lang="en-US" dirty="0">
              <a:solidFill>
                <a:schemeClr val="tx1"/>
              </a:solidFill>
            </a:endParaRPr>
          </a:p>
        </p:txBody>
      </p:sp>
      <p:sp>
        <p:nvSpPr>
          <p:cNvPr id="29" name="Rounded Rectangle 28"/>
          <p:cNvSpPr/>
          <p:nvPr/>
        </p:nvSpPr>
        <p:spPr>
          <a:xfrm>
            <a:off x="4480547" y="1959459"/>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Stationarity</a:t>
            </a:r>
            <a:endParaRPr lang="en-US" dirty="0">
              <a:solidFill>
                <a:schemeClr val="tx1"/>
              </a:solidFill>
            </a:endParaRPr>
          </a:p>
        </p:txBody>
      </p:sp>
      <p:sp>
        <p:nvSpPr>
          <p:cNvPr id="30" name="Rounded Rectangle 29"/>
          <p:cNvSpPr/>
          <p:nvPr/>
        </p:nvSpPr>
        <p:spPr>
          <a:xfrm>
            <a:off x="2166420" y="3483701"/>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Data</a:t>
            </a:r>
            <a:endParaRPr lang="en-US" dirty="0">
              <a:solidFill>
                <a:schemeClr val="tx1"/>
              </a:solidFill>
            </a:endParaRPr>
          </a:p>
        </p:txBody>
      </p:sp>
      <p:sp>
        <p:nvSpPr>
          <p:cNvPr id="31" name="Rounded Rectangle 30"/>
          <p:cNvSpPr/>
          <p:nvPr/>
        </p:nvSpPr>
        <p:spPr>
          <a:xfrm>
            <a:off x="4487589" y="2627601"/>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Spliting</a:t>
            </a:r>
            <a:endParaRPr lang="en-US" dirty="0">
              <a:solidFill>
                <a:schemeClr val="tx1"/>
              </a:solidFill>
            </a:endParaRPr>
          </a:p>
        </p:txBody>
      </p:sp>
      <p:sp>
        <p:nvSpPr>
          <p:cNvPr id="32" name="Rounded Rectangle 31"/>
          <p:cNvSpPr/>
          <p:nvPr/>
        </p:nvSpPr>
        <p:spPr>
          <a:xfrm>
            <a:off x="2159378" y="4097725"/>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Selection</a:t>
            </a:r>
            <a:endParaRPr lang="en-US" dirty="0">
              <a:solidFill>
                <a:schemeClr val="tx1"/>
              </a:solidFill>
            </a:endParaRPr>
          </a:p>
        </p:txBody>
      </p:sp>
      <p:sp>
        <p:nvSpPr>
          <p:cNvPr id="33" name="Rounded Rectangle 32"/>
          <p:cNvSpPr/>
          <p:nvPr/>
        </p:nvSpPr>
        <p:spPr>
          <a:xfrm>
            <a:off x="7088940" y="3460530"/>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 Data</a:t>
            </a:r>
            <a:endParaRPr lang="en-US" dirty="0">
              <a:solidFill>
                <a:schemeClr val="tx1"/>
              </a:solidFill>
            </a:endParaRPr>
          </a:p>
        </p:txBody>
      </p:sp>
      <p:sp>
        <p:nvSpPr>
          <p:cNvPr id="37" name="Rounded Rectangle 36"/>
          <p:cNvSpPr/>
          <p:nvPr/>
        </p:nvSpPr>
        <p:spPr>
          <a:xfrm>
            <a:off x="194601" y="665589"/>
            <a:ext cx="973017"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p>
        </p:txBody>
      </p:sp>
      <p:sp>
        <p:nvSpPr>
          <p:cNvPr id="39" name="Rounded Rectangle 38"/>
          <p:cNvSpPr/>
          <p:nvPr/>
        </p:nvSpPr>
        <p:spPr>
          <a:xfrm>
            <a:off x="1497619" y="665588"/>
            <a:ext cx="1296575"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 Data</a:t>
            </a:r>
            <a:endParaRPr lang="en-US" dirty="0">
              <a:solidFill>
                <a:schemeClr val="tx1"/>
              </a:solidFill>
            </a:endParaRPr>
          </a:p>
        </p:txBody>
      </p:sp>
      <p:sp>
        <p:nvSpPr>
          <p:cNvPr id="40" name="Rounded Rectangle 39"/>
          <p:cNvSpPr/>
          <p:nvPr/>
        </p:nvSpPr>
        <p:spPr>
          <a:xfrm>
            <a:off x="3113353" y="665589"/>
            <a:ext cx="1055078"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EDA</a:t>
            </a:r>
            <a:endParaRPr lang="en-US" dirty="0">
              <a:solidFill>
                <a:schemeClr val="tx1"/>
              </a:solidFill>
            </a:endParaRPr>
          </a:p>
        </p:txBody>
      </p:sp>
      <p:sp>
        <p:nvSpPr>
          <p:cNvPr id="41" name="Rounded Rectangle 40"/>
          <p:cNvSpPr/>
          <p:nvPr/>
        </p:nvSpPr>
        <p:spPr>
          <a:xfrm>
            <a:off x="2159378" y="4711749"/>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 Model</a:t>
            </a:r>
            <a:endParaRPr lang="en-US" dirty="0">
              <a:solidFill>
                <a:schemeClr val="tx1"/>
              </a:solidFill>
            </a:endParaRPr>
          </a:p>
        </p:txBody>
      </p:sp>
      <p:sp>
        <p:nvSpPr>
          <p:cNvPr id="42" name="Rounded Rectangle 41"/>
          <p:cNvSpPr/>
          <p:nvPr/>
        </p:nvSpPr>
        <p:spPr>
          <a:xfrm>
            <a:off x="4480548" y="6977038"/>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Deployment Model</a:t>
            </a:r>
            <a:endParaRPr lang="en-US" dirty="0">
              <a:solidFill>
                <a:schemeClr val="tx1"/>
              </a:solidFill>
            </a:endParaRPr>
          </a:p>
        </p:txBody>
      </p:sp>
      <p:sp>
        <p:nvSpPr>
          <p:cNvPr id="43" name="Rounded Rectangle 42"/>
          <p:cNvSpPr/>
          <p:nvPr/>
        </p:nvSpPr>
        <p:spPr>
          <a:xfrm>
            <a:off x="4487589" y="6357209"/>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Performance Measure</a:t>
            </a:r>
            <a:endParaRPr lang="en-US" dirty="0">
              <a:solidFill>
                <a:schemeClr val="tx1"/>
              </a:solidFill>
            </a:endParaRPr>
          </a:p>
        </p:txBody>
      </p:sp>
      <p:sp>
        <p:nvSpPr>
          <p:cNvPr id="44" name="Rounded Rectangle 43"/>
          <p:cNvSpPr/>
          <p:nvPr/>
        </p:nvSpPr>
        <p:spPr>
          <a:xfrm>
            <a:off x="4487589" y="5676086"/>
            <a:ext cx="2321169" cy="414403"/>
          </a:xfrm>
          <a:prstGeom prst="roundRect">
            <a:avLst/>
          </a:prstGeom>
          <a:solidFill>
            <a:schemeClr val="bg2">
              <a:lumMod val="90000"/>
            </a:schemeClr>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 Data</a:t>
            </a:r>
            <a:endParaRPr lang="en-US" dirty="0">
              <a:solidFill>
                <a:schemeClr val="tx1"/>
              </a:solidFill>
            </a:endParaRPr>
          </a:p>
        </p:txBody>
      </p:sp>
      <p:cxnSp>
        <p:nvCxnSpPr>
          <p:cNvPr id="46" name="Straight Arrow Connector 45"/>
          <p:cNvCxnSpPr>
            <a:stCxn id="37" idx="3"/>
          </p:cNvCxnSpPr>
          <p:nvPr/>
        </p:nvCxnSpPr>
        <p:spPr>
          <a:xfrm flipV="1">
            <a:off x="1167618" y="872789"/>
            <a:ext cx="330001" cy="2"/>
          </a:xfrm>
          <a:prstGeom prst="straightConnector1">
            <a:avLst/>
          </a:prstGeom>
          <a:ln w="47625">
            <a:tailEnd type="triangle"/>
          </a:ln>
        </p:spPr>
        <p:style>
          <a:lnRef idx="3">
            <a:schemeClr val="accent4"/>
          </a:lnRef>
          <a:fillRef idx="0">
            <a:schemeClr val="accent4"/>
          </a:fillRef>
          <a:effectRef idx="2">
            <a:schemeClr val="accent4"/>
          </a:effectRef>
          <a:fontRef idx="minor">
            <a:schemeClr val="tx1"/>
          </a:fontRef>
        </p:style>
      </p:cxnSp>
      <p:cxnSp>
        <p:nvCxnSpPr>
          <p:cNvPr id="49" name="Straight Arrow Connector 48"/>
          <p:cNvCxnSpPr>
            <a:stCxn id="39" idx="3"/>
            <a:endCxn id="40" idx="1"/>
          </p:cNvCxnSpPr>
          <p:nvPr/>
        </p:nvCxnSpPr>
        <p:spPr>
          <a:xfrm>
            <a:off x="2794194" y="872790"/>
            <a:ext cx="319159" cy="1"/>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0" idx="3"/>
          </p:cNvCxnSpPr>
          <p:nvPr/>
        </p:nvCxnSpPr>
        <p:spPr>
          <a:xfrm flipV="1">
            <a:off x="4168431" y="872789"/>
            <a:ext cx="312116" cy="2"/>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8" idx="0"/>
          </p:cNvCxnSpPr>
          <p:nvPr/>
        </p:nvCxnSpPr>
        <p:spPr>
          <a:xfrm>
            <a:off x="5648173" y="1103359"/>
            <a:ext cx="1" cy="174977"/>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9" idx="0"/>
          </p:cNvCxnSpPr>
          <p:nvPr/>
        </p:nvCxnSpPr>
        <p:spPr>
          <a:xfrm>
            <a:off x="5641131" y="1705720"/>
            <a:ext cx="1" cy="253739"/>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2"/>
          </p:cNvCxnSpPr>
          <p:nvPr/>
        </p:nvCxnSpPr>
        <p:spPr>
          <a:xfrm flipH="1">
            <a:off x="5641131" y="2373862"/>
            <a:ext cx="1" cy="242504"/>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0" idx="2"/>
            <a:endCxn id="32" idx="0"/>
          </p:cNvCxnSpPr>
          <p:nvPr/>
        </p:nvCxnSpPr>
        <p:spPr>
          <a:xfrm flipH="1">
            <a:off x="3319963" y="3898104"/>
            <a:ext cx="7042" cy="199621"/>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2" idx="2"/>
            <a:endCxn id="41" idx="0"/>
          </p:cNvCxnSpPr>
          <p:nvPr/>
        </p:nvCxnSpPr>
        <p:spPr>
          <a:xfrm>
            <a:off x="3319963" y="4512128"/>
            <a:ext cx="0" cy="199621"/>
          </a:xfrm>
          <a:prstGeom prst="straightConnector1">
            <a:avLst/>
          </a:prstGeom>
          <a:ln w="47625">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44" idx="2"/>
            <a:endCxn id="43" idx="0"/>
          </p:cNvCxnSpPr>
          <p:nvPr/>
        </p:nvCxnSpPr>
        <p:spPr>
          <a:xfrm>
            <a:off x="5648174" y="6090489"/>
            <a:ext cx="0" cy="266720"/>
          </a:xfrm>
          <a:prstGeom prst="straightConnector1">
            <a:avLst/>
          </a:prstGeom>
          <a:ln w="47625">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p:cNvCxnSpPr>
            <a:endCxn id="42" idx="0"/>
          </p:cNvCxnSpPr>
          <p:nvPr/>
        </p:nvCxnSpPr>
        <p:spPr>
          <a:xfrm>
            <a:off x="5641131" y="6771612"/>
            <a:ext cx="2" cy="205426"/>
          </a:xfrm>
          <a:prstGeom prst="straightConnector1">
            <a:avLst/>
          </a:prstGeom>
          <a:ln w="47625">
            <a:tailEnd type="triangle"/>
          </a:ln>
        </p:spPr>
        <p:style>
          <a:lnRef idx="1">
            <a:schemeClr val="accent2"/>
          </a:lnRef>
          <a:fillRef idx="0">
            <a:schemeClr val="accent2"/>
          </a:fillRef>
          <a:effectRef idx="0">
            <a:schemeClr val="accent2"/>
          </a:effectRef>
          <a:fontRef idx="minor">
            <a:schemeClr val="tx1"/>
          </a:fontRef>
        </p:style>
      </p:cxnSp>
      <p:cxnSp>
        <p:nvCxnSpPr>
          <p:cNvPr id="78" name="Straight Arrow Connector 77"/>
          <p:cNvCxnSpPr>
            <a:stCxn id="31" idx="2"/>
            <a:endCxn id="30" idx="3"/>
          </p:cNvCxnSpPr>
          <p:nvPr/>
        </p:nvCxnSpPr>
        <p:spPr>
          <a:xfrm flipH="1">
            <a:off x="4487589" y="3042004"/>
            <a:ext cx="1160585" cy="648899"/>
          </a:xfrm>
          <a:prstGeom prst="straightConnector1">
            <a:avLst/>
          </a:prstGeom>
          <a:ln w="47625">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a:endCxn id="33" idx="1"/>
          </p:cNvCxnSpPr>
          <p:nvPr/>
        </p:nvCxnSpPr>
        <p:spPr>
          <a:xfrm>
            <a:off x="5648173" y="3053239"/>
            <a:ext cx="1440767" cy="614493"/>
          </a:xfrm>
          <a:prstGeom prst="straightConnector1">
            <a:avLst/>
          </a:prstGeom>
          <a:ln w="47625">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p:nvPr/>
        </p:nvCxnSpPr>
        <p:spPr>
          <a:xfrm>
            <a:off x="3319962" y="51261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1" idx="2"/>
            <a:endCxn id="44" idx="1"/>
          </p:cNvCxnSpPr>
          <p:nvPr/>
        </p:nvCxnSpPr>
        <p:spPr>
          <a:xfrm>
            <a:off x="3319963" y="5126152"/>
            <a:ext cx="1167626" cy="757136"/>
          </a:xfrm>
          <a:prstGeom prst="straightConnector1">
            <a:avLst/>
          </a:prstGeom>
          <a:ln w="47625">
            <a:tailEnd type="triangle"/>
          </a:ln>
        </p:spPr>
        <p:style>
          <a:lnRef idx="1">
            <a:schemeClr val="accent2"/>
          </a:lnRef>
          <a:fillRef idx="0">
            <a:schemeClr val="accent2"/>
          </a:fillRef>
          <a:effectRef idx="0">
            <a:schemeClr val="accent2"/>
          </a:effectRef>
          <a:fontRef idx="minor">
            <a:schemeClr val="tx1"/>
          </a:fontRef>
        </p:style>
      </p:cxnSp>
      <p:cxnSp>
        <p:nvCxnSpPr>
          <p:cNvPr id="88" name="Elbow Connector 87"/>
          <p:cNvCxnSpPr/>
          <p:nvPr/>
        </p:nvCxnSpPr>
        <p:spPr>
          <a:xfrm rot="5400000">
            <a:off x="6555546" y="3898104"/>
            <a:ext cx="1693979" cy="1693979"/>
          </a:xfrm>
          <a:prstGeom prst="bentConnector3">
            <a:avLst/>
          </a:prstGeom>
          <a:ln w="47625"/>
        </p:spPr>
        <p:style>
          <a:lnRef idx="1">
            <a:schemeClr val="accent2"/>
          </a:lnRef>
          <a:fillRef idx="0">
            <a:schemeClr val="accent2"/>
          </a:fillRef>
          <a:effectRef idx="0">
            <a:schemeClr val="accent2"/>
          </a:effectRef>
          <a:fontRef idx="minor">
            <a:schemeClr val="tx1"/>
          </a:fontRef>
        </p:style>
      </p:cxnSp>
      <p:cxnSp>
        <p:nvCxnSpPr>
          <p:cNvPr id="90" name="Straight Arrow Connector 89"/>
          <p:cNvCxnSpPr/>
          <p:nvPr/>
        </p:nvCxnSpPr>
        <p:spPr>
          <a:xfrm>
            <a:off x="6555546" y="5317588"/>
            <a:ext cx="0" cy="358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68865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1" y="0"/>
            <a:ext cx="12192000" cy="6858000"/>
          </a:xfrm>
          <a:gradFill>
            <a:gsLst>
              <a:gs pos="7000">
                <a:schemeClr val="accent1">
                  <a:lumMod val="5000"/>
                  <a:lumOff val="95000"/>
                </a:schemeClr>
              </a:gs>
              <a:gs pos="54000">
                <a:schemeClr val="accent1">
                  <a:lumMod val="30000"/>
                  <a:lumOff val="70000"/>
                </a:schemeClr>
              </a:gs>
            </a:gsLst>
            <a:lin ang="5400000" scaled="1"/>
          </a:gradFill>
        </p:spPr>
        <p:txBody>
          <a:bodyPr/>
          <a:lstStyle/>
          <a:p>
            <a:pPr marL="0" indent="0" algn="ctr">
              <a:buNone/>
            </a:pPr>
            <a:r>
              <a:rPr lang="en-US" sz="3600" b="1" dirty="0" smtClean="0">
                <a:latin typeface="Times New Roman" panose="02020603050405020304" pitchFamily="18" charset="0"/>
                <a:cs typeface="Times New Roman" panose="02020603050405020304" pitchFamily="18" charset="0"/>
              </a:rPr>
              <a:t>Exploratory Data Analysis (EDA)</a:t>
            </a:r>
          </a:p>
          <a:p>
            <a:pPr marL="0" indent="0">
              <a:buNone/>
            </a:pP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Labels:  </a:t>
            </a:r>
          </a:p>
          <a:p>
            <a:r>
              <a:rPr lang="en-US" sz="2600" dirty="0" smtClean="0">
                <a:latin typeface="Times New Roman" panose="02020603050405020304" pitchFamily="18" charset="0"/>
                <a:cs typeface="Times New Roman" panose="02020603050405020304" pitchFamily="18" charset="0"/>
              </a:rPr>
              <a:t>Number of messages ID columns has more than 10000 unique items or labels.</a:t>
            </a:r>
          </a:p>
          <a:p>
            <a:r>
              <a:rPr lang="en-US" sz="2600" dirty="0" smtClean="0">
                <a:latin typeface="Times New Roman" panose="02020603050405020304" pitchFamily="18" charset="0"/>
                <a:cs typeface="Times New Roman" panose="02020603050405020304" pitchFamily="18" charset="0"/>
              </a:rPr>
              <a:t>Filename columns has more than 10000 unique items or labels.</a:t>
            </a:r>
          </a:p>
          <a:p>
            <a:r>
              <a:rPr lang="en-US" sz="2600" dirty="0" smtClean="0">
                <a:latin typeface="Times New Roman" panose="02020603050405020304" pitchFamily="18" charset="0"/>
                <a:cs typeface="Times New Roman" panose="02020603050405020304" pitchFamily="18" charset="0"/>
              </a:rPr>
              <a:t>Content Columns has more than 10000 unique items or labels.</a:t>
            </a:r>
          </a:p>
          <a:p>
            <a:r>
              <a:rPr lang="en-US" sz="2600" dirty="0" smtClean="0">
                <a:latin typeface="Times New Roman" panose="02020603050405020304" pitchFamily="18" charset="0"/>
                <a:cs typeface="Times New Roman" panose="02020603050405020304" pitchFamily="18" charset="0"/>
              </a:rPr>
              <a:t>Class Column has 239 unique items or labels.</a:t>
            </a:r>
          </a:p>
          <a:p>
            <a:pPr marL="0" indent="0">
              <a:buNone/>
            </a:pPr>
            <a:r>
              <a:rPr lang="en-US" sz="2600" dirty="0" smtClean="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Data set Information </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Feature Of Interest: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No. of Columns: </a:t>
            </a:r>
            <a:r>
              <a:rPr lang="en-US" sz="2600" b="1" dirty="0" smtClean="0">
                <a:latin typeface="Times New Roman" panose="02020603050405020304" pitchFamily="18" charset="0"/>
                <a:cs typeface="Times New Roman" panose="02020603050405020304" pitchFamily="18" charset="0"/>
              </a:rPr>
              <a:t>05</a:t>
            </a:r>
            <a:r>
              <a:rPr lang="en-US" sz="2600" dirty="0" smtClean="0">
                <a:latin typeface="Times New Roman" panose="02020603050405020304" pitchFamily="18" charset="0"/>
                <a:cs typeface="Times New Roman" panose="02020603050405020304" pitchFamily="18" charset="0"/>
              </a:rPr>
              <a:t>                                 1. Independent Variable, X= </a:t>
            </a:r>
            <a:r>
              <a:rPr lang="en-US" sz="2600" b="1" dirty="0" smtClean="0">
                <a:latin typeface="Times New Roman" panose="02020603050405020304" pitchFamily="18" charset="0"/>
                <a:cs typeface="Times New Roman" panose="02020603050405020304" pitchFamily="18" charset="0"/>
              </a:rPr>
              <a:t>Content</a:t>
            </a:r>
          </a:p>
          <a:p>
            <a:pPr marL="0" indent="0">
              <a:buNone/>
            </a:pPr>
            <a:r>
              <a:rPr lang="en-US" sz="2600" dirty="0" smtClean="0">
                <a:latin typeface="Times New Roman" panose="02020603050405020304" pitchFamily="18" charset="0"/>
                <a:cs typeface="Times New Roman" panose="02020603050405020304" pitchFamily="18" charset="0"/>
              </a:rPr>
              <a:t>     No. of Records: </a:t>
            </a:r>
            <a:r>
              <a:rPr lang="en-US" sz="2600" b="1" dirty="0" smtClean="0">
                <a:latin typeface="Times New Roman" panose="02020603050405020304" pitchFamily="18" charset="0"/>
                <a:cs typeface="Times New Roman" panose="02020603050405020304" pitchFamily="18" charset="0"/>
              </a:rPr>
              <a:t>48076 </a:t>
            </a:r>
            <a:r>
              <a:rPr lang="en-US" sz="2600" dirty="0" smtClean="0">
                <a:latin typeface="Times New Roman" panose="02020603050405020304" pitchFamily="18" charset="0"/>
                <a:cs typeface="Times New Roman" panose="02020603050405020304" pitchFamily="18" charset="0"/>
              </a:rPr>
              <a:t>                           2. Dependent Variable,   y = </a:t>
            </a:r>
            <a:r>
              <a:rPr lang="en-US" sz="2600" b="1" dirty="0" smtClean="0">
                <a:latin typeface="Times New Roman" panose="02020603050405020304" pitchFamily="18" charset="0"/>
                <a:cs typeface="Times New Roman" panose="02020603050405020304" pitchFamily="18" charset="0"/>
              </a:rPr>
              <a:t>class</a:t>
            </a:r>
          </a:p>
        </p:txBody>
      </p:sp>
      <p:cxnSp>
        <p:nvCxnSpPr>
          <p:cNvPr id="9" name="Straight Connector 8"/>
          <p:cNvCxnSpPr/>
          <p:nvPr/>
        </p:nvCxnSpPr>
        <p:spPr>
          <a:xfrm>
            <a:off x="159323" y="3751938"/>
            <a:ext cx="11590020" cy="0"/>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502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0" y="0"/>
            <a:ext cx="12192000" cy="6858000"/>
          </a:xfrm>
          <a:gradFill>
            <a:gsLst>
              <a:gs pos="7000">
                <a:schemeClr val="accent1">
                  <a:lumMod val="5000"/>
                  <a:lumOff val="95000"/>
                </a:schemeClr>
              </a:gs>
              <a:gs pos="54000">
                <a:schemeClr val="accent1">
                  <a:lumMod val="30000"/>
                  <a:lumOff val="70000"/>
                </a:schemeClr>
              </a:gs>
            </a:gsLst>
            <a:lin ang="5400000" scaled="1"/>
          </a:gradFill>
        </p:spPr>
        <p:txBody>
          <a:bodyPr/>
          <a:lstStyle/>
          <a:p>
            <a:pPr marL="0" indent="0">
              <a:buNone/>
            </a:pPr>
            <a:r>
              <a:rPr lang="en-US" sz="2600" b="1" dirty="0" smtClean="0">
                <a:latin typeface="Times New Roman" panose="02020603050405020304" pitchFamily="18" charset="0"/>
                <a:cs typeface="Times New Roman" panose="02020603050405020304" pitchFamily="18" charset="0"/>
              </a:rPr>
              <a:t>  Checking the Missing Values                   Visualizing Missing Values</a:t>
            </a:r>
          </a:p>
          <a:p>
            <a:pPr marL="0" indent="0">
              <a:buNone/>
            </a:pP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a:t>
            </a:r>
          </a:p>
          <a:p>
            <a:pPr marL="0" indent="0">
              <a:buNone/>
            </a:pP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 ]</a:t>
            </a:r>
            <a:r>
              <a:rPr lang="en-US" sz="2600" b="1" i="1" dirty="0" smtClean="0">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df.isnull.sum()</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 ] sns.heatmap(df.isnull()) </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There is no missing values in the dataset</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Check Duplicated records in the dataset.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 [ ]  </a:t>
            </a:r>
            <a:r>
              <a:rPr lang="en-US" sz="2600" i="1" dirty="0" smtClean="0">
                <a:latin typeface="Times New Roman" panose="02020603050405020304" pitchFamily="18" charset="0"/>
                <a:cs typeface="Times New Roman" panose="02020603050405020304" pitchFamily="18" charset="0"/>
              </a:rPr>
              <a:t>df.duplicated().sum()</a:t>
            </a:r>
            <a:r>
              <a:rPr lang="en-US" sz="2600" dirty="0" smtClean="0">
                <a:latin typeface="Times New Roman" panose="02020603050405020304" pitchFamily="18" charset="0"/>
                <a:cs typeface="Times New Roman" panose="02020603050405020304" pitchFamily="18" charset="0"/>
              </a:rPr>
              <a:t>     </a:t>
            </a:r>
          </a:p>
          <a:p>
            <a:pPr marL="0" indent="0">
              <a:buNone/>
            </a:pPr>
            <a:r>
              <a:rPr lang="en-US" sz="2600" dirty="0" smtClean="0">
                <a:latin typeface="Times New Roman" panose="02020603050405020304" pitchFamily="18" charset="0"/>
                <a:cs typeface="Times New Roman" panose="02020603050405020304" pitchFamily="18" charset="0"/>
              </a:rPr>
              <a:t>     -  There are </a:t>
            </a:r>
            <a:r>
              <a:rPr lang="en-US" sz="2600" b="1" dirty="0" smtClean="0">
                <a:latin typeface="Times New Roman" panose="02020603050405020304" pitchFamily="18" charset="0"/>
                <a:cs typeface="Times New Roman" panose="02020603050405020304" pitchFamily="18" charset="0"/>
              </a:rPr>
              <a:t>147</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duplicate values present in the dataset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We Remove the duplicated records using </a:t>
            </a: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p:txBody>
      </p:sp>
      <p:sp>
        <p:nvSpPr>
          <p:cNvPr id="5" name="Rounded Rectangle 4"/>
          <p:cNvSpPr/>
          <p:nvPr/>
        </p:nvSpPr>
        <p:spPr>
          <a:xfrm>
            <a:off x="411728" y="721333"/>
            <a:ext cx="3822647" cy="7984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11728" y="1743435"/>
            <a:ext cx="4174340" cy="7984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526258" y="560065"/>
            <a:ext cx="5373858" cy="3362179"/>
          </a:xfrm>
          <a:prstGeom prst="round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54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29103"/>
          </a:xfrm>
          <a:solidFill>
            <a:schemeClr val="accent2">
              <a:lumMod val="20000"/>
              <a:lumOff val="80000"/>
            </a:schemeClr>
          </a:solidFill>
        </p:spPr>
        <p:txBody>
          <a:bodyPr>
            <a:normAutofit/>
          </a:bodyPr>
          <a:lstStyle/>
          <a:p>
            <a:pPr algn="ctr"/>
            <a:r>
              <a:rPr lang="en-US" sz="4000" b="1" dirty="0" smtClean="0"/>
              <a:t>Count </a:t>
            </a:r>
            <a:r>
              <a:rPr lang="en-US" sz="4000" b="1" dirty="0"/>
              <a:t>P</a:t>
            </a:r>
            <a:r>
              <a:rPr lang="en-US" sz="4000" b="1" dirty="0" smtClean="0"/>
              <a:t>lot For Abusive And Non Abusive Mails: </a:t>
            </a:r>
            <a:endParaRPr lang="en-US" sz="4000" b="1"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2379" y="1478469"/>
            <a:ext cx="4848902" cy="4115374"/>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42531" y="1478469"/>
            <a:ext cx="4839375" cy="4115374"/>
          </a:xfrm>
        </p:spPr>
      </p:pic>
      <p:sp>
        <p:nvSpPr>
          <p:cNvPr id="16" name="Rectangle 15"/>
          <p:cNvSpPr/>
          <p:nvPr/>
        </p:nvSpPr>
        <p:spPr>
          <a:xfrm>
            <a:off x="1122378" y="5838092"/>
            <a:ext cx="10159527" cy="844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anose="02020603050405020304" pitchFamily="18" charset="0"/>
                <a:cs typeface="Times New Roman" panose="02020603050405020304" pitchFamily="18" charset="0"/>
              </a:rPr>
              <a:t>The Dataset  is Highly with 1642 Abusive </a:t>
            </a:r>
            <a:r>
              <a:rPr lang="en-US" b="1" dirty="0">
                <a:solidFill>
                  <a:schemeClr val="tx1"/>
                </a:solidFill>
                <a:latin typeface="Times New Roman" panose="02020603050405020304" pitchFamily="18" charset="0"/>
                <a:cs typeface="Times New Roman" panose="02020603050405020304" pitchFamily="18" charset="0"/>
              </a:rPr>
              <a:t>M</a:t>
            </a:r>
            <a:r>
              <a:rPr lang="en-US" b="1" dirty="0" smtClean="0">
                <a:solidFill>
                  <a:schemeClr val="tx1"/>
                </a:solidFill>
                <a:latin typeface="Times New Roman" panose="02020603050405020304" pitchFamily="18" charset="0"/>
                <a:cs typeface="Times New Roman" panose="02020603050405020304" pitchFamily="18" charset="0"/>
              </a:rPr>
              <a:t>ails, 23014 Non Abusive Mails and Some Missing data.</a:t>
            </a:r>
          </a:p>
          <a:p>
            <a:r>
              <a:rPr lang="en-US" b="1" dirty="0" smtClean="0">
                <a:solidFill>
                  <a:schemeClr val="tx1"/>
                </a:solidFill>
                <a:latin typeface="Times New Roman" panose="02020603050405020304" pitchFamily="18" charset="0"/>
                <a:cs typeface="Times New Roman" panose="02020603050405020304" pitchFamily="18" charset="0"/>
              </a:rPr>
              <a:t>The dataset </a:t>
            </a:r>
            <a:r>
              <a:rPr lang="en-US" b="1" dirty="0">
                <a:solidFill>
                  <a:schemeClr val="tx1"/>
                </a:solidFill>
                <a:latin typeface="Times New Roman" panose="02020603050405020304" pitchFamily="18" charset="0"/>
                <a:cs typeface="Times New Roman" panose="02020603050405020304" pitchFamily="18" charset="0"/>
              </a:rPr>
              <a:t>i</a:t>
            </a:r>
            <a:r>
              <a:rPr lang="en-US" b="1" dirty="0" smtClean="0">
                <a:solidFill>
                  <a:schemeClr val="tx1"/>
                </a:solidFill>
                <a:latin typeface="Times New Roman" panose="02020603050405020304" pitchFamily="18" charset="0"/>
                <a:cs typeface="Times New Roman" panose="02020603050405020304" pitchFamily="18" charset="0"/>
              </a:rPr>
              <a:t>s Indicating a highly imbalanced dataset</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483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6305" y="365125"/>
            <a:ext cx="10515600" cy="929103"/>
          </a:xfrm>
          <a:solidFill>
            <a:schemeClr val="accent2">
              <a:lumMod val="20000"/>
              <a:lumOff val="80000"/>
            </a:schemeClr>
          </a:solidFill>
        </p:spPr>
        <p:txBody>
          <a:bodyPr>
            <a:noAutofit/>
          </a:bodyPr>
          <a:lstStyle/>
          <a:p>
            <a:pPr algn="ctr"/>
            <a:r>
              <a:rPr lang="en-US" sz="3200" b="1" dirty="0" smtClean="0"/>
              <a:t>Visualizing </a:t>
            </a:r>
            <a:r>
              <a:rPr lang="en-US" sz="3200" b="1" dirty="0"/>
              <a:t>how many character, sentences and word include in  Non </a:t>
            </a:r>
            <a:r>
              <a:rPr lang="en-US" sz="3200" b="1" dirty="0" smtClean="0"/>
              <a:t>Abusive and Abusive </a:t>
            </a:r>
            <a:r>
              <a:rPr lang="en-US" sz="3200" b="1" dirty="0"/>
              <a:t>Emails </a:t>
            </a:r>
            <a:r>
              <a:rPr lang="en-US" sz="3200" b="1" dirty="0" smtClean="0"/>
              <a:t>Using </a:t>
            </a:r>
            <a:r>
              <a:rPr lang="en-US" sz="3200" b="1" dirty="0"/>
              <a:t>Histogram</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4575" y="1538476"/>
            <a:ext cx="5157788" cy="4524699"/>
          </a:xfrm>
        </p:spPr>
      </p:pic>
      <p:pic>
        <p:nvPicPr>
          <p:cNvPr id="6"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4625" y="1538475"/>
            <a:ext cx="5183188" cy="4524700"/>
          </a:xfrm>
        </p:spPr>
      </p:pic>
      <p:sp>
        <p:nvSpPr>
          <p:cNvPr id="7" name="Rounded Rectangle 6"/>
          <p:cNvSpPr/>
          <p:nvPr/>
        </p:nvSpPr>
        <p:spPr>
          <a:xfrm>
            <a:off x="1435943" y="6215983"/>
            <a:ext cx="4375052" cy="59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Abusive Mails</a:t>
            </a:r>
            <a:endParaRPr lang="en-US" sz="2800" dirty="0">
              <a:solidFill>
                <a:schemeClr val="tx1"/>
              </a:solidFill>
            </a:endParaRPr>
          </a:p>
        </p:txBody>
      </p:sp>
      <p:sp>
        <p:nvSpPr>
          <p:cNvPr id="11" name="Rounded Rectangle 10"/>
          <p:cNvSpPr/>
          <p:nvPr/>
        </p:nvSpPr>
        <p:spPr>
          <a:xfrm>
            <a:off x="7115467" y="6215983"/>
            <a:ext cx="4375052" cy="59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Non Abusive Mails</a:t>
            </a:r>
            <a:endParaRPr lang="en-US" sz="2800" dirty="0">
              <a:solidFill>
                <a:schemeClr val="tx1"/>
              </a:solidFill>
            </a:endParaRPr>
          </a:p>
        </p:txBody>
      </p:sp>
    </p:spTree>
    <p:extLst>
      <p:ext uri="{BB962C8B-B14F-4D97-AF65-F5344CB8AC3E}">
        <p14:creationId xmlns:p14="http://schemas.microsoft.com/office/powerpoint/2010/main" val="93474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5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6305" y="365125"/>
            <a:ext cx="10515600" cy="929103"/>
          </a:xfrm>
          <a:solidFill>
            <a:schemeClr val="accent2">
              <a:lumMod val="20000"/>
              <a:lumOff val="80000"/>
            </a:schemeClr>
          </a:solidFill>
        </p:spPr>
        <p:txBody>
          <a:bodyPr>
            <a:noAutofit/>
          </a:bodyPr>
          <a:lstStyle/>
          <a:p>
            <a:pPr algn="ctr"/>
            <a:r>
              <a:rPr lang="en-US" sz="3200" b="1" dirty="0"/>
              <a:t>Visualize the Abusive </a:t>
            </a:r>
            <a:r>
              <a:rPr lang="en-US" sz="3200" b="1" dirty="0" smtClean="0"/>
              <a:t> And  Non Abusive Email Using </a:t>
            </a:r>
            <a:r>
              <a:rPr lang="en-US" sz="3200" b="1" dirty="0"/>
              <a:t>W</a:t>
            </a:r>
            <a:r>
              <a:rPr lang="en-US" sz="3200" b="1" dirty="0" smtClean="0"/>
              <a:t>ords Cloud </a:t>
            </a:r>
            <a:r>
              <a:rPr lang="en-US" sz="3200" b="1" dirty="0"/>
              <a:t>Before Preprocessing</a:t>
            </a:r>
          </a:p>
        </p:txBody>
      </p:sp>
      <p:sp>
        <p:nvSpPr>
          <p:cNvPr id="7" name="Rounded Rectangle 6"/>
          <p:cNvSpPr/>
          <p:nvPr/>
        </p:nvSpPr>
        <p:spPr>
          <a:xfrm>
            <a:off x="1435943" y="6215983"/>
            <a:ext cx="4375052" cy="59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Abusive Mails</a:t>
            </a:r>
            <a:endParaRPr lang="en-US" sz="2800" dirty="0">
              <a:solidFill>
                <a:schemeClr val="tx1"/>
              </a:solidFill>
            </a:endParaRPr>
          </a:p>
        </p:txBody>
      </p:sp>
      <p:sp>
        <p:nvSpPr>
          <p:cNvPr id="11" name="Rounded Rectangle 10"/>
          <p:cNvSpPr/>
          <p:nvPr/>
        </p:nvSpPr>
        <p:spPr>
          <a:xfrm>
            <a:off x="7115467" y="6215983"/>
            <a:ext cx="4375052" cy="59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Non Abusive Mails</a:t>
            </a:r>
            <a:endParaRPr lang="en-US" sz="2800" dirty="0">
              <a:solidFill>
                <a:schemeClr val="tx1"/>
              </a:solidFill>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9450" y="1538288"/>
            <a:ext cx="5014741" cy="4524375"/>
          </a:xfrm>
        </p:spPr>
      </p:pic>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10288" y="1538288"/>
            <a:ext cx="5008099" cy="4524375"/>
          </a:xfrm>
        </p:spPr>
      </p:pic>
    </p:spTree>
    <p:extLst>
      <p:ext uri="{BB962C8B-B14F-4D97-AF65-F5344CB8AC3E}">
        <p14:creationId xmlns:p14="http://schemas.microsoft.com/office/powerpoint/2010/main" val="1448269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427</TotalTime>
  <Words>602</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Calibri Light</vt:lpstr>
      <vt:lpstr>Times New Roman</vt:lpstr>
      <vt:lpstr>Office Theme</vt:lpstr>
      <vt:lpstr>Email Classification Into Abusive And Non Abusive</vt:lpstr>
      <vt:lpstr>PowerPoint Presentation</vt:lpstr>
      <vt:lpstr>PowerPoint Presentation</vt:lpstr>
      <vt:lpstr>PowerPoint Presentation</vt:lpstr>
      <vt:lpstr>PowerPoint Presentation</vt:lpstr>
      <vt:lpstr>PowerPoint Presentation</vt:lpstr>
      <vt:lpstr>Count Plot For Abusive And Non Abusive Mails: </vt:lpstr>
      <vt:lpstr>Visualizing how many character, sentences and word include in  Non Abusive and Abusive Emails Using Histogram</vt:lpstr>
      <vt:lpstr>Visualize the Abusive  And  Non Abusive Email Using Words Cloud Before Preprocessing</vt:lpstr>
      <vt:lpstr>Correlation Analysis</vt:lpstr>
      <vt:lpstr>Visualizing Correlation using pair plot</vt:lpstr>
      <vt:lpstr>Data Cleaning And Preprocessing</vt:lpstr>
      <vt:lpstr>Code -:</vt:lpstr>
      <vt:lpstr>Visualizing Word Cloud for Abusive Mails</vt:lpstr>
      <vt:lpstr>Visualizing Word Cloud for Non Abusive Mails</vt:lpstr>
      <vt:lpstr>Visualizing most occurred word in Abusive and Non Abusive Email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Classification Into Abusive And Non Abusive</dc:title>
  <dc:creator>Sanket</dc:creator>
  <cp:lastModifiedBy>Microsoft account</cp:lastModifiedBy>
  <cp:revision>45</cp:revision>
  <dcterms:created xsi:type="dcterms:W3CDTF">2023-01-18T13:30:22Z</dcterms:created>
  <dcterms:modified xsi:type="dcterms:W3CDTF">2023-03-07T05:46:12Z</dcterms:modified>
</cp:coreProperties>
</file>