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748"/>
    <a:srgbClr val="988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AA89A2-947E-432F-A11F-4232B1755626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2D5E68-80F2-40E4-A584-57FD6291567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2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3" y="0"/>
            <a:ext cx="9216525" cy="6858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7992888" cy="1944216"/>
          </a:xfrm>
        </p:spPr>
        <p:txBody>
          <a:bodyPr>
            <a:noAutofit/>
          </a:bodyPr>
          <a:lstStyle/>
          <a:p>
            <a:pPr algn="ctr"/>
            <a:r>
              <a:rPr lang="en-IN" sz="3600" b="1" i="1" dirty="0" smtClean="0">
                <a:solidFill>
                  <a:srgbClr val="FF0000"/>
                </a:solidFill>
              </a:rPr>
              <a:t>Credit Risk Analysis by Classifying Defaulters and Segmentation of Customers 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602128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Sanket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Dilip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Dayama</a:t>
            </a:r>
            <a:endParaRPr lang="en-IN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anket.dmd9@gmail.com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+mn-lt"/>
              </a:rPr>
              <a:t>Exploratory Data Analysis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328592"/>
          </a:xfrm>
        </p:spPr>
        <p:txBody>
          <a:bodyPr>
            <a:normAutofit/>
          </a:bodyPr>
          <a:lstStyle/>
          <a:p>
            <a:r>
              <a:rPr lang="en-IN" sz="2600" dirty="0" smtClean="0"/>
              <a:t>Performed Univariate analysis and used “square-root transformation” to normalise the data.</a:t>
            </a:r>
          </a:p>
          <a:p>
            <a:endParaRPr lang="en-IN" sz="2600" dirty="0" smtClean="0"/>
          </a:p>
          <a:p>
            <a:r>
              <a:rPr lang="en-IN" sz="2600" dirty="0" smtClean="0"/>
              <a:t>Performed Bivariate analysis to find the relation between the variables with scatter plots and bar plots. </a:t>
            </a:r>
          </a:p>
          <a:p>
            <a:endParaRPr lang="en-IN" sz="2600" dirty="0" smtClean="0"/>
          </a:p>
          <a:p>
            <a:r>
              <a:rPr lang="en-IN" sz="2600" dirty="0" smtClean="0"/>
              <a:t>Income </a:t>
            </a:r>
            <a:r>
              <a:rPr lang="en-IN" sz="2600" dirty="0" smtClean="0"/>
              <a:t>has a direct correlation </a:t>
            </a:r>
            <a:r>
              <a:rPr lang="en-IN" sz="2600" dirty="0" smtClean="0"/>
              <a:t>with age, debt-income </a:t>
            </a:r>
            <a:r>
              <a:rPr lang="en-IN" sz="2600" dirty="0" smtClean="0"/>
              <a:t>employment are negatively correlated, </a:t>
            </a:r>
            <a:r>
              <a:rPr lang="en-IN" sz="2600" dirty="0" smtClean="0"/>
              <a:t>Highest defaulters in level1 education w.r.t debt-income.</a:t>
            </a:r>
          </a:p>
          <a:p>
            <a:endParaRPr lang="en-IN" sz="2600" dirty="0"/>
          </a:p>
          <a:p>
            <a:r>
              <a:rPr lang="en-IN" sz="2600" dirty="0" smtClean="0"/>
              <a:t>Used “SMOTE” to up-sample the minority class.</a:t>
            </a:r>
          </a:p>
          <a:p>
            <a:endParaRPr lang="en-IN" sz="2600" dirty="0" smtClean="0"/>
          </a:p>
          <a:p>
            <a:endParaRPr lang="en-IN" sz="2600" dirty="0" smtClean="0"/>
          </a:p>
          <a:p>
            <a:endParaRPr lang="en-IN" sz="2600" dirty="0"/>
          </a:p>
          <a:p>
            <a:pPr marL="36576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330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+mn-lt"/>
              </a:rPr>
              <a:t>Classification Model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268760"/>
            <a:ext cx="9001000" cy="3888432"/>
          </a:xfrm>
        </p:spPr>
        <p:txBody>
          <a:bodyPr>
            <a:normAutofit lnSpcReduction="10000"/>
          </a:bodyPr>
          <a:lstStyle/>
          <a:p>
            <a:r>
              <a:rPr lang="en-IN" sz="2600" dirty="0" err="1" smtClean="0"/>
              <a:t>RandomForest</a:t>
            </a:r>
            <a:r>
              <a:rPr lang="en-IN" sz="2600" dirty="0" smtClean="0"/>
              <a:t> Algorithm was used by simple split and hyper-parameter tuning by Grid Search.</a:t>
            </a:r>
          </a:p>
          <a:p>
            <a:endParaRPr lang="en-IN" sz="2600" dirty="0"/>
          </a:p>
          <a:p>
            <a:r>
              <a:rPr lang="en-IN" sz="2600" dirty="0" smtClean="0"/>
              <a:t>Precision and Recall were considered as evaluation metrics to check the defaulters. </a:t>
            </a:r>
          </a:p>
          <a:p>
            <a:endParaRPr lang="en-IN" sz="2600" dirty="0" smtClean="0"/>
          </a:p>
          <a:p>
            <a:r>
              <a:rPr lang="en-IN" sz="2600" dirty="0" smtClean="0"/>
              <a:t>Recall </a:t>
            </a:r>
            <a:r>
              <a:rPr lang="en-IN" sz="2600" dirty="0" smtClean="0"/>
              <a:t>could be</a:t>
            </a:r>
            <a:r>
              <a:rPr lang="en-IN" sz="2600" dirty="0" smtClean="0"/>
              <a:t> considered as an important metric because our objective to identify the defaulters which could result in loss.</a:t>
            </a:r>
            <a:endParaRPr lang="en-IN" sz="2600" dirty="0" smtClean="0"/>
          </a:p>
          <a:p>
            <a:pPr marL="36576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073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7355160" cy="1066130"/>
          </a:xfrm>
        </p:spPr>
        <p:txBody>
          <a:bodyPr/>
          <a:lstStyle/>
          <a:p>
            <a:pPr algn="ctr"/>
            <a:r>
              <a:rPr lang="en-IN" sz="3600" dirty="0" smtClean="0">
                <a:latin typeface="+mn-lt"/>
              </a:rPr>
              <a:t>Evaluation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4464496" cy="5616625"/>
          </a:xfrm>
        </p:spPr>
        <p:txBody>
          <a:bodyPr/>
          <a:lstStyle/>
          <a:p>
            <a:pPr marL="36576" indent="0">
              <a:buNone/>
            </a:pPr>
            <a:r>
              <a:rPr lang="en-IN" dirty="0" smtClean="0"/>
              <a:t>Simple Split</a:t>
            </a:r>
          </a:p>
          <a:p>
            <a:endParaRPr lang="en-IN" dirty="0"/>
          </a:p>
          <a:p>
            <a:r>
              <a:rPr lang="en-IN" dirty="0" smtClean="0"/>
              <a:t>Accuracy: 76%</a:t>
            </a:r>
          </a:p>
          <a:p>
            <a:endParaRPr lang="en-IN" dirty="0"/>
          </a:p>
          <a:p>
            <a:r>
              <a:rPr lang="en-IN" dirty="0" smtClean="0"/>
              <a:t>Precision: 44</a:t>
            </a:r>
          </a:p>
          <a:p>
            <a:endParaRPr lang="en-IN" dirty="0"/>
          </a:p>
          <a:p>
            <a:r>
              <a:rPr lang="en-IN" dirty="0" smtClean="0"/>
              <a:t>Recall: 30</a:t>
            </a:r>
          </a:p>
          <a:p>
            <a:endParaRPr lang="en-IN" dirty="0"/>
          </a:p>
          <a:p>
            <a:r>
              <a:rPr lang="en-IN" dirty="0" smtClean="0"/>
              <a:t>F1 Score: 37.5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908721"/>
            <a:ext cx="4392488" cy="5616624"/>
          </a:xfrm>
        </p:spPr>
        <p:txBody>
          <a:bodyPr/>
          <a:lstStyle/>
          <a:p>
            <a:pPr marL="36576" indent="0">
              <a:buNone/>
            </a:pPr>
            <a:r>
              <a:rPr lang="en-IN" dirty="0" smtClean="0"/>
              <a:t>Hyper-parameter tuning</a:t>
            </a:r>
          </a:p>
          <a:p>
            <a:endParaRPr lang="en-IN" dirty="0"/>
          </a:p>
          <a:p>
            <a:r>
              <a:rPr lang="en-IN" dirty="0"/>
              <a:t>Accuracy</a:t>
            </a:r>
            <a:r>
              <a:rPr lang="en-IN" dirty="0" smtClean="0"/>
              <a:t>: 78%</a:t>
            </a:r>
          </a:p>
          <a:p>
            <a:endParaRPr lang="en-IN" dirty="0"/>
          </a:p>
          <a:p>
            <a:r>
              <a:rPr lang="en-IN" dirty="0" smtClean="0"/>
              <a:t>Precision: 52</a:t>
            </a:r>
          </a:p>
          <a:p>
            <a:endParaRPr lang="en-IN" dirty="0"/>
          </a:p>
          <a:p>
            <a:r>
              <a:rPr lang="en-IN" dirty="0" smtClean="0"/>
              <a:t>Recall: 42</a:t>
            </a:r>
          </a:p>
          <a:p>
            <a:endParaRPr lang="en-IN" dirty="0"/>
          </a:p>
          <a:p>
            <a:r>
              <a:rPr lang="en-IN" dirty="0" smtClean="0"/>
              <a:t>F1 Score: 47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7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+mn-lt"/>
              </a:rPr>
              <a:t>Evaluation</a:t>
            </a:r>
            <a:endParaRPr lang="en-IN" sz="3600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620688"/>
            <a:ext cx="4464496" cy="6048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Simple Split: ROC Curve 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400" dirty="0" smtClean="0"/>
              <a:t>Confusion Matrix</a:t>
            </a:r>
            <a:r>
              <a:rPr lang="en-IN" sz="3200" dirty="0" smtClean="0"/>
              <a:t> </a:t>
            </a:r>
          </a:p>
          <a:p>
            <a:pPr marL="36576" indent="0">
              <a:buNone/>
            </a:pPr>
            <a:endParaRPr lang="en-IN" sz="3200" dirty="0"/>
          </a:p>
          <a:p>
            <a:endParaRPr lang="en-IN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620688"/>
            <a:ext cx="4464496" cy="6048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Hyper-parameter: ROC</a:t>
            </a:r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Confusion Matrix</a:t>
            </a:r>
          </a:p>
          <a:p>
            <a:endParaRPr lang="en-IN" sz="2400" dirty="0" smtClean="0"/>
          </a:p>
          <a:p>
            <a:pPr marL="36576" indent="0">
              <a:buNone/>
            </a:pP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3" y="1070738"/>
            <a:ext cx="3851239" cy="28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1" y="4464496"/>
            <a:ext cx="2984055" cy="2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070739"/>
            <a:ext cx="3825511" cy="28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23" y="4464496"/>
            <a:ext cx="3637317" cy="23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5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+mn-lt"/>
              </a:rPr>
              <a:t>Customer Segmentation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268760"/>
            <a:ext cx="9001000" cy="4248472"/>
          </a:xfrm>
        </p:spPr>
        <p:txBody>
          <a:bodyPr>
            <a:normAutofit lnSpcReduction="10000"/>
          </a:bodyPr>
          <a:lstStyle/>
          <a:p>
            <a:r>
              <a:rPr lang="en-IN" sz="2600" dirty="0" smtClean="0"/>
              <a:t>K-Means Algorithm was used to create clusters amongst the variables like age, employment, debt to income ratio and income.</a:t>
            </a:r>
          </a:p>
          <a:p>
            <a:endParaRPr lang="en-IN" sz="2600" dirty="0"/>
          </a:p>
          <a:p>
            <a:r>
              <a:rPr lang="en-IN" sz="2600" dirty="0" smtClean="0"/>
              <a:t>Elbow method was used to determine the optimal number of clusters.</a:t>
            </a:r>
          </a:p>
          <a:p>
            <a:endParaRPr lang="en-IN" sz="2600" dirty="0" smtClean="0"/>
          </a:p>
          <a:p>
            <a:r>
              <a:rPr lang="en-IN" sz="2600" dirty="0" smtClean="0"/>
              <a:t>Features were square-root </a:t>
            </a:r>
            <a:r>
              <a:rPr lang="en-IN" sz="2600" dirty="0" smtClean="0"/>
              <a:t>transformed for normalisation </a:t>
            </a:r>
            <a:r>
              <a:rPr lang="en-IN" sz="2600" dirty="0" smtClean="0"/>
              <a:t>and scaled </a:t>
            </a:r>
            <a:r>
              <a:rPr lang="en-IN" sz="2600" dirty="0" smtClean="0"/>
              <a:t>the data with </a:t>
            </a:r>
            <a:r>
              <a:rPr lang="en-IN" sz="2600" dirty="0" smtClean="0"/>
              <a:t>standard </a:t>
            </a:r>
            <a:r>
              <a:rPr lang="en-IN" sz="2600" dirty="0" smtClean="0"/>
              <a:t>scalar to make it </a:t>
            </a:r>
            <a:r>
              <a:rPr lang="en-IN" sz="2600" dirty="0" err="1" smtClean="0"/>
              <a:t>unitless</a:t>
            </a:r>
            <a:r>
              <a:rPr lang="en-IN" sz="2600" dirty="0" smtClean="0"/>
              <a:t>.</a:t>
            </a:r>
            <a:endParaRPr lang="en-IN" sz="2600" dirty="0"/>
          </a:p>
          <a:p>
            <a:endParaRPr lang="en-IN" sz="2600" dirty="0" smtClean="0"/>
          </a:p>
          <a:p>
            <a:pPr marL="36576" indent="0">
              <a:buNone/>
            </a:pPr>
            <a:endParaRPr lang="en-IN" sz="2600" dirty="0" smtClean="0"/>
          </a:p>
          <a:p>
            <a:pPr marL="36576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558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+mn-lt"/>
              </a:rPr>
              <a:t>Elbow method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001000" cy="5544616"/>
          </a:xfrm>
        </p:spPr>
        <p:txBody>
          <a:bodyPr>
            <a:normAutofit/>
          </a:bodyPr>
          <a:lstStyle/>
          <a:p>
            <a:r>
              <a:rPr lang="en-IN" sz="2600" dirty="0" smtClean="0"/>
              <a:t>Elbow method was used to get optimal k clusters which was taken as k=3.</a:t>
            </a:r>
          </a:p>
          <a:p>
            <a:endParaRPr lang="en-IN" sz="2600" dirty="0" smtClean="0"/>
          </a:p>
          <a:p>
            <a:endParaRPr lang="en-IN" sz="2600" dirty="0" smtClean="0"/>
          </a:p>
          <a:p>
            <a:pPr marL="36576" indent="0">
              <a:buNone/>
            </a:pPr>
            <a:endParaRPr lang="en-IN" sz="2600" dirty="0" smtClean="0"/>
          </a:p>
          <a:p>
            <a:pPr marL="36576" indent="0">
              <a:buNone/>
            </a:pPr>
            <a:endParaRPr lang="en-IN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62158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9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+mn-lt"/>
              </a:rPr>
              <a:t>Clusters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20680"/>
          </a:xfrm>
        </p:spPr>
        <p:txBody>
          <a:bodyPr>
            <a:normAutofit/>
          </a:bodyPr>
          <a:lstStyle/>
          <a:p>
            <a:r>
              <a:rPr lang="en-IN" sz="2600" dirty="0" smtClean="0"/>
              <a:t>With three clusters considering Age, Income and debt-income ratio, increase in age results in less debt-income ratio which is lowering the credit risk.</a:t>
            </a:r>
          </a:p>
          <a:p>
            <a:pPr marL="36576" indent="0">
              <a:buNone/>
            </a:pPr>
            <a:endParaRPr lang="en-IN" sz="2600" dirty="0" smtClean="0"/>
          </a:p>
          <a:p>
            <a:pPr marL="36576" indent="0">
              <a:buNone/>
            </a:pPr>
            <a:endParaRPr lang="en-IN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912768" cy="32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5356835"/>
            <a:ext cx="2520280" cy="117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9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+mn-lt"/>
              </a:rPr>
              <a:t>Conclusion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r>
              <a:rPr lang="en-IN" sz="2600" dirty="0"/>
              <a:t> </a:t>
            </a:r>
            <a:r>
              <a:rPr lang="en-IN" sz="2600" dirty="0" smtClean="0"/>
              <a:t>The middle-age group(</a:t>
            </a:r>
            <a:r>
              <a:rPr lang="en-IN" sz="2600" dirty="0"/>
              <a:t>33.7</a:t>
            </a:r>
            <a:r>
              <a:rPr lang="en-IN" sz="2600" dirty="0" smtClean="0"/>
              <a:t>) has the lowest credit risk as observed in the graph and in the report which makes them the perfect customers and can re-pay the loan.</a:t>
            </a:r>
          </a:p>
          <a:p>
            <a:endParaRPr lang="en-IN" sz="2600" dirty="0"/>
          </a:p>
          <a:p>
            <a:r>
              <a:rPr lang="en-IN" sz="2600" dirty="0" smtClean="0"/>
              <a:t>The highest risk is associated with the young group(29.30) with high debit-income ratio and less employment thus less income</a:t>
            </a:r>
            <a:r>
              <a:rPr lang="en-IN" sz="2600" dirty="0" smtClean="0"/>
              <a:t>.</a:t>
            </a:r>
          </a:p>
          <a:p>
            <a:endParaRPr lang="en-IN" sz="2600" dirty="0"/>
          </a:p>
          <a:p>
            <a:r>
              <a:rPr lang="en-IN" sz="2600" dirty="0" smtClean="0"/>
              <a:t>The </a:t>
            </a:r>
            <a:r>
              <a:rPr lang="en-IN" sz="2600" dirty="0" err="1" smtClean="0"/>
              <a:t>RandomForest</a:t>
            </a:r>
            <a:r>
              <a:rPr lang="en-IN" sz="2600" dirty="0" smtClean="0"/>
              <a:t> algorithm predicted the chance of finding the defaulter with an accuracy of 78 %. </a:t>
            </a:r>
            <a:endParaRPr lang="en-IN" sz="2600" dirty="0" smtClean="0"/>
          </a:p>
          <a:p>
            <a:pPr marL="36576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2677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441</TotalTime>
  <Words>343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PowerPoint Presentation</vt:lpstr>
      <vt:lpstr>Exploratory Data Analysis</vt:lpstr>
      <vt:lpstr>Classification Model</vt:lpstr>
      <vt:lpstr>Evaluation</vt:lpstr>
      <vt:lpstr>Evaluation</vt:lpstr>
      <vt:lpstr>Customer Segmentation</vt:lpstr>
      <vt:lpstr>Elbow method</vt:lpstr>
      <vt:lpstr>Clusters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 by Classifying Defaulters and Segmentation of Customers</dc:title>
  <dc:creator>lenovo</dc:creator>
  <cp:lastModifiedBy>lenovo</cp:lastModifiedBy>
  <cp:revision>33</cp:revision>
  <dcterms:created xsi:type="dcterms:W3CDTF">2020-07-21T17:29:12Z</dcterms:created>
  <dcterms:modified xsi:type="dcterms:W3CDTF">2020-07-22T10:38:51Z</dcterms:modified>
</cp:coreProperties>
</file>