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etdeshmukh44/Image-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162" y="4279587"/>
            <a:ext cx="880970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Presented By: Sanket Deshmukh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/>
                <a:cs typeface="Arial"/>
              </a:rPr>
              <a:t>Student Name : Sanket Deshmukh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/>
                <a:cs typeface="Arial"/>
              </a:rPr>
              <a:t>College Name : Manipal University, Jaipur, Rajasthan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/>
                <a:cs typeface="Arial"/>
              </a:rPr>
              <a:t>Department: Computer Science (MCA)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Clr>
                <a:schemeClr val="tx1"/>
              </a:buCl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Steganography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Machine learning and AI can enhance embedding techniques, making hidden data even harder to detect while optimizing storage capacity.</a:t>
            </a:r>
          </a:p>
          <a:p>
            <a:pPr marL="305435" indent="-305435">
              <a:buClr>
                <a:schemeClr val="tx1"/>
              </a:buClr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Steganography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integration of quantum cryptography with steganography could create ultra-secure communication channels resistant to future quantum computing attacks.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buClr>
                <a:schemeClr val="tx1"/>
              </a:buCl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Steganography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Combining blockchain with steganography can provide a tamper-proof and decentralized way to store and transmit hidden data securely.</a:t>
            </a:r>
          </a:p>
          <a:p>
            <a:pPr marL="305435" indent="-305435">
              <a:buClr>
                <a:schemeClr val="tx1"/>
              </a:buCl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in IoT and Cloud Security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With the rise of IoT and cloud computing, steganography can be applied to secure device-to-device communication and cloud data storage.</a:t>
            </a:r>
          </a:p>
          <a:p>
            <a:pPr marL="305435" indent="-305435">
              <a:buClr>
                <a:schemeClr val="tx1"/>
              </a:buCl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Anti-Steganalysis Techniques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Developing more robust countermeasures to evade advanced detection methods will ensure the long-term viability of steganographic systems.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08336"/>
            <a:ext cx="11158405" cy="512454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Concern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encryption methods make hidden messages obvious, whereas steganography conceals the very existence of a message.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Capacity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large amounts of data within images, audio, or video files without noticeable distortion is a challenge.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Risks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steganalysis techniques can expose hidden data, making covert communication vulnerable.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and extracting secret messages efficiently while preserving file integrity is computationally demanding.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 vs. Quality Trade-off: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embedding techniques may degrade media quality, making detection easier.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D331C7E-BBA4-F0FD-F8D8-F5E0D920F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8603"/>
              </p:ext>
            </p:extLst>
          </p:nvPr>
        </p:nvGraphicFramePr>
        <p:xfrm>
          <a:off x="581193" y="1310413"/>
          <a:ext cx="5059537" cy="489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436">
                  <a:extLst>
                    <a:ext uri="{9D8B030D-6E8A-4147-A177-3AD203B41FA5}">
                      <a16:colId xmlns:a16="http://schemas.microsoft.com/office/drawing/2014/main" val="1379387036"/>
                    </a:ext>
                  </a:extLst>
                </a:gridCol>
                <a:gridCol w="2279103">
                  <a:extLst>
                    <a:ext uri="{9D8B030D-6E8A-4147-A177-3AD203B41FA5}">
                      <a16:colId xmlns:a16="http://schemas.microsoft.com/office/drawing/2014/main" val="113582437"/>
                    </a:ext>
                  </a:extLst>
                </a:gridCol>
                <a:gridCol w="2212998">
                  <a:extLst>
                    <a:ext uri="{9D8B030D-6E8A-4147-A177-3AD203B41FA5}">
                      <a16:colId xmlns:a16="http://schemas.microsoft.com/office/drawing/2014/main" val="2808599339"/>
                    </a:ext>
                  </a:extLst>
                </a:gridCol>
              </a:tblGrid>
              <a:tr h="583660">
                <a:tc rowSpan="2"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Sr. No 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 gridSpan="2"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Hardware Requirements 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0745"/>
                  </a:ext>
                </a:extLst>
              </a:tr>
              <a:tr h="5836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Name of Equipment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Specification 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05842948"/>
                  </a:ext>
                </a:extLst>
              </a:tr>
              <a:tr h="880303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 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Random Access Memory (RAM)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4 GB RAM or more 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79358416"/>
                  </a:ext>
                </a:extLst>
              </a:tr>
              <a:tr h="584261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2 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Keyboard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Any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724659280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3 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Mouse 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Any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65366880"/>
                  </a:ext>
                </a:extLst>
              </a:tr>
              <a:tr h="876511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4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Processor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Intel(R) Core (TM) i3-4300G1 CPU@1.90GHz ,2501 MHz or </a:t>
                      </a:r>
                      <a:r>
                        <a:rPr lang="en-IN" sz="1400" kern="100" dirty="0" err="1">
                          <a:effectLst/>
                        </a:rPr>
                        <a:t>Amd</a:t>
                      </a:r>
                      <a:r>
                        <a:rPr lang="en-IN" sz="1400" kern="100" dirty="0">
                          <a:effectLst/>
                        </a:rPr>
                        <a:t> with equivalent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228252374"/>
                  </a:ext>
                </a:extLst>
              </a:tr>
              <a:tr h="753376"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5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Hard Disk (ROM)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500 MB of available disk space or more </a:t>
                      </a:r>
                    </a:p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 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524156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6465EE-7BEA-EAD5-4FE1-1E38AC78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02626"/>
              </p:ext>
            </p:extLst>
          </p:nvPr>
        </p:nvGraphicFramePr>
        <p:xfrm>
          <a:off x="6410633" y="1310412"/>
          <a:ext cx="5200174" cy="484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756">
                  <a:extLst>
                    <a:ext uri="{9D8B030D-6E8A-4147-A177-3AD203B41FA5}">
                      <a16:colId xmlns:a16="http://schemas.microsoft.com/office/drawing/2014/main" val="695117140"/>
                    </a:ext>
                  </a:extLst>
                </a:gridCol>
                <a:gridCol w="2398323">
                  <a:extLst>
                    <a:ext uri="{9D8B030D-6E8A-4147-A177-3AD203B41FA5}">
                      <a16:colId xmlns:a16="http://schemas.microsoft.com/office/drawing/2014/main" val="3145046178"/>
                    </a:ext>
                  </a:extLst>
                </a:gridCol>
                <a:gridCol w="2328095">
                  <a:extLst>
                    <a:ext uri="{9D8B030D-6E8A-4147-A177-3AD203B41FA5}">
                      <a16:colId xmlns:a16="http://schemas.microsoft.com/office/drawing/2014/main" val="143983976"/>
                    </a:ext>
                  </a:extLst>
                </a:gridCol>
              </a:tblGrid>
              <a:tr h="5466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Sr. No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Software Requirements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4237"/>
                  </a:ext>
                </a:extLst>
              </a:tr>
              <a:tr h="5466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Name of Equipment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Specification 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extLst>
                  <a:ext uri="{0D108BD9-81ED-4DB2-BD59-A6C34878D82A}">
                    <a16:rowId xmlns:a16="http://schemas.microsoft.com/office/drawing/2014/main" val="3913805802"/>
                  </a:ext>
                </a:extLst>
              </a:tr>
              <a:tr h="8477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Operating System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75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Windows – 7/8/10/11, Linux, Mac etc.</a:t>
                      </a:r>
                    </a:p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 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extLst>
                  <a:ext uri="{0D108BD9-81ED-4DB2-BD59-A6C34878D82A}">
                    <a16:rowId xmlns:a16="http://schemas.microsoft.com/office/drawing/2014/main" val="1294882601"/>
                  </a:ext>
                </a:extLst>
              </a:tr>
              <a:tr h="675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Programming Language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Python  (latest version)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extLst>
                  <a:ext uri="{0D108BD9-81ED-4DB2-BD59-A6C34878D82A}">
                    <a16:rowId xmlns:a16="http://schemas.microsoft.com/office/drawing/2014/main" val="861569766"/>
                  </a:ext>
                </a:extLst>
              </a:tr>
              <a:tr h="944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3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IDE (Integrated Development Environment) 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Python IDLE / Visual Studio Code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extLst>
                  <a:ext uri="{0D108BD9-81ED-4DB2-BD59-A6C34878D82A}">
                    <a16:rowId xmlns:a16="http://schemas.microsoft.com/office/drawing/2014/main" val="531159554"/>
                  </a:ext>
                </a:extLst>
              </a:tr>
              <a:tr h="12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IN" sz="9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Library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CV2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812" marR="58812" marT="0" marB="0" anchor="ctr"/>
                </a:tc>
                <a:extLst>
                  <a:ext uri="{0D108BD9-81ED-4DB2-BD59-A6C34878D82A}">
                    <a16:rowId xmlns:a16="http://schemas.microsoft.com/office/drawing/2014/main" val="94859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8503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Here are some unique features that can make a steganography project stand out from others:</a:t>
            </a:r>
          </a:p>
          <a:p>
            <a:pPr>
              <a:buNone/>
            </a:pPr>
            <a:endParaRPr lang="en-US" sz="2000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Multi-Adaptive Embedding</a:t>
            </a:r>
            <a:r>
              <a:rPr lang="en-US" sz="2000" dirty="0"/>
              <a:t> – Uses AI or machine learning to dynamically adjust embedding techniques for enhanced security and imperceptibility.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Layered Encryption</a:t>
            </a:r>
            <a:r>
              <a:rPr lang="en-US" sz="2000" dirty="0"/>
              <a:t> – Combines steganography with strong encryption algorithms to provide dual-layered security.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Cross-Media Steganography</a:t>
            </a:r>
            <a:r>
              <a:rPr lang="en-US" sz="2000" dirty="0"/>
              <a:t> – Supports embedding data across multiple formats like images, audio, video, and text.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Real-Time Detection Resistance</a:t>
            </a:r>
            <a:r>
              <a:rPr lang="en-US" sz="2000" dirty="0"/>
              <a:t> – Implements advanced anti-steganalysis techniques to avoid detection by automated tools.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High-Capacity Storage</a:t>
            </a:r>
            <a:r>
              <a:rPr lang="en-US" sz="2000" dirty="0"/>
              <a:t> – Optimized algorithms that allow embedding larger data without noticeable distortion.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steganography include: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Intelligence Agencies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secure communication and covert operations.</a:t>
            </a:r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share sensitive information while avoiding detection.</a:t>
            </a:r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develop and test security measures against data leaks.</a:t>
            </a:r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 Organizations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protecting confidential business communications and intellectual property.</a:t>
            </a:r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personal privacy, secure messaging, and protection against cyber threats.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2A067B9B-12C2-77E0-2D76-18E24066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20058"/>
            <a:ext cx="4825648" cy="45685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E267C2-AAA6-637A-0E81-CA7ED155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406"/>
          <a:stretch/>
        </p:blipFill>
        <p:spPr>
          <a:xfrm>
            <a:off x="5771536" y="702156"/>
            <a:ext cx="5764036" cy="2218025"/>
          </a:xfrm>
          <a:prstGeom prst="rect">
            <a:avLst/>
          </a:prstGeom>
        </p:spPr>
      </p:pic>
      <p:pic>
        <p:nvPicPr>
          <p:cNvPr id="9" name="Picture 8" descr="A person in a garment&#10;&#10;AI-generated content may be incorrect.">
            <a:extLst>
              <a:ext uri="{FF2B5EF4-FFF2-40B4-BE49-F238E27FC236}">
                <a16:creationId xmlns:a16="http://schemas.microsoft.com/office/drawing/2014/main" id="{86A59811-BEC7-5896-A704-8C9CB1A3A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8879"/>
            <a:ext cx="5439572" cy="305975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9BFA2C0-4A39-632E-5FEF-1401154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RESULTS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743C3-BF20-64A0-8614-BEB51A9F0882}"/>
              </a:ext>
            </a:extLst>
          </p:cNvPr>
          <p:cNvSpPr txBox="1"/>
          <p:nvPr/>
        </p:nvSpPr>
        <p:spPr>
          <a:xfrm>
            <a:off x="501444" y="1341589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CB0B2-4CB0-24B7-CEF3-96C614EABAC3}"/>
              </a:ext>
            </a:extLst>
          </p:cNvPr>
          <p:cNvSpPr txBox="1"/>
          <p:nvPr/>
        </p:nvSpPr>
        <p:spPr>
          <a:xfrm>
            <a:off x="6095999" y="2939846"/>
            <a:ext cx="423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Image(Output):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plays a crucial role in secure communication by concealing data within digital media, ensuring confidentiality and protection against unauthorized access. This project highlights innovative techniques such as adaptive embedding, multi-layered encryption, and anti-detection mechanisms to enhance security and efficiency. By balancing data capacity, imperceptibility, and robustness, the system provides a reliable and advanced method for covert communication. The project’s impact extends to fields like cybersecurity, journalism, intelligence, and corporate data protection, making it a valuable tool in modern digital security. Future enhancements can explore AI-driven techniques and real-time steganalysis resistance to further strengthen its effectiveness.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https://github.com/sanketdeshmukh44/Image-Steganography-Project.git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116</TotalTime>
  <Words>690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Sanket Deshmukh</cp:lastModifiedBy>
  <cp:revision>28</cp:revision>
  <dcterms:created xsi:type="dcterms:W3CDTF">2021-05-26T16:50:10Z</dcterms:created>
  <dcterms:modified xsi:type="dcterms:W3CDTF">2025-03-05T11:27:35Z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