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7" r:id="rId3"/>
    <p:sldId id="258" r:id="rId4"/>
    <p:sldId id="288" r:id="rId5"/>
    <p:sldId id="259" r:id="rId6"/>
    <p:sldId id="289" r:id="rId7"/>
    <p:sldId id="293" r:id="rId8"/>
    <p:sldId id="301" r:id="rId9"/>
    <p:sldId id="264" r:id="rId10"/>
    <p:sldId id="284" r:id="rId11"/>
    <p:sldId id="285" r:id="rId12"/>
    <p:sldId id="260" r:id="rId13"/>
    <p:sldId id="263" r:id="rId14"/>
    <p:sldId id="283" r:id="rId15"/>
    <p:sldId id="286" r:id="rId16"/>
    <p:sldId id="294" r:id="rId17"/>
    <p:sldId id="261" r:id="rId18"/>
    <p:sldId id="302" r:id="rId19"/>
    <p:sldId id="297" r:id="rId20"/>
    <p:sldId id="298" r:id="rId21"/>
    <p:sldId id="299" r:id="rId22"/>
    <p:sldId id="300" r:id="rId23"/>
    <p:sldId id="291" r:id="rId24"/>
    <p:sldId id="267" r:id="rId25"/>
    <p:sldId id="266" r:id="rId26"/>
    <p:sldId id="270" r:id="rId27"/>
    <p:sldId id="268" r:id="rId28"/>
    <p:sldId id="26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95BC4C9C-CB4A-478F-94B2-D69D39D41729}"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FC6A7-1835-4C89-890B-E12E27A894E1}"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C4C9C-CB4A-478F-94B2-D69D39D41729}"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FC6A7-1835-4C89-890B-E12E27A894E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C4C9C-CB4A-478F-94B2-D69D39D41729}"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FC6A7-1835-4C89-890B-E12E27A894E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C4C9C-CB4A-478F-94B2-D69D39D41729}" type="datetimeFigureOut">
              <a:rPr lang="en-IN" smtClean="0"/>
              <a:t>13-12-2018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2FC6A7-1835-4C89-890B-E12E27A894E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95BC4C9C-CB4A-478F-94B2-D69D39D41729}" type="datetimeFigureOut">
              <a:rPr lang="en-IN" smtClean="0"/>
              <a:t>13-12-2018</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822FC6A7-1835-4C89-890B-E12E27A894E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BC4C9C-CB4A-478F-94B2-D69D39D41729}"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FC6A7-1835-4C89-890B-E12E27A894E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BC4C9C-CB4A-478F-94B2-D69D39D41729}" type="datetimeFigureOut">
              <a:rPr lang="en-IN" smtClean="0"/>
              <a:t>13-12-2018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2FC6A7-1835-4C89-890B-E12E27A894E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BC4C9C-CB4A-478F-94B2-D69D39D41729}" type="datetimeFigureOut">
              <a:rPr lang="en-IN" smtClean="0"/>
              <a:t>13-12-2018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2FC6A7-1835-4C89-890B-E12E27A894E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C4C9C-CB4A-478F-94B2-D69D39D41729}" type="datetimeFigureOut">
              <a:rPr lang="en-IN" smtClean="0"/>
              <a:t>13-12-2018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2FC6A7-1835-4C89-890B-E12E27A894E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BC4C9C-CB4A-478F-94B2-D69D39D41729}"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FC6A7-1835-4C89-890B-E12E27A894E1}"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95BC4C9C-CB4A-478F-94B2-D69D39D41729}" type="datetimeFigureOut">
              <a:rPr lang="en-IN" smtClean="0"/>
              <a:t>13-12-2018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2FC6A7-1835-4C89-890B-E12E27A894E1}"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95BC4C9C-CB4A-478F-94B2-D69D39D41729}" type="datetimeFigureOut">
              <a:rPr lang="en-IN" smtClean="0"/>
              <a:t>13-12-2018</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822FC6A7-1835-4C89-890B-E12E27A894E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800" y="260648"/>
            <a:ext cx="6172200" cy="2605202"/>
          </a:xfrm>
        </p:spPr>
        <p:txBody>
          <a:bodyPr>
            <a:normAutofit fontScale="90000"/>
          </a:bodyPr>
          <a:lstStyle/>
          <a:p>
            <a:pPr algn="r"/>
            <a:r>
              <a:rPr lang="en-IN" sz="4400" dirty="0" smtClean="0"/>
              <a:t>Text  Classification </a:t>
            </a:r>
            <a:r>
              <a:rPr lang="en-IN" sz="4400" dirty="0"/>
              <a:t>U</a:t>
            </a:r>
            <a:r>
              <a:rPr lang="en-IN" sz="4400" dirty="0" smtClean="0"/>
              <a:t>sing </a:t>
            </a:r>
            <a:r>
              <a:rPr lang="en-IN" sz="4400" dirty="0"/>
              <a:t>M</a:t>
            </a:r>
            <a:r>
              <a:rPr lang="en-IN" sz="4400" dirty="0" smtClean="0"/>
              <a:t>achine </a:t>
            </a:r>
            <a:r>
              <a:rPr lang="en-IN" sz="4400" dirty="0"/>
              <a:t>L</a:t>
            </a:r>
            <a:r>
              <a:rPr lang="en-IN" sz="4400" dirty="0" smtClean="0"/>
              <a:t>earning </a:t>
            </a:r>
            <a:r>
              <a:rPr lang="en-IN" sz="4400" dirty="0"/>
              <a:t>A</a:t>
            </a:r>
            <a:r>
              <a:rPr lang="en-IN" sz="4400" dirty="0" smtClean="0"/>
              <a:t>lgorithms</a:t>
            </a:r>
            <a:r>
              <a:rPr lang="en-IN" dirty="0" smtClean="0"/>
              <a:t/>
            </a:r>
            <a:br>
              <a:rPr lang="en-IN" dirty="0" smtClean="0"/>
            </a:br>
            <a:r>
              <a:rPr lang="en-IN" dirty="0" smtClean="0"/>
              <a:t>-</a:t>
            </a:r>
            <a:r>
              <a:rPr lang="en-IN" sz="2200" dirty="0" smtClean="0"/>
              <a:t>Guided By Prof Mahesh </a:t>
            </a:r>
            <a:r>
              <a:rPr lang="en-IN" sz="2200" dirty="0" err="1"/>
              <a:t>Shirole</a:t>
            </a:r>
            <a:r>
              <a:rPr lang="en-IN" sz="2000" dirty="0"/>
              <a:t/>
            </a:r>
            <a:br>
              <a:rPr lang="en-IN" sz="2000" dirty="0"/>
            </a:br>
            <a:endParaRPr lang="en-IN" sz="2000" dirty="0"/>
          </a:p>
        </p:txBody>
      </p:sp>
      <p:sp>
        <p:nvSpPr>
          <p:cNvPr id="3" name="Subtitle 2"/>
          <p:cNvSpPr>
            <a:spLocks noGrp="1"/>
          </p:cNvSpPr>
          <p:nvPr>
            <p:ph type="subTitle" idx="1"/>
          </p:nvPr>
        </p:nvSpPr>
        <p:spPr>
          <a:xfrm>
            <a:off x="-11667" y="2348880"/>
            <a:ext cx="6172200" cy="2297850"/>
          </a:xfrm>
        </p:spPr>
        <p:txBody>
          <a:bodyPr>
            <a:normAutofit/>
          </a:bodyPr>
          <a:lstStyle/>
          <a:p>
            <a:r>
              <a:rPr lang="en-IN" dirty="0" smtClean="0"/>
              <a:t>Project By:</a:t>
            </a:r>
          </a:p>
          <a:p>
            <a:r>
              <a:rPr lang="en-IN" dirty="0" smtClean="0"/>
              <a:t>151080004 </a:t>
            </a:r>
            <a:r>
              <a:rPr lang="en-IN" dirty="0" err="1" smtClean="0"/>
              <a:t>Sanket</a:t>
            </a:r>
            <a:r>
              <a:rPr lang="en-IN" dirty="0" smtClean="0"/>
              <a:t> </a:t>
            </a:r>
            <a:r>
              <a:rPr lang="en-IN" dirty="0" err="1" smtClean="0"/>
              <a:t>Dhabale</a:t>
            </a:r>
            <a:endParaRPr lang="en-IN" dirty="0" smtClean="0"/>
          </a:p>
          <a:p>
            <a:r>
              <a:rPr lang="en-IN" dirty="0" smtClean="0"/>
              <a:t>151080007 </a:t>
            </a:r>
            <a:r>
              <a:rPr lang="en-IN" dirty="0" err="1" smtClean="0"/>
              <a:t>Pranay</a:t>
            </a:r>
            <a:r>
              <a:rPr lang="en-IN" dirty="0" smtClean="0"/>
              <a:t> </a:t>
            </a:r>
            <a:r>
              <a:rPr lang="en-IN" dirty="0" err="1" smtClean="0"/>
              <a:t>Manthanwar</a:t>
            </a:r>
            <a:endParaRPr lang="en-IN" dirty="0"/>
          </a:p>
          <a:p>
            <a:r>
              <a:rPr lang="en-IN" dirty="0" smtClean="0"/>
              <a:t>151080056 </a:t>
            </a:r>
            <a:r>
              <a:rPr lang="en-IN" dirty="0" err="1" smtClean="0"/>
              <a:t>Pankaj</a:t>
            </a:r>
            <a:r>
              <a:rPr lang="en-IN" dirty="0" smtClean="0"/>
              <a:t> </a:t>
            </a:r>
            <a:r>
              <a:rPr lang="en-IN" dirty="0" err="1" smtClean="0"/>
              <a:t>Dandewad</a:t>
            </a:r>
            <a:endParaRPr lang="en-IN" dirty="0" smtClean="0"/>
          </a:p>
          <a:p>
            <a:r>
              <a:rPr lang="en-IN" dirty="0" smtClean="0"/>
              <a:t>151080057 </a:t>
            </a:r>
            <a:r>
              <a:rPr lang="en-IN" dirty="0" err="1" smtClean="0"/>
              <a:t>Chetan</a:t>
            </a:r>
            <a:r>
              <a:rPr lang="en-IN" dirty="0" smtClean="0"/>
              <a:t> </a:t>
            </a:r>
            <a:r>
              <a:rPr lang="en-IN" dirty="0" err="1" smtClean="0"/>
              <a:t>Ghodam</a:t>
            </a:r>
            <a:r>
              <a:rPr lang="en-IN" dirty="0" smtClean="0"/>
              <a:t> </a:t>
            </a:r>
            <a:endParaRPr lang="en-IN" dirty="0"/>
          </a:p>
        </p:txBody>
      </p:sp>
    </p:spTree>
    <p:extLst>
      <p:ext uri="{BB962C8B-B14F-4D97-AF65-F5344CB8AC3E}">
        <p14:creationId xmlns:p14="http://schemas.microsoft.com/office/powerpoint/2010/main" val="3371708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endParaRPr lang="en-IN" sz="2800" dirty="0" smtClean="0"/>
          </a:p>
          <a:p>
            <a:pPr marL="0" indent="0">
              <a:buNone/>
            </a:pPr>
            <a:endParaRPr lang="en-IN" sz="2800" dirty="0"/>
          </a:p>
          <a:p>
            <a:pPr marL="0" indent="0" algn="just">
              <a:buNone/>
            </a:pPr>
            <a:r>
              <a:rPr lang="en-IN" sz="2800" dirty="0" smtClean="0"/>
              <a:t>	Our </a:t>
            </a:r>
            <a:r>
              <a:rPr lang="en-IN" sz="2800" dirty="0"/>
              <a:t>proposed system does the job of classifying and labelling a document its accurate class. Along with </a:t>
            </a:r>
            <a:r>
              <a:rPr lang="en-IN" sz="2800" dirty="0">
                <a:solidFill>
                  <a:srgbClr val="FFFF00"/>
                </a:solidFill>
              </a:rPr>
              <a:t>English text classification</a:t>
            </a:r>
            <a:r>
              <a:rPr lang="en-IN" sz="2800" dirty="0"/>
              <a:t>, we are also going to consider the </a:t>
            </a:r>
            <a:r>
              <a:rPr lang="en-IN" sz="2800" dirty="0">
                <a:solidFill>
                  <a:srgbClr val="FFFF00"/>
                </a:solidFill>
              </a:rPr>
              <a:t>Marathi text classification</a:t>
            </a:r>
            <a:r>
              <a:rPr lang="en-IN" sz="2800" dirty="0"/>
              <a:t> and label the documents perfectly</a:t>
            </a:r>
            <a:r>
              <a:rPr lang="en-IN" sz="2800" dirty="0" smtClean="0"/>
              <a:t>. Two separate databases will be required for the algorithm to understand and classify the document accordingly.</a:t>
            </a:r>
            <a:endParaRPr lang="en-IN" sz="2800" dirty="0"/>
          </a:p>
        </p:txBody>
      </p:sp>
    </p:spTree>
    <p:extLst>
      <p:ext uri="{BB962C8B-B14F-4D97-AF65-F5344CB8AC3E}">
        <p14:creationId xmlns:p14="http://schemas.microsoft.com/office/powerpoint/2010/main" val="200197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Proposed System:</a:t>
            </a:r>
            <a:endParaRPr lang="en-IN" u="sng" dirty="0"/>
          </a:p>
        </p:txBody>
      </p:sp>
      <p:sp>
        <p:nvSpPr>
          <p:cNvPr id="3" name="Content Placeholder 2"/>
          <p:cNvSpPr>
            <a:spLocks noGrp="1"/>
          </p:cNvSpPr>
          <p:nvPr>
            <p:ph idx="1"/>
          </p:nvPr>
        </p:nvSpPr>
        <p:spPr>
          <a:xfrm>
            <a:off x="467544" y="1556792"/>
            <a:ext cx="8229600" cy="4525963"/>
          </a:xfrm>
        </p:spPr>
        <p:txBody>
          <a:bodyPr>
            <a:normAutofit/>
          </a:bodyPr>
          <a:lstStyle/>
          <a:p>
            <a:pPr algn="just"/>
            <a:r>
              <a:rPr lang="en-IN" sz="2800" dirty="0" smtClean="0"/>
              <a:t>The solution is divided into </a:t>
            </a:r>
            <a:r>
              <a:rPr lang="en-IN" sz="2800" dirty="0" smtClean="0">
                <a:solidFill>
                  <a:srgbClr val="FFFF00"/>
                </a:solidFill>
              </a:rPr>
              <a:t>two modules</a:t>
            </a:r>
            <a:r>
              <a:rPr lang="en-IN" sz="2800" dirty="0" smtClean="0"/>
              <a:t>. </a:t>
            </a:r>
          </a:p>
          <a:p>
            <a:pPr algn="just"/>
            <a:r>
              <a:rPr lang="en-IN" sz="2800" dirty="0" smtClean="0">
                <a:solidFill>
                  <a:srgbClr val="FFFF00"/>
                </a:solidFill>
              </a:rPr>
              <a:t>One module handles the </a:t>
            </a:r>
            <a:r>
              <a:rPr lang="en-IN" sz="2800" dirty="0">
                <a:solidFill>
                  <a:srgbClr val="FFFF00"/>
                </a:solidFill>
              </a:rPr>
              <a:t>E</a:t>
            </a:r>
            <a:r>
              <a:rPr lang="en-IN" sz="2800" dirty="0" smtClean="0">
                <a:solidFill>
                  <a:srgbClr val="FFFF00"/>
                </a:solidFill>
              </a:rPr>
              <a:t>nglish literature </a:t>
            </a:r>
            <a:r>
              <a:rPr lang="en-IN" sz="2800" dirty="0" smtClean="0"/>
              <a:t>part of the document classification </a:t>
            </a:r>
          </a:p>
          <a:p>
            <a:pPr algn="just"/>
            <a:r>
              <a:rPr lang="en-IN" sz="2800" dirty="0" smtClean="0">
                <a:solidFill>
                  <a:srgbClr val="FFFF00"/>
                </a:solidFill>
              </a:rPr>
              <a:t>Another module uses </a:t>
            </a:r>
            <a:r>
              <a:rPr lang="en-IN" sz="2800" dirty="0" err="1">
                <a:solidFill>
                  <a:srgbClr val="FFFF00"/>
                </a:solidFill>
              </a:rPr>
              <a:t>D</a:t>
            </a:r>
            <a:r>
              <a:rPr lang="en-IN" sz="2800" dirty="0" err="1" smtClean="0">
                <a:solidFill>
                  <a:srgbClr val="FFFF00"/>
                </a:solidFill>
              </a:rPr>
              <a:t>evnagari</a:t>
            </a:r>
            <a:r>
              <a:rPr lang="en-IN" sz="2800" dirty="0" smtClean="0">
                <a:solidFill>
                  <a:srgbClr val="FFFF00"/>
                </a:solidFill>
              </a:rPr>
              <a:t> script</a:t>
            </a:r>
            <a:r>
              <a:rPr lang="en-IN" sz="2800" dirty="0" smtClean="0"/>
              <a:t> for classifying the </a:t>
            </a:r>
            <a:r>
              <a:rPr lang="en-IN" sz="2800" dirty="0"/>
              <a:t>M</a:t>
            </a:r>
            <a:r>
              <a:rPr lang="en-IN" sz="2800" dirty="0" smtClean="0"/>
              <a:t>arathi documents. </a:t>
            </a:r>
          </a:p>
          <a:p>
            <a:pPr algn="just"/>
            <a:r>
              <a:rPr lang="en-IN" sz="2800" dirty="0" smtClean="0">
                <a:solidFill>
                  <a:srgbClr val="FFFF00"/>
                </a:solidFill>
              </a:rPr>
              <a:t>English language and one Regional language</a:t>
            </a:r>
            <a:r>
              <a:rPr lang="en-IN" sz="2800" dirty="0" smtClean="0"/>
              <a:t>, in this case MARATHI language, can be used for implementing the text document classification.</a:t>
            </a:r>
            <a:endParaRPr lang="en-IN" sz="2800" dirty="0"/>
          </a:p>
        </p:txBody>
      </p:sp>
    </p:spTree>
    <p:extLst>
      <p:ext uri="{BB962C8B-B14F-4D97-AF65-F5344CB8AC3E}">
        <p14:creationId xmlns:p14="http://schemas.microsoft.com/office/powerpoint/2010/main" val="3302806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Proposed Architecture:</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926" y="1700808"/>
            <a:ext cx="8359546" cy="4397017"/>
          </a:xfrm>
        </p:spPr>
      </p:pic>
    </p:spTree>
    <p:extLst>
      <p:ext uri="{BB962C8B-B14F-4D97-AF65-F5344CB8AC3E}">
        <p14:creationId xmlns:p14="http://schemas.microsoft.com/office/powerpoint/2010/main" val="2414521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Steps Involved:</a:t>
            </a:r>
            <a:endParaRPr lang="en-IN" u="sng" dirty="0"/>
          </a:p>
        </p:txBody>
      </p:sp>
      <p:sp>
        <p:nvSpPr>
          <p:cNvPr id="3" name="Content Placeholder 2"/>
          <p:cNvSpPr>
            <a:spLocks noGrp="1"/>
          </p:cNvSpPr>
          <p:nvPr>
            <p:ph idx="1"/>
          </p:nvPr>
        </p:nvSpPr>
        <p:spPr>
          <a:xfrm>
            <a:off x="457200" y="1600200"/>
            <a:ext cx="8291264" cy="4853136"/>
          </a:xfrm>
        </p:spPr>
        <p:txBody>
          <a:bodyPr>
            <a:normAutofit/>
          </a:bodyPr>
          <a:lstStyle/>
          <a:p>
            <a:pPr marL="514350" indent="-514350">
              <a:buFont typeface="+mj-lt"/>
              <a:buAutoNum type="arabicPeriod"/>
            </a:pPr>
            <a:r>
              <a:rPr lang="en-IN" sz="2800" b="1" dirty="0" smtClean="0">
                <a:solidFill>
                  <a:srgbClr val="FFFF00"/>
                </a:solidFill>
              </a:rPr>
              <a:t>Dataset </a:t>
            </a:r>
            <a:r>
              <a:rPr lang="en-IN" sz="2800" b="1" dirty="0">
                <a:solidFill>
                  <a:srgbClr val="FFFF00"/>
                </a:solidFill>
              </a:rPr>
              <a:t>Preparation:</a:t>
            </a:r>
            <a:r>
              <a:rPr lang="en-IN" sz="2800" b="1" dirty="0"/>
              <a:t> </a:t>
            </a:r>
            <a:r>
              <a:rPr lang="en-IN" sz="2800" dirty="0"/>
              <a:t>The first step is the </a:t>
            </a:r>
            <a:r>
              <a:rPr lang="en-IN" sz="2800" dirty="0" smtClean="0"/>
              <a:t>Dataset Preparation </a:t>
            </a:r>
            <a:r>
              <a:rPr lang="en-IN" sz="2800" dirty="0"/>
              <a:t>step which includes the process of loading a dataset and performing basic pre-processing. The dataset is then </a:t>
            </a:r>
            <a:r>
              <a:rPr lang="en-IN" sz="2800" dirty="0" err="1"/>
              <a:t>splitted</a:t>
            </a:r>
            <a:r>
              <a:rPr lang="en-IN" sz="2800" dirty="0"/>
              <a:t> into train and validation </a:t>
            </a:r>
            <a:r>
              <a:rPr lang="en-IN" sz="2800" dirty="0" smtClean="0"/>
              <a:t>sets.</a:t>
            </a:r>
          </a:p>
          <a:p>
            <a:pPr marL="514350" indent="-514350">
              <a:buFont typeface="+mj-lt"/>
              <a:buAutoNum type="arabicPeriod"/>
            </a:pPr>
            <a:r>
              <a:rPr lang="en-IN" sz="2800" b="1" dirty="0">
                <a:solidFill>
                  <a:srgbClr val="FFFF00"/>
                </a:solidFill>
              </a:rPr>
              <a:t>Feature Selection: </a:t>
            </a:r>
            <a:r>
              <a:rPr lang="en-IN" sz="2800" dirty="0"/>
              <a:t>The next step is the Feature </a:t>
            </a:r>
            <a:r>
              <a:rPr lang="en-IN" sz="2800" dirty="0" smtClean="0"/>
              <a:t>Selection </a:t>
            </a:r>
            <a:r>
              <a:rPr lang="en-IN" sz="2800" dirty="0"/>
              <a:t>in which the raw dataset is transformed into flat features which can be used in a machine learning model. This step also includes the process of creating new features from the existing data</a:t>
            </a:r>
          </a:p>
          <a:p>
            <a:pPr marL="0" indent="0">
              <a:buNone/>
            </a:pPr>
            <a:endParaRPr lang="en-IN" sz="2800" dirty="0"/>
          </a:p>
          <a:p>
            <a:pPr marL="514350" indent="-514350">
              <a:buFont typeface="+mj-lt"/>
              <a:buAutoNum type="arabicPeriod"/>
            </a:pPr>
            <a:endParaRPr lang="en-IN" sz="2800" dirty="0" smtClean="0"/>
          </a:p>
          <a:p>
            <a:endParaRPr lang="en-IN" sz="2800" dirty="0"/>
          </a:p>
        </p:txBody>
      </p:sp>
    </p:spTree>
    <p:extLst>
      <p:ext uri="{BB962C8B-B14F-4D97-AF65-F5344CB8AC3E}">
        <p14:creationId xmlns:p14="http://schemas.microsoft.com/office/powerpoint/2010/main" val="615316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457200" indent="-457200">
              <a:buFont typeface="+mj-lt"/>
              <a:buAutoNum type="arabicPeriod"/>
            </a:pPr>
            <a:endParaRPr lang="en-IN" sz="2800" b="1" dirty="0" smtClean="0">
              <a:solidFill>
                <a:srgbClr val="FFFF00"/>
              </a:solidFill>
            </a:endParaRPr>
          </a:p>
          <a:p>
            <a:pPr marL="457200" indent="-457200">
              <a:buFont typeface="+mj-lt"/>
              <a:buAutoNum type="arabicPeriod"/>
            </a:pPr>
            <a:endParaRPr lang="en-IN" sz="2800" b="1" dirty="0">
              <a:solidFill>
                <a:srgbClr val="FFFF00"/>
              </a:solidFill>
            </a:endParaRPr>
          </a:p>
          <a:p>
            <a:pPr marL="0" indent="0" algn="just">
              <a:buNone/>
            </a:pPr>
            <a:r>
              <a:rPr lang="en-IN" sz="2800" b="1" dirty="0" smtClean="0">
                <a:solidFill>
                  <a:schemeClr val="tx1">
                    <a:lumMod val="65000"/>
                  </a:schemeClr>
                </a:solidFill>
              </a:rPr>
              <a:t>3. </a:t>
            </a:r>
            <a:r>
              <a:rPr lang="en-IN" sz="2800" b="1" dirty="0" smtClean="0">
                <a:solidFill>
                  <a:srgbClr val="FFFF00"/>
                </a:solidFill>
              </a:rPr>
              <a:t>Model </a:t>
            </a:r>
            <a:r>
              <a:rPr lang="en-IN" sz="2800" b="1" dirty="0">
                <a:solidFill>
                  <a:srgbClr val="FFFF00"/>
                </a:solidFill>
              </a:rPr>
              <a:t>Training:</a:t>
            </a:r>
            <a:r>
              <a:rPr lang="en-IN" sz="2800" b="1" dirty="0"/>
              <a:t> </a:t>
            </a:r>
            <a:r>
              <a:rPr lang="en-IN" sz="2800" dirty="0"/>
              <a:t>The final step is the Model Building step in which a machine learning model is trained on a labelled dataset</a:t>
            </a:r>
            <a:r>
              <a:rPr lang="en-IN" sz="2800" dirty="0" smtClean="0"/>
              <a:t>.</a:t>
            </a:r>
          </a:p>
          <a:p>
            <a:pPr marL="0" indent="0">
              <a:buNone/>
            </a:pPr>
            <a:endParaRPr lang="en-IN" sz="2800" dirty="0"/>
          </a:p>
          <a:p>
            <a:pPr marL="0" indent="0">
              <a:buNone/>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660467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476672"/>
            <a:ext cx="7704856" cy="5739242"/>
          </a:xfrm>
        </p:spPr>
      </p:pic>
    </p:spTree>
    <p:extLst>
      <p:ext uri="{BB962C8B-B14F-4D97-AF65-F5344CB8AC3E}">
        <p14:creationId xmlns:p14="http://schemas.microsoft.com/office/powerpoint/2010/main" val="1092994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Need for </a:t>
            </a:r>
            <a:r>
              <a:rPr lang="en-IN" u="sng" dirty="0"/>
              <a:t>P</a:t>
            </a:r>
            <a:r>
              <a:rPr lang="en-IN" u="sng" dirty="0" smtClean="0"/>
              <a:t>re-processing Data:</a:t>
            </a:r>
            <a:endParaRPr lang="en-IN" u="sng" dirty="0"/>
          </a:p>
        </p:txBody>
      </p:sp>
      <p:sp>
        <p:nvSpPr>
          <p:cNvPr id="3" name="Content Placeholder 2"/>
          <p:cNvSpPr>
            <a:spLocks noGrp="1"/>
          </p:cNvSpPr>
          <p:nvPr>
            <p:ph idx="1"/>
          </p:nvPr>
        </p:nvSpPr>
        <p:spPr/>
        <p:txBody>
          <a:bodyPr/>
          <a:lstStyle/>
          <a:p>
            <a:pPr lvl="0" algn="just"/>
            <a:r>
              <a:rPr lang="en-US" sz="2800" dirty="0">
                <a:solidFill>
                  <a:srgbClr val="FFFF00"/>
                </a:solidFill>
              </a:rPr>
              <a:t>Incomplete</a:t>
            </a:r>
            <a:r>
              <a:rPr lang="en-US" sz="2800" dirty="0"/>
              <a:t>: lacking attribute values, lacking certain attributes of interest, or containing only aggregate data</a:t>
            </a:r>
            <a:endParaRPr lang="en-IN" sz="2800" dirty="0"/>
          </a:p>
          <a:p>
            <a:pPr lvl="0" algn="just"/>
            <a:r>
              <a:rPr lang="en-US" sz="2800" dirty="0">
                <a:solidFill>
                  <a:srgbClr val="FFFF00"/>
                </a:solidFill>
              </a:rPr>
              <a:t>Noisy</a:t>
            </a:r>
            <a:r>
              <a:rPr lang="en-US" sz="2800" dirty="0"/>
              <a:t>: containing errors or outliers</a:t>
            </a:r>
            <a:endParaRPr lang="en-IN" sz="2800" dirty="0"/>
          </a:p>
          <a:p>
            <a:pPr lvl="0" algn="just"/>
            <a:r>
              <a:rPr lang="en-US" sz="2800" dirty="0">
                <a:solidFill>
                  <a:srgbClr val="FFFF00"/>
                </a:solidFill>
              </a:rPr>
              <a:t>Inconsistent</a:t>
            </a:r>
            <a:r>
              <a:rPr lang="en-US" sz="2800" dirty="0"/>
              <a:t>: containing discrepancies in codes or names</a:t>
            </a:r>
            <a:endParaRPr lang="en-IN" sz="2800" dirty="0"/>
          </a:p>
          <a:p>
            <a:pPr marL="0" indent="0">
              <a:buNone/>
            </a:pPr>
            <a:endParaRPr lang="en-IN" dirty="0"/>
          </a:p>
        </p:txBody>
      </p:sp>
    </p:spTree>
    <p:extLst>
      <p:ext uri="{BB962C8B-B14F-4D97-AF65-F5344CB8AC3E}">
        <p14:creationId xmlns:p14="http://schemas.microsoft.com/office/powerpoint/2010/main" val="254753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4000" u="sng" dirty="0" smtClean="0"/>
              <a:t>Pre-Processing:</a:t>
            </a:r>
            <a:endParaRPr lang="en-IN" sz="4000" u="sng" dirty="0"/>
          </a:p>
        </p:txBody>
      </p:sp>
      <p:sp>
        <p:nvSpPr>
          <p:cNvPr id="3" name="Content Placeholder 2"/>
          <p:cNvSpPr>
            <a:spLocks noGrp="1"/>
          </p:cNvSpPr>
          <p:nvPr>
            <p:ph idx="1"/>
          </p:nvPr>
        </p:nvSpPr>
        <p:spPr>
          <a:xfrm>
            <a:off x="457200" y="1052736"/>
            <a:ext cx="8229600" cy="5073427"/>
          </a:xfrm>
        </p:spPr>
        <p:txBody>
          <a:bodyPr>
            <a:normAutofit/>
          </a:bodyPr>
          <a:lstStyle/>
          <a:p>
            <a:pPr algn="just" fontAlgn="base"/>
            <a:r>
              <a:rPr lang="en-IN" sz="2800" b="1" dirty="0">
                <a:solidFill>
                  <a:srgbClr val="FFFF00"/>
                </a:solidFill>
              </a:rPr>
              <a:t>Tokenize multi-line comments </a:t>
            </a:r>
            <a:r>
              <a:rPr lang="en-IN" sz="2800" b="1" dirty="0" smtClean="0">
                <a:solidFill>
                  <a:srgbClr val="FFFF00"/>
                </a:solidFill>
              </a:rPr>
              <a:t>into single </a:t>
            </a:r>
            <a:r>
              <a:rPr lang="en-IN" sz="2800" b="1" dirty="0">
                <a:solidFill>
                  <a:srgbClr val="FFFF00"/>
                </a:solidFill>
              </a:rPr>
              <a:t>sentences</a:t>
            </a:r>
          </a:p>
          <a:p>
            <a:pPr lvl="1" algn="just" fontAlgn="base"/>
            <a:r>
              <a:rPr lang="en-IN" sz="2800" dirty="0"/>
              <a:t>Make a single sentence of a document</a:t>
            </a:r>
          </a:p>
          <a:p>
            <a:pPr lvl="1" algn="just" fontAlgn="base"/>
            <a:r>
              <a:rPr lang="en-IN" sz="2800" dirty="0"/>
              <a:t>Store it in new </a:t>
            </a:r>
            <a:r>
              <a:rPr lang="en-IN" sz="2800" dirty="0" smtClean="0"/>
              <a:t>document</a:t>
            </a:r>
          </a:p>
          <a:p>
            <a:pPr lvl="1" algn="just" fontAlgn="base"/>
            <a:endParaRPr lang="en-IN" sz="2800" dirty="0"/>
          </a:p>
          <a:p>
            <a:pPr algn="just" fontAlgn="base"/>
            <a:r>
              <a:rPr lang="en-IN" sz="2800" b="1" dirty="0">
                <a:solidFill>
                  <a:srgbClr val="FFFF00"/>
                </a:solidFill>
              </a:rPr>
              <a:t>Tokenize each sentence into words</a:t>
            </a:r>
          </a:p>
          <a:p>
            <a:pPr lvl="1" algn="just" fontAlgn="base"/>
            <a:r>
              <a:rPr lang="en-IN" sz="2800" dirty="0">
                <a:solidFill>
                  <a:srgbClr val="FFFF00"/>
                </a:solidFill>
              </a:rPr>
              <a:t>Generates the token </a:t>
            </a:r>
            <a:r>
              <a:rPr lang="en-IN" sz="2800" dirty="0"/>
              <a:t>for each and every </a:t>
            </a:r>
            <a:r>
              <a:rPr lang="en-IN" sz="2800" dirty="0" smtClean="0"/>
              <a:t>words</a:t>
            </a:r>
          </a:p>
          <a:p>
            <a:pPr marL="365760" lvl="1" indent="0" algn="just" fontAlgn="base">
              <a:buNone/>
            </a:pPr>
            <a:endParaRPr lang="en-IN" sz="2800" dirty="0"/>
          </a:p>
          <a:p>
            <a:pPr algn="just" fontAlgn="base"/>
            <a:r>
              <a:rPr lang="en-IN" sz="2800" b="1" dirty="0">
                <a:solidFill>
                  <a:srgbClr val="FFFF00"/>
                </a:solidFill>
              </a:rPr>
              <a:t>Remove stop words </a:t>
            </a:r>
            <a:r>
              <a:rPr lang="en-IN" sz="2800" dirty="0"/>
              <a:t>in the tokenized sentence</a:t>
            </a:r>
          </a:p>
          <a:p>
            <a:pPr lvl="1" algn="just" fontAlgn="base"/>
            <a:r>
              <a:rPr lang="en-IN" sz="2800" dirty="0"/>
              <a:t>For a selective language, </a:t>
            </a:r>
            <a:r>
              <a:rPr lang="en-IN" sz="2800" dirty="0">
                <a:solidFill>
                  <a:srgbClr val="FFFF00"/>
                </a:solidFill>
              </a:rPr>
              <a:t>remove all the stop </a:t>
            </a:r>
            <a:r>
              <a:rPr lang="en-IN" sz="2800" dirty="0" smtClean="0">
                <a:solidFill>
                  <a:srgbClr val="FFFF00"/>
                </a:solidFill>
              </a:rPr>
              <a:t>words</a:t>
            </a:r>
            <a:endParaRPr lang="en-IN" sz="2800" dirty="0">
              <a:solidFill>
                <a:srgbClr val="FFFF00"/>
              </a:solidFill>
            </a:endParaRPr>
          </a:p>
        </p:txBody>
      </p:sp>
    </p:spTree>
    <p:extLst>
      <p:ext uri="{BB962C8B-B14F-4D97-AF65-F5344CB8AC3E}">
        <p14:creationId xmlns:p14="http://schemas.microsoft.com/office/powerpoint/2010/main" val="3020192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33375"/>
            <a:ext cx="8229600" cy="5792788"/>
          </a:xfrm>
        </p:spPr>
        <p:txBody>
          <a:bodyPr>
            <a:normAutofit/>
          </a:bodyPr>
          <a:lstStyle/>
          <a:p>
            <a:pPr algn="just"/>
            <a:r>
              <a:rPr lang="en-IN" sz="2800" b="1" dirty="0">
                <a:solidFill>
                  <a:srgbClr val="FFFF00"/>
                </a:solidFill>
              </a:rPr>
              <a:t>Morphological Analysis </a:t>
            </a:r>
            <a:r>
              <a:rPr lang="en-IN" sz="2800" dirty="0" smtClean="0"/>
              <a:t>:</a:t>
            </a:r>
          </a:p>
          <a:p>
            <a:pPr lvl="1" algn="just"/>
            <a:r>
              <a:rPr lang="en-US" sz="2800" dirty="0"/>
              <a:t>Aim to </a:t>
            </a:r>
            <a:r>
              <a:rPr lang="en-US" sz="2800" dirty="0">
                <a:solidFill>
                  <a:srgbClr val="FFFF00"/>
                </a:solidFill>
              </a:rPr>
              <a:t>recognize the inner structure </a:t>
            </a:r>
            <a:r>
              <a:rPr lang="en-US" sz="2800" dirty="0"/>
              <a:t>of the word</a:t>
            </a:r>
          </a:p>
          <a:p>
            <a:pPr lvl="1" algn="just"/>
            <a:r>
              <a:rPr lang="en-US" sz="2800" dirty="0"/>
              <a:t>Morphological analyzer is </a:t>
            </a:r>
            <a:r>
              <a:rPr lang="en-US" sz="2800" dirty="0">
                <a:solidFill>
                  <a:srgbClr val="FFFF00"/>
                </a:solidFill>
              </a:rPr>
              <a:t>expected to produce root words</a:t>
            </a:r>
            <a:r>
              <a:rPr lang="en-US" sz="2800" dirty="0"/>
              <a:t> for a given input document</a:t>
            </a:r>
          </a:p>
          <a:p>
            <a:pPr lvl="1" algn="just"/>
            <a:r>
              <a:rPr lang="en-US" sz="2800" dirty="0"/>
              <a:t>Root and stem of word may differ in their </a:t>
            </a:r>
            <a:r>
              <a:rPr lang="en-US" sz="2800" dirty="0" smtClean="0"/>
              <a:t>forms</a:t>
            </a:r>
            <a:endParaRPr lang="en-IN" dirty="0" smtClean="0"/>
          </a:p>
          <a:p>
            <a:pPr algn="just" fontAlgn="base"/>
            <a:r>
              <a:rPr lang="en-IN" sz="2800" b="1" dirty="0">
                <a:solidFill>
                  <a:srgbClr val="FFFF00"/>
                </a:solidFill>
              </a:rPr>
              <a:t>Lemmatize the words </a:t>
            </a:r>
            <a:r>
              <a:rPr lang="en-IN" sz="2800" dirty="0">
                <a:solidFill>
                  <a:schemeClr val="tx1">
                    <a:lumMod val="85000"/>
                  </a:schemeClr>
                </a:solidFill>
              </a:rPr>
              <a:t>in the tokenized </a:t>
            </a:r>
            <a:r>
              <a:rPr lang="en-IN" sz="2800" dirty="0" smtClean="0">
                <a:solidFill>
                  <a:schemeClr val="tx1">
                    <a:lumMod val="85000"/>
                  </a:schemeClr>
                </a:solidFill>
              </a:rPr>
              <a:t>sentence</a:t>
            </a:r>
          </a:p>
          <a:p>
            <a:pPr lvl="1" algn="just" fontAlgn="base"/>
            <a:r>
              <a:rPr lang="en-IN" sz="2800" dirty="0">
                <a:solidFill>
                  <a:srgbClr val="FFFF00"/>
                </a:solidFill>
              </a:rPr>
              <a:t>Put the tokenized value</a:t>
            </a:r>
            <a:r>
              <a:rPr lang="en-IN" sz="2800" dirty="0">
                <a:solidFill>
                  <a:schemeClr val="tx1">
                    <a:lumMod val="85000"/>
                  </a:schemeClr>
                </a:solidFill>
              </a:rPr>
              <a:t> instead of word in a sentence to  reduce memory </a:t>
            </a:r>
            <a:r>
              <a:rPr lang="en-IN" sz="2800" dirty="0" smtClean="0">
                <a:solidFill>
                  <a:schemeClr val="tx1">
                    <a:lumMod val="85000"/>
                  </a:schemeClr>
                </a:solidFill>
              </a:rPr>
              <a:t>consumption</a:t>
            </a:r>
          </a:p>
          <a:p>
            <a:pPr algn="just"/>
            <a:r>
              <a:rPr lang="en-IN" sz="2800" b="1" dirty="0">
                <a:solidFill>
                  <a:srgbClr val="FFFF00"/>
                </a:solidFill>
              </a:rPr>
              <a:t>Generate the feature set</a:t>
            </a:r>
          </a:p>
          <a:p>
            <a:pPr lvl="1" algn="just"/>
            <a:r>
              <a:rPr lang="en-IN" sz="2800" dirty="0">
                <a:solidFill>
                  <a:schemeClr val="tx1">
                    <a:lumMod val="85000"/>
                  </a:schemeClr>
                </a:solidFill>
              </a:rPr>
              <a:t>All the remaining words will be used for generating the feature set for the classifier model</a:t>
            </a:r>
            <a:endParaRPr lang="en-IN" sz="2800" dirty="0">
              <a:solidFill>
                <a:srgbClr val="FFFF00"/>
              </a:solidFill>
            </a:endParaRPr>
          </a:p>
          <a:p>
            <a:pPr algn="just" fontAlgn="base"/>
            <a:endParaRPr lang="en-IN" sz="2800" dirty="0">
              <a:solidFill>
                <a:schemeClr val="tx1">
                  <a:lumMod val="85000"/>
                </a:schemeClr>
              </a:solidFill>
            </a:endParaRPr>
          </a:p>
          <a:p>
            <a:pPr marL="365760" lvl="1" indent="0" algn="just" fontAlgn="base">
              <a:buNone/>
            </a:pPr>
            <a:endParaRPr lang="en-IN" sz="2800" dirty="0"/>
          </a:p>
          <a:p>
            <a:pPr marL="365760" lvl="1" indent="0" algn="just">
              <a:buNone/>
            </a:pPr>
            <a:endParaRPr lang="en-US" sz="2800" dirty="0"/>
          </a:p>
          <a:p>
            <a:endParaRPr lang="en-IN" dirty="0"/>
          </a:p>
        </p:txBody>
      </p:sp>
    </p:spTree>
    <p:extLst>
      <p:ext uri="{BB962C8B-B14F-4D97-AF65-F5344CB8AC3E}">
        <p14:creationId xmlns:p14="http://schemas.microsoft.com/office/powerpoint/2010/main" val="370581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Stop-Words:</a:t>
            </a:r>
            <a:endParaRPr lang="en-IN" u="sng" dirty="0"/>
          </a:p>
        </p:txBody>
      </p:sp>
      <p:sp>
        <p:nvSpPr>
          <p:cNvPr id="3" name="Content Placeholder 2"/>
          <p:cNvSpPr>
            <a:spLocks noGrp="1"/>
          </p:cNvSpPr>
          <p:nvPr>
            <p:ph idx="1"/>
          </p:nvPr>
        </p:nvSpPr>
        <p:spPr/>
        <p:txBody>
          <a:bodyPr/>
          <a:lstStyle/>
          <a:p>
            <a:pPr marL="0" indent="0">
              <a:buNone/>
            </a:pPr>
            <a:r>
              <a:rPr lang="en-IN" b="1" dirty="0" smtClean="0">
                <a:solidFill>
                  <a:srgbClr val="FFFF00"/>
                </a:solidFill>
              </a:rPr>
              <a:t>WHY TO REMOVE STOP WORDS:</a:t>
            </a:r>
          </a:p>
          <a:p>
            <a:pPr marL="514350" indent="-514350">
              <a:buFont typeface="+mj-lt"/>
              <a:buAutoNum type="arabicPeriod"/>
            </a:pPr>
            <a:r>
              <a:rPr lang="en-IN" sz="2800" dirty="0">
                <a:solidFill>
                  <a:srgbClr val="FFFF00"/>
                </a:solidFill>
              </a:rPr>
              <a:t>R</a:t>
            </a:r>
            <a:r>
              <a:rPr lang="en-IN" sz="2800" dirty="0" smtClean="0">
                <a:solidFill>
                  <a:srgbClr val="FFFF00"/>
                </a:solidFill>
              </a:rPr>
              <a:t>educes  the   </a:t>
            </a:r>
            <a:r>
              <a:rPr lang="en-IN" sz="2800" dirty="0">
                <a:solidFill>
                  <a:srgbClr val="FFFF00"/>
                </a:solidFill>
              </a:rPr>
              <a:t>feature space</a:t>
            </a:r>
            <a:r>
              <a:rPr lang="en-IN" sz="2800" dirty="0"/>
              <a:t>, thus helps  in reducing time and space complexity.  </a:t>
            </a:r>
          </a:p>
          <a:p>
            <a:pPr marL="514350" indent="-514350">
              <a:buFont typeface="+mj-lt"/>
              <a:buAutoNum type="arabicPeriod"/>
            </a:pPr>
            <a:r>
              <a:rPr lang="en-IN" sz="2800" dirty="0"/>
              <a:t>S</a:t>
            </a:r>
            <a:r>
              <a:rPr lang="en-IN" sz="2800" dirty="0" smtClean="0"/>
              <a:t>ome  </a:t>
            </a:r>
            <a:r>
              <a:rPr lang="en-IN" sz="2800" dirty="0"/>
              <a:t>words  are </a:t>
            </a:r>
            <a:r>
              <a:rPr lang="en-IN" sz="2800" dirty="0" smtClean="0">
                <a:solidFill>
                  <a:srgbClr val="FFFF00"/>
                </a:solidFill>
              </a:rPr>
              <a:t>commonly used </a:t>
            </a:r>
          </a:p>
          <a:p>
            <a:pPr marL="514350" indent="-514350">
              <a:buFont typeface="+mj-lt"/>
              <a:buAutoNum type="arabicPeriod"/>
            </a:pPr>
            <a:r>
              <a:rPr lang="en-IN" sz="2800" dirty="0" smtClean="0">
                <a:solidFill>
                  <a:srgbClr val="FFFF00"/>
                </a:solidFill>
              </a:rPr>
              <a:t>Adds </a:t>
            </a:r>
            <a:r>
              <a:rPr lang="en-IN" sz="2800" dirty="0">
                <a:solidFill>
                  <a:srgbClr val="FFFF00"/>
                </a:solidFill>
              </a:rPr>
              <a:t>no or too less </a:t>
            </a:r>
            <a:r>
              <a:rPr lang="en-IN" sz="2800" dirty="0" smtClean="0">
                <a:solidFill>
                  <a:srgbClr val="FFFF00"/>
                </a:solidFill>
              </a:rPr>
              <a:t>meaning</a:t>
            </a:r>
            <a:r>
              <a:rPr lang="en-IN" sz="2800" dirty="0" smtClean="0"/>
              <a:t> </a:t>
            </a:r>
            <a:r>
              <a:rPr lang="en-IN" sz="2800" dirty="0"/>
              <a:t>to the content of text. </a:t>
            </a:r>
            <a:endParaRPr lang="en-IN" sz="2800" dirty="0" smtClean="0"/>
          </a:p>
          <a:p>
            <a:pPr marL="514350" indent="-514350">
              <a:buFont typeface="+mj-lt"/>
              <a:buAutoNum type="arabicPeriod"/>
            </a:pPr>
            <a:r>
              <a:rPr lang="en-IN" sz="2800" dirty="0" smtClean="0">
                <a:solidFill>
                  <a:srgbClr val="FFFF00"/>
                </a:solidFill>
              </a:rPr>
              <a:t>Lot </a:t>
            </a:r>
            <a:r>
              <a:rPr lang="en-IN" sz="2800" dirty="0">
                <a:solidFill>
                  <a:srgbClr val="FFFF00"/>
                </a:solidFill>
              </a:rPr>
              <a:t>of CPU cycles and memory can be saved</a:t>
            </a:r>
            <a:r>
              <a:rPr lang="en-IN" sz="2800" dirty="0"/>
              <a:t> if  it  is removed  in  </a:t>
            </a:r>
            <a:r>
              <a:rPr lang="en-IN" sz="2800" dirty="0" smtClean="0"/>
              <a:t>pre-processing </a:t>
            </a:r>
            <a:r>
              <a:rPr lang="en-IN" sz="2800" dirty="0"/>
              <a:t>phase </a:t>
            </a:r>
            <a:r>
              <a:rPr lang="en-IN" sz="2800" dirty="0" smtClean="0"/>
              <a:t>of text</a:t>
            </a:r>
            <a:endParaRPr lang="en-IN" sz="2800" dirty="0"/>
          </a:p>
          <a:p>
            <a:pPr marL="514350" indent="-514350">
              <a:buFont typeface="+mj-lt"/>
              <a:buAutoNum type="arabicPeriod"/>
            </a:pPr>
            <a:r>
              <a:rPr lang="en-IN" sz="2800" dirty="0" smtClean="0">
                <a:solidFill>
                  <a:srgbClr val="FFFF00"/>
                </a:solidFill>
              </a:rPr>
              <a:t>Gives </a:t>
            </a:r>
            <a:r>
              <a:rPr lang="en-IN" sz="2800" dirty="0">
                <a:solidFill>
                  <a:srgbClr val="FFFF00"/>
                </a:solidFill>
              </a:rPr>
              <a:t>better </a:t>
            </a:r>
            <a:r>
              <a:rPr lang="en-IN" sz="2800" dirty="0" smtClean="0">
                <a:solidFill>
                  <a:srgbClr val="FFFF00"/>
                </a:solidFill>
              </a:rPr>
              <a:t>result</a:t>
            </a:r>
          </a:p>
        </p:txBody>
      </p:sp>
    </p:spTree>
    <p:extLst>
      <p:ext uri="{BB962C8B-B14F-4D97-AF65-F5344CB8AC3E}">
        <p14:creationId xmlns:p14="http://schemas.microsoft.com/office/powerpoint/2010/main" val="191563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4000" u="sng" dirty="0" smtClean="0"/>
              <a:t>Abstract:</a:t>
            </a:r>
            <a:endParaRPr lang="en-IN" sz="4000" u="sng" dirty="0"/>
          </a:p>
        </p:txBody>
      </p:sp>
      <p:sp>
        <p:nvSpPr>
          <p:cNvPr id="3" name="Content Placeholder 2"/>
          <p:cNvSpPr>
            <a:spLocks noGrp="1"/>
          </p:cNvSpPr>
          <p:nvPr>
            <p:ph idx="1"/>
          </p:nvPr>
        </p:nvSpPr>
        <p:spPr>
          <a:xfrm>
            <a:off x="467544" y="1052736"/>
            <a:ext cx="8229600" cy="5400600"/>
          </a:xfrm>
        </p:spPr>
        <p:txBody>
          <a:bodyPr>
            <a:normAutofit/>
          </a:bodyPr>
          <a:lstStyle/>
          <a:p>
            <a:pPr algn="just">
              <a:buClr>
                <a:schemeClr val="tx1">
                  <a:lumMod val="75000"/>
                </a:schemeClr>
              </a:buClr>
            </a:pPr>
            <a:r>
              <a:rPr lang="en-IN" sz="2800" dirty="0"/>
              <a:t>I</a:t>
            </a:r>
            <a:r>
              <a:rPr lang="en-IN" sz="2800" dirty="0" smtClean="0"/>
              <a:t>dea </a:t>
            </a:r>
            <a:r>
              <a:rPr lang="en-IN" sz="2800" dirty="0"/>
              <a:t>of </a:t>
            </a:r>
            <a:r>
              <a:rPr lang="en-IN" sz="2800" dirty="0">
                <a:solidFill>
                  <a:srgbClr val="FFFF00"/>
                </a:solidFill>
              </a:rPr>
              <a:t>predicting and </a:t>
            </a:r>
            <a:r>
              <a:rPr lang="en-IN" sz="2800" dirty="0" smtClean="0">
                <a:solidFill>
                  <a:srgbClr val="FFFF00"/>
                </a:solidFill>
              </a:rPr>
              <a:t>classification </a:t>
            </a:r>
            <a:r>
              <a:rPr lang="en-IN" sz="2800" dirty="0">
                <a:solidFill>
                  <a:srgbClr val="FFFF00"/>
                </a:solidFill>
              </a:rPr>
              <a:t>of </a:t>
            </a:r>
            <a:r>
              <a:rPr lang="en-IN" sz="2800" dirty="0" smtClean="0">
                <a:solidFill>
                  <a:srgbClr val="FFFF00"/>
                </a:solidFill>
              </a:rPr>
              <a:t>documents</a:t>
            </a:r>
          </a:p>
          <a:p>
            <a:pPr algn="just">
              <a:buClr>
                <a:schemeClr val="tx1">
                  <a:lumMod val="75000"/>
                </a:schemeClr>
              </a:buClr>
            </a:pPr>
            <a:r>
              <a:rPr lang="en-IN" sz="2800" dirty="0"/>
              <a:t>B</a:t>
            </a:r>
            <a:r>
              <a:rPr lang="en-IN" sz="2800" dirty="0" smtClean="0"/>
              <a:t>ased </a:t>
            </a:r>
            <a:r>
              <a:rPr lang="en-IN" sz="2800" dirty="0"/>
              <a:t>on </a:t>
            </a:r>
            <a:r>
              <a:rPr lang="en-IN" sz="2800" dirty="0">
                <a:solidFill>
                  <a:srgbClr val="FFFF00"/>
                </a:solidFill>
              </a:rPr>
              <a:t>various features </a:t>
            </a:r>
            <a:endParaRPr lang="en-IN" sz="2800" dirty="0" smtClean="0">
              <a:solidFill>
                <a:srgbClr val="FFFF00"/>
              </a:solidFill>
            </a:endParaRPr>
          </a:p>
          <a:p>
            <a:pPr algn="just">
              <a:buClr>
                <a:schemeClr val="tx1">
                  <a:lumMod val="75000"/>
                </a:schemeClr>
              </a:buClr>
            </a:pPr>
            <a:r>
              <a:rPr lang="en-IN" sz="2800" dirty="0" smtClean="0">
                <a:solidFill>
                  <a:srgbClr val="FFFF00"/>
                </a:solidFill>
              </a:rPr>
              <a:t>Generating </a:t>
            </a:r>
            <a:r>
              <a:rPr lang="en-IN" sz="2800" dirty="0">
                <a:solidFill>
                  <a:srgbClr val="FFFF00"/>
                </a:solidFill>
              </a:rPr>
              <a:t>labels</a:t>
            </a:r>
            <a:r>
              <a:rPr lang="en-IN" sz="2800" dirty="0"/>
              <a:t> for the list of documents. </a:t>
            </a:r>
          </a:p>
          <a:p>
            <a:pPr algn="just">
              <a:buClr>
                <a:schemeClr val="tx1">
                  <a:lumMod val="75000"/>
                </a:schemeClr>
              </a:buClr>
            </a:pPr>
            <a:r>
              <a:rPr lang="en-IN" sz="2800" dirty="0" smtClean="0"/>
              <a:t>Classify </a:t>
            </a:r>
            <a:r>
              <a:rPr lang="en-IN" sz="2800" dirty="0"/>
              <a:t>the documents accordingly and generate a specified class for the dataset. </a:t>
            </a:r>
            <a:endParaRPr lang="en-IN" sz="2800" dirty="0" smtClean="0"/>
          </a:p>
          <a:p>
            <a:pPr algn="just">
              <a:buClr>
                <a:schemeClr val="tx1">
                  <a:lumMod val="75000"/>
                </a:schemeClr>
              </a:buClr>
            </a:pPr>
            <a:r>
              <a:rPr lang="en-IN" sz="2800" dirty="0"/>
              <a:t>Need to </a:t>
            </a:r>
            <a:r>
              <a:rPr lang="en-IN" sz="2800" dirty="0">
                <a:solidFill>
                  <a:srgbClr val="FFFF00"/>
                </a:solidFill>
              </a:rPr>
              <a:t>explore the fields of Machine Learning</a:t>
            </a:r>
            <a:r>
              <a:rPr lang="en-IN" sz="2800" dirty="0"/>
              <a:t> and provide an appropriate data classification model.</a:t>
            </a:r>
          </a:p>
          <a:p>
            <a:pPr algn="just">
              <a:buClr>
                <a:schemeClr val="tx1">
                  <a:lumMod val="75000"/>
                </a:schemeClr>
              </a:buClr>
            </a:pPr>
            <a:r>
              <a:rPr lang="en-IN" sz="2800" dirty="0">
                <a:solidFill>
                  <a:srgbClr val="FFFF00"/>
                </a:solidFill>
              </a:rPr>
              <a:t>Most of the dataset is text based</a:t>
            </a:r>
            <a:endParaRPr lang="en-IN" sz="2800" dirty="0"/>
          </a:p>
          <a:p>
            <a:pPr algn="just">
              <a:buClr>
                <a:schemeClr val="tx1">
                  <a:lumMod val="75000"/>
                </a:schemeClr>
              </a:buClr>
            </a:pPr>
            <a:r>
              <a:rPr lang="en-IN" sz="2800" dirty="0"/>
              <a:t>Many Algorithms would be the perfect to </a:t>
            </a:r>
            <a:r>
              <a:rPr lang="en-IN" sz="2800" dirty="0">
                <a:solidFill>
                  <a:srgbClr val="FFFF00"/>
                </a:solidFill>
              </a:rPr>
              <a:t>predict and classify the documents</a:t>
            </a:r>
            <a:r>
              <a:rPr lang="en-IN" sz="2800" dirty="0"/>
              <a:t> according to the expected and actual output.</a:t>
            </a:r>
          </a:p>
          <a:p>
            <a:pPr algn="just">
              <a:buClr>
                <a:schemeClr val="accent5"/>
              </a:buClr>
            </a:pPr>
            <a:endParaRPr lang="en-IN" sz="2800" dirty="0" smtClean="0"/>
          </a:p>
          <a:p>
            <a:pPr marL="0" indent="0">
              <a:buNone/>
            </a:pPr>
            <a:endParaRPr lang="en-IN" dirty="0"/>
          </a:p>
        </p:txBody>
      </p:sp>
    </p:spTree>
    <p:extLst>
      <p:ext uri="{BB962C8B-B14F-4D97-AF65-F5344CB8AC3E}">
        <p14:creationId xmlns:p14="http://schemas.microsoft.com/office/powerpoint/2010/main" val="741718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u="sng" dirty="0" smtClean="0"/>
              <a:t>Stop words:</a:t>
            </a:r>
            <a:endParaRPr lang="en-IN" u="sng" dirty="0"/>
          </a:p>
        </p:txBody>
      </p:sp>
      <p:sp>
        <p:nvSpPr>
          <p:cNvPr id="3" name="Content Placeholder 2"/>
          <p:cNvSpPr>
            <a:spLocks noGrp="1"/>
          </p:cNvSpPr>
          <p:nvPr>
            <p:ph idx="1"/>
          </p:nvPr>
        </p:nvSpPr>
        <p:spPr>
          <a:xfrm>
            <a:off x="457200" y="836712"/>
            <a:ext cx="8229600" cy="5688632"/>
          </a:xfrm>
        </p:spPr>
        <p:txBody>
          <a:bodyPr>
            <a:normAutofit/>
          </a:bodyPr>
          <a:lstStyle/>
          <a:p>
            <a:pPr marL="0" indent="0">
              <a:buNone/>
            </a:pPr>
            <a:r>
              <a:rPr lang="en-IN" b="1" dirty="0"/>
              <a:t>English language stop word </a:t>
            </a:r>
            <a:r>
              <a:rPr lang="en-IN" b="1" dirty="0" smtClean="0"/>
              <a:t>list:</a:t>
            </a:r>
            <a:endParaRPr lang="en-IN" dirty="0"/>
          </a:p>
          <a:p>
            <a:pPr algn="just"/>
            <a:r>
              <a:rPr lang="en-IN" dirty="0"/>
              <a:t>{‘ourselves’, ‘hers’, ‘between’, ‘yourself’, ‘but’, ‘again’, ‘there’, ‘about’, ‘once’, ‘during’, ‘out’, ‘very’, ‘having’, ‘with’, ‘they’, ‘own’, ‘an’, ‘be’, ‘some’, ‘for’, ‘do’, ‘its’, ‘yours’, ‘such’, ‘into’, ‘of’, ‘most’, ‘itself’, ‘other’, ‘off’, ‘is’, ‘s’, ‘am’, ‘or’, ‘who’, ‘as’, ‘from’, ‘him’, ‘each’, ‘the’, ‘themselves’, ‘until’, ‘below’, ‘are’, ‘we’, ‘these’, ‘your’, ‘his’, ‘through’, ‘don’, ‘nor’, ‘me’, ‘were’, ‘her’, ‘more’, ‘himself’, ‘this’, ‘down’, ‘should’, ‘our’, ‘their’, ‘while’, ‘above’, ‘both’, ‘up’, ‘to’, ‘ours’, ‘had’, ‘she’, ‘all’, ‘no’, ‘when’, ‘at’, ‘any’, ‘before’, ‘them’, ‘same’, ‘and’, ‘been’, ‘have’, ‘in’, ‘will’, ‘on’, ‘does’, ‘yourselves’, ‘then’, ‘that’, ‘because’, ‘what’, ‘over’, ‘why’, ‘so’, ‘can’, ‘did’, ‘not’, ‘now’, ‘under’, ‘he’, ‘you’, ‘herself’, ‘has’, ‘just’, ‘where’, ‘too’, ‘only’, ‘myself’, ‘which’, ‘those’, ‘i’, ‘after’, ‘few’, ‘whom’, ‘</a:t>
            </a:r>
            <a:r>
              <a:rPr lang="en-IN" dirty="0" smtClean="0"/>
              <a:t>to’, </a:t>
            </a:r>
            <a:r>
              <a:rPr lang="en-IN" dirty="0"/>
              <a:t>‘being’, ‘if’, ‘theirs’, ‘my’, ‘against’, ‘a’, ‘by’, ‘doing’, ‘it’, ‘how’, ‘further’, ‘was’, ‘here’, ‘than’}</a:t>
            </a:r>
          </a:p>
          <a:p>
            <a:pPr marL="0" indent="0">
              <a:buNone/>
            </a:pPr>
            <a:endParaRPr lang="en-IN" dirty="0"/>
          </a:p>
        </p:txBody>
      </p:sp>
    </p:spTree>
    <p:extLst>
      <p:ext uri="{BB962C8B-B14F-4D97-AF65-F5344CB8AC3E}">
        <p14:creationId xmlns:p14="http://schemas.microsoft.com/office/powerpoint/2010/main" val="939987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IN" b="1" dirty="0"/>
              <a:t>Marathi language stop word </a:t>
            </a:r>
            <a:r>
              <a:rPr lang="en-IN" b="1" dirty="0" smtClean="0"/>
              <a:t>list:</a:t>
            </a:r>
            <a:endParaRPr lang="en-IN" dirty="0"/>
          </a:p>
          <a:p>
            <a:pPr algn="just"/>
            <a:r>
              <a:rPr lang="en-IN" dirty="0"/>
              <a:t>{</a:t>
            </a:r>
            <a:r>
              <a:rPr lang="hi-IN" dirty="0"/>
              <a:t> अधिक</a:t>
            </a:r>
            <a:r>
              <a:rPr lang="en-IN" dirty="0"/>
              <a:t>, </a:t>
            </a:r>
            <a:r>
              <a:rPr lang="hi-IN" dirty="0"/>
              <a:t>अनेक</a:t>
            </a:r>
            <a:r>
              <a:rPr lang="en-IN" dirty="0"/>
              <a:t>, </a:t>
            </a:r>
            <a:r>
              <a:rPr lang="hi-IN" dirty="0"/>
              <a:t>अशी</a:t>
            </a:r>
            <a:r>
              <a:rPr lang="en-IN" dirty="0"/>
              <a:t>, </a:t>
            </a:r>
            <a:r>
              <a:rPr lang="hi-IN" dirty="0"/>
              <a:t>असलयाचे</a:t>
            </a:r>
            <a:r>
              <a:rPr lang="en-IN" dirty="0"/>
              <a:t>, </a:t>
            </a:r>
            <a:r>
              <a:rPr lang="hi-IN" dirty="0"/>
              <a:t>असलेल्या</a:t>
            </a:r>
            <a:r>
              <a:rPr lang="en-IN" dirty="0"/>
              <a:t>, </a:t>
            </a:r>
            <a:r>
              <a:rPr lang="hi-IN" dirty="0"/>
              <a:t>असा</a:t>
            </a:r>
            <a:r>
              <a:rPr lang="en-IN" dirty="0"/>
              <a:t>, </a:t>
            </a:r>
            <a:r>
              <a:rPr lang="hi-IN" dirty="0"/>
              <a:t>असून</a:t>
            </a:r>
            <a:r>
              <a:rPr lang="en-IN" dirty="0"/>
              <a:t>, </a:t>
            </a:r>
            <a:r>
              <a:rPr lang="hi-IN" dirty="0"/>
              <a:t>असे</a:t>
            </a:r>
            <a:r>
              <a:rPr lang="en-IN" dirty="0"/>
              <a:t>,</a:t>
            </a:r>
            <a:r>
              <a:rPr lang="hi-IN" dirty="0"/>
              <a:t>आज</a:t>
            </a:r>
            <a:r>
              <a:rPr lang="en-IN" dirty="0"/>
              <a:t>, </a:t>
            </a:r>
            <a:r>
              <a:rPr lang="hi-IN" dirty="0"/>
              <a:t>आणि</a:t>
            </a:r>
            <a:r>
              <a:rPr lang="en-IN" dirty="0"/>
              <a:t>, </a:t>
            </a:r>
            <a:r>
              <a:rPr lang="hi-IN" dirty="0"/>
              <a:t>आता</a:t>
            </a:r>
            <a:r>
              <a:rPr lang="en-IN" dirty="0"/>
              <a:t>, </a:t>
            </a:r>
            <a:r>
              <a:rPr lang="hi-IN" dirty="0"/>
              <a:t>आपल्या</a:t>
            </a:r>
            <a:r>
              <a:rPr lang="en-IN" dirty="0"/>
              <a:t>, </a:t>
            </a:r>
            <a:r>
              <a:rPr lang="hi-IN" dirty="0"/>
              <a:t>आला</a:t>
            </a:r>
            <a:r>
              <a:rPr lang="en-IN" dirty="0" smtClean="0"/>
              <a:t>, </a:t>
            </a:r>
            <a:r>
              <a:rPr lang="hi-IN" dirty="0" smtClean="0"/>
              <a:t>आली</a:t>
            </a:r>
            <a:r>
              <a:rPr lang="en-IN" dirty="0" smtClean="0"/>
              <a:t>, </a:t>
            </a:r>
            <a:r>
              <a:rPr lang="hi-IN" dirty="0" smtClean="0"/>
              <a:t>आले</a:t>
            </a:r>
            <a:r>
              <a:rPr lang="en-IN" dirty="0" smtClean="0"/>
              <a:t>, </a:t>
            </a:r>
            <a:r>
              <a:rPr lang="hi-IN" dirty="0" smtClean="0"/>
              <a:t>आहे</a:t>
            </a:r>
            <a:r>
              <a:rPr lang="en-IN" dirty="0" smtClean="0"/>
              <a:t>, </a:t>
            </a:r>
            <a:r>
              <a:rPr lang="hi-IN" dirty="0" smtClean="0"/>
              <a:t>आहेत</a:t>
            </a:r>
            <a:r>
              <a:rPr lang="en-IN" dirty="0" smtClean="0"/>
              <a:t>, </a:t>
            </a:r>
            <a:r>
              <a:rPr lang="hi-IN" dirty="0" smtClean="0"/>
              <a:t>एक</a:t>
            </a:r>
            <a:r>
              <a:rPr lang="en-IN" dirty="0" smtClean="0"/>
              <a:t>, </a:t>
            </a:r>
            <a:r>
              <a:rPr lang="hi-IN" dirty="0" smtClean="0"/>
              <a:t>एका</a:t>
            </a:r>
            <a:r>
              <a:rPr lang="en-IN" dirty="0" smtClean="0"/>
              <a:t>, </a:t>
            </a:r>
            <a:r>
              <a:rPr lang="hi-IN" dirty="0" smtClean="0"/>
              <a:t>कमी</a:t>
            </a:r>
            <a:r>
              <a:rPr lang="en-IN" dirty="0" smtClean="0"/>
              <a:t>, </a:t>
            </a:r>
            <a:r>
              <a:rPr lang="hi-IN" dirty="0" smtClean="0"/>
              <a:t>करणयात</a:t>
            </a:r>
            <a:r>
              <a:rPr lang="en-IN" dirty="0" smtClean="0"/>
              <a:t>, </a:t>
            </a:r>
            <a:r>
              <a:rPr lang="hi-IN" dirty="0" smtClean="0"/>
              <a:t>करून</a:t>
            </a:r>
            <a:r>
              <a:rPr lang="en-IN" dirty="0" smtClean="0"/>
              <a:t>, </a:t>
            </a:r>
            <a:r>
              <a:rPr lang="hi-IN" dirty="0" smtClean="0"/>
              <a:t>का</a:t>
            </a:r>
            <a:r>
              <a:rPr lang="en-IN" dirty="0" smtClean="0"/>
              <a:t>, </a:t>
            </a:r>
            <a:r>
              <a:rPr lang="hi-IN" dirty="0" smtClean="0"/>
              <a:t>काम</a:t>
            </a:r>
            <a:r>
              <a:rPr lang="en-IN" dirty="0" smtClean="0"/>
              <a:t>, </a:t>
            </a:r>
            <a:r>
              <a:rPr lang="hi-IN" dirty="0" smtClean="0"/>
              <a:t>काय</a:t>
            </a:r>
            <a:r>
              <a:rPr lang="en-IN" dirty="0" smtClean="0"/>
              <a:t>, </a:t>
            </a:r>
            <a:r>
              <a:rPr lang="hi-IN" dirty="0" smtClean="0"/>
              <a:t>काही</a:t>
            </a:r>
            <a:r>
              <a:rPr lang="en-IN" dirty="0"/>
              <a:t>, </a:t>
            </a:r>
            <a:r>
              <a:rPr lang="hi-IN" dirty="0"/>
              <a:t>किवा</a:t>
            </a:r>
            <a:r>
              <a:rPr lang="en-IN" dirty="0" smtClean="0"/>
              <a:t>, </a:t>
            </a:r>
            <a:r>
              <a:rPr lang="hi-IN" dirty="0" smtClean="0"/>
              <a:t>की</a:t>
            </a:r>
            <a:r>
              <a:rPr lang="en-IN" dirty="0" smtClean="0"/>
              <a:t>, </a:t>
            </a:r>
            <a:r>
              <a:rPr lang="hi-IN" dirty="0" smtClean="0"/>
              <a:t>केला</a:t>
            </a:r>
            <a:r>
              <a:rPr lang="en-IN" dirty="0" smtClean="0"/>
              <a:t>, </a:t>
            </a:r>
            <a:r>
              <a:rPr lang="hi-IN" dirty="0" smtClean="0"/>
              <a:t>केली</a:t>
            </a:r>
            <a:r>
              <a:rPr lang="en-IN" dirty="0" smtClean="0"/>
              <a:t>, </a:t>
            </a:r>
            <a:r>
              <a:rPr lang="hi-IN" dirty="0" smtClean="0"/>
              <a:t>केले</a:t>
            </a:r>
            <a:r>
              <a:rPr lang="en-IN" dirty="0" smtClean="0"/>
              <a:t>, </a:t>
            </a:r>
            <a:r>
              <a:rPr lang="hi-IN" dirty="0" smtClean="0"/>
              <a:t>कोटी</a:t>
            </a:r>
            <a:r>
              <a:rPr lang="en-IN" dirty="0" smtClean="0"/>
              <a:t>, </a:t>
            </a:r>
            <a:r>
              <a:rPr lang="hi-IN" dirty="0" smtClean="0"/>
              <a:t>गेल्या</a:t>
            </a:r>
            <a:r>
              <a:rPr lang="en-IN" dirty="0" smtClean="0"/>
              <a:t>, </a:t>
            </a:r>
            <a:r>
              <a:rPr lang="hi-IN" dirty="0" smtClean="0"/>
              <a:t>घेऊन</a:t>
            </a:r>
            <a:r>
              <a:rPr lang="en-IN" dirty="0" smtClean="0"/>
              <a:t>, </a:t>
            </a:r>
            <a:r>
              <a:rPr lang="hi-IN" dirty="0" smtClean="0"/>
              <a:t>जात</a:t>
            </a:r>
            <a:r>
              <a:rPr lang="en-IN" dirty="0" smtClean="0"/>
              <a:t>, </a:t>
            </a:r>
            <a:r>
              <a:rPr lang="hi-IN" dirty="0" smtClean="0"/>
              <a:t>झाला</a:t>
            </a:r>
            <a:r>
              <a:rPr lang="en-IN" dirty="0" smtClean="0"/>
              <a:t>, </a:t>
            </a:r>
            <a:r>
              <a:rPr lang="hi-IN" dirty="0" smtClean="0"/>
              <a:t>झाली</a:t>
            </a:r>
            <a:r>
              <a:rPr lang="en-IN" dirty="0" smtClean="0"/>
              <a:t>, </a:t>
            </a:r>
            <a:r>
              <a:rPr lang="hi-IN" dirty="0" smtClean="0"/>
              <a:t>झाले</a:t>
            </a:r>
            <a:r>
              <a:rPr lang="en-IN" dirty="0" smtClean="0"/>
              <a:t>, </a:t>
            </a:r>
            <a:r>
              <a:rPr lang="hi-IN" dirty="0" smtClean="0"/>
              <a:t>झालेल्या</a:t>
            </a:r>
            <a:r>
              <a:rPr lang="en-IN" dirty="0" smtClean="0"/>
              <a:t>, </a:t>
            </a:r>
            <a:r>
              <a:rPr lang="hi-IN" dirty="0" smtClean="0"/>
              <a:t>टा</a:t>
            </a:r>
            <a:r>
              <a:rPr lang="en-IN" dirty="0" smtClean="0"/>
              <a:t>, </a:t>
            </a:r>
            <a:r>
              <a:rPr lang="hi-IN" dirty="0" smtClean="0"/>
              <a:t>डॉ</a:t>
            </a:r>
            <a:r>
              <a:rPr lang="en-IN" dirty="0" smtClean="0"/>
              <a:t>, </a:t>
            </a:r>
            <a:r>
              <a:rPr lang="hi-IN" dirty="0" smtClean="0"/>
              <a:t>तर</a:t>
            </a:r>
            <a:r>
              <a:rPr lang="en-IN" dirty="0" smtClean="0"/>
              <a:t>, </a:t>
            </a:r>
            <a:r>
              <a:rPr lang="hi-IN" dirty="0" smtClean="0"/>
              <a:t>तरी</a:t>
            </a:r>
            <a:r>
              <a:rPr lang="en-IN" dirty="0" smtClean="0"/>
              <a:t>, </a:t>
            </a:r>
            <a:r>
              <a:rPr lang="hi-IN" dirty="0" smtClean="0"/>
              <a:t>तसेच</a:t>
            </a:r>
            <a:r>
              <a:rPr lang="en-IN" dirty="0" smtClean="0"/>
              <a:t>, </a:t>
            </a:r>
            <a:r>
              <a:rPr lang="hi-IN" dirty="0" smtClean="0"/>
              <a:t>ता</a:t>
            </a:r>
            <a:r>
              <a:rPr lang="en-IN" dirty="0" smtClean="0"/>
              <a:t>, </a:t>
            </a:r>
            <a:r>
              <a:rPr lang="hi-IN" dirty="0" smtClean="0"/>
              <a:t>ती</a:t>
            </a:r>
            <a:r>
              <a:rPr lang="en-IN" dirty="0" smtClean="0"/>
              <a:t>, </a:t>
            </a:r>
            <a:r>
              <a:rPr lang="hi-IN" dirty="0" smtClean="0"/>
              <a:t>तीन</a:t>
            </a:r>
            <a:r>
              <a:rPr lang="en-IN" dirty="0" smtClean="0"/>
              <a:t>, </a:t>
            </a:r>
            <a:r>
              <a:rPr lang="hi-IN" dirty="0" smtClean="0"/>
              <a:t>त</a:t>
            </a:r>
            <a:r>
              <a:rPr lang="en-IN" dirty="0" smtClean="0"/>
              <a:t>, </a:t>
            </a:r>
            <a:r>
              <a:rPr lang="hi-IN" dirty="0" smtClean="0"/>
              <a:t>तो</a:t>
            </a:r>
            <a:r>
              <a:rPr lang="en-IN" dirty="0" smtClean="0"/>
              <a:t>, </a:t>
            </a:r>
            <a:r>
              <a:rPr lang="hi-IN" dirty="0" smtClean="0"/>
              <a:t>त्या</a:t>
            </a:r>
            <a:r>
              <a:rPr lang="en-IN" dirty="0" smtClean="0"/>
              <a:t>, </a:t>
            </a:r>
            <a:r>
              <a:rPr lang="hi-IN" dirty="0" smtClean="0"/>
              <a:t>त्याचा</a:t>
            </a:r>
            <a:r>
              <a:rPr lang="en-IN" dirty="0" smtClean="0"/>
              <a:t>, </a:t>
            </a:r>
            <a:r>
              <a:rPr lang="hi-IN" dirty="0" smtClean="0"/>
              <a:t>त्याची</a:t>
            </a:r>
            <a:r>
              <a:rPr lang="en-IN" dirty="0" smtClean="0"/>
              <a:t>, </a:t>
            </a:r>
            <a:r>
              <a:rPr lang="hi-IN" dirty="0" smtClean="0"/>
              <a:t>त्याच्या</a:t>
            </a:r>
            <a:r>
              <a:rPr lang="en-IN" dirty="0" smtClean="0"/>
              <a:t>, </a:t>
            </a:r>
            <a:r>
              <a:rPr lang="hi-IN" dirty="0" smtClean="0"/>
              <a:t>त्याना</a:t>
            </a:r>
            <a:r>
              <a:rPr lang="en-IN" dirty="0" smtClean="0"/>
              <a:t>, </a:t>
            </a:r>
            <a:r>
              <a:rPr lang="hi-IN" dirty="0" smtClean="0"/>
              <a:t>त्यानी</a:t>
            </a:r>
            <a:r>
              <a:rPr lang="en-IN" dirty="0" smtClean="0"/>
              <a:t>, </a:t>
            </a:r>
            <a:r>
              <a:rPr lang="hi-IN" dirty="0" smtClean="0"/>
              <a:t>त्यामुळे</a:t>
            </a:r>
            <a:r>
              <a:rPr lang="en-IN" dirty="0" smtClean="0"/>
              <a:t>, </a:t>
            </a:r>
            <a:r>
              <a:rPr lang="hi-IN" dirty="0" smtClean="0"/>
              <a:t>त्री</a:t>
            </a:r>
            <a:r>
              <a:rPr lang="en-IN" dirty="0" smtClean="0"/>
              <a:t>, </a:t>
            </a:r>
            <a:r>
              <a:rPr lang="hi-IN" dirty="0" smtClean="0"/>
              <a:t>दिली</a:t>
            </a:r>
            <a:r>
              <a:rPr lang="en-IN" dirty="0" smtClean="0"/>
              <a:t>, </a:t>
            </a:r>
            <a:r>
              <a:rPr lang="hi-IN" dirty="0" smtClean="0"/>
              <a:t>दोन</a:t>
            </a:r>
            <a:r>
              <a:rPr lang="en-IN" dirty="0" smtClean="0"/>
              <a:t>, </a:t>
            </a:r>
            <a:r>
              <a:rPr lang="hi-IN" dirty="0" smtClean="0"/>
              <a:t>न</a:t>
            </a:r>
            <a:r>
              <a:rPr lang="en-IN" dirty="0" smtClean="0"/>
              <a:t>, </a:t>
            </a:r>
            <a:r>
              <a:rPr lang="hi-IN" dirty="0" smtClean="0"/>
              <a:t>नाही</a:t>
            </a:r>
            <a:r>
              <a:rPr lang="en-IN" dirty="0" smtClean="0"/>
              <a:t>, </a:t>
            </a:r>
            <a:r>
              <a:rPr lang="hi-IN" dirty="0" smtClean="0"/>
              <a:t>निर्ण्य</a:t>
            </a:r>
            <a:r>
              <a:rPr lang="en-IN" dirty="0" smtClean="0"/>
              <a:t>, </a:t>
            </a:r>
            <a:r>
              <a:rPr lang="hi-IN" dirty="0" smtClean="0"/>
              <a:t>पण</a:t>
            </a:r>
            <a:r>
              <a:rPr lang="en-IN" dirty="0" smtClean="0"/>
              <a:t>, </a:t>
            </a:r>
            <a:r>
              <a:rPr lang="hi-IN" dirty="0" smtClean="0"/>
              <a:t>पम</a:t>
            </a:r>
            <a:r>
              <a:rPr lang="en-IN" dirty="0" smtClean="0"/>
              <a:t>, </a:t>
            </a:r>
            <a:r>
              <a:rPr lang="hi-IN" dirty="0" smtClean="0"/>
              <a:t>परयतन</a:t>
            </a:r>
            <a:r>
              <a:rPr lang="en-IN" dirty="0" smtClean="0"/>
              <a:t>, </a:t>
            </a:r>
            <a:r>
              <a:rPr lang="hi-IN" dirty="0" smtClean="0"/>
              <a:t>पाटील</a:t>
            </a:r>
            <a:r>
              <a:rPr lang="en-IN" dirty="0" smtClean="0"/>
              <a:t>, </a:t>
            </a:r>
            <a:r>
              <a:rPr lang="hi-IN" dirty="0" smtClean="0"/>
              <a:t>म</a:t>
            </a:r>
            <a:r>
              <a:rPr lang="en-IN" dirty="0" smtClean="0"/>
              <a:t>, </a:t>
            </a:r>
            <a:r>
              <a:rPr lang="hi-IN" dirty="0" smtClean="0"/>
              <a:t>मात्र</a:t>
            </a:r>
            <a:r>
              <a:rPr lang="en-IN" dirty="0" smtClean="0"/>
              <a:t>, </a:t>
            </a:r>
            <a:r>
              <a:rPr lang="hi-IN" dirty="0" smtClean="0"/>
              <a:t>माहिती</a:t>
            </a:r>
            <a:r>
              <a:rPr lang="en-IN" dirty="0" smtClean="0"/>
              <a:t>, </a:t>
            </a:r>
            <a:r>
              <a:rPr lang="hi-IN" dirty="0" smtClean="0"/>
              <a:t>मी</a:t>
            </a:r>
            <a:r>
              <a:rPr lang="en-IN" dirty="0" smtClean="0"/>
              <a:t>, </a:t>
            </a:r>
            <a:r>
              <a:rPr lang="hi-IN" dirty="0" smtClean="0"/>
              <a:t>मुबी</a:t>
            </a:r>
            <a:r>
              <a:rPr lang="en-IN" dirty="0" smtClean="0"/>
              <a:t>, </a:t>
            </a:r>
            <a:r>
              <a:rPr lang="hi-IN" dirty="0" smtClean="0"/>
              <a:t>म्हणजे</a:t>
            </a:r>
            <a:r>
              <a:rPr lang="en-IN" dirty="0" smtClean="0"/>
              <a:t>, </a:t>
            </a:r>
            <a:r>
              <a:rPr lang="hi-IN" dirty="0" smtClean="0"/>
              <a:t>म्हणाले</a:t>
            </a:r>
            <a:r>
              <a:rPr lang="en-IN" dirty="0" smtClean="0"/>
              <a:t>, </a:t>
            </a:r>
            <a:r>
              <a:rPr lang="hi-IN" dirty="0" smtClean="0"/>
              <a:t>म्हणून</a:t>
            </a:r>
            <a:r>
              <a:rPr lang="en-IN" dirty="0" smtClean="0"/>
              <a:t>, </a:t>
            </a:r>
            <a:r>
              <a:rPr lang="hi-IN" dirty="0" smtClean="0"/>
              <a:t>या</a:t>
            </a:r>
            <a:r>
              <a:rPr lang="en-IN" dirty="0" smtClean="0"/>
              <a:t>, </a:t>
            </a:r>
            <a:r>
              <a:rPr lang="hi-IN" dirty="0" smtClean="0"/>
              <a:t>याचा</a:t>
            </a:r>
            <a:r>
              <a:rPr lang="en-IN" dirty="0" smtClean="0"/>
              <a:t>, </a:t>
            </a:r>
            <a:r>
              <a:rPr lang="hi-IN" dirty="0" smtClean="0"/>
              <a:t>याची</a:t>
            </a:r>
            <a:r>
              <a:rPr lang="en-IN" dirty="0" smtClean="0"/>
              <a:t>, </a:t>
            </a:r>
            <a:r>
              <a:rPr lang="hi-IN" dirty="0" smtClean="0"/>
              <a:t>याच्या</a:t>
            </a:r>
            <a:r>
              <a:rPr lang="en-IN" dirty="0" smtClean="0"/>
              <a:t>, </a:t>
            </a:r>
            <a:r>
              <a:rPr lang="hi-IN" dirty="0" smtClean="0"/>
              <a:t>याना</a:t>
            </a:r>
            <a:r>
              <a:rPr lang="en-IN" dirty="0" smtClean="0"/>
              <a:t>, </a:t>
            </a:r>
            <a:r>
              <a:rPr lang="hi-IN" dirty="0" smtClean="0"/>
              <a:t>यानी</a:t>
            </a:r>
            <a:r>
              <a:rPr lang="en-IN" dirty="0" smtClean="0"/>
              <a:t>, </a:t>
            </a:r>
            <a:r>
              <a:rPr lang="hi-IN" dirty="0" smtClean="0"/>
              <a:t>येणार</a:t>
            </a:r>
            <a:r>
              <a:rPr lang="en-IN" dirty="0" smtClean="0"/>
              <a:t>, </a:t>
            </a:r>
            <a:r>
              <a:rPr lang="hi-IN" dirty="0" smtClean="0"/>
              <a:t>येत</a:t>
            </a:r>
            <a:r>
              <a:rPr lang="en-IN" dirty="0" smtClean="0"/>
              <a:t>, </a:t>
            </a:r>
            <a:r>
              <a:rPr lang="hi-IN" dirty="0" smtClean="0"/>
              <a:t>येथील</a:t>
            </a:r>
            <a:r>
              <a:rPr lang="en-IN" dirty="0" smtClean="0"/>
              <a:t>, </a:t>
            </a:r>
            <a:r>
              <a:rPr lang="hi-IN" dirty="0" smtClean="0"/>
              <a:t>येथे</a:t>
            </a:r>
            <a:r>
              <a:rPr lang="en-IN" dirty="0" smtClean="0"/>
              <a:t>, </a:t>
            </a:r>
            <a:r>
              <a:rPr lang="hi-IN" dirty="0" smtClean="0"/>
              <a:t>लाख</a:t>
            </a:r>
            <a:r>
              <a:rPr lang="en-IN" dirty="0" smtClean="0"/>
              <a:t>, </a:t>
            </a:r>
            <a:r>
              <a:rPr lang="hi-IN" dirty="0" smtClean="0"/>
              <a:t>व</a:t>
            </a:r>
            <a:r>
              <a:rPr lang="en-IN" dirty="0" smtClean="0"/>
              <a:t>, </a:t>
            </a:r>
            <a:r>
              <a:rPr lang="hi-IN" dirty="0" smtClean="0"/>
              <a:t>व्यकत</a:t>
            </a:r>
            <a:r>
              <a:rPr lang="en-IN" dirty="0" smtClean="0"/>
              <a:t>, </a:t>
            </a:r>
            <a:r>
              <a:rPr lang="hi-IN" dirty="0" smtClean="0"/>
              <a:t>सर्व</a:t>
            </a:r>
            <a:r>
              <a:rPr lang="en-IN" dirty="0" smtClean="0"/>
              <a:t>, </a:t>
            </a:r>
            <a:r>
              <a:rPr lang="hi-IN" dirty="0" smtClean="0"/>
              <a:t>सागित्ले</a:t>
            </a:r>
            <a:r>
              <a:rPr lang="en-IN" dirty="0" smtClean="0"/>
              <a:t>, </a:t>
            </a:r>
            <a:r>
              <a:rPr lang="hi-IN" dirty="0" smtClean="0"/>
              <a:t>सुरू</a:t>
            </a:r>
            <a:r>
              <a:rPr lang="en-IN" dirty="0" smtClean="0"/>
              <a:t>, </a:t>
            </a:r>
            <a:r>
              <a:rPr lang="hi-IN" dirty="0" smtClean="0"/>
              <a:t>हजार</a:t>
            </a:r>
            <a:r>
              <a:rPr lang="en-IN" dirty="0" smtClean="0"/>
              <a:t>, </a:t>
            </a:r>
            <a:r>
              <a:rPr lang="hi-IN" dirty="0" smtClean="0"/>
              <a:t>हा</a:t>
            </a:r>
            <a:r>
              <a:rPr lang="en-IN" dirty="0" smtClean="0"/>
              <a:t>, </a:t>
            </a:r>
            <a:r>
              <a:rPr lang="hi-IN" dirty="0" smtClean="0"/>
              <a:t>ही</a:t>
            </a:r>
            <a:r>
              <a:rPr lang="en-IN" dirty="0" smtClean="0"/>
              <a:t>, </a:t>
            </a:r>
            <a:r>
              <a:rPr lang="hi-IN" dirty="0" smtClean="0"/>
              <a:t>हे</a:t>
            </a:r>
            <a:r>
              <a:rPr lang="en-IN" dirty="0" smtClean="0"/>
              <a:t>, </a:t>
            </a:r>
            <a:r>
              <a:rPr lang="hi-IN" dirty="0" smtClean="0"/>
              <a:t>होणार</a:t>
            </a:r>
            <a:r>
              <a:rPr lang="en-IN" dirty="0" smtClean="0"/>
              <a:t>, </a:t>
            </a:r>
            <a:r>
              <a:rPr lang="hi-IN" dirty="0" smtClean="0"/>
              <a:t>होत</a:t>
            </a:r>
            <a:r>
              <a:rPr lang="en-IN" dirty="0" smtClean="0"/>
              <a:t>, </a:t>
            </a:r>
            <a:r>
              <a:rPr lang="hi-IN" dirty="0" smtClean="0"/>
              <a:t>होता</a:t>
            </a:r>
            <a:r>
              <a:rPr lang="en-IN" dirty="0" smtClean="0"/>
              <a:t>, </a:t>
            </a:r>
            <a:r>
              <a:rPr lang="hi-IN" dirty="0" smtClean="0"/>
              <a:t>होती</a:t>
            </a:r>
            <a:r>
              <a:rPr lang="en-IN" dirty="0" smtClean="0"/>
              <a:t>, </a:t>
            </a:r>
            <a:r>
              <a:rPr lang="hi-IN" dirty="0" smtClean="0"/>
              <a:t>होते</a:t>
            </a:r>
            <a:r>
              <a:rPr lang="en-IN" dirty="0" smtClean="0"/>
              <a:t> }</a:t>
            </a:r>
            <a:endParaRPr lang="en-IN" dirty="0"/>
          </a:p>
          <a:p>
            <a:pPr marL="0" indent="0">
              <a:buNone/>
            </a:pPr>
            <a:endParaRPr lang="en-IN" dirty="0"/>
          </a:p>
        </p:txBody>
      </p:sp>
    </p:spTree>
    <p:extLst>
      <p:ext uri="{BB962C8B-B14F-4D97-AF65-F5344CB8AC3E}">
        <p14:creationId xmlns:p14="http://schemas.microsoft.com/office/powerpoint/2010/main" val="2507684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435280" cy="6192688"/>
          </a:xfrm>
        </p:spPr>
        <p:txBody>
          <a:bodyPr>
            <a:normAutofit/>
          </a:bodyPr>
          <a:lstStyle/>
          <a:p>
            <a:pPr marL="0" indent="0">
              <a:buNone/>
            </a:pPr>
            <a:r>
              <a:rPr lang="en-IN" dirty="0"/>
              <a:t>import </a:t>
            </a:r>
            <a:r>
              <a:rPr lang="en-IN" dirty="0" err="1"/>
              <a:t>io</a:t>
            </a:r>
            <a:r>
              <a:rPr lang="en-IN" dirty="0"/>
              <a:t> </a:t>
            </a:r>
          </a:p>
          <a:p>
            <a:pPr marL="0" indent="0">
              <a:buNone/>
            </a:pPr>
            <a:r>
              <a:rPr lang="en-IN" dirty="0"/>
              <a:t>from </a:t>
            </a:r>
            <a:r>
              <a:rPr lang="en-IN" dirty="0" err="1"/>
              <a:t>nltk.corpus</a:t>
            </a:r>
            <a:r>
              <a:rPr lang="en-IN" dirty="0"/>
              <a:t> import </a:t>
            </a:r>
            <a:r>
              <a:rPr lang="en-IN" dirty="0" err="1"/>
              <a:t>stopwords</a:t>
            </a:r>
            <a:r>
              <a:rPr lang="en-IN" dirty="0"/>
              <a:t> </a:t>
            </a:r>
          </a:p>
          <a:p>
            <a:pPr marL="0" indent="0">
              <a:buNone/>
            </a:pPr>
            <a:r>
              <a:rPr lang="en-IN" dirty="0"/>
              <a:t>from </a:t>
            </a:r>
            <a:r>
              <a:rPr lang="en-IN" dirty="0" err="1"/>
              <a:t>nltk.tokenize</a:t>
            </a:r>
            <a:r>
              <a:rPr lang="en-IN" dirty="0"/>
              <a:t> import </a:t>
            </a:r>
            <a:r>
              <a:rPr lang="en-IN" dirty="0" err="1" smtClean="0"/>
              <a:t>word_tokenize</a:t>
            </a:r>
            <a:r>
              <a:rPr lang="en-IN" dirty="0" smtClean="0"/>
              <a:t> </a:t>
            </a:r>
            <a:endParaRPr lang="en-IN" dirty="0"/>
          </a:p>
          <a:p>
            <a:pPr marL="0" indent="0">
              <a:buNone/>
            </a:pPr>
            <a:r>
              <a:rPr lang="en-IN" dirty="0"/>
              <a:t>#</a:t>
            </a:r>
            <a:r>
              <a:rPr lang="en-IN" dirty="0" err="1" smtClean="0"/>
              <a:t>word_tokenize</a:t>
            </a:r>
            <a:r>
              <a:rPr lang="en-IN" dirty="0" smtClean="0"/>
              <a:t> splits data or sentences into words</a:t>
            </a:r>
            <a:endParaRPr lang="en-IN" dirty="0"/>
          </a:p>
          <a:p>
            <a:pPr marL="0" indent="0">
              <a:buNone/>
            </a:pPr>
            <a:r>
              <a:rPr lang="en-IN" dirty="0" err="1"/>
              <a:t>stop_words</a:t>
            </a:r>
            <a:r>
              <a:rPr lang="en-IN" dirty="0"/>
              <a:t> = set(</a:t>
            </a:r>
            <a:r>
              <a:rPr lang="en-IN" dirty="0" err="1"/>
              <a:t>stopwords.words</a:t>
            </a:r>
            <a:r>
              <a:rPr lang="en-IN" dirty="0"/>
              <a:t>('</a:t>
            </a:r>
            <a:r>
              <a:rPr lang="en-IN" dirty="0" err="1"/>
              <a:t>english</a:t>
            </a:r>
            <a:r>
              <a:rPr lang="en-IN" dirty="0"/>
              <a:t>')) </a:t>
            </a:r>
          </a:p>
          <a:p>
            <a:pPr marL="0" indent="0">
              <a:buNone/>
            </a:pPr>
            <a:r>
              <a:rPr lang="en-IN" dirty="0"/>
              <a:t>file1 = open("text.txt") </a:t>
            </a:r>
          </a:p>
          <a:p>
            <a:pPr marL="0" indent="0">
              <a:buNone/>
            </a:pPr>
            <a:r>
              <a:rPr lang="en-IN" dirty="0"/>
              <a:t>line = file1.read()# Use this to read file content as a stream: </a:t>
            </a:r>
          </a:p>
          <a:p>
            <a:pPr marL="0" indent="0">
              <a:buNone/>
            </a:pPr>
            <a:r>
              <a:rPr lang="en-IN" dirty="0"/>
              <a:t>words = </a:t>
            </a:r>
            <a:r>
              <a:rPr lang="en-IN" dirty="0" err="1"/>
              <a:t>line.split</a:t>
            </a:r>
            <a:r>
              <a:rPr lang="en-IN" dirty="0"/>
              <a:t>() </a:t>
            </a:r>
          </a:p>
          <a:p>
            <a:pPr marL="0" indent="0">
              <a:buNone/>
            </a:pPr>
            <a:r>
              <a:rPr lang="en-IN" dirty="0"/>
              <a:t>for r in words: </a:t>
            </a:r>
          </a:p>
          <a:p>
            <a:pPr marL="0" indent="0">
              <a:buNone/>
            </a:pPr>
            <a:r>
              <a:rPr lang="en-IN" dirty="0"/>
              <a:t>    if not r in </a:t>
            </a:r>
            <a:r>
              <a:rPr lang="en-IN" dirty="0" err="1"/>
              <a:t>stop_words</a:t>
            </a:r>
            <a:r>
              <a:rPr lang="en-IN" dirty="0"/>
              <a:t>: </a:t>
            </a:r>
          </a:p>
          <a:p>
            <a:pPr marL="0" indent="0">
              <a:buNone/>
            </a:pPr>
            <a:r>
              <a:rPr lang="en-IN" dirty="0"/>
              <a:t>        </a:t>
            </a:r>
            <a:r>
              <a:rPr lang="en-IN" dirty="0" err="1"/>
              <a:t>appendFile</a:t>
            </a:r>
            <a:r>
              <a:rPr lang="en-IN" dirty="0"/>
              <a:t> = open('</a:t>
            </a:r>
            <a:r>
              <a:rPr lang="en-IN" dirty="0" err="1"/>
              <a:t>filteredtext.txt','a</a:t>
            </a:r>
            <a:r>
              <a:rPr lang="en-IN" dirty="0"/>
              <a:t>') </a:t>
            </a:r>
          </a:p>
          <a:p>
            <a:pPr marL="0" indent="0">
              <a:buNone/>
            </a:pPr>
            <a:r>
              <a:rPr lang="en-IN" dirty="0"/>
              <a:t>        </a:t>
            </a:r>
            <a:r>
              <a:rPr lang="en-IN" dirty="0" err="1"/>
              <a:t>appendFile.write</a:t>
            </a:r>
            <a:r>
              <a:rPr lang="en-IN" dirty="0"/>
              <a:t>(" "+r) </a:t>
            </a:r>
          </a:p>
          <a:p>
            <a:pPr marL="0" indent="0">
              <a:buNone/>
            </a:pPr>
            <a:r>
              <a:rPr lang="en-IN" dirty="0"/>
              <a:t>        </a:t>
            </a:r>
            <a:r>
              <a:rPr lang="en-IN" dirty="0" err="1"/>
              <a:t>appendFile.close</a:t>
            </a:r>
            <a:r>
              <a:rPr lang="en-IN" dirty="0" smtClean="0"/>
              <a:t>()</a:t>
            </a:r>
            <a:endParaRPr lang="en-IN" dirty="0"/>
          </a:p>
        </p:txBody>
      </p:sp>
    </p:spTree>
    <p:extLst>
      <p:ext uri="{BB962C8B-B14F-4D97-AF65-F5344CB8AC3E}">
        <p14:creationId xmlns:p14="http://schemas.microsoft.com/office/powerpoint/2010/main" val="1493380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Decision tree:</a:t>
            </a:r>
            <a:endParaRPr lang="en-IN" u="sng" dirty="0"/>
          </a:p>
        </p:txBody>
      </p:sp>
      <p:sp>
        <p:nvSpPr>
          <p:cNvPr id="3" name="Content Placeholder 2"/>
          <p:cNvSpPr>
            <a:spLocks noGrp="1"/>
          </p:cNvSpPr>
          <p:nvPr>
            <p:ph idx="1"/>
          </p:nvPr>
        </p:nvSpPr>
        <p:spPr/>
        <p:txBody>
          <a:bodyPr/>
          <a:lstStyle/>
          <a:p>
            <a:r>
              <a:rPr lang="en-IN" sz="2800" dirty="0"/>
              <a:t>Algorithm used for </a:t>
            </a:r>
            <a:r>
              <a:rPr lang="en-IN" sz="2800" dirty="0">
                <a:solidFill>
                  <a:srgbClr val="FFFF00"/>
                </a:solidFill>
              </a:rPr>
              <a:t>predictive purposes</a:t>
            </a:r>
          </a:p>
          <a:p>
            <a:r>
              <a:rPr lang="en-IN" sz="2800" dirty="0"/>
              <a:t>Supports multi class label classification</a:t>
            </a:r>
          </a:p>
          <a:p>
            <a:r>
              <a:rPr lang="en-IN" sz="2800" dirty="0">
                <a:solidFill>
                  <a:srgbClr val="FFFF00"/>
                </a:solidFill>
              </a:rPr>
              <a:t>Easy to train and analysis</a:t>
            </a:r>
          </a:p>
          <a:p>
            <a:r>
              <a:rPr lang="en-IN" sz="2800" dirty="0"/>
              <a:t>Uses supervised learning methods like Classification and Regression </a:t>
            </a:r>
          </a:p>
          <a:p>
            <a:r>
              <a:rPr lang="en-IN" sz="2800" dirty="0"/>
              <a:t>Concept like </a:t>
            </a:r>
            <a:r>
              <a:rPr lang="en-IN" sz="2800" b="1" dirty="0">
                <a:solidFill>
                  <a:srgbClr val="FFFF00"/>
                </a:solidFill>
              </a:rPr>
              <a:t>information gain </a:t>
            </a:r>
            <a:r>
              <a:rPr lang="en-IN" sz="2800" dirty="0">
                <a:solidFill>
                  <a:srgbClr val="FFFF00"/>
                </a:solidFill>
              </a:rPr>
              <a:t>and</a:t>
            </a:r>
            <a:r>
              <a:rPr lang="en-IN" sz="2800" b="1" dirty="0">
                <a:solidFill>
                  <a:srgbClr val="FFFF00"/>
                </a:solidFill>
              </a:rPr>
              <a:t> entropy</a:t>
            </a:r>
            <a:r>
              <a:rPr lang="en-IN" sz="2800" dirty="0"/>
              <a:t> is used for predicting the value</a:t>
            </a:r>
          </a:p>
          <a:p>
            <a:r>
              <a:rPr lang="en-IN" sz="2800" dirty="0"/>
              <a:t>Contain leaf nodes which determining the class</a:t>
            </a:r>
          </a:p>
          <a:p>
            <a:endParaRPr lang="en-IN" dirty="0"/>
          </a:p>
        </p:txBody>
      </p:sp>
    </p:spTree>
    <p:extLst>
      <p:ext uri="{BB962C8B-B14F-4D97-AF65-F5344CB8AC3E}">
        <p14:creationId xmlns:p14="http://schemas.microsoft.com/office/powerpoint/2010/main" val="3064665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2800" dirty="0" smtClean="0">
                <a:solidFill>
                  <a:schemeClr val="tx1">
                    <a:lumMod val="85000"/>
                  </a:schemeClr>
                </a:solidFill>
              </a:rPr>
              <a:t>Random </a:t>
            </a:r>
            <a:r>
              <a:rPr lang="en-IN" sz="2800" dirty="0">
                <a:solidFill>
                  <a:schemeClr val="tx1">
                    <a:lumMod val="85000"/>
                  </a:schemeClr>
                </a:solidFill>
              </a:rPr>
              <a:t>forest </a:t>
            </a:r>
            <a:r>
              <a:rPr lang="en-IN" sz="2800" dirty="0">
                <a:solidFill>
                  <a:srgbClr val="FFFF00"/>
                </a:solidFill>
              </a:rPr>
              <a:t>builds multiple decision trees</a:t>
            </a:r>
            <a:r>
              <a:rPr lang="en-IN" sz="2800" dirty="0">
                <a:solidFill>
                  <a:schemeClr val="tx1">
                    <a:lumMod val="85000"/>
                  </a:schemeClr>
                </a:solidFill>
              </a:rPr>
              <a:t> and merges them together to get a more and stable </a:t>
            </a:r>
            <a:r>
              <a:rPr lang="en-IN" sz="2800" dirty="0" smtClean="0">
                <a:solidFill>
                  <a:schemeClr val="tx1">
                    <a:lumMod val="85000"/>
                  </a:schemeClr>
                </a:solidFill>
              </a:rPr>
              <a:t>prediction</a:t>
            </a:r>
          </a:p>
          <a:p>
            <a:r>
              <a:rPr lang="en-IN" sz="2800" dirty="0">
                <a:solidFill>
                  <a:srgbClr val="FFFF00"/>
                </a:solidFill>
              </a:rPr>
              <a:t>D</a:t>
            </a:r>
            <a:r>
              <a:rPr lang="en-IN" sz="2800" dirty="0" smtClean="0">
                <a:solidFill>
                  <a:srgbClr val="FFFF00"/>
                </a:solidFill>
              </a:rPr>
              <a:t>oesn’t </a:t>
            </a:r>
            <a:r>
              <a:rPr lang="en-IN" sz="2800" dirty="0">
                <a:solidFill>
                  <a:srgbClr val="FFFF00"/>
                </a:solidFill>
              </a:rPr>
              <a:t>over-fit</a:t>
            </a:r>
            <a:r>
              <a:rPr lang="en-IN" sz="2800" dirty="0">
                <a:solidFill>
                  <a:schemeClr val="tx1">
                    <a:lumMod val="85000"/>
                  </a:schemeClr>
                </a:solidFill>
              </a:rPr>
              <a:t> the </a:t>
            </a:r>
            <a:r>
              <a:rPr lang="en-IN" sz="2800" dirty="0" smtClean="0">
                <a:solidFill>
                  <a:schemeClr val="tx1">
                    <a:lumMod val="85000"/>
                  </a:schemeClr>
                </a:solidFill>
              </a:rPr>
              <a:t>dataset</a:t>
            </a:r>
          </a:p>
          <a:p>
            <a:r>
              <a:rPr lang="en-IN" sz="2800" dirty="0" smtClean="0">
                <a:solidFill>
                  <a:schemeClr val="tx1">
                    <a:lumMod val="85000"/>
                  </a:schemeClr>
                </a:solidFill>
              </a:rPr>
              <a:t>With </a:t>
            </a:r>
            <a:r>
              <a:rPr lang="en-IN" sz="2800" dirty="0">
                <a:solidFill>
                  <a:schemeClr val="tx1">
                    <a:lumMod val="85000"/>
                  </a:schemeClr>
                </a:solidFill>
              </a:rPr>
              <a:t>variant decision trees, we can obtain different </a:t>
            </a:r>
            <a:r>
              <a:rPr lang="en-IN" sz="2800" dirty="0" smtClean="0">
                <a:solidFill>
                  <a:schemeClr val="tx1">
                    <a:lumMod val="85000"/>
                  </a:schemeClr>
                </a:solidFill>
              </a:rPr>
              <a:t>results</a:t>
            </a:r>
          </a:p>
          <a:p>
            <a:r>
              <a:rPr lang="en-IN" sz="2800" dirty="0" smtClean="0">
                <a:solidFill>
                  <a:schemeClr val="tx1">
                    <a:lumMod val="85000"/>
                  </a:schemeClr>
                </a:solidFill>
              </a:rPr>
              <a:t>Random </a:t>
            </a:r>
            <a:r>
              <a:rPr lang="en-IN" sz="2800" dirty="0">
                <a:solidFill>
                  <a:schemeClr val="tx1">
                    <a:lumMod val="85000"/>
                  </a:schemeClr>
                </a:solidFill>
              </a:rPr>
              <a:t>forest takes the average of the outputs and </a:t>
            </a:r>
            <a:r>
              <a:rPr lang="en-IN" sz="2800" dirty="0">
                <a:solidFill>
                  <a:srgbClr val="FFFF00"/>
                </a:solidFill>
              </a:rPr>
              <a:t>generalizes the single output with highest number of votes</a:t>
            </a:r>
            <a:r>
              <a:rPr lang="en-IN" sz="2800" dirty="0">
                <a:solidFill>
                  <a:schemeClr val="tx1">
                    <a:lumMod val="85000"/>
                  </a:schemeClr>
                </a:solidFill>
              </a:rPr>
              <a:t> or count</a:t>
            </a:r>
            <a:r>
              <a:rPr lang="en-IN" sz="2800" dirty="0" smtClean="0">
                <a:solidFill>
                  <a:schemeClr val="tx1">
                    <a:lumMod val="85000"/>
                  </a:schemeClr>
                </a:solidFill>
              </a:rPr>
              <a:t>.</a:t>
            </a:r>
          </a:p>
          <a:p>
            <a:r>
              <a:rPr lang="en-IN" sz="2800" dirty="0" smtClean="0"/>
              <a:t>Can </a:t>
            </a:r>
            <a:r>
              <a:rPr lang="en-IN" sz="2800" dirty="0"/>
              <a:t>be used for </a:t>
            </a:r>
            <a:r>
              <a:rPr lang="en-IN" sz="2800" dirty="0">
                <a:solidFill>
                  <a:srgbClr val="FFFF00"/>
                </a:solidFill>
              </a:rPr>
              <a:t>both classification and regression </a:t>
            </a:r>
            <a:r>
              <a:rPr lang="en-IN" sz="2800" dirty="0"/>
              <a:t>problems, which form the majority of current machine learning systems. </a:t>
            </a:r>
          </a:p>
          <a:p>
            <a:endParaRPr lang="en-IN" sz="2800" dirty="0">
              <a:solidFill>
                <a:schemeClr val="tx1">
                  <a:lumMod val="85000"/>
                </a:schemeClr>
              </a:solidFill>
            </a:endParaRPr>
          </a:p>
        </p:txBody>
      </p:sp>
    </p:spTree>
    <p:extLst>
      <p:ext uri="{BB962C8B-B14F-4D97-AF65-F5344CB8AC3E}">
        <p14:creationId xmlns:p14="http://schemas.microsoft.com/office/powerpoint/2010/main" val="3170087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Random </a:t>
            </a:r>
            <a:r>
              <a:rPr lang="en-IN" u="sng" dirty="0" smtClean="0"/>
              <a:t>Forest diagram:</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556792"/>
            <a:ext cx="7333032" cy="4320480"/>
          </a:xfrm>
        </p:spPr>
      </p:pic>
    </p:spTree>
    <p:extLst>
      <p:ext uri="{BB962C8B-B14F-4D97-AF65-F5344CB8AC3E}">
        <p14:creationId xmlns:p14="http://schemas.microsoft.com/office/powerpoint/2010/main" val="4261113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Appendix:</a:t>
            </a:r>
            <a:endParaRPr lang="en-IN" dirty="0"/>
          </a:p>
        </p:txBody>
      </p:sp>
      <p:sp>
        <p:nvSpPr>
          <p:cNvPr id="3" name="Content Placeholder 2"/>
          <p:cNvSpPr>
            <a:spLocks noGrp="1"/>
          </p:cNvSpPr>
          <p:nvPr>
            <p:ph idx="1"/>
          </p:nvPr>
        </p:nvSpPr>
        <p:spPr>
          <a:xfrm>
            <a:off x="457200" y="836712"/>
            <a:ext cx="8229600" cy="5616624"/>
          </a:xfrm>
        </p:spPr>
        <p:txBody>
          <a:bodyPr>
            <a:normAutofit lnSpcReduction="10000"/>
          </a:bodyPr>
          <a:lstStyle/>
          <a:p>
            <a:r>
              <a:rPr lang="en-IN" dirty="0"/>
              <a:t>Experiment:</a:t>
            </a:r>
          </a:p>
          <a:p>
            <a:pPr lvl="1"/>
            <a:r>
              <a:rPr lang="en-IN" b="1" dirty="0"/>
              <a:t>Input: </a:t>
            </a:r>
            <a:r>
              <a:rPr lang="en-IN" dirty="0"/>
              <a:t> Text documents</a:t>
            </a:r>
          </a:p>
          <a:p>
            <a:pPr lvl="1"/>
            <a:r>
              <a:rPr lang="en-IN" b="1" dirty="0"/>
              <a:t>Methodology: </a:t>
            </a:r>
            <a:r>
              <a:rPr lang="en-IN" dirty="0"/>
              <a:t>Support Vector </a:t>
            </a:r>
            <a:r>
              <a:rPr lang="en-IN" dirty="0" smtClean="0"/>
              <a:t>Machine</a:t>
            </a:r>
            <a:endParaRPr lang="en-IN" dirty="0"/>
          </a:p>
          <a:p>
            <a:pPr lvl="1"/>
            <a:r>
              <a:rPr lang="en-IN" b="1" dirty="0"/>
              <a:t>Output: </a:t>
            </a:r>
            <a:r>
              <a:rPr lang="en-IN" dirty="0"/>
              <a:t> Category into which Text documents falls</a:t>
            </a:r>
          </a:p>
          <a:p>
            <a:pPr lvl="1"/>
            <a:r>
              <a:rPr lang="en-IN" b="1" dirty="0"/>
              <a:t>Summary:	</a:t>
            </a:r>
          </a:p>
          <a:p>
            <a:pPr lvl="2">
              <a:buFont typeface="Wingdings" pitchFamily="2" charset="2"/>
              <a:buChar char="Ø"/>
            </a:pPr>
            <a:r>
              <a:rPr lang="en-IN" dirty="0"/>
              <a:t>Fully Automated and eliminate the need of manual parameter </a:t>
            </a:r>
            <a:r>
              <a:rPr lang="en-IN" dirty="0" err="1"/>
              <a:t>turing</a:t>
            </a:r>
            <a:r>
              <a:rPr lang="en-IN" dirty="0"/>
              <a:t>  since they can find good parameter settings automatically</a:t>
            </a:r>
          </a:p>
          <a:p>
            <a:pPr lvl="2">
              <a:buFont typeface="Wingdings" pitchFamily="2" charset="2"/>
              <a:buChar char="Ø"/>
            </a:pPr>
            <a:r>
              <a:rPr lang="en-IN" dirty="0"/>
              <a:t>Document may fall in multiple, one or more categories</a:t>
            </a:r>
          </a:p>
          <a:p>
            <a:pPr lvl="2">
              <a:buFont typeface="Wingdings" pitchFamily="2" charset="2"/>
              <a:buChar char="Ø"/>
            </a:pPr>
            <a:r>
              <a:rPr lang="en-IN" dirty="0"/>
              <a:t>Each category is treated as separate binary classification</a:t>
            </a:r>
          </a:p>
          <a:p>
            <a:pPr lvl="2">
              <a:buFont typeface="Wingdings" pitchFamily="2" charset="2"/>
              <a:buChar char="Ø"/>
            </a:pPr>
            <a:r>
              <a:rPr lang="en-IN" dirty="0"/>
              <a:t>Max amount of data pre-processing is done for the learning algorithm SVM</a:t>
            </a:r>
          </a:p>
          <a:p>
            <a:pPr lvl="2">
              <a:buFont typeface="Wingdings" pitchFamily="2" charset="2"/>
              <a:buChar char="Ø"/>
            </a:pPr>
            <a:r>
              <a:rPr lang="en-IN" dirty="0"/>
              <a:t>High dimensionality so doesn’t over-fit the data and generalizes accuracy</a:t>
            </a:r>
          </a:p>
          <a:p>
            <a:pPr lvl="2">
              <a:buFont typeface="Wingdings" pitchFamily="2" charset="2"/>
              <a:buChar char="Ø"/>
            </a:pPr>
            <a:r>
              <a:rPr lang="en-IN" dirty="0" smtClean="0"/>
              <a:t>Eliminates </a:t>
            </a:r>
            <a:r>
              <a:rPr lang="en-IN" dirty="0"/>
              <a:t>the need  of feature selection, thus avoid high computation overload of text categorization</a:t>
            </a:r>
          </a:p>
          <a:p>
            <a:pPr lvl="2">
              <a:buFont typeface="Wingdings" pitchFamily="2" charset="2"/>
              <a:buChar char="Ø"/>
            </a:pPr>
            <a:r>
              <a:rPr lang="en-IN" dirty="0"/>
              <a:t>Promising and easy to use algorithm for text categorization</a:t>
            </a:r>
          </a:p>
        </p:txBody>
      </p:sp>
    </p:spTree>
    <p:extLst>
      <p:ext uri="{BB962C8B-B14F-4D97-AF65-F5344CB8AC3E}">
        <p14:creationId xmlns:p14="http://schemas.microsoft.com/office/powerpoint/2010/main" val="577758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References:</a:t>
            </a:r>
            <a:endParaRPr lang="en-IN" u="sng"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q"/>
            </a:pPr>
            <a:r>
              <a:rPr lang="en-IN" dirty="0"/>
              <a:t>Text Categorization with Support Vector Machines: Learning with Many Relevant </a:t>
            </a:r>
            <a:r>
              <a:rPr lang="en-IN" dirty="0" smtClean="0"/>
              <a:t>Features - </a:t>
            </a:r>
            <a:r>
              <a:rPr lang="en-IN" dirty="0">
                <a:solidFill>
                  <a:schemeClr val="bg1">
                    <a:lumMod val="95000"/>
                    <a:lumOff val="5000"/>
                  </a:schemeClr>
                </a:solidFill>
              </a:rPr>
              <a:t>Thorsten </a:t>
            </a:r>
            <a:r>
              <a:rPr lang="en-IN" dirty="0" err="1" smtClean="0">
                <a:solidFill>
                  <a:schemeClr val="bg1">
                    <a:lumMod val="95000"/>
                    <a:lumOff val="5000"/>
                  </a:schemeClr>
                </a:solidFill>
              </a:rPr>
              <a:t>Joachims</a:t>
            </a:r>
            <a:endParaRPr lang="en-IN" dirty="0" smtClean="0">
              <a:solidFill>
                <a:schemeClr val="bg1">
                  <a:lumMod val="95000"/>
                  <a:lumOff val="5000"/>
                </a:schemeClr>
              </a:solidFill>
            </a:endParaRPr>
          </a:p>
          <a:p>
            <a:pPr algn="just">
              <a:buFont typeface="Wingdings" pitchFamily="2" charset="2"/>
              <a:buChar char="q"/>
            </a:pPr>
            <a:r>
              <a:rPr lang="en-IN" dirty="0"/>
              <a:t>Interaction of Feature Selection Methods and Linear Classification </a:t>
            </a:r>
            <a:r>
              <a:rPr lang="en-IN" dirty="0" smtClean="0"/>
              <a:t>Models - </a:t>
            </a:r>
            <a:r>
              <a:rPr lang="en-IN" dirty="0" err="1">
                <a:solidFill>
                  <a:schemeClr val="bg1">
                    <a:lumMod val="95000"/>
                    <a:lumOff val="5000"/>
                  </a:schemeClr>
                </a:solidFill>
              </a:rPr>
              <a:t>Janez</a:t>
            </a:r>
            <a:r>
              <a:rPr lang="en-IN" dirty="0">
                <a:solidFill>
                  <a:schemeClr val="bg1">
                    <a:lumMod val="95000"/>
                    <a:lumOff val="5000"/>
                  </a:schemeClr>
                </a:solidFill>
              </a:rPr>
              <a:t> Brank, Marko </a:t>
            </a:r>
            <a:r>
              <a:rPr lang="en-IN" dirty="0" err="1" smtClean="0">
                <a:solidFill>
                  <a:schemeClr val="bg1">
                    <a:lumMod val="95000"/>
                    <a:lumOff val="5000"/>
                  </a:schemeClr>
                </a:solidFill>
              </a:rPr>
              <a:t>Grobelnik</a:t>
            </a:r>
            <a:endParaRPr lang="en-IN" dirty="0" smtClean="0">
              <a:solidFill>
                <a:schemeClr val="bg1">
                  <a:lumMod val="95000"/>
                  <a:lumOff val="5000"/>
                </a:schemeClr>
              </a:solidFill>
            </a:endParaRPr>
          </a:p>
          <a:p>
            <a:pPr algn="just">
              <a:buFont typeface="Wingdings" pitchFamily="2" charset="2"/>
              <a:buChar char="q"/>
            </a:pPr>
            <a:r>
              <a:rPr lang="en-IN" dirty="0"/>
              <a:t>An Empirical Comparison of Text Categorization </a:t>
            </a:r>
            <a:r>
              <a:rPr lang="en-IN" dirty="0" smtClean="0"/>
              <a:t>Methods-            </a:t>
            </a:r>
            <a:r>
              <a:rPr lang="en-IN" dirty="0" smtClean="0">
                <a:solidFill>
                  <a:schemeClr val="bg1">
                    <a:lumMod val="95000"/>
                    <a:lumOff val="5000"/>
                  </a:schemeClr>
                </a:solidFill>
              </a:rPr>
              <a:t>Ana </a:t>
            </a:r>
            <a:r>
              <a:rPr lang="en-IN" dirty="0" err="1">
                <a:solidFill>
                  <a:schemeClr val="bg1">
                    <a:lumMod val="95000"/>
                    <a:lumOff val="5000"/>
                  </a:schemeClr>
                </a:solidFill>
              </a:rPr>
              <a:t>CardosoCachopo</a:t>
            </a:r>
            <a:r>
              <a:rPr lang="en-IN" dirty="0">
                <a:solidFill>
                  <a:schemeClr val="bg1">
                    <a:lumMod val="95000"/>
                    <a:lumOff val="5000"/>
                  </a:schemeClr>
                </a:solidFill>
              </a:rPr>
              <a:t> and </a:t>
            </a:r>
            <a:r>
              <a:rPr lang="en-IN" dirty="0" err="1">
                <a:solidFill>
                  <a:schemeClr val="bg1">
                    <a:lumMod val="95000"/>
                    <a:lumOff val="5000"/>
                  </a:schemeClr>
                </a:solidFill>
              </a:rPr>
              <a:t>Arlindo</a:t>
            </a:r>
            <a:r>
              <a:rPr lang="en-IN" dirty="0">
                <a:solidFill>
                  <a:schemeClr val="bg1">
                    <a:lumMod val="95000"/>
                    <a:lumOff val="5000"/>
                  </a:schemeClr>
                </a:solidFill>
              </a:rPr>
              <a:t> </a:t>
            </a:r>
            <a:r>
              <a:rPr lang="en-IN" dirty="0" err="1">
                <a:solidFill>
                  <a:schemeClr val="bg1">
                    <a:lumMod val="95000"/>
                    <a:lumOff val="5000"/>
                  </a:schemeClr>
                </a:solidFill>
              </a:rPr>
              <a:t>Limede</a:t>
            </a:r>
            <a:r>
              <a:rPr lang="en-IN" dirty="0">
                <a:solidFill>
                  <a:schemeClr val="bg1">
                    <a:lumMod val="95000"/>
                    <a:lumOff val="5000"/>
                  </a:schemeClr>
                </a:solidFill>
              </a:rPr>
              <a:t> </a:t>
            </a:r>
            <a:r>
              <a:rPr lang="en-IN" dirty="0" smtClean="0">
                <a:solidFill>
                  <a:schemeClr val="bg1">
                    <a:lumMod val="95000"/>
                    <a:lumOff val="5000"/>
                  </a:schemeClr>
                </a:solidFill>
              </a:rPr>
              <a:t>Oliveira</a:t>
            </a:r>
          </a:p>
          <a:p>
            <a:pPr algn="just">
              <a:buFont typeface="Wingdings" pitchFamily="2" charset="2"/>
              <a:buChar char="q"/>
            </a:pPr>
            <a:r>
              <a:rPr lang="en-IN" dirty="0"/>
              <a:t>Integrating Feature and Instance Selection for Text </a:t>
            </a:r>
            <a:r>
              <a:rPr lang="en-IN" dirty="0" smtClean="0"/>
              <a:t>Classification- </a:t>
            </a:r>
            <a:r>
              <a:rPr lang="en-IN" dirty="0" err="1">
                <a:solidFill>
                  <a:schemeClr val="bg1">
                    <a:lumMod val="95000"/>
                    <a:lumOff val="5000"/>
                  </a:schemeClr>
                </a:solidFill>
              </a:rPr>
              <a:t>Dimitris</a:t>
            </a:r>
            <a:r>
              <a:rPr lang="en-IN" dirty="0">
                <a:solidFill>
                  <a:schemeClr val="bg1">
                    <a:lumMod val="95000"/>
                    <a:lumOff val="5000"/>
                  </a:schemeClr>
                </a:solidFill>
              </a:rPr>
              <a:t> </a:t>
            </a:r>
            <a:r>
              <a:rPr lang="en-IN" dirty="0" err="1">
                <a:solidFill>
                  <a:schemeClr val="bg1">
                    <a:lumMod val="95000"/>
                    <a:lumOff val="5000"/>
                  </a:schemeClr>
                </a:solidFill>
              </a:rPr>
              <a:t>Fragoudis,Dimitris</a:t>
            </a:r>
            <a:r>
              <a:rPr lang="en-IN" dirty="0">
                <a:solidFill>
                  <a:schemeClr val="bg1">
                    <a:lumMod val="95000"/>
                    <a:lumOff val="5000"/>
                  </a:schemeClr>
                </a:solidFill>
              </a:rPr>
              <a:t> </a:t>
            </a:r>
            <a:r>
              <a:rPr lang="en-IN" dirty="0" err="1">
                <a:solidFill>
                  <a:schemeClr val="bg1">
                    <a:lumMod val="95000"/>
                    <a:lumOff val="5000"/>
                  </a:schemeClr>
                </a:solidFill>
              </a:rPr>
              <a:t>Meretakis</a:t>
            </a:r>
            <a:r>
              <a:rPr lang="en-IN" dirty="0">
                <a:solidFill>
                  <a:schemeClr val="bg1">
                    <a:lumMod val="95000"/>
                    <a:lumOff val="5000"/>
                  </a:schemeClr>
                </a:solidFill>
              </a:rPr>
              <a:t>, </a:t>
            </a:r>
            <a:r>
              <a:rPr lang="en-IN" dirty="0" err="1">
                <a:solidFill>
                  <a:schemeClr val="bg1">
                    <a:lumMod val="95000"/>
                    <a:lumOff val="5000"/>
                  </a:schemeClr>
                </a:solidFill>
              </a:rPr>
              <a:t>Spiros</a:t>
            </a:r>
            <a:r>
              <a:rPr lang="en-IN" dirty="0">
                <a:solidFill>
                  <a:schemeClr val="bg1">
                    <a:lumMod val="95000"/>
                    <a:lumOff val="5000"/>
                  </a:schemeClr>
                </a:solidFill>
              </a:rPr>
              <a:t> </a:t>
            </a:r>
            <a:r>
              <a:rPr lang="en-IN" dirty="0" err="1" smtClean="0">
                <a:solidFill>
                  <a:schemeClr val="bg1">
                    <a:lumMod val="95000"/>
                    <a:lumOff val="5000"/>
                  </a:schemeClr>
                </a:solidFill>
              </a:rPr>
              <a:t>LikothanaSsis</a:t>
            </a:r>
            <a:endParaRPr lang="en-IN" dirty="0" smtClean="0">
              <a:solidFill>
                <a:schemeClr val="bg1">
                  <a:lumMod val="95000"/>
                  <a:lumOff val="5000"/>
                </a:schemeClr>
              </a:solidFill>
            </a:endParaRPr>
          </a:p>
          <a:p>
            <a:pPr algn="just">
              <a:buFont typeface="Wingdings" pitchFamily="2" charset="2"/>
              <a:buChar char="q"/>
            </a:pPr>
            <a:r>
              <a:rPr lang="en-IN" dirty="0"/>
              <a:t>Pruning Training Corpus to Speedup Text </a:t>
            </a:r>
            <a:r>
              <a:rPr lang="en-IN" dirty="0" smtClean="0"/>
              <a:t>Classification-            </a:t>
            </a:r>
            <a:r>
              <a:rPr lang="en-IN" dirty="0" err="1" smtClean="0">
                <a:solidFill>
                  <a:schemeClr val="bg1">
                    <a:lumMod val="95000"/>
                    <a:lumOff val="5000"/>
                  </a:schemeClr>
                </a:solidFill>
              </a:rPr>
              <a:t>Jihong</a:t>
            </a:r>
            <a:r>
              <a:rPr lang="en-IN" dirty="0" smtClean="0">
                <a:solidFill>
                  <a:schemeClr val="bg1">
                    <a:lumMod val="95000"/>
                    <a:lumOff val="5000"/>
                  </a:schemeClr>
                </a:solidFill>
              </a:rPr>
              <a:t> </a:t>
            </a:r>
            <a:r>
              <a:rPr lang="en-IN" dirty="0">
                <a:solidFill>
                  <a:schemeClr val="bg1">
                    <a:lumMod val="95000"/>
                    <a:lumOff val="5000"/>
                  </a:schemeClr>
                </a:solidFill>
              </a:rPr>
              <a:t>Guan, </a:t>
            </a:r>
            <a:r>
              <a:rPr lang="en-IN" dirty="0" err="1">
                <a:solidFill>
                  <a:schemeClr val="bg1">
                    <a:lumMod val="95000"/>
                    <a:lumOff val="5000"/>
                  </a:schemeClr>
                </a:solidFill>
              </a:rPr>
              <a:t>Shuigeng</a:t>
            </a:r>
            <a:r>
              <a:rPr lang="en-IN" dirty="0">
                <a:solidFill>
                  <a:schemeClr val="bg1">
                    <a:lumMod val="95000"/>
                    <a:lumOff val="5000"/>
                  </a:schemeClr>
                </a:solidFill>
              </a:rPr>
              <a:t> </a:t>
            </a:r>
            <a:r>
              <a:rPr lang="en-IN" dirty="0" smtClean="0">
                <a:solidFill>
                  <a:schemeClr val="bg1">
                    <a:lumMod val="95000"/>
                    <a:lumOff val="5000"/>
                  </a:schemeClr>
                </a:solidFill>
              </a:rPr>
              <a:t>Zhou</a:t>
            </a:r>
          </a:p>
          <a:p>
            <a:pPr algn="just">
              <a:buFont typeface="Wingdings" pitchFamily="2" charset="2"/>
              <a:buChar char="q"/>
            </a:pPr>
            <a:r>
              <a:rPr lang="en-IN" dirty="0"/>
              <a:t>Accuracy improvement of automatic text classification based on feature transformation and Multi-classifier </a:t>
            </a:r>
            <a:r>
              <a:rPr lang="en-IN" dirty="0" smtClean="0"/>
              <a:t>combination -         </a:t>
            </a:r>
            <a:r>
              <a:rPr lang="en-IN" dirty="0" err="1" smtClean="0">
                <a:solidFill>
                  <a:schemeClr val="bg1">
                    <a:lumMod val="95000"/>
                    <a:lumOff val="5000"/>
                  </a:schemeClr>
                </a:solidFill>
              </a:rPr>
              <a:t>Xuexian</a:t>
            </a:r>
            <a:r>
              <a:rPr lang="en-IN" dirty="0" smtClean="0">
                <a:solidFill>
                  <a:schemeClr val="bg1">
                    <a:lumMod val="95000"/>
                    <a:lumOff val="5000"/>
                  </a:schemeClr>
                </a:solidFill>
              </a:rPr>
              <a:t> </a:t>
            </a:r>
            <a:r>
              <a:rPr lang="en-IN" dirty="0">
                <a:solidFill>
                  <a:schemeClr val="bg1">
                    <a:lumMod val="95000"/>
                    <a:lumOff val="5000"/>
                  </a:schemeClr>
                </a:solidFill>
              </a:rPr>
              <a:t>Han </a:t>
            </a:r>
            <a:r>
              <a:rPr lang="en-IN" dirty="0" err="1">
                <a:solidFill>
                  <a:schemeClr val="bg1">
                    <a:lumMod val="95000"/>
                    <a:lumOff val="5000"/>
                  </a:schemeClr>
                </a:solidFill>
              </a:rPr>
              <a:t>Guowei</a:t>
            </a:r>
            <a:r>
              <a:rPr lang="en-IN" dirty="0">
                <a:solidFill>
                  <a:schemeClr val="bg1">
                    <a:lumMod val="95000"/>
                    <a:lumOff val="5000"/>
                  </a:schemeClr>
                </a:solidFill>
              </a:rPr>
              <a:t> </a:t>
            </a:r>
            <a:r>
              <a:rPr lang="en-IN" dirty="0" err="1">
                <a:solidFill>
                  <a:schemeClr val="bg1">
                    <a:lumMod val="95000"/>
                    <a:lumOff val="5000"/>
                  </a:schemeClr>
                </a:solidFill>
              </a:rPr>
              <a:t>Zu</a:t>
            </a:r>
            <a:r>
              <a:rPr lang="en-IN" dirty="0">
                <a:solidFill>
                  <a:schemeClr val="bg1">
                    <a:lumMod val="95000"/>
                    <a:lumOff val="5000"/>
                  </a:schemeClr>
                </a:solidFill>
              </a:rPr>
              <a:t>, </a:t>
            </a:r>
            <a:r>
              <a:rPr lang="en-IN" dirty="0" err="1">
                <a:solidFill>
                  <a:schemeClr val="bg1">
                    <a:lumMod val="95000"/>
                    <a:lumOff val="5000"/>
                  </a:schemeClr>
                </a:solidFill>
              </a:rPr>
              <a:t>Wataru</a:t>
            </a:r>
            <a:r>
              <a:rPr lang="en-IN" dirty="0">
                <a:solidFill>
                  <a:schemeClr val="bg1">
                    <a:lumMod val="95000"/>
                    <a:lumOff val="5000"/>
                  </a:schemeClr>
                </a:solidFill>
              </a:rPr>
              <a:t> Ohyama1</a:t>
            </a:r>
            <a:endParaRPr lang="en-IN" dirty="0" smtClean="0">
              <a:solidFill>
                <a:schemeClr val="bg1">
                  <a:lumMod val="95000"/>
                  <a:lumOff val="5000"/>
                </a:schemeClr>
              </a:solidFill>
            </a:endParaRPr>
          </a:p>
          <a:p>
            <a:endParaRPr lang="en-IN" dirty="0" smtClean="0"/>
          </a:p>
        </p:txBody>
      </p:sp>
    </p:spTree>
    <p:extLst>
      <p:ext uri="{BB962C8B-B14F-4D97-AF65-F5344CB8AC3E}">
        <p14:creationId xmlns:p14="http://schemas.microsoft.com/office/powerpoint/2010/main" val="1348570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algn="just">
              <a:buFont typeface="Wingdings" pitchFamily="2" charset="2"/>
              <a:buChar char="q"/>
            </a:pPr>
            <a:r>
              <a:rPr lang="en-IN" dirty="0"/>
              <a:t>Combining Multiple K-Nearest Neighbour Classifiers for Text Classification by </a:t>
            </a:r>
            <a:r>
              <a:rPr lang="en-IN" dirty="0" err="1" smtClean="0"/>
              <a:t>Reducts</a:t>
            </a:r>
            <a:r>
              <a:rPr lang="en-IN" dirty="0" smtClean="0"/>
              <a:t>- </a:t>
            </a:r>
            <a:r>
              <a:rPr lang="en-IN" dirty="0" err="1">
                <a:solidFill>
                  <a:schemeClr val="bg1">
                    <a:lumMod val="95000"/>
                    <a:lumOff val="5000"/>
                  </a:schemeClr>
                </a:solidFill>
              </a:rPr>
              <a:t>Yongguang</a:t>
            </a:r>
            <a:r>
              <a:rPr lang="en-IN" dirty="0">
                <a:solidFill>
                  <a:schemeClr val="bg1">
                    <a:lumMod val="95000"/>
                    <a:lumOff val="5000"/>
                  </a:schemeClr>
                </a:solidFill>
              </a:rPr>
              <a:t> </a:t>
            </a:r>
            <a:r>
              <a:rPr lang="en-IN" dirty="0" err="1">
                <a:solidFill>
                  <a:schemeClr val="bg1">
                    <a:lumMod val="95000"/>
                    <a:lumOff val="5000"/>
                  </a:schemeClr>
                </a:solidFill>
              </a:rPr>
              <a:t>Bao</a:t>
            </a:r>
            <a:r>
              <a:rPr lang="en-IN" dirty="0">
                <a:solidFill>
                  <a:schemeClr val="bg1">
                    <a:lumMod val="95000"/>
                    <a:lumOff val="5000"/>
                  </a:schemeClr>
                </a:solidFill>
              </a:rPr>
              <a:t> and </a:t>
            </a:r>
            <a:r>
              <a:rPr lang="en-IN" dirty="0" err="1">
                <a:solidFill>
                  <a:schemeClr val="bg1">
                    <a:lumMod val="95000"/>
                    <a:lumOff val="5000"/>
                  </a:schemeClr>
                </a:solidFill>
              </a:rPr>
              <a:t>Naohiro</a:t>
            </a:r>
            <a:r>
              <a:rPr lang="en-IN" dirty="0">
                <a:solidFill>
                  <a:schemeClr val="bg1">
                    <a:lumMod val="95000"/>
                    <a:lumOff val="5000"/>
                  </a:schemeClr>
                </a:solidFill>
              </a:rPr>
              <a:t> </a:t>
            </a:r>
            <a:r>
              <a:rPr lang="en-IN" dirty="0" smtClean="0">
                <a:solidFill>
                  <a:schemeClr val="bg1">
                    <a:lumMod val="95000"/>
                    <a:lumOff val="5000"/>
                  </a:schemeClr>
                </a:solidFill>
              </a:rPr>
              <a:t>Ishii</a:t>
            </a:r>
          </a:p>
          <a:p>
            <a:pPr algn="just">
              <a:buFont typeface="Wingdings" pitchFamily="2" charset="2"/>
              <a:buChar char="q"/>
            </a:pPr>
            <a:r>
              <a:rPr lang="en-IN" dirty="0"/>
              <a:t>Feature Selection using Improved Mutual Information for Text </a:t>
            </a:r>
            <a:r>
              <a:rPr lang="en-IN" dirty="0" smtClean="0"/>
              <a:t>Classification - </a:t>
            </a:r>
            <a:r>
              <a:rPr lang="en-IN" dirty="0">
                <a:solidFill>
                  <a:schemeClr val="bg1">
                    <a:lumMod val="95000"/>
                    <a:lumOff val="5000"/>
                  </a:schemeClr>
                </a:solidFill>
              </a:rPr>
              <a:t>Jana </a:t>
            </a:r>
            <a:r>
              <a:rPr lang="en-IN" dirty="0" err="1">
                <a:solidFill>
                  <a:schemeClr val="bg1">
                    <a:lumMod val="95000"/>
                    <a:lumOff val="5000"/>
                  </a:schemeClr>
                </a:solidFill>
              </a:rPr>
              <a:t>Novovicova</a:t>
            </a:r>
            <a:r>
              <a:rPr lang="en-IN" dirty="0">
                <a:solidFill>
                  <a:schemeClr val="bg1">
                    <a:lumMod val="95000"/>
                    <a:lumOff val="5000"/>
                  </a:schemeClr>
                </a:solidFill>
              </a:rPr>
              <a:t> , </a:t>
            </a:r>
            <a:r>
              <a:rPr lang="en-IN" dirty="0" err="1">
                <a:solidFill>
                  <a:schemeClr val="bg1">
                    <a:lumMod val="95000"/>
                    <a:lumOff val="5000"/>
                  </a:schemeClr>
                </a:solidFill>
              </a:rPr>
              <a:t>Antonon</a:t>
            </a:r>
            <a:r>
              <a:rPr lang="en-IN" dirty="0">
                <a:solidFill>
                  <a:schemeClr val="bg1">
                    <a:lumMod val="95000"/>
                    <a:lumOff val="5000"/>
                  </a:schemeClr>
                </a:solidFill>
              </a:rPr>
              <a:t> Malik and </a:t>
            </a:r>
            <a:r>
              <a:rPr lang="en-IN" dirty="0" err="1">
                <a:solidFill>
                  <a:schemeClr val="bg1">
                    <a:lumMod val="95000"/>
                    <a:lumOff val="5000"/>
                  </a:schemeClr>
                </a:solidFill>
              </a:rPr>
              <a:t>Pavel</a:t>
            </a:r>
            <a:r>
              <a:rPr lang="en-IN" dirty="0">
                <a:solidFill>
                  <a:schemeClr val="bg1">
                    <a:lumMod val="95000"/>
                    <a:lumOff val="5000"/>
                  </a:schemeClr>
                </a:solidFill>
              </a:rPr>
              <a:t> </a:t>
            </a:r>
            <a:r>
              <a:rPr lang="en-IN" dirty="0" err="1" smtClean="0">
                <a:solidFill>
                  <a:schemeClr val="bg1">
                    <a:lumMod val="95000"/>
                    <a:lumOff val="5000"/>
                  </a:schemeClr>
                </a:solidFill>
              </a:rPr>
              <a:t>Pudil</a:t>
            </a:r>
            <a:endParaRPr lang="en-IN" dirty="0" smtClean="0">
              <a:solidFill>
                <a:schemeClr val="bg1">
                  <a:lumMod val="95000"/>
                  <a:lumOff val="5000"/>
                </a:schemeClr>
              </a:solidFill>
            </a:endParaRPr>
          </a:p>
          <a:p>
            <a:pPr algn="just">
              <a:buFont typeface="Wingdings" pitchFamily="2" charset="2"/>
              <a:buChar char="q"/>
            </a:pPr>
            <a:r>
              <a:rPr lang="en-IN" dirty="0"/>
              <a:t>Discretizing Continuous Attributes in </a:t>
            </a:r>
            <a:r>
              <a:rPr lang="en-IN" dirty="0" err="1"/>
              <a:t>AdaBoost</a:t>
            </a:r>
            <a:r>
              <a:rPr lang="en-IN" dirty="0"/>
              <a:t> for Text </a:t>
            </a:r>
            <a:r>
              <a:rPr lang="en-IN" dirty="0" smtClean="0"/>
              <a:t>Categorization- </a:t>
            </a:r>
            <a:r>
              <a:rPr lang="en-IN" dirty="0" err="1">
                <a:solidFill>
                  <a:schemeClr val="bg1">
                    <a:lumMod val="95000"/>
                    <a:lumOff val="5000"/>
                  </a:schemeClr>
                </a:solidFill>
              </a:rPr>
              <a:t>Pio</a:t>
            </a:r>
            <a:r>
              <a:rPr lang="en-IN" dirty="0">
                <a:solidFill>
                  <a:schemeClr val="bg1">
                    <a:lumMod val="95000"/>
                    <a:lumOff val="5000"/>
                  </a:schemeClr>
                </a:solidFill>
              </a:rPr>
              <a:t> </a:t>
            </a:r>
            <a:r>
              <a:rPr lang="en-IN" dirty="0" err="1">
                <a:solidFill>
                  <a:schemeClr val="bg1">
                    <a:lumMod val="95000"/>
                    <a:lumOff val="5000"/>
                  </a:schemeClr>
                </a:solidFill>
              </a:rPr>
              <a:t>Nardiello</a:t>
            </a:r>
            <a:r>
              <a:rPr lang="en-IN" dirty="0">
                <a:solidFill>
                  <a:schemeClr val="bg1">
                    <a:lumMod val="95000"/>
                    <a:lumOff val="5000"/>
                  </a:schemeClr>
                </a:solidFill>
              </a:rPr>
              <a:t>, </a:t>
            </a:r>
            <a:r>
              <a:rPr lang="en-IN" dirty="0" err="1">
                <a:solidFill>
                  <a:schemeClr val="bg1">
                    <a:lumMod val="95000"/>
                    <a:lumOff val="5000"/>
                  </a:schemeClr>
                </a:solidFill>
              </a:rPr>
              <a:t>Fabrizio</a:t>
            </a:r>
            <a:r>
              <a:rPr lang="en-IN" dirty="0">
                <a:solidFill>
                  <a:schemeClr val="bg1">
                    <a:lumMod val="95000"/>
                    <a:lumOff val="5000"/>
                  </a:schemeClr>
                </a:solidFill>
              </a:rPr>
              <a:t> </a:t>
            </a:r>
            <a:r>
              <a:rPr lang="en-IN" dirty="0" err="1">
                <a:solidFill>
                  <a:schemeClr val="bg1">
                    <a:lumMod val="95000"/>
                    <a:lumOff val="5000"/>
                  </a:schemeClr>
                </a:solidFill>
              </a:rPr>
              <a:t>Sebastiani</a:t>
            </a:r>
            <a:r>
              <a:rPr lang="en-IN" dirty="0">
                <a:solidFill>
                  <a:schemeClr val="bg1">
                    <a:lumMod val="95000"/>
                    <a:lumOff val="5000"/>
                  </a:schemeClr>
                </a:solidFill>
              </a:rPr>
              <a:t>, and Alessandro </a:t>
            </a:r>
            <a:r>
              <a:rPr lang="en-IN" dirty="0" err="1" smtClean="0">
                <a:solidFill>
                  <a:schemeClr val="bg1">
                    <a:lumMod val="95000"/>
                    <a:lumOff val="5000"/>
                  </a:schemeClr>
                </a:solidFill>
              </a:rPr>
              <a:t>Sperduti</a:t>
            </a:r>
            <a:endParaRPr lang="en-IN" dirty="0" smtClean="0">
              <a:solidFill>
                <a:schemeClr val="bg1">
                  <a:lumMod val="95000"/>
                  <a:lumOff val="5000"/>
                </a:schemeClr>
              </a:solidFill>
            </a:endParaRPr>
          </a:p>
          <a:p>
            <a:pPr algn="just">
              <a:buFont typeface="Wingdings" pitchFamily="2" charset="2"/>
              <a:buChar char="q"/>
            </a:pPr>
            <a:r>
              <a:rPr lang="en-IN" dirty="0"/>
              <a:t>A comparative study on feature selection in text </a:t>
            </a:r>
            <a:r>
              <a:rPr lang="en-IN" dirty="0" smtClean="0"/>
              <a:t>categorization- </a:t>
            </a:r>
            <a:r>
              <a:rPr lang="en-IN" dirty="0" err="1">
                <a:solidFill>
                  <a:schemeClr val="bg1">
                    <a:lumMod val="95000"/>
                    <a:lumOff val="5000"/>
                  </a:schemeClr>
                </a:solidFill>
              </a:rPr>
              <a:t>Yaming</a:t>
            </a:r>
            <a:r>
              <a:rPr lang="en-IN" dirty="0">
                <a:solidFill>
                  <a:schemeClr val="bg1">
                    <a:lumMod val="95000"/>
                    <a:lumOff val="5000"/>
                  </a:schemeClr>
                </a:solidFill>
              </a:rPr>
              <a:t> Yang, Jan O Pederson </a:t>
            </a:r>
          </a:p>
        </p:txBody>
      </p:sp>
    </p:spTree>
    <p:extLst>
      <p:ext uri="{BB962C8B-B14F-4D97-AF65-F5344CB8AC3E}">
        <p14:creationId xmlns:p14="http://schemas.microsoft.com/office/powerpoint/2010/main" val="3410874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4000" u="sng" dirty="0" smtClean="0"/>
              <a:t>Introduction</a:t>
            </a:r>
            <a:r>
              <a:rPr lang="en-IN" sz="4000" dirty="0" smtClean="0"/>
              <a:t>:</a:t>
            </a:r>
            <a:endParaRPr lang="en-IN" sz="4000" dirty="0"/>
          </a:p>
        </p:txBody>
      </p:sp>
      <p:sp>
        <p:nvSpPr>
          <p:cNvPr id="3" name="Content Placeholder 2"/>
          <p:cNvSpPr>
            <a:spLocks noGrp="1"/>
          </p:cNvSpPr>
          <p:nvPr>
            <p:ph idx="1"/>
          </p:nvPr>
        </p:nvSpPr>
        <p:spPr>
          <a:xfrm>
            <a:off x="457200" y="1052736"/>
            <a:ext cx="8229600" cy="5472608"/>
          </a:xfrm>
        </p:spPr>
        <p:txBody>
          <a:bodyPr>
            <a:normAutofit/>
          </a:bodyPr>
          <a:lstStyle/>
          <a:p>
            <a:pPr algn="just"/>
            <a:r>
              <a:rPr lang="en-IN" sz="2800" dirty="0" smtClean="0"/>
              <a:t>Since </a:t>
            </a:r>
            <a:r>
              <a:rPr lang="en-IN" sz="2800" dirty="0"/>
              <a:t>the </a:t>
            </a:r>
            <a:r>
              <a:rPr lang="en-IN" sz="2800" dirty="0">
                <a:solidFill>
                  <a:srgbClr val="FFFF00"/>
                </a:solidFill>
              </a:rPr>
              <a:t>age of internet</a:t>
            </a:r>
            <a:r>
              <a:rPr lang="en-IN" sz="2800" dirty="0"/>
              <a:t> many of the sports, businesses, advertisement companies, political </a:t>
            </a:r>
            <a:r>
              <a:rPr lang="en-IN" sz="2800" dirty="0" smtClean="0"/>
              <a:t>matters, documents </a:t>
            </a:r>
            <a:r>
              <a:rPr lang="en-IN" sz="2800" dirty="0"/>
              <a:t>are released </a:t>
            </a:r>
            <a:endParaRPr lang="en-IN" sz="2800" dirty="0" smtClean="0"/>
          </a:p>
          <a:p>
            <a:pPr algn="just"/>
            <a:r>
              <a:rPr lang="en-IN" sz="2800" dirty="0">
                <a:solidFill>
                  <a:srgbClr val="FFFF00"/>
                </a:solidFill>
              </a:rPr>
              <a:t>D</a:t>
            </a:r>
            <a:r>
              <a:rPr lang="en-IN" sz="2800" dirty="0" smtClean="0">
                <a:solidFill>
                  <a:srgbClr val="FFFF00"/>
                </a:solidFill>
              </a:rPr>
              <a:t>ifferent </a:t>
            </a:r>
            <a:r>
              <a:rPr lang="en-IN" sz="2800" dirty="0">
                <a:solidFill>
                  <a:srgbClr val="FFFF00"/>
                </a:solidFill>
              </a:rPr>
              <a:t>languages</a:t>
            </a:r>
            <a:r>
              <a:rPr lang="en-IN" sz="2800" dirty="0"/>
              <a:t> </a:t>
            </a:r>
          </a:p>
          <a:p>
            <a:pPr algn="just"/>
            <a:r>
              <a:rPr lang="en-IN" sz="2800" dirty="0">
                <a:solidFill>
                  <a:srgbClr val="FFFF00"/>
                </a:solidFill>
              </a:rPr>
              <a:t>Q</a:t>
            </a:r>
            <a:r>
              <a:rPr lang="en-IN" sz="2800" dirty="0" smtClean="0">
                <a:solidFill>
                  <a:srgbClr val="FFFF00"/>
                </a:solidFill>
              </a:rPr>
              <a:t>uite </a:t>
            </a:r>
            <a:r>
              <a:rPr lang="en-IN" sz="2800" dirty="0">
                <a:solidFill>
                  <a:srgbClr val="FFFF00"/>
                </a:solidFill>
              </a:rPr>
              <a:t>difficult to predict their documents type or category</a:t>
            </a:r>
            <a:r>
              <a:rPr lang="en-IN" sz="2800" dirty="0"/>
              <a:t> in which they </a:t>
            </a:r>
            <a:r>
              <a:rPr lang="en-IN" sz="2800" dirty="0" smtClean="0"/>
              <a:t>fall</a:t>
            </a:r>
          </a:p>
          <a:p>
            <a:pPr algn="just"/>
            <a:r>
              <a:rPr lang="en-IN" sz="2800" dirty="0"/>
              <a:t>L</a:t>
            </a:r>
            <a:r>
              <a:rPr lang="en-IN" sz="2800" dirty="0" smtClean="0"/>
              <a:t>and </a:t>
            </a:r>
            <a:r>
              <a:rPr lang="en-IN" sz="2800" dirty="0"/>
              <a:t>up at an </a:t>
            </a:r>
            <a:r>
              <a:rPr lang="en-IN" sz="2800" dirty="0">
                <a:solidFill>
                  <a:srgbClr val="FFFF00"/>
                </a:solidFill>
              </a:rPr>
              <a:t>unstable position for their expanding their agendas</a:t>
            </a:r>
            <a:r>
              <a:rPr lang="en-IN" sz="2800" dirty="0"/>
              <a:t> about the information they are providing. </a:t>
            </a:r>
          </a:p>
        </p:txBody>
      </p:sp>
    </p:spTree>
    <p:extLst>
      <p:ext uri="{BB962C8B-B14F-4D97-AF65-F5344CB8AC3E}">
        <p14:creationId xmlns:p14="http://schemas.microsoft.com/office/powerpoint/2010/main" val="3318143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endParaRPr lang="en-IN" sz="2800" dirty="0" smtClean="0"/>
          </a:p>
          <a:p>
            <a:endParaRPr lang="en-IN" sz="2800" dirty="0"/>
          </a:p>
          <a:p>
            <a:pPr algn="just"/>
            <a:r>
              <a:rPr lang="en-IN" sz="2800" dirty="0">
                <a:solidFill>
                  <a:srgbClr val="FFFF00"/>
                </a:solidFill>
              </a:rPr>
              <a:t>P</a:t>
            </a:r>
            <a:r>
              <a:rPr lang="en-IN" sz="2800" dirty="0" smtClean="0">
                <a:solidFill>
                  <a:srgbClr val="FFFF00"/>
                </a:solidFill>
              </a:rPr>
              <a:t>roject </a:t>
            </a:r>
            <a:r>
              <a:rPr lang="en-IN" sz="2800" dirty="0">
                <a:solidFill>
                  <a:srgbClr val="FFFF00"/>
                </a:solidFill>
              </a:rPr>
              <a:t>mainly deals with the prediction and classification of the documents </a:t>
            </a:r>
            <a:endParaRPr lang="en-IN" sz="2800" dirty="0" smtClean="0">
              <a:solidFill>
                <a:srgbClr val="FFFF00"/>
              </a:solidFill>
            </a:endParaRPr>
          </a:p>
          <a:p>
            <a:pPr algn="just"/>
            <a:r>
              <a:rPr lang="en-IN" sz="2800" dirty="0">
                <a:solidFill>
                  <a:srgbClr val="FFFF00"/>
                </a:solidFill>
              </a:rPr>
              <a:t>B</a:t>
            </a:r>
            <a:r>
              <a:rPr lang="en-IN" sz="2800" dirty="0" smtClean="0">
                <a:solidFill>
                  <a:srgbClr val="FFFF00"/>
                </a:solidFill>
              </a:rPr>
              <a:t>ased </a:t>
            </a:r>
            <a:r>
              <a:rPr lang="en-IN" sz="2800" dirty="0">
                <a:solidFill>
                  <a:srgbClr val="FFFF00"/>
                </a:solidFill>
              </a:rPr>
              <a:t>on the text document</a:t>
            </a:r>
            <a:r>
              <a:rPr lang="en-IN" sz="2800" dirty="0"/>
              <a:t> they had provided along with the </a:t>
            </a:r>
            <a:r>
              <a:rPr lang="en-IN" sz="2800" dirty="0" smtClean="0"/>
              <a:t>dataset</a:t>
            </a:r>
          </a:p>
          <a:p>
            <a:pPr algn="just"/>
            <a:r>
              <a:rPr lang="en-IN" sz="2800" dirty="0"/>
              <a:t>M</a:t>
            </a:r>
            <a:r>
              <a:rPr lang="en-IN" sz="2800" dirty="0" smtClean="0"/>
              <a:t>ore </a:t>
            </a:r>
            <a:r>
              <a:rPr lang="en-IN" sz="2800" dirty="0"/>
              <a:t>convenient, reliable and also provides the user with </a:t>
            </a:r>
            <a:r>
              <a:rPr lang="en-IN" sz="2800" dirty="0">
                <a:solidFill>
                  <a:srgbClr val="FFFF00"/>
                </a:solidFill>
              </a:rPr>
              <a:t>wide range of classified and categorized data </a:t>
            </a:r>
            <a:r>
              <a:rPr lang="en-IN" sz="2800" dirty="0"/>
              <a:t>about the documents. </a:t>
            </a:r>
          </a:p>
          <a:p>
            <a:pPr algn="just"/>
            <a:endParaRPr lang="en-IN" dirty="0"/>
          </a:p>
        </p:txBody>
      </p:sp>
    </p:spTree>
    <p:extLst>
      <p:ext uri="{BB962C8B-B14F-4D97-AF65-F5344CB8AC3E}">
        <p14:creationId xmlns:p14="http://schemas.microsoft.com/office/powerpoint/2010/main" val="2006266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048672"/>
          </a:xfrm>
        </p:spPr>
        <p:txBody>
          <a:bodyPr>
            <a:normAutofit/>
          </a:bodyPr>
          <a:lstStyle/>
          <a:p>
            <a:pPr algn="just"/>
            <a:endParaRPr lang="en-IN" sz="2800" dirty="0" smtClean="0"/>
          </a:p>
          <a:p>
            <a:pPr algn="just"/>
            <a:endParaRPr lang="en-IN" sz="2800" dirty="0"/>
          </a:p>
          <a:p>
            <a:pPr algn="just"/>
            <a:r>
              <a:rPr lang="en-IN" sz="2800" dirty="0">
                <a:solidFill>
                  <a:srgbClr val="FFFF00"/>
                </a:solidFill>
              </a:rPr>
              <a:t>T</a:t>
            </a:r>
            <a:r>
              <a:rPr lang="en-IN" sz="2800" dirty="0" smtClean="0">
                <a:solidFill>
                  <a:srgbClr val="FFFF00"/>
                </a:solidFill>
              </a:rPr>
              <a:t>rain </a:t>
            </a:r>
            <a:r>
              <a:rPr lang="en-IN" sz="2800" dirty="0">
                <a:solidFill>
                  <a:srgbClr val="FFFF00"/>
                </a:solidFill>
              </a:rPr>
              <a:t>our model to classify text data</a:t>
            </a:r>
            <a:r>
              <a:rPr lang="en-IN" sz="2800" dirty="0"/>
              <a:t> according to their </a:t>
            </a:r>
            <a:r>
              <a:rPr lang="en-IN" sz="2800" dirty="0">
                <a:solidFill>
                  <a:schemeClr val="tx1">
                    <a:lumMod val="85000"/>
                  </a:schemeClr>
                </a:solidFill>
              </a:rPr>
              <a:t>label</a:t>
            </a:r>
            <a:r>
              <a:rPr lang="en-IN" sz="2800" dirty="0"/>
              <a:t> and provide the test dataset to the </a:t>
            </a:r>
            <a:r>
              <a:rPr lang="en-IN" sz="2800" dirty="0" smtClean="0"/>
              <a:t>model</a:t>
            </a:r>
          </a:p>
          <a:p>
            <a:pPr algn="just"/>
            <a:r>
              <a:rPr lang="en-IN" sz="2800" dirty="0" smtClean="0"/>
              <a:t>Error </a:t>
            </a:r>
            <a:r>
              <a:rPr lang="en-IN" sz="2800" dirty="0"/>
              <a:t>in the classification can be </a:t>
            </a:r>
            <a:r>
              <a:rPr lang="en-IN" sz="2800" dirty="0" smtClean="0"/>
              <a:t>calculated</a:t>
            </a:r>
          </a:p>
          <a:p>
            <a:pPr algn="just"/>
            <a:r>
              <a:rPr lang="en-IN" sz="2800" dirty="0" smtClean="0"/>
              <a:t>Allows </a:t>
            </a:r>
            <a:r>
              <a:rPr lang="en-IN" sz="2800" dirty="0"/>
              <a:t>our </a:t>
            </a:r>
            <a:r>
              <a:rPr lang="en-IN" sz="2800" dirty="0">
                <a:solidFill>
                  <a:srgbClr val="FFFF00"/>
                </a:solidFill>
              </a:rPr>
              <a:t>scope to improve</a:t>
            </a:r>
            <a:r>
              <a:rPr lang="en-IN" sz="2800" dirty="0"/>
              <a:t> the model. </a:t>
            </a:r>
          </a:p>
          <a:p>
            <a:pPr algn="just"/>
            <a:r>
              <a:rPr lang="en-IN" sz="2800" dirty="0" smtClean="0"/>
              <a:t>Use of machine </a:t>
            </a:r>
            <a:r>
              <a:rPr lang="en-IN" sz="2800" dirty="0"/>
              <a:t>learning algorithm that provides appropriate string data classification with maximum accuracy</a:t>
            </a:r>
            <a:r>
              <a:rPr lang="en-IN" sz="2800" dirty="0" smtClean="0"/>
              <a:t>.</a:t>
            </a:r>
            <a:r>
              <a:rPr lang="en-IN" dirty="0" smtClean="0"/>
              <a:t> </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774009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Some examples of text classification are</a:t>
            </a:r>
            <a:r>
              <a:rPr lang="en-IN" dirty="0" smtClean="0"/>
              <a:t>:</a:t>
            </a:r>
            <a:endParaRPr lang="en-IN" dirty="0"/>
          </a:p>
        </p:txBody>
      </p:sp>
      <p:sp>
        <p:nvSpPr>
          <p:cNvPr id="3" name="Content Placeholder 2"/>
          <p:cNvSpPr>
            <a:spLocks noGrp="1"/>
          </p:cNvSpPr>
          <p:nvPr>
            <p:ph idx="1"/>
          </p:nvPr>
        </p:nvSpPr>
        <p:spPr/>
        <p:txBody>
          <a:bodyPr/>
          <a:lstStyle/>
          <a:p>
            <a:pPr lvl="2"/>
            <a:r>
              <a:rPr lang="en-IN" sz="2800" dirty="0" smtClean="0">
                <a:solidFill>
                  <a:schemeClr val="accent5">
                    <a:lumMod val="60000"/>
                    <a:lumOff val="40000"/>
                  </a:schemeClr>
                </a:solidFill>
              </a:rPr>
              <a:t>Understanding </a:t>
            </a:r>
            <a:r>
              <a:rPr lang="en-IN" sz="2800" dirty="0">
                <a:solidFill>
                  <a:schemeClr val="accent5">
                    <a:lumMod val="60000"/>
                    <a:lumOff val="40000"/>
                  </a:schemeClr>
                </a:solidFill>
              </a:rPr>
              <a:t>audience sentiment from social media,</a:t>
            </a:r>
          </a:p>
          <a:p>
            <a:pPr lvl="2"/>
            <a:r>
              <a:rPr lang="en-IN" sz="2800" dirty="0">
                <a:solidFill>
                  <a:schemeClr val="accent5">
                    <a:lumMod val="60000"/>
                    <a:lumOff val="40000"/>
                  </a:schemeClr>
                </a:solidFill>
              </a:rPr>
              <a:t>Detection of spam and non-spam emails,</a:t>
            </a:r>
          </a:p>
          <a:p>
            <a:pPr lvl="2"/>
            <a:r>
              <a:rPr lang="en-IN" sz="2800" dirty="0">
                <a:solidFill>
                  <a:schemeClr val="accent5">
                    <a:lumMod val="60000"/>
                    <a:lumOff val="40000"/>
                  </a:schemeClr>
                </a:solidFill>
              </a:rPr>
              <a:t>Auto tagging of customer queries, and</a:t>
            </a:r>
          </a:p>
          <a:p>
            <a:pPr lvl="2"/>
            <a:r>
              <a:rPr lang="en-IN" sz="2800" dirty="0">
                <a:solidFill>
                  <a:schemeClr val="accent5">
                    <a:lumMod val="60000"/>
                    <a:lumOff val="40000"/>
                  </a:schemeClr>
                </a:solidFill>
              </a:rPr>
              <a:t>Categorization of news articles into defined topics.</a:t>
            </a:r>
          </a:p>
          <a:p>
            <a:endParaRPr lang="en-IN" dirty="0"/>
          </a:p>
        </p:txBody>
      </p:sp>
    </p:spTree>
    <p:extLst>
      <p:ext uri="{BB962C8B-B14F-4D97-AF65-F5344CB8AC3E}">
        <p14:creationId xmlns:p14="http://schemas.microsoft.com/office/powerpoint/2010/main" val="4025718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IN" u="sng" dirty="0"/>
              <a:t>Reasons for </a:t>
            </a:r>
            <a:r>
              <a:rPr lang="en-IN" u="sng" dirty="0" smtClean="0"/>
              <a:t>Classification:</a:t>
            </a:r>
            <a:endParaRPr lang="en-IN" u="sng" dirty="0"/>
          </a:p>
        </p:txBody>
      </p:sp>
      <p:sp>
        <p:nvSpPr>
          <p:cNvPr id="3" name="Content Placeholder 2"/>
          <p:cNvSpPr>
            <a:spLocks noGrp="1"/>
          </p:cNvSpPr>
          <p:nvPr>
            <p:ph idx="1"/>
          </p:nvPr>
        </p:nvSpPr>
        <p:spPr>
          <a:xfrm>
            <a:off x="467544" y="980728"/>
            <a:ext cx="8229600" cy="5616624"/>
          </a:xfrm>
        </p:spPr>
        <p:txBody>
          <a:bodyPr>
            <a:noAutofit/>
          </a:bodyPr>
          <a:lstStyle/>
          <a:p>
            <a:pPr marL="0" indent="0">
              <a:buNone/>
            </a:pPr>
            <a:endParaRPr lang="en-IN" sz="2800" dirty="0" smtClean="0"/>
          </a:p>
          <a:p>
            <a:r>
              <a:rPr lang="en-IN" sz="2800" dirty="0" smtClean="0"/>
              <a:t>Increase </a:t>
            </a:r>
            <a:r>
              <a:rPr lang="en-IN" sz="2800" dirty="0"/>
              <a:t>in the </a:t>
            </a:r>
            <a:r>
              <a:rPr lang="en-IN" sz="2800" dirty="0">
                <a:solidFill>
                  <a:srgbClr val="FFFF00"/>
                </a:solidFill>
              </a:rPr>
              <a:t>amount of information</a:t>
            </a:r>
            <a:r>
              <a:rPr lang="en-IN" sz="2800" dirty="0"/>
              <a:t> available online</a:t>
            </a:r>
            <a:r>
              <a:rPr lang="en-IN" sz="2800" dirty="0" smtClean="0"/>
              <a:t>.</a:t>
            </a:r>
          </a:p>
          <a:p>
            <a:pPr marL="0" indent="0">
              <a:buNone/>
            </a:pPr>
            <a:endParaRPr lang="en-IN" sz="2800" dirty="0"/>
          </a:p>
          <a:p>
            <a:r>
              <a:rPr lang="en-IN" sz="2800" dirty="0"/>
              <a:t>With abundance of information in </a:t>
            </a:r>
            <a:r>
              <a:rPr lang="en-IN" sz="2800" dirty="0">
                <a:solidFill>
                  <a:srgbClr val="FFFF00"/>
                </a:solidFill>
              </a:rPr>
              <a:t>various languages, complexity in classification </a:t>
            </a:r>
            <a:r>
              <a:rPr lang="en-IN" sz="2800" dirty="0" smtClean="0">
                <a:solidFill>
                  <a:srgbClr val="FFFF00"/>
                </a:solidFill>
              </a:rPr>
              <a:t>arises</a:t>
            </a:r>
          </a:p>
          <a:p>
            <a:pPr marL="0" indent="0">
              <a:buNone/>
            </a:pPr>
            <a:endParaRPr lang="en-IN" sz="2800" dirty="0">
              <a:solidFill>
                <a:srgbClr val="FFFF00"/>
              </a:solidFill>
            </a:endParaRPr>
          </a:p>
          <a:p>
            <a:r>
              <a:rPr lang="en-IN" sz="2800" dirty="0" smtClean="0"/>
              <a:t>Text </a:t>
            </a:r>
            <a:r>
              <a:rPr lang="en-IN" sz="2800" dirty="0"/>
              <a:t>classification is </a:t>
            </a:r>
            <a:r>
              <a:rPr lang="en-IN" sz="2800" dirty="0">
                <a:solidFill>
                  <a:srgbClr val="FFFF00"/>
                </a:solidFill>
              </a:rPr>
              <a:t>different</a:t>
            </a:r>
            <a:r>
              <a:rPr lang="en-IN" sz="2800" dirty="0"/>
              <a:t> from binary </a:t>
            </a:r>
            <a:r>
              <a:rPr lang="en-IN" sz="2800" dirty="0" smtClean="0"/>
              <a:t>classification</a:t>
            </a:r>
          </a:p>
          <a:p>
            <a:pPr marL="0" indent="0">
              <a:buNone/>
            </a:pPr>
            <a:endParaRPr lang="en-IN" sz="2800" dirty="0"/>
          </a:p>
          <a:p>
            <a:r>
              <a:rPr lang="en-IN" sz="2800" dirty="0">
                <a:solidFill>
                  <a:srgbClr val="FFFF00"/>
                </a:solidFill>
              </a:rPr>
              <a:t>Not to cause any bias</a:t>
            </a:r>
            <a:r>
              <a:rPr lang="en-IN" sz="2800" dirty="0"/>
              <a:t> in assigning labels due to multiple </a:t>
            </a:r>
            <a:r>
              <a:rPr lang="en-IN" sz="2800" dirty="0" smtClean="0"/>
              <a:t>classes</a:t>
            </a:r>
            <a:endParaRPr lang="en-IN" sz="2800" dirty="0"/>
          </a:p>
        </p:txBody>
      </p:sp>
    </p:spTree>
    <p:extLst>
      <p:ext uri="{BB962C8B-B14F-4D97-AF65-F5344CB8AC3E}">
        <p14:creationId xmlns:p14="http://schemas.microsoft.com/office/powerpoint/2010/main" val="1032387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04813"/>
            <a:ext cx="8229600" cy="5721350"/>
          </a:xfrm>
        </p:spPr>
        <p:txBody>
          <a:bodyPr/>
          <a:lstStyle/>
          <a:p>
            <a:endParaRPr lang="en-IN" sz="2800" dirty="0" smtClean="0"/>
          </a:p>
          <a:p>
            <a:pPr marL="0" indent="0">
              <a:buNone/>
            </a:pPr>
            <a:endParaRPr lang="en-IN" sz="2800" dirty="0" smtClean="0"/>
          </a:p>
          <a:p>
            <a:r>
              <a:rPr lang="en-IN" sz="2800" dirty="0" smtClean="0"/>
              <a:t>Multiple </a:t>
            </a:r>
            <a:r>
              <a:rPr lang="en-IN" sz="2800" dirty="0"/>
              <a:t>types of documents are present </a:t>
            </a:r>
            <a:r>
              <a:rPr lang="en-IN" sz="2800" dirty="0" err="1"/>
              <a:t>ie</a:t>
            </a:r>
            <a:r>
              <a:rPr lang="en-IN" sz="2800" dirty="0"/>
              <a:t>. assigning a label to a document is </a:t>
            </a:r>
            <a:r>
              <a:rPr lang="en-IN" sz="2800" dirty="0">
                <a:solidFill>
                  <a:srgbClr val="FFFF00"/>
                </a:solidFill>
              </a:rPr>
              <a:t>not binary but requires much more </a:t>
            </a:r>
            <a:r>
              <a:rPr lang="en-IN" sz="2800" dirty="0" smtClean="0">
                <a:solidFill>
                  <a:srgbClr val="FFFF00"/>
                </a:solidFill>
              </a:rPr>
              <a:t>computation</a:t>
            </a:r>
          </a:p>
          <a:p>
            <a:pPr marL="0" indent="0">
              <a:buNone/>
            </a:pPr>
            <a:endParaRPr lang="en-IN" sz="2800" dirty="0">
              <a:solidFill>
                <a:srgbClr val="FFFF00"/>
              </a:solidFill>
            </a:endParaRPr>
          </a:p>
          <a:p>
            <a:r>
              <a:rPr lang="en-IN" sz="2800" dirty="0">
                <a:solidFill>
                  <a:srgbClr val="FFFF00"/>
                </a:solidFill>
              </a:rPr>
              <a:t>To reduce unnecessary consumption of resources</a:t>
            </a:r>
            <a:r>
              <a:rPr lang="en-IN" sz="2800" dirty="0"/>
              <a:t> like time for classification, man handling, </a:t>
            </a:r>
            <a:r>
              <a:rPr lang="en-IN" sz="2800" dirty="0" err="1"/>
              <a:t>etc</a:t>
            </a:r>
            <a:endParaRPr lang="en-IN" sz="2800" dirty="0"/>
          </a:p>
          <a:p>
            <a:endParaRPr lang="en-IN" dirty="0"/>
          </a:p>
        </p:txBody>
      </p:sp>
    </p:spTree>
    <p:extLst>
      <p:ext uri="{BB962C8B-B14F-4D97-AF65-F5344CB8AC3E}">
        <p14:creationId xmlns:p14="http://schemas.microsoft.com/office/powerpoint/2010/main" val="284210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PROBLEM STATEMENT</a:t>
            </a:r>
            <a:r>
              <a:rPr lang="en-IN" u="sng" dirty="0" smtClean="0"/>
              <a:t>:</a:t>
            </a:r>
            <a:endParaRPr lang="en-IN" u="sng" dirty="0"/>
          </a:p>
        </p:txBody>
      </p:sp>
      <p:sp>
        <p:nvSpPr>
          <p:cNvPr id="3" name="Content Placeholder 2"/>
          <p:cNvSpPr>
            <a:spLocks noGrp="1"/>
          </p:cNvSpPr>
          <p:nvPr>
            <p:ph idx="1"/>
          </p:nvPr>
        </p:nvSpPr>
        <p:spPr/>
        <p:txBody>
          <a:bodyPr>
            <a:normAutofit/>
          </a:bodyPr>
          <a:lstStyle/>
          <a:p>
            <a:pPr algn="just"/>
            <a:r>
              <a:rPr lang="en-IN" sz="2800" dirty="0" smtClean="0"/>
              <a:t>Starting </a:t>
            </a:r>
            <a:r>
              <a:rPr lang="en-IN" sz="2800" dirty="0"/>
              <a:t>from the internet age, many more documents have been flooding over the internet. Lots and lots of documents are found within a minute. Thus assigning a binary class to a document is not preferred and it is not so convenient to do so. Also it is very important to classify these online documents for easy and fast access for computational purposes or finding anything on </a:t>
            </a:r>
            <a:r>
              <a:rPr lang="en-IN" sz="2800" dirty="0" smtClean="0"/>
              <a:t>World Wide Web. </a:t>
            </a:r>
            <a:endParaRPr lang="en-IN" sz="2800" dirty="0"/>
          </a:p>
        </p:txBody>
      </p:sp>
    </p:spTree>
    <p:extLst>
      <p:ext uri="{BB962C8B-B14F-4D97-AF65-F5344CB8AC3E}">
        <p14:creationId xmlns:p14="http://schemas.microsoft.com/office/powerpoint/2010/main" val="1709741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2488</TotalTime>
  <Words>1682</Words>
  <Application>Microsoft Office PowerPoint</Application>
  <PresentationFormat>On-screen Show (4:3)</PresentationFormat>
  <Paragraphs>155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Thatch</vt:lpstr>
      <vt:lpstr>Text  Classification Using Machine Learning Algorithms -Guided By Prof Mahesh Shirole </vt:lpstr>
      <vt:lpstr>Abstract:</vt:lpstr>
      <vt:lpstr>Introduction:</vt:lpstr>
      <vt:lpstr>PowerPoint Presentation</vt:lpstr>
      <vt:lpstr>PowerPoint Presentation</vt:lpstr>
      <vt:lpstr>Some examples of text classification are:</vt:lpstr>
      <vt:lpstr>Reasons for Classification:</vt:lpstr>
      <vt:lpstr>PowerPoint Presentation</vt:lpstr>
      <vt:lpstr>PROBLEM STATEMENT:</vt:lpstr>
      <vt:lpstr>PowerPoint Presentation</vt:lpstr>
      <vt:lpstr>Proposed System:</vt:lpstr>
      <vt:lpstr>Proposed Architecture:</vt:lpstr>
      <vt:lpstr>Steps Involved:</vt:lpstr>
      <vt:lpstr>PowerPoint Presentation</vt:lpstr>
      <vt:lpstr>PowerPoint Presentation</vt:lpstr>
      <vt:lpstr>Need for Pre-processing Data:</vt:lpstr>
      <vt:lpstr>Pre-Processing:</vt:lpstr>
      <vt:lpstr>PowerPoint Presentation</vt:lpstr>
      <vt:lpstr>Stop-Words:</vt:lpstr>
      <vt:lpstr>Stop words:</vt:lpstr>
      <vt:lpstr>PowerPoint Presentation</vt:lpstr>
      <vt:lpstr>PowerPoint Presentation</vt:lpstr>
      <vt:lpstr>Decision tree:</vt:lpstr>
      <vt:lpstr>PowerPoint Presentation</vt:lpstr>
      <vt:lpstr>Random Forest diagram:</vt:lpstr>
      <vt:lpstr>Appendix:</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using machine learning algorithms -Guided By Prof Mahesh Shirole</dc:title>
  <dc:creator>Sanket Dhabale</dc:creator>
  <cp:lastModifiedBy>Sanket Dhabale</cp:lastModifiedBy>
  <cp:revision>28</cp:revision>
  <dcterms:created xsi:type="dcterms:W3CDTF">2018-12-06T15:13:56Z</dcterms:created>
  <dcterms:modified xsi:type="dcterms:W3CDTF">2018-12-13T06:40:52Z</dcterms:modified>
</cp:coreProperties>
</file>