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1"/>
  </p:notesMasterIdLst>
  <p:sldIdLst>
    <p:sldId id="256" r:id="rId2"/>
    <p:sldId id="257" r:id="rId3"/>
    <p:sldId id="258" r:id="rId4"/>
    <p:sldId id="259" r:id="rId5"/>
    <p:sldId id="260" r:id="rId6"/>
    <p:sldId id="295" r:id="rId7"/>
    <p:sldId id="263" r:id="rId8"/>
    <p:sldId id="264" r:id="rId9"/>
    <p:sldId id="277" r:id="rId10"/>
    <p:sldId id="278" r:id="rId11"/>
    <p:sldId id="265" r:id="rId12"/>
    <p:sldId id="279" r:id="rId13"/>
    <p:sldId id="281" r:id="rId14"/>
    <p:sldId id="282" r:id="rId15"/>
    <p:sldId id="280" r:id="rId16"/>
    <p:sldId id="283" r:id="rId17"/>
    <p:sldId id="284" r:id="rId18"/>
    <p:sldId id="266" r:id="rId19"/>
    <p:sldId id="267" r:id="rId20"/>
    <p:sldId id="285" r:id="rId21"/>
    <p:sldId id="286" r:id="rId22"/>
    <p:sldId id="287" r:id="rId23"/>
    <p:sldId id="288" r:id="rId24"/>
    <p:sldId id="291" r:id="rId25"/>
    <p:sldId id="292" r:id="rId26"/>
    <p:sldId id="289" r:id="rId27"/>
    <p:sldId id="290" r:id="rId28"/>
    <p:sldId id="293" r:id="rId29"/>
    <p:sldId id="294" r:id="rId30"/>
    <p:sldId id="270" r:id="rId31"/>
    <p:sldId id="269" r:id="rId32"/>
    <p:sldId id="272" r:id="rId33"/>
    <p:sldId id="271" r:id="rId34"/>
    <p:sldId id="273" r:id="rId35"/>
    <p:sldId id="274" r:id="rId36"/>
    <p:sldId id="275" r:id="rId37"/>
    <p:sldId id="296" r:id="rId38"/>
    <p:sldId id="297" r:id="rId39"/>
    <p:sldId id="27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205" autoAdjust="0"/>
  </p:normalViewPr>
  <p:slideViewPr>
    <p:cSldViewPr>
      <p:cViewPr>
        <p:scale>
          <a:sx n="96" d="100"/>
          <a:sy n="96" d="100"/>
        </p:scale>
        <p:origin x="-636" y="-762"/>
      </p:cViewPr>
      <p:guideLst>
        <p:guide orient="horz" pos="2160"/>
        <p:guide pos="2880"/>
      </p:guideLst>
    </p:cSldViewPr>
  </p:slideViewPr>
  <p:outlineViewPr>
    <p:cViewPr>
      <p:scale>
        <a:sx n="33" d="100"/>
        <a:sy n="33" d="100"/>
      </p:scale>
      <p:origin x="58" y="2495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F87AD-7E65-4603-A85A-17695B7B0237}" type="datetimeFigureOut">
              <a:rPr lang="en-IN" smtClean="0"/>
              <a:t>15-05-2019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45E2D-8E71-4757-AB35-6E4FCD9AAC60}" type="slidenum">
              <a:rPr lang="en-IN" smtClean="0"/>
              <a:t>‹#›</a:t>
            </a:fld>
            <a:endParaRPr lang="en-IN"/>
          </a:p>
        </p:txBody>
      </p:sp>
    </p:spTree>
    <p:extLst>
      <p:ext uri="{BB962C8B-B14F-4D97-AF65-F5344CB8AC3E}">
        <p14:creationId xmlns:p14="http://schemas.microsoft.com/office/powerpoint/2010/main" val="170967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B45E2D-8E71-4757-AB35-6E4FCD9AAC60}" type="slidenum">
              <a:rPr lang="en-IN" smtClean="0"/>
              <a:t>33</a:t>
            </a:fld>
            <a:endParaRPr lang="en-IN"/>
          </a:p>
        </p:txBody>
      </p:sp>
    </p:spTree>
    <p:extLst>
      <p:ext uri="{BB962C8B-B14F-4D97-AF65-F5344CB8AC3E}">
        <p14:creationId xmlns:p14="http://schemas.microsoft.com/office/powerpoint/2010/main" val="218051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983E18-15FC-4E6F-9656-529CF2357DA5}" type="datetimeFigureOut">
              <a:rPr lang="en-US" smtClean="0"/>
              <a:t>5/15/2019</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60AAEECE-73CD-4FE0-BEE1-B0EFE41EE899}"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83E18-15FC-4E6F-9656-529CF2357DA5}"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AEECE-73CD-4FE0-BEE1-B0EFE41EE8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83E18-15FC-4E6F-9656-529CF2357DA5}"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60AAEECE-73CD-4FE0-BEE1-B0EFE41EE899}"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83E18-15FC-4E6F-9656-529CF2357DA5}"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AEECE-73CD-4FE0-BEE1-B0EFE41EE8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83E18-15FC-4E6F-9656-529CF2357DA5}" type="datetimeFigureOut">
              <a:rPr lang="en-US" smtClean="0"/>
              <a:t>5/15/2019</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60AAEECE-73CD-4FE0-BEE1-B0EFE41EE899}"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983E18-15FC-4E6F-9656-529CF2357DA5}"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AEECE-73CD-4FE0-BEE1-B0EFE41EE8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83E18-15FC-4E6F-9656-529CF2357DA5}"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AEECE-73CD-4FE0-BEE1-B0EFE41EE89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983E18-15FC-4E6F-9656-529CF2357DA5}"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AEECE-73CD-4FE0-BEE1-B0EFE41EE8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83E18-15FC-4E6F-9656-529CF2357DA5}"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AEECE-73CD-4FE0-BEE1-B0EFE41EE8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983E18-15FC-4E6F-9656-529CF2357DA5}"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AEECE-73CD-4FE0-BEE1-B0EFE41EE899}"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4983E18-15FC-4E6F-9656-529CF2357DA5}"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AEECE-73CD-4FE0-BEE1-B0EFE41EE899}"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4983E18-15FC-4E6F-9656-529CF2357DA5}" type="datetimeFigureOut">
              <a:rPr lang="en-US" smtClean="0"/>
              <a:t>5/15/2019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0AAEECE-73CD-4FE0-BEE1-B0EFE41EE899}"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143000"/>
            <a:ext cx="7406640" cy="3965682"/>
          </a:xfrm>
        </p:spPr>
        <p:txBody>
          <a:bodyPr>
            <a:normAutofit/>
          </a:bodyPr>
          <a:lstStyle/>
          <a:p>
            <a:r>
              <a:rPr lang="en-IN" sz="2800" b="1" u="sng" dirty="0">
                <a:effectLst/>
              </a:rPr>
              <a:t>TEXT CATEGORIZATION USING TF-IDF VALUE FOR A TEXTUAL DATASET AND PREDICTING THE CLASS LABEL FOR THE DOCUMENT</a:t>
            </a:r>
            <a:r>
              <a:rPr lang="en-US" sz="2800" dirty="0">
                <a:effectLst/>
              </a:rPr>
              <a:t/>
            </a:r>
            <a:br>
              <a:rPr lang="en-US" sz="2800" dirty="0">
                <a:effectLst/>
              </a:rPr>
            </a:br>
            <a:endParaRPr lang="en-US" sz="2800" dirty="0"/>
          </a:p>
        </p:txBody>
      </p:sp>
      <p:sp>
        <p:nvSpPr>
          <p:cNvPr id="6" name="Subtitle 2"/>
          <p:cNvSpPr>
            <a:spLocks noGrp="1"/>
          </p:cNvSpPr>
          <p:nvPr>
            <p:ph type="subTitle" idx="1"/>
          </p:nvPr>
        </p:nvSpPr>
        <p:spPr>
          <a:xfrm>
            <a:off x="1748624" y="2895600"/>
            <a:ext cx="7406640" cy="2514600"/>
          </a:xfrm>
        </p:spPr>
        <p:txBody>
          <a:bodyPr>
            <a:normAutofit fontScale="92500"/>
          </a:bodyPr>
          <a:lstStyle/>
          <a:p>
            <a:r>
              <a:rPr lang="en-US" dirty="0" smtClean="0"/>
              <a:t>                          </a:t>
            </a:r>
            <a:r>
              <a:rPr lang="en-US" sz="3600" dirty="0" smtClean="0"/>
              <a:t>Project by  </a:t>
            </a:r>
          </a:p>
          <a:p>
            <a:r>
              <a:rPr lang="en-US" dirty="0"/>
              <a:t> </a:t>
            </a:r>
            <a:r>
              <a:rPr lang="en-US" dirty="0" smtClean="0"/>
              <a:t>                                                        </a:t>
            </a:r>
            <a:r>
              <a:rPr lang="en-US" dirty="0" err="1" smtClean="0"/>
              <a:t>Sanket</a:t>
            </a:r>
            <a:r>
              <a:rPr lang="en-US" dirty="0" smtClean="0"/>
              <a:t> </a:t>
            </a:r>
            <a:r>
              <a:rPr lang="en-US" dirty="0" err="1" smtClean="0"/>
              <a:t>Dhabale</a:t>
            </a:r>
            <a:r>
              <a:rPr lang="en-US" dirty="0" smtClean="0"/>
              <a:t>       (151080004)</a:t>
            </a:r>
          </a:p>
          <a:p>
            <a:r>
              <a:rPr lang="en-US" dirty="0"/>
              <a:t> </a:t>
            </a:r>
            <a:r>
              <a:rPr lang="en-US" dirty="0" smtClean="0"/>
              <a:t>                                                        </a:t>
            </a:r>
            <a:r>
              <a:rPr lang="en-US" dirty="0" err="1" smtClean="0"/>
              <a:t>Pranay</a:t>
            </a:r>
            <a:r>
              <a:rPr lang="en-US" dirty="0" smtClean="0"/>
              <a:t> </a:t>
            </a:r>
            <a:r>
              <a:rPr lang="en-US" dirty="0" err="1" smtClean="0"/>
              <a:t>Manthanwar</a:t>
            </a:r>
            <a:r>
              <a:rPr lang="en-US" dirty="0" smtClean="0"/>
              <a:t> (151080007)</a:t>
            </a:r>
          </a:p>
          <a:p>
            <a:r>
              <a:rPr lang="en-US" dirty="0"/>
              <a:t> </a:t>
            </a:r>
            <a:r>
              <a:rPr lang="en-US" dirty="0" smtClean="0"/>
              <a:t>                                                       Pankaj </a:t>
            </a:r>
            <a:r>
              <a:rPr lang="en-US" dirty="0" err="1" smtClean="0"/>
              <a:t>Dandewad</a:t>
            </a:r>
            <a:r>
              <a:rPr lang="en-US" dirty="0" smtClean="0"/>
              <a:t>    (151080056)</a:t>
            </a:r>
          </a:p>
          <a:p>
            <a:r>
              <a:rPr lang="en-US" dirty="0"/>
              <a:t> </a:t>
            </a:r>
            <a:r>
              <a:rPr lang="en-US" dirty="0" smtClean="0"/>
              <a:t>                                                      Chetan </a:t>
            </a:r>
            <a:r>
              <a:rPr lang="en-US" dirty="0" err="1" smtClean="0"/>
              <a:t>Ghodam</a:t>
            </a:r>
            <a:r>
              <a:rPr lang="en-US" dirty="0" smtClean="0"/>
              <a:t>     (151080057)</a:t>
            </a:r>
          </a:p>
          <a:p>
            <a:r>
              <a:rPr lang="en-US" dirty="0" smtClean="0"/>
              <a:t>                                   </a:t>
            </a:r>
            <a:endParaRPr lang="en-US" dirty="0"/>
          </a:p>
        </p:txBody>
      </p:sp>
    </p:spTree>
    <p:extLst>
      <p:ext uri="{BB962C8B-B14F-4D97-AF65-F5344CB8AC3E}">
        <p14:creationId xmlns:p14="http://schemas.microsoft.com/office/powerpoint/2010/main" val="2790931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r>
              <a:rPr lang="en-US" dirty="0"/>
              <a:t>steps involved</a:t>
            </a:r>
          </a:p>
        </p:txBody>
      </p:sp>
      <p:sp>
        <p:nvSpPr>
          <p:cNvPr id="3" name="Content Placeholder 2"/>
          <p:cNvSpPr>
            <a:spLocks noGrp="1"/>
          </p:cNvSpPr>
          <p:nvPr>
            <p:ph idx="1"/>
          </p:nvPr>
        </p:nvSpPr>
        <p:spPr/>
        <p:txBody>
          <a:bodyPr/>
          <a:lstStyle/>
          <a:p>
            <a:pPr marL="457200" indent="-457200">
              <a:buFont typeface="+mj-lt"/>
              <a:buAutoNum type="arabicPeriod"/>
            </a:pPr>
            <a:endParaRPr lang="en-IN" b="1" dirty="0">
              <a:solidFill>
                <a:schemeClr val="tx1"/>
              </a:solidFill>
            </a:endParaRPr>
          </a:p>
          <a:p>
            <a:pPr marL="457200" indent="-457200">
              <a:buFont typeface="+mj-lt"/>
              <a:buAutoNum type="arabicPeriod"/>
            </a:pPr>
            <a:endParaRPr lang="en-IN" b="1" dirty="0">
              <a:solidFill>
                <a:schemeClr val="tx1"/>
              </a:solidFill>
            </a:endParaRPr>
          </a:p>
          <a:p>
            <a:pPr marL="0" indent="0" algn="just">
              <a:buNone/>
            </a:pPr>
            <a:r>
              <a:rPr lang="en-IN" b="1" dirty="0">
                <a:solidFill>
                  <a:schemeClr val="tx1"/>
                </a:solidFill>
              </a:rPr>
              <a:t>3. Model Training: </a:t>
            </a:r>
            <a:r>
              <a:rPr lang="en-IN" dirty="0">
                <a:solidFill>
                  <a:schemeClr val="tx1"/>
                </a:solidFill>
              </a:rPr>
              <a:t>The final step is the Model Building step in which a machine learning model is trained on a labelled dataset.</a:t>
            </a:r>
          </a:p>
          <a:p>
            <a:pPr marL="0" indent="0">
              <a:buNone/>
            </a:pPr>
            <a:endParaRPr lang="en-IN" dirty="0">
              <a:solidFill>
                <a:schemeClr val="tx1"/>
              </a:solidFill>
            </a:endParaRPr>
          </a:p>
          <a:p>
            <a:pPr marL="0" indent="0">
              <a:buNone/>
            </a:pPr>
            <a:endParaRPr lang="en-IN" dirty="0">
              <a:solidFill>
                <a:schemeClr val="tx1"/>
              </a:solidFill>
            </a:endParaRPr>
          </a:p>
          <a:p>
            <a:pPr marL="457200" indent="-457200">
              <a:buFont typeface="+mj-lt"/>
              <a:buAutoNum type="arabicPeriod"/>
            </a:pPr>
            <a:endParaRPr lang="en-IN"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965644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lstStyle/>
          <a:p>
            <a:r>
              <a:rPr lang="en-IN" dirty="0" smtClean="0">
                <a:solidFill>
                  <a:schemeClr val="tx1"/>
                </a:solidFill>
              </a:rPr>
              <a:t>Collected from </a:t>
            </a:r>
            <a:r>
              <a:rPr lang="en-IN" dirty="0" err="1" smtClean="0">
                <a:solidFill>
                  <a:schemeClr val="tx1"/>
                </a:solidFill>
              </a:rPr>
              <a:t>kaggle</a:t>
            </a:r>
            <a:r>
              <a:rPr lang="en-IN" dirty="0" smtClean="0">
                <a:solidFill>
                  <a:schemeClr val="tx1"/>
                </a:solidFill>
              </a:rPr>
              <a:t> dataset.</a:t>
            </a:r>
          </a:p>
          <a:p>
            <a:r>
              <a:rPr lang="en-IN" dirty="0" smtClean="0">
                <a:solidFill>
                  <a:schemeClr val="tx1"/>
                </a:solidFill>
              </a:rPr>
              <a:t>Dataset contains 2225 document</a:t>
            </a:r>
          </a:p>
          <a:p>
            <a:r>
              <a:rPr lang="en-IN" dirty="0" smtClean="0">
                <a:solidFill>
                  <a:schemeClr val="tx1"/>
                </a:solidFill>
              </a:rPr>
              <a:t>These dataset corresponding BBC-news having different story from 2004-05.</a:t>
            </a:r>
          </a:p>
          <a:p>
            <a:r>
              <a:rPr lang="en-IN" dirty="0" smtClean="0">
                <a:solidFill>
                  <a:schemeClr val="tx1"/>
                </a:solidFill>
              </a:rPr>
              <a:t>5 Class label ( </a:t>
            </a:r>
            <a:r>
              <a:rPr lang="en-IN" dirty="0">
                <a:solidFill>
                  <a:schemeClr val="tx1"/>
                </a:solidFill>
              </a:rPr>
              <a:t>b</a:t>
            </a:r>
            <a:r>
              <a:rPr lang="en-IN" dirty="0" smtClean="0">
                <a:solidFill>
                  <a:schemeClr val="tx1"/>
                </a:solidFill>
              </a:rPr>
              <a:t>usiness , entertainment, sport, politics, tech)</a:t>
            </a:r>
            <a:endParaRPr lang="en-IN" dirty="0">
              <a:solidFill>
                <a:schemeClr val="tx1"/>
              </a:solidFill>
            </a:endParaRPr>
          </a:p>
        </p:txBody>
      </p:sp>
    </p:spTree>
    <p:extLst>
      <p:ext uri="{BB962C8B-B14F-4D97-AF65-F5344CB8AC3E}">
        <p14:creationId xmlns:p14="http://schemas.microsoft.com/office/powerpoint/2010/main" val="94374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Dataset Preparation</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solidFill>
                  <a:schemeClr val="tx1"/>
                </a:solidFill>
              </a:rPr>
              <a:t>Need for Pre-processing data</a:t>
            </a:r>
            <a:r>
              <a:rPr lang="en-US" sz="2800" dirty="0" smtClean="0">
                <a:solidFill>
                  <a:schemeClr val="tx1"/>
                </a:solidFill>
              </a:rPr>
              <a:t>:</a:t>
            </a:r>
          </a:p>
          <a:p>
            <a:pPr lvl="0" algn="just"/>
            <a:r>
              <a:rPr lang="en-US" sz="2800" b="1" dirty="0" smtClean="0">
                <a:solidFill>
                  <a:schemeClr val="tx1"/>
                </a:solidFill>
              </a:rPr>
              <a:t>Incomplete</a:t>
            </a:r>
            <a:r>
              <a:rPr lang="en-US" sz="2800" dirty="0">
                <a:solidFill>
                  <a:schemeClr val="tx1"/>
                </a:solidFill>
              </a:rPr>
              <a:t>: lacking attribute values, lacking certain attributes of interest, or containing only aggregate data</a:t>
            </a:r>
            <a:endParaRPr lang="en-IN" sz="2800" dirty="0">
              <a:solidFill>
                <a:schemeClr val="tx1"/>
              </a:solidFill>
            </a:endParaRPr>
          </a:p>
          <a:p>
            <a:pPr lvl="0" algn="just"/>
            <a:r>
              <a:rPr lang="en-US" sz="2800" b="1" dirty="0">
                <a:solidFill>
                  <a:schemeClr val="tx1"/>
                </a:solidFill>
              </a:rPr>
              <a:t>Noisy</a:t>
            </a:r>
            <a:r>
              <a:rPr lang="en-US" sz="2800" dirty="0">
                <a:solidFill>
                  <a:schemeClr val="tx1"/>
                </a:solidFill>
              </a:rPr>
              <a:t>: containing errors or outliers</a:t>
            </a:r>
            <a:endParaRPr lang="en-IN" sz="2800" dirty="0">
              <a:solidFill>
                <a:schemeClr val="tx1"/>
              </a:solidFill>
            </a:endParaRPr>
          </a:p>
          <a:p>
            <a:pPr lvl="0" algn="just"/>
            <a:r>
              <a:rPr lang="en-US" sz="2800" b="1" dirty="0">
                <a:solidFill>
                  <a:schemeClr val="tx1"/>
                </a:solidFill>
              </a:rPr>
              <a:t>Inconsistent</a:t>
            </a:r>
            <a:r>
              <a:rPr lang="en-US" sz="2800" dirty="0">
                <a:solidFill>
                  <a:schemeClr val="tx1"/>
                </a:solidFill>
              </a:rPr>
              <a:t>: containing discrepancies in codes or names</a:t>
            </a:r>
            <a:endParaRPr lang="en-IN" sz="2800" dirty="0">
              <a:solidFill>
                <a:schemeClr val="tx1"/>
              </a:solidFill>
            </a:endParaRPr>
          </a:p>
          <a:p>
            <a:pPr marL="0" indent="0">
              <a:buNone/>
            </a:pPr>
            <a:endParaRPr lang="en-IN" sz="2800"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64817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 Remove stop words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IN" b="1" dirty="0" smtClean="0">
              <a:solidFill>
                <a:schemeClr val="tx1"/>
              </a:solidFill>
            </a:endParaRPr>
          </a:p>
          <a:p>
            <a:pPr marL="0" indent="0">
              <a:buNone/>
            </a:pPr>
            <a:r>
              <a:rPr lang="en-IN" b="1" dirty="0">
                <a:solidFill>
                  <a:schemeClr val="tx1"/>
                </a:solidFill>
              </a:rPr>
              <a:t>Remove stop words </a:t>
            </a:r>
            <a:r>
              <a:rPr lang="en-IN" dirty="0" smtClean="0">
                <a:solidFill>
                  <a:schemeClr val="tx1"/>
                </a:solidFill>
              </a:rPr>
              <a:t>from the </a:t>
            </a:r>
            <a:r>
              <a:rPr lang="en-IN" dirty="0">
                <a:solidFill>
                  <a:schemeClr val="tx1"/>
                </a:solidFill>
              </a:rPr>
              <a:t>sentence</a:t>
            </a:r>
          </a:p>
          <a:p>
            <a:pPr marL="0" indent="0">
              <a:buNone/>
            </a:pPr>
            <a:endParaRPr lang="en-IN" b="1" dirty="0" smtClean="0">
              <a:solidFill>
                <a:schemeClr val="tx1"/>
              </a:solidFill>
            </a:endParaRPr>
          </a:p>
          <a:p>
            <a:pPr marL="0" indent="0">
              <a:buNone/>
            </a:pPr>
            <a:r>
              <a:rPr lang="en-IN" b="1" dirty="0" smtClean="0">
                <a:solidFill>
                  <a:schemeClr val="tx1"/>
                </a:solidFill>
              </a:rPr>
              <a:t>WHY </a:t>
            </a:r>
            <a:r>
              <a:rPr lang="en-IN" b="1" dirty="0">
                <a:solidFill>
                  <a:schemeClr val="tx1"/>
                </a:solidFill>
              </a:rPr>
              <a:t>TO REMOVE STOP WORDS:</a:t>
            </a:r>
          </a:p>
          <a:p>
            <a:pPr marL="514350" indent="-514350">
              <a:buFont typeface="+mj-lt"/>
              <a:buAutoNum type="arabicPeriod"/>
            </a:pPr>
            <a:r>
              <a:rPr lang="en-IN" dirty="0">
                <a:solidFill>
                  <a:schemeClr val="tx1"/>
                </a:solidFill>
              </a:rPr>
              <a:t>Reduces  the   feature space, thus helps  in reducing time and space complexity.  </a:t>
            </a:r>
          </a:p>
          <a:p>
            <a:pPr marL="514350" indent="-514350">
              <a:buFont typeface="+mj-lt"/>
              <a:buAutoNum type="arabicPeriod"/>
            </a:pPr>
            <a:r>
              <a:rPr lang="en-IN" dirty="0">
                <a:solidFill>
                  <a:schemeClr val="tx1"/>
                </a:solidFill>
              </a:rPr>
              <a:t>Some  words  are commonly used </a:t>
            </a:r>
          </a:p>
          <a:p>
            <a:pPr marL="514350" indent="-514350">
              <a:buFont typeface="+mj-lt"/>
              <a:buAutoNum type="arabicPeriod"/>
            </a:pPr>
            <a:r>
              <a:rPr lang="en-IN" dirty="0">
                <a:solidFill>
                  <a:schemeClr val="tx1"/>
                </a:solidFill>
              </a:rPr>
              <a:t>Adds no or too less meaning to the content of text. </a:t>
            </a:r>
          </a:p>
          <a:p>
            <a:pPr marL="514350" indent="-514350">
              <a:buFont typeface="+mj-lt"/>
              <a:buAutoNum type="arabicPeriod"/>
            </a:pPr>
            <a:r>
              <a:rPr lang="en-IN" dirty="0">
                <a:solidFill>
                  <a:schemeClr val="tx1"/>
                </a:solidFill>
              </a:rPr>
              <a:t>Lot of CPU cycles and memory can be saved if  it  is removed  in  pre-processing phase of text</a:t>
            </a:r>
          </a:p>
          <a:p>
            <a:pPr marL="514350" indent="-514350">
              <a:buFont typeface="+mj-lt"/>
              <a:buAutoNum type="arabicPeriod"/>
            </a:pPr>
            <a:r>
              <a:rPr lang="en-IN" dirty="0">
                <a:solidFill>
                  <a:schemeClr val="tx1"/>
                </a:solidFill>
              </a:rPr>
              <a:t>Gives better result</a:t>
            </a:r>
          </a:p>
          <a:p>
            <a:pPr marL="0" indent="0">
              <a:buNone/>
            </a:pPr>
            <a:endParaRPr lang="en-US" dirty="0">
              <a:solidFill>
                <a:schemeClr val="tx1"/>
              </a:solidFill>
            </a:endParaRPr>
          </a:p>
        </p:txBody>
      </p:sp>
    </p:spTree>
    <p:extLst>
      <p:ext uri="{BB962C8B-B14F-4D97-AF65-F5344CB8AC3E}">
        <p14:creationId xmlns:p14="http://schemas.microsoft.com/office/powerpoint/2010/main" val="3031667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 Remove stop words</a:t>
            </a:r>
          </a:p>
        </p:txBody>
      </p:sp>
      <p:sp>
        <p:nvSpPr>
          <p:cNvPr id="3" name="Content Placeholder 2"/>
          <p:cNvSpPr>
            <a:spLocks noGrp="1"/>
          </p:cNvSpPr>
          <p:nvPr>
            <p:ph idx="1"/>
          </p:nvPr>
        </p:nvSpPr>
        <p:spPr/>
        <p:txBody>
          <a:bodyPr/>
          <a:lstStyle/>
          <a:p>
            <a:endParaRPr lang="en-US" dirty="0" smtClean="0">
              <a:solidFill>
                <a:schemeClr val="tx1"/>
              </a:solidFill>
            </a:endParaRPr>
          </a:p>
          <a:p>
            <a:r>
              <a:rPr lang="en-US" dirty="0" smtClean="0">
                <a:solidFill>
                  <a:schemeClr val="tx1"/>
                </a:solidFill>
              </a:rPr>
              <a:t>In our project the stop words are removed by using NLTK.</a:t>
            </a:r>
          </a:p>
          <a:p>
            <a:endParaRPr lang="en-US" dirty="0" smtClean="0">
              <a:solidFill>
                <a:schemeClr val="tx1"/>
              </a:solidFill>
            </a:endParaRPr>
          </a:p>
          <a:p>
            <a:r>
              <a:rPr lang="en-US" dirty="0" smtClean="0">
                <a:solidFill>
                  <a:schemeClr val="tx1"/>
                </a:solidFill>
              </a:rPr>
              <a:t>The </a:t>
            </a:r>
            <a:r>
              <a:rPr lang="en-US" dirty="0">
                <a:solidFill>
                  <a:schemeClr val="tx1"/>
                </a:solidFill>
              </a:rPr>
              <a:t>Natural Language </a:t>
            </a:r>
            <a:r>
              <a:rPr lang="en-US" dirty="0" smtClean="0">
                <a:solidFill>
                  <a:schemeClr val="tx1"/>
                </a:solidFill>
              </a:rPr>
              <a:t>Tool Kit </a:t>
            </a:r>
            <a:r>
              <a:rPr lang="en-US" dirty="0">
                <a:solidFill>
                  <a:schemeClr val="tx1"/>
                </a:solidFill>
              </a:rPr>
              <a:t>is one of the best-known and most-used NLP libraries, useful for all sorts of tasks from t tokenization, stemming, tagging, parsing, and </a:t>
            </a:r>
            <a:r>
              <a:rPr lang="en-US" dirty="0" smtClean="0">
                <a:solidFill>
                  <a:schemeClr val="tx1"/>
                </a:solidFill>
              </a:rPr>
              <a:t>beyond.</a:t>
            </a:r>
          </a:p>
          <a:p>
            <a:pPr marL="0" indent="0">
              <a:buNone/>
            </a:pPr>
            <a:endParaRPr lang="en-US" dirty="0" smtClean="0">
              <a:solidFill>
                <a:schemeClr val="tx1"/>
              </a:solidFill>
            </a:endParaRPr>
          </a:p>
          <a:p>
            <a:r>
              <a:rPr lang="en-US" dirty="0" smtClean="0">
                <a:solidFill>
                  <a:schemeClr val="tx1"/>
                </a:solidFill>
              </a:rPr>
              <a:t>So by using NLTK we removed stop words by using the NLTK tokenizer library with </a:t>
            </a:r>
            <a:r>
              <a:rPr lang="en-US" dirty="0" err="1" smtClean="0">
                <a:solidFill>
                  <a:schemeClr val="tx1"/>
                </a:solidFill>
              </a:rPr>
              <a:t>word.tokenize</a:t>
            </a:r>
            <a:r>
              <a:rPr lang="en-US" dirty="0" smtClean="0">
                <a:solidFill>
                  <a:schemeClr val="tx1"/>
                </a:solidFill>
              </a:rPr>
              <a:t> library.</a:t>
            </a:r>
            <a:endParaRPr lang="en-US" dirty="0">
              <a:solidFill>
                <a:schemeClr val="tx1"/>
              </a:solidFill>
            </a:endParaRPr>
          </a:p>
        </p:txBody>
      </p:sp>
    </p:spTree>
    <p:extLst>
      <p:ext uri="{BB962C8B-B14F-4D97-AF65-F5344CB8AC3E}">
        <p14:creationId xmlns:p14="http://schemas.microsoft.com/office/powerpoint/2010/main" val="682109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:Data Tokenization</a:t>
            </a:r>
            <a:endParaRPr lang="en-US" dirty="0"/>
          </a:p>
        </p:txBody>
      </p:sp>
      <p:sp>
        <p:nvSpPr>
          <p:cNvPr id="3" name="Content Placeholder 2"/>
          <p:cNvSpPr>
            <a:spLocks noGrp="1"/>
          </p:cNvSpPr>
          <p:nvPr>
            <p:ph idx="1"/>
          </p:nvPr>
        </p:nvSpPr>
        <p:spPr/>
        <p:txBody>
          <a:bodyPr/>
          <a:lstStyle/>
          <a:p>
            <a:pPr algn="just" fontAlgn="base"/>
            <a:r>
              <a:rPr lang="en-IN" sz="2800" b="1" dirty="0">
                <a:solidFill>
                  <a:schemeClr val="tx1"/>
                </a:solidFill>
              </a:rPr>
              <a:t>Tokenize multi-line comments into single sentences</a:t>
            </a:r>
          </a:p>
          <a:p>
            <a:pPr lvl="1" algn="just" fontAlgn="base"/>
            <a:r>
              <a:rPr lang="en-IN" sz="2800" dirty="0">
                <a:solidFill>
                  <a:schemeClr val="tx1"/>
                </a:solidFill>
              </a:rPr>
              <a:t>Make a single sentence of a document</a:t>
            </a:r>
          </a:p>
          <a:p>
            <a:pPr lvl="1" algn="just" fontAlgn="base"/>
            <a:r>
              <a:rPr lang="en-IN" sz="2800" dirty="0">
                <a:solidFill>
                  <a:schemeClr val="tx1"/>
                </a:solidFill>
              </a:rPr>
              <a:t>Store it in new document</a:t>
            </a:r>
          </a:p>
          <a:p>
            <a:pPr lvl="1" algn="just" fontAlgn="base"/>
            <a:endParaRPr lang="en-IN" sz="2800" dirty="0">
              <a:solidFill>
                <a:schemeClr val="tx1"/>
              </a:solidFill>
            </a:endParaRPr>
          </a:p>
          <a:p>
            <a:pPr algn="just" fontAlgn="base"/>
            <a:r>
              <a:rPr lang="en-IN" sz="2800" b="1" dirty="0">
                <a:solidFill>
                  <a:schemeClr val="tx1"/>
                </a:solidFill>
              </a:rPr>
              <a:t>Tokenize each sentence into words</a:t>
            </a:r>
          </a:p>
          <a:p>
            <a:pPr lvl="1" algn="just" fontAlgn="base"/>
            <a:r>
              <a:rPr lang="en-IN" sz="2800" dirty="0">
                <a:solidFill>
                  <a:schemeClr val="tx1"/>
                </a:solidFill>
              </a:rPr>
              <a:t>Generates the token for each and every words</a:t>
            </a:r>
          </a:p>
          <a:p>
            <a:pPr marL="365760" lvl="1" indent="0" algn="just" fontAlgn="base">
              <a:buNone/>
            </a:pPr>
            <a:endParaRPr lang="en-IN" sz="2800"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479482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 Stemming</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rPr>
              <a:t>Stemming is the process of producing morphological variants of a root/base </a:t>
            </a:r>
            <a:r>
              <a:rPr lang="en-US" dirty="0" smtClean="0">
                <a:solidFill>
                  <a:schemeClr val="tx1"/>
                </a:solidFill>
              </a:rPr>
              <a:t>word</a:t>
            </a:r>
          </a:p>
          <a:p>
            <a:r>
              <a:rPr lang="en-US" dirty="0" smtClean="0">
                <a:solidFill>
                  <a:schemeClr val="tx1"/>
                </a:solidFill>
              </a:rPr>
              <a:t>It </a:t>
            </a:r>
            <a:r>
              <a:rPr lang="en-US" dirty="0">
                <a:solidFill>
                  <a:schemeClr val="tx1"/>
                </a:solidFill>
              </a:rPr>
              <a:t>is used to determine domain vocabularies in domain analysis</a:t>
            </a:r>
            <a:r>
              <a:rPr lang="en-US" dirty="0" smtClean="0">
                <a:solidFill>
                  <a:schemeClr val="tx1"/>
                </a:solidFill>
              </a:rPr>
              <a:t>.</a:t>
            </a:r>
          </a:p>
          <a:p>
            <a:r>
              <a:rPr lang="en-US" dirty="0" smtClean="0">
                <a:solidFill>
                  <a:schemeClr val="tx1"/>
                </a:solidFill>
              </a:rPr>
              <a:t>Stemming </a:t>
            </a:r>
            <a:r>
              <a:rPr lang="en-US" dirty="0">
                <a:solidFill>
                  <a:schemeClr val="tx1"/>
                </a:solidFill>
              </a:rPr>
              <a:t>is desirable as it may reduce redundancy as most of the time the word stem and their inflected/derived words mean the same</a:t>
            </a:r>
            <a:r>
              <a:rPr lang="en-US" dirty="0" smtClean="0">
                <a:solidFill>
                  <a:schemeClr val="tx1"/>
                </a:solidFill>
              </a:rPr>
              <a:t>.</a:t>
            </a:r>
          </a:p>
          <a:p>
            <a:r>
              <a:rPr lang="en-US" dirty="0" smtClean="0">
                <a:solidFill>
                  <a:schemeClr val="tx1"/>
                </a:solidFill>
              </a:rPr>
              <a:t>Here in our project we stem the words by using </a:t>
            </a:r>
            <a:r>
              <a:rPr lang="en-US" dirty="0" err="1" smtClean="0">
                <a:solidFill>
                  <a:schemeClr val="tx1"/>
                </a:solidFill>
              </a:rPr>
              <a:t>ntlk</a:t>
            </a:r>
            <a:r>
              <a:rPr lang="en-US" dirty="0" smtClean="0">
                <a:solidFill>
                  <a:schemeClr val="tx1"/>
                </a:solidFill>
              </a:rPr>
              <a:t> </a:t>
            </a:r>
            <a:r>
              <a:rPr lang="en-US" dirty="0" err="1" smtClean="0">
                <a:solidFill>
                  <a:schemeClr val="tx1"/>
                </a:solidFill>
              </a:rPr>
              <a:t>portstemmer</a:t>
            </a:r>
            <a:r>
              <a:rPr lang="en-US" dirty="0" smtClean="0">
                <a:solidFill>
                  <a:schemeClr val="tx1"/>
                </a:solidFill>
              </a:rPr>
              <a:t> library</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925504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Feature Selection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For our project feature selection done by TF-IDF method.</a:t>
            </a:r>
          </a:p>
          <a:p>
            <a:pPr marL="0" indent="0">
              <a:buNone/>
            </a:pPr>
            <a:r>
              <a:rPr lang="en-US" dirty="0" smtClean="0">
                <a:solidFill>
                  <a:schemeClr val="tx1"/>
                </a:solidFill>
              </a:rPr>
              <a:t>  </a:t>
            </a:r>
          </a:p>
          <a:p>
            <a:r>
              <a:rPr lang="en-US" b="1" dirty="0" smtClean="0">
                <a:solidFill>
                  <a:schemeClr val="tx1"/>
                </a:solidFill>
              </a:rPr>
              <a:t>TF-IDF :</a:t>
            </a:r>
            <a:r>
              <a:rPr lang="en-US" dirty="0" smtClean="0">
                <a:solidFill>
                  <a:schemeClr val="tx1"/>
                </a:solidFill>
              </a:rPr>
              <a:t>TF-IDF is a measure that uses two statistical method, the Term Frequency and the Inverse Document Frequency</a:t>
            </a:r>
            <a:endParaRPr lang="en-US" b="1" dirty="0">
              <a:solidFill>
                <a:schemeClr val="tx1"/>
              </a:solidFill>
            </a:endParaRPr>
          </a:p>
        </p:txBody>
      </p:sp>
    </p:spTree>
    <p:extLst>
      <p:ext uri="{BB962C8B-B14F-4D97-AF65-F5344CB8AC3E}">
        <p14:creationId xmlns:p14="http://schemas.microsoft.com/office/powerpoint/2010/main" val="1102757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Pre-processing step</a:t>
            </a:r>
            <a:endParaRPr lang="en-IN" dirty="0"/>
          </a:p>
        </p:txBody>
      </p:sp>
      <p:sp>
        <p:nvSpPr>
          <p:cNvPr id="3" name="Content Placeholder 2"/>
          <p:cNvSpPr>
            <a:spLocks noGrp="1"/>
          </p:cNvSpPr>
          <p:nvPr>
            <p:ph idx="1"/>
          </p:nvPr>
        </p:nvSpPr>
        <p:spPr/>
        <p:txBody>
          <a:bodyPr/>
          <a:lstStyle/>
          <a:p>
            <a:r>
              <a:rPr lang="en-IN" b="1" dirty="0"/>
              <a:t>Remove stop </a:t>
            </a:r>
            <a:r>
              <a:rPr lang="en-IN" b="1" dirty="0" smtClean="0"/>
              <a:t>words. </a:t>
            </a:r>
          </a:p>
          <a:p>
            <a:r>
              <a:rPr lang="en-IN" b="1" dirty="0" smtClean="0"/>
              <a:t>Tokenize multi-line comments into single sentences</a:t>
            </a:r>
            <a:endParaRPr lang="en-IN" b="1" dirty="0"/>
          </a:p>
          <a:p>
            <a:r>
              <a:rPr lang="en-IN" b="1" dirty="0" smtClean="0"/>
              <a:t>Tokenize </a:t>
            </a:r>
            <a:r>
              <a:rPr lang="en-IN" b="1" dirty="0"/>
              <a:t>each sentence into </a:t>
            </a:r>
            <a:r>
              <a:rPr lang="en-IN" b="1" dirty="0" smtClean="0"/>
              <a:t>words</a:t>
            </a:r>
          </a:p>
          <a:p>
            <a:r>
              <a:rPr lang="en-IN" b="1" dirty="0" smtClean="0"/>
              <a:t>Calculate </a:t>
            </a:r>
            <a:r>
              <a:rPr lang="en-IN" b="1" dirty="0"/>
              <a:t>the TF-IDF values </a:t>
            </a:r>
            <a:endParaRPr lang="en-IN" b="1" dirty="0" smtClean="0"/>
          </a:p>
          <a:p>
            <a:r>
              <a:rPr lang="en-IN" b="1" dirty="0" smtClean="0"/>
              <a:t>Lemmatize the words </a:t>
            </a:r>
          </a:p>
          <a:p>
            <a:r>
              <a:rPr lang="en-IN" b="1" dirty="0"/>
              <a:t>Generate the feature set</a:t>
            </a:r>
            <a:endParaRPr lang="en-IN" dirty="0"/>
          </a:p>
        </p:txBody>
      </p:sp>
    </p:spTree>
    <p:extLst>
      <p:ext uri="{BB962C8B-B14F-4D97-AF65-F5344CB8AC3E}">
        <p14:creationId xmlns:p14="http://schemas.microsoft.com/office/powerpoint/2010/main" val="1922324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Classifier </a:t>
            </a:r>
            <a:endParaRPr lang="en-IN" dirty="0"/>
          </a:p>
        </p:txBody>
      </p:sp>
      <p:sp>
        <p:nvSpPr>
          <p:cNvPr id="3" name="Content Placeholder 2"/>
          <p:cNvSpPr>
            <a:spLocks noGrp="1"/>
          </p:cNvSpPr>
          <p:nvPr>
            <p:ph idx="1"/>
          </p:nvPr>
        </p:nvSpPr>
        <p:spPr/>
        <p:txBody>
          <a:bodyPr/>
          <a:lstStyle/>
          <a:p>
            <a:r>
              <a:rPr lang="en-IN" b="1" dirty="0">
                <a:solidFill>
                  <a:schemeClr val="tx1"/>
                </a:solidFill>
              </a:rPr>
              <a:t>Naïve </a:t>
            </a:r>
            <a:r>
              <a:rPr lang="en-IN" b="1" dirty="0" smtClean="0">
                <a:solidFill>
                  <a:schemeClr val="tx1"/>
                </a:solidFill>
              </a:rPr>
              <a:t>Bayes</a:t>
            </a:r>
          </a:p>
          <a:p>
            <a:r>
              <a:rPr lang="en-IN" b="1" dirty="0">
                <a:solidFill>
                  <a:schemeClr val="tx1"/>
                </a:solidFill>
              </a:rPr>
              <a:t>Random Forest </a:t>
            </a:r>
            <a:r>
              <a:rPr lang="en-IN" b="1" dirty="0" smtClean="0">
                <a:solidFill>
                  <a:schemeClr val="tx1"/>
                </a:solidFill>
              </a:rPr>
              <a:t>Algorithm</a:t>
            </a:r>
          </a:p>
          <a:p>
            <a:r>
              <a:rPr lang="en-IN" b="1" dirty="0">
                <a:solidFill>
                  <a:schemeClr val="tx1"/>
                </a:solidFill>
              </a:rPr>
              <a:t>K Nearest </a:t>
            </a:r>
            <a:r>
              <a:rPr lang="en-IN" b="1" dirty="0" smtClean="0">
                <a:solidFill>
                  <a:schemeClr val="tx1"/>
                </a:solidFill>
              </a:rPr>
              <a:t>Neighbour</a:t>
            </a:r>
          </a:p>
          <a:p>
            <a:r>
              <a:rPr lang="en-IN" b="1" dirty="0">
                <a:solidFill>
                  <a:schemeClr val="tx1"/>
                </a:solidFill>
              </a:rPr>
              <a:t>Support Vector </a:t>
            </a:r>
            <a:r>
              <a:rPr lang="en-IN" b="1" dirty="0" smtClean="0">
                <a:solidFill>
                  <a:schemeClr val="tx1"/>
                </a:solidFill>
              </a:rPr>
              <a:t>Machine</a:t>
            </a:r>
          </a:p>
          <a:p>
            <a:r>
              <a:rPr lang="en-IN" b="1" dirty="0">
                <a:solidFill>
                  <a:schemeClr val="tx1"/>
                </a:solidFill>
              </a:rPr>
              <a:t>Logistic </a:t>
            </a:r>
            <a:r>
              <a:rPr lang="en-IN" b="1" dirty="0" smtClean="0">
                <a:solidFill>
                  <a:schemeClr val="tx1"/>
                </a:solidFill>
              </a:rPr>
              <a:t>Regression</a:t>
            </a:r>
            <a:endParaRPr lang="en-IN" dirty="0">
              <a:solidFill>
                <a:schemeClr val="tx1"/>
              </a:solidFill>
            </a:endParaRPr>
          </a:p>
        </p:txBody>
      </p:sp>
    </p:spTree>
    <p:extLst>
      <p:ext uri="{BB962C8B-B14F-4D97-AF65-F5344CB8AC3E}">
        <p14:creationId xmlns:p14="http://schemas.microsoft.com/office/powerpoint/2010/main" val="2722132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US" dirty="0"/>
          </a:p>
        </p:txBody>
      </p:sp>
      <p:sp>
        <p:nvSpPr>
          <p:cNvPr id="3" name="Content Placeholder 2"/>
          <p:cNvSpPr>
            <a:spLocks noGrp="1"/>
          </p:cNvSpPr>
          <p:nvPr>
            <p:ph idx="1"/>
          </p:nvPr>
        </p:nvSpPr>
        <p:spPr/>
        <p:txBody>
          <a:bodyPr>
            <a:normAutofit/>
          </a:bodyPr>
          <a:lstStyle/>
          <a:p>
            <a:pPr marL="425196">
              <a:buFont typeface="Courier New" panose="02070309020205020404" pitchFamily="49" charset="0"/>
              <a:buChar char="o"/>
            </a:pPr>
            <a:r>
              <a:rPr lang="en-US" dirty="0" smtClean="0"/>
              <a:t>Many document are available on Internet.</a:t>
            </a:r>
          </a:p>
          <a:p>
            <a:pPr marL="425196">
              <a:buFont typeface="Courier New" panose="02070309020205020404" pitchFamily="49" charset="0"/>
              <a:buChar char="o"/>
            </a:pPr>
            <a:r>
              <a:rPr lang="en-US" dirty="0" smtClean="0"/>
              <a:t>These document are not in proper arrangement.</a:t>
            </a:r>
          </a:p>
          <a:p>
            <a:pPr marL="425196">
              <a:buFont typeface="Courier New" panose="02070309020205020404" pitchFamily="49" charset="0"/>
              <a:buChar char="o"/>
            </a:pPr>
            <a:r>
              <a:rPr lang="en-US" dirty="0" smtClean="0"/>
              <a:t>Its difficult task to finding unstructured document.</a:t>
            </a:r>
          </a:p>
          <a:p>
            <a:pPr marL="425196">
              <a:buFont typeface="Courier New" panose="02070309020205020404" pitchFamily="49" charset="0"/>
              <a:buChar char="o"/>
            </a:pPr>
            <a:r>
              <a:rPr lang="en-US" dirty="0" smtClean="0"/>
              <a:t>If document are well classified then it easy to find.</a:t>
            </a:r>
          </a:p>
          <a:p>
            <a:pPr marL="425196">
              <a:buFont typeface="Courier New" panose="02070309020205020404" pitchFamily="49" charset="0"/>
              <a:buChar char="o"/>
            </a:pPr>
            <a:r>
              <a:rPr lang="en-US" dirty="0" smtClean="0"/>
              <a:t>For that we classified document.</a:t>
            </a:r>
          </a:p>
          <a:p>
            <a:pPr marL="425196">
              <a:buFont typeface="Courier New" panose="02070309020205020404" pitchFamily="49" charset="0"/>
              <a:buChar char="o"/>
            </a:pPr>
            <a:r>
              <a:rPr lang="en-US" dirty="0" smtClean="0"/>
              <a:t>These classification apply to the different sector like spam filtering, sentiment analysis, news report classification etc.</a:t>
            </a:r>
            <a:endParaRPr lang="en-US" dirty="0"/>
          </a:p>
        </p:txBody>
      </p:sp>
    </p:spTree>
    <p:extLst>
      <p:ext uri="{BB962C8B-B14F-4D97-AF65-F5344CB8AC3E}">
        <p14:creationId xmlns:p14="http://schemas.microsoft.com/office/powerpoint/2010/main" val="369396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classifier</a:t>
            </a:r>
            <a:endParaRPr lang="en-US" dirty="0"/>
          </a:p>
        </p:txBody>
      </p:sp>
      <p:sp>
        <p:nvSpPr>
          <p:cNvPr id="3" name="Content Placeholder 2"/>
          <p:cNvSpPr>
            <a:spLocks noGrp="1"/>
          </p:cNvSpPr>
          <p:nvPr>
            <p:ph idx="1"/>
          </p:nvPr>
        </p:nvSpPr>
        <p:spPr/>
        <p:txBody>
          <a:bodyPr/>
          <a:lstStyle/>
          <a:p>
            <a:r>
              <a:rPr lang="en-IN" dirty="0">
                <a:solidFill>
                  <a:schemeClr val="tx1"/>
                </a:solidFill>
              </a:rPr>
              <a:t>Naive Bayes is a family of algorithms based on applying Bayes theorem with a strong (naive) </a:t>
            </a:r>
            <a:r>
              <a:rPr lang="en-IN" dirty="0" smtClean="0">
                <a:solidFill>
                  <a:schemeClr val="tx1"/>
                </a:solidFill>
              </a:rPr>
              <a:t>assumption</a:t>
            </a:r>
          </a:p>
          <a:p>
            <a:r>
              <a:rPr lang="en-IN" dirty="0" smtClean="0">
                <a:solidFill>
                  <a:schemeClr val="tx1"/>
                </a:solidFill>
              </a:rPr>
              <a:t> </a:t>
            </a:r>
            <a:r>
              <a:rPr lang="en-IN" dirty="0">
                <a:solidFill>
                  <a:schemeClr val="tx1"/>
                </a:solidFill>
              </a:rPr>
              <a:t>every feature is independent of the others, in order to predict the category of a given sample</a:t>
            </a:r>
            <a:r>
              <a:rPr lang="en-IN" dirty="0" smtClean="0">
                <a:solidFill>
                  <a:schemeClr val="tx1"/>
                </a:solidFill>
              </a:rPr>
              <a:t>.</a:t>
            </a:r>
          </a:p>
          <a:p>
            <a:r>
              <a:rPr lang="en-IN" dirty="0" smtClean="0">
                <a:solidFill>
                  <a:schemeClr val="tx1"/>
                </a:solidFill>
              </a:rPr>
              <a:t> </a:t>
            </a:r>
            <a:r>
              <a:rPr lang="en-IN" dirty="0">
                <a:solidFill>
                  <a:schemeClr val="tx1"/>
                </a:solidFill>
              </a:rPr>
              <a:t>They are probabilistic classifiers, therefore will calculate the probability of each category using Bayes theorem, and the category with the highest probability will be output</a:t>
            </a:r>
            <a:r>
              <a:rPr lang="en-IN" dirty="0" smtClean="0">
                <a:solidFill>
                  <a:schemeClr val="tx1"/>
                </a:solidFill>
              </a:rPr>
              <a:t>.</a:t>
            </a:r>
          </a:p>
          <a:p>
            <a:r>
              <a:rPr lang="en-IN" dirty="0" smtClean="0">
                <a:solidFill>
                  <a:schemeClr val="tx1"/>
                </a:solidFill>
              </a:rPr>
              <a:t> </a:t>
            </a:r>
            <a:r>
              <a:rPr lang="en-IN" dirty="0">
                <a:solidFill>
                  <a:schemeClr val="tx1"/>
                </a:solidFill>
              </a:rPr>
              <a:t>Naive Bayes classifiers have been successfully applied to many domains. We need to convert the probability that we wish to calculate into a form that can be calculated using word frequencies. </a:t>
            </a:r>
            <a:endParaRPr lang="en-US" dirty="0">
              <a:solidFill>
                <a:schemeClr val="tx1"/>
              </a:solidFill>
            </a:endParaRPr>
          </a:p>
        </p:txBody>
      </p:sp>
    </p:spTree>
    <p:extLst>
      <p:ext uri="{BB962C8B-B14F-4D97-AF65-F5344CB8AC3E}">
        <p14:creationId xmlns:p14="http://schemas.microsoft.com/office/powerpoint/2010/main" val="933677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Implementation :Naïve </a:t>
            </a:r>
            <a:r>
              <a:rPr lang="en-US" dirty="0" err="1" smtClean="0"/>
              <a:t>bayes</a:t>
            </a:r>
            <a:r>
              <a:rPr lang="en-US" dirty="0" smtClean="0"/>
              <a:t> classifier</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smtClean="0">
                <a:solidFill>
                  <a:schemeClr val="tx1"/>
                </a:solidFill>
              </a:rPr>
              <a:t>For implementation it used the pipeline for getting no. of </a:t>
            </a:r>
            <a:r>
              <a:rPr lang="en-US" dirty="0">
                <a:solidFill>
                  <a:schemeClr val="tx1"/>
                </a:solidFill>
              </a:rPr>
              <a:t>e</a:t>
            </a:r>
            <a:r>
              <a:rPr lang="en-US" dirty="0" smtClean="0">
                <a:solidFill>
                  <a:schemeClr val="tx1"/>
                </a:solidFill>
              </a:rPr>
              <a:t>stimators output.</a:t>
            </a:r>
          </a:p>
          <a:p>
            <a:pPr>
              <a:buFont typeface="Wingdings" panose="05000000000000000000" pitchFamily="2" charset="2"/>
              <a:buChar char="§"/>
            </a:pPr>
            <a:r>
              <a:rPr lang="en-US" dirty="0">
                <a:solidFill>
                  <a:schemeClr val="tx1"/>
                </a:solidFill>
              </a:rPr>
              <a:t>The manipulation of parameters of data transformation and classification in the pipeline can improve the accuracy</a:t>
            </a:r>
            <a:endParaRPr lang="en-US" dirty="0" smtClean="0">
              <a:solidFill>
                <a:schemeClr val="tx1"/>
              </a:solidFill>
            </a:endParaRPr>
          </a:p>
          <a:p>
            <a:pPr>
              <a:buFont typeface="Wingdings" panose="05000000000000000000" pitchFamily="2" charset="2"/>
              <a:buChar char="§"/>
            </a:pPr>
            <a:r>
              <a:rPr lang="en-US" dirty="0" smtClean="0">
                <a:solidFill>
                  <a:schemeClr val="tx1"/>
                </a:solidFill>
              </a:rPr>
              <a:t>We  used </a:t>
            </a:r>
            <a:r>
              <a:rPr lang="en-US" dirty="0" err="1" smtClean="0">
                <a:solidFill>
                  <a:schemeClr val="tx1"/>
                </a:solidFill>
              </a:rPr>
              <a:t>Tf-idf</a:t>
            </a:r>
            <a:r>
              <a:rPr lang="en-US" dirty="0" smtClean="0">
                <a:solidFill>
                  <a:schemeClr val="tx1"/>
                </a:solidFill>
              </a:rPr>
              <a:t> values for getting probability of every </a:t>
            </a:r>
            <a:r>
              <a:rPr lang="en-US" dirty="0" err="1" smtClean="0">
                <a:solidFill>
                  <a:schemeClr val="tx1"/>
                </a:solidFill>
              </a:rPr>
              <a:t>categary</a:t>
            </a:r>
            <a:r>
              <a:rPr lang="en-US" dirty="0" smtClean="0">
                <a:solidFill>
                  <a:schemeClr val="tx1"/>
                </a:solidFill>
              </a:rPr>
              <a:t>.</a:t>
            </a:r>
          </a:p>
          <a:p>
            <a:pPr>
              <a:buFont typeface="Wingdings" panose="05000000000000000000" pitchFamily="2" charset="2"/>
              <a:buChar char="§"/>
            </a:pPr>
            <a:r>
              <a:rPr lang="en-US" dirty="0" smtClean="0">
                <a:solidFill>
                  <a:schemeClr val="tx1"/>
                </a:solidFill>
              </a:rPr>
              <a:t>The pipeline consists</a:t>
            </a:r>
          </a:p>
          <a:p>
            <a:pPr marL="0" indent="0">
              <a:buNone/>
            </a:pPr>
            <a:r>
              <a:rPr lang="en-US" dirty="0">
                <a:solidFill>
                  <a:schemeClr val="tx1"/>
                </a:solidFill>
              </a:rPr>
              <a:t>     </a:t>
            </a:r>
            <a:r>
              <a:rPr lang="en-US" dirty="0" err="1">
                <a:solidFill>
                  <a:schemeClr val="tx1"/>
                </a:solidFill>
              </a:rPr>
              <a:t>nb</a:t>
            </a:r>
            <a:r>
              <a:rPr lang="en-US" dirty="0">
                <a:solidFill>
                  <a:schemeClr val="tx1"/>
                </a:solidFill>
              </a:rPr>
              <a:t> = Pipeline([('</a:t>
            </a:r>
            <a:r>
              <a:rPr lang="en-US" dirty="0" err="1">
                <a:solidFill>
                  <a:schemeClr val="tx1"/>
                </a:solidFill>
              </a:rPr>
              <a:t>vect</a:t>
            </a:r>
            <a:r>
              <a:rPr lang="en-US" dirty="0">
                <a:solidFill>
                  <a:schemeClr val="tx1"/>
                </a:solidFill>
              </a:rPr>
              <a:t>', </a:t>
            </a:r>
            <a:r>
              <a:rPr lang="en-US" dirty="0" err="1">
                <a:solidFill>
                  <a:schemeClr val="tx1"/>
                </a:solidFill>
              </a:rPr>
              <a:t>CountVectorizer</a:t>
            </a:r>
            <a:r>
              <a:rPr lang="en-US" dirty="0">
                <a:solidFill>
                  <a:schemeClr val="tx1"/>
                </a:solidFill>
              </a:rPr>
              <a:t>()),</a:t>
            </a:r>
          </a:p>
          <a:p>
            <a:pPr marL="0" indent="0">
              <a:buNone/>
            </a:pPr>
            <a:r>
              <a:rPr lang="en-US" dirty="0">
                <a:solidFill>
                  <a:schemeClr val="tx1"/>
                </a:solidFill>
              </a:rPr>
              <a:t>               ('</a:t>
            </a:r>
            <a:r>
              <a:rPr lang="en-US" dirty="0" err="1">
                <a:solidFill>
                  <a:schemeClr val="tx1"/>
                </a:solidFill>
              </a:rPr>
              <a:t>tfidf</a:t>
            </a:r>
            <a:r>
              <a:rPr lang="en-US" dirty="0">
                <a:solidFill>
                  <a:schemeClr val="tx1"/>
                </a:solidFill>
              </a:rPr>
              <a:t>', </a:t>
            </a:r>
            <a:r>
              <a:rPr lang="en-US" dirty="0" err="1">
                <a:solidFill>
                  <a:schemeClr val="tx1"/>
                </a:solidFill>
              </a:rPr>
              <a:t>TfidfTransformer</a:t>
            </a:r>
            <a:r>
              <a:rPr lang="en-US" dirty="0">
                <a:solidFill>
                  <a:schemeClr val="tx1"/>
                </a:solidFill>
              </a:rPr>
              <a:t>()),</a:t>
            </a:r>
          </a:p>
          <a:p>
            <a:pPr marL="0" indent="0">
              <a:buNone/>
            </a:pPr>
            <a:r>
              <a:rPr lang="en-US" dirty="0">
                <a:solidFill>
                  <a:schemeClr val="tx1"/>
                </a:solidFill>
              </a:rPr>
              <a:t>               ('</a:t>
            </a:r>
            <a:r>
              <a:rPr lang="en-US" dirty="0" err="1">
                <a:solidFill>
                  <a:schemeClr val="tx1"/>
                </a:solidFill>
              </a:rPr>
              <a:t>clf</a:t>
            </a:r>
            <a:r>
              <a:rPr lang="en-US" dirty="0">
                <a:solidFill>
                  <a:schemeClr val="tx1"/>
                </a:solidFill>
              </a:rPr>
              <a:t>', </a:t>
            </a:r>
            <a:r>
              <a:rPr lang="en-US" dirty="0" err="1">
                <a:solidFill>
                  <a:schemeClr val="tx1"/>
                </a:solidFill>
              </a:rPr>
              <a:t>MultinomialNB</a:t>
            </a:r>
            <a:r>
              <a:rPr lang="en-US" dirty="0">
                <a:solidFill>
                  <a:schemeClr val="tx1"/>
                </a:solidFill>
              </a:rPr>
              <a:t>()),</a:t>
            </a:r>
          </a:p>
          <a:p>
            <a:pPr marL="0" indent="0">
              <a:buNone/>
            </a:pPr>
            <a:r>
              <a:rPr lang="en-US" dirty="0">
                <a:solidFill>
                  <a:schemeClr val="tx1"/>
                </a:solidFill>
              </a:rPr>
              <a:t>              ])</a:t>
            </a:r>
            <a:endParaRPr lang="en-US" dirty="0" smtClean="0">
              <a:solidFill>
                <a:schemeClr val="tx1"/>
              </a:solidFill>
            </a:endParaRPr>
          </a:p>
        </p:txBody>
      </p:sp>
    </p:spTree>
    <p:extLst>
      <p:ext uri="{BB962C8B-B14F-4D97-AF65-F5344CB8AC3E}">
        <p14:creationId xmlns:p14="http://schemas.microsoft.com/office/powerpoint/2010/main" val="3119947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Classifier : Random Forest tree classifier</a:t>
            </a:r>
            <a:endParaRPr lang="en-US" dirty="0"/>
          </a:p>
        </p:txBody>
      </p:sp>
      <p:sp>
        <p:nvSpPr>
          <p:cNvPr id="3" name="Content Placeholder 2"/>
          <p:cNvSpPr>
            <a:spLocks noGrp="1"/>
          </p:cNvSpPr>
          <p:nvPr>
            <p:ph idx="1"/>
          </p:nvPr>
        </p:nvSpPr>
        <p:spPr/>
        <p:txBody>
          <a:bodyPr/>
          <a:lstStyle/>
          <a:p>
            <a:r>
              <a:rPr lang="en-IN" dirty="0"/>
              <a:t>Random forest builds multiple decision trees and merges them together to get a more and stable </a:t>
            </a:r>
            <a:r>
              <a:rPr lang="en-IN" dirty="0" smtClean="0"/>
              <a:t>prediction</a:t>
            </a:r>
          </a:p>
          <a:p>
            <a:endParaRPr lang="en-IN" dirty="0" smtClean="0"/>
          </a:p>
          <a:p>
            <a:r>
              <a:rPr lang="en-IN" dirty="0"/>
              <a:t>Random Forest also doesn’t over-fit the dataset. </a:t>
            </a:r>
            <a:endParaRPr lang="en-IN" dirty="0" smtClean="0"/>
          </a:p>
          <a:p>
            <a:pPr marL="0" indent="0">
              <a:buNone/>
            </a:pPr>
            <a:endParaRPr lang="en-IN" dirty="0" smtClean="0"/>
          </a:p>
          <a:p>
            <a:r>
              <a:rPr lang="en-IN" dirty="0" smtClean="0"/>
              <a:t>With </a:t>
            </a:r>
            <a:r>
              <a:rPr lang="en-IN" dirty="0"/>
              <a:t>variant decision trees, we can obtain different </a:t>
            </a:r>
            <a:r>
              <a:rPr lang="en-IN" dirty="0" smtClean="0"/>
              <a:t>results</a:t>
            </a:r>
          </a:p>
          <a:p>
            <a:pPr marL="0" indent="0">
              <a:buNone/>
            </a:pPr>
            <a:endParaRPr lang="en-IN" dirty="0" smtClean="0"/>
          </a:p>
          <a:p>
            <a:r>
              <a:rPr lang="en-IN" dirty="0"/>
              <a:t>One of the main feature of random forest is, that it can be used for both classification and regression problems, which form the majority of current machine learning </a:t>
            </a:r>
            <a:r>
              <a:rPr lang="en-IN" dirty="0" smtClean="0"/>
              <a:t>systems</a:t>
            </a:r>
          </a:p>
          <a:p>
            <a:endParaRPr lang="en-US" dirty="0"/>
          </a:p>
        </p:txBody>
      </p:sp>
    </p:spTree>
    <p:extLst>
      <p:ext uri="{BB962C8B-B14F-4D97-AF65-F5344CB8AC3E}">
        <p14:creationId xmlns:p14="http://schemas.microsoft.com/office/powerpoint/2010/main" val="1167722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82880"/>
            <a:ext cx="8610600" cy="1111664"/>
          </a:xfrm>
        </p:spPr>
        <p:txBody>
          <a:bodyPr>
            <a:normAutofit fontScale="90000"/>
          </a:bodyPr>
          <a:lstStyle/>
          <a:p>
            <a:r>
              <a:rPr lang="en-US" dirty="0" smtClean="0"/>
              <a:t>Implementation :Random Forest tree classifier</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use of random forest is in our project is to classify the text document using its </a:t>
            </a:r>
            <a:r>
              <a:rPr lang="en-US" dirty="0" err="1" smtClean="0">
                <a:solidFill>
                  <a:schemeClr val="tx1"/>
                </a:solidFill>
              </a:rPr>
              <a:t>tf-idf</a:t>
            </a:r>
            <a:r>
              <a:rPr lang="en-US" dirty="0" smtClean="0">
                <a:solidFill>
                  <a:schemeClr val="tx1"/>
                </a:solidFill>
              </a:rPr>
              <a:t> features .</a:t>
            </a:r>
          </a:p>
          <a:p>
            <a:r>
              <a:rPr lang="en-US" dirty="0" smtClean="0">
                <a:solidFill>
                  <a:schemeClr val="tx1"/>
                </a:solidFill>
              </a:rPr>
              <a:t>Random Forest classifier is train over the </a:t>
            </a:r>
            <a:r>
              <a:rPr lang="en-US" dirty="0" err="1" smtClean="0">
                <a:solidFill>
                  <a:schemeClr val="tx1"/>
                </a:solidFill>
              </a:rPr>
              <a:t>tf-idf</a:t>
            </a:r>
            <a:r>
              <a:rPr lang="en-US" dirty="0" smtClean="0">
                <a:solidFill>
                  <a:schemeClr val="tx1"/>
                </a:solidFill>
              </a:rPr>
              <a:t> features generated after the processing of text and computing the </a:t>
            </a:r>
            <a:r>
              <a:rPr lang="en-US" dirty="0" err="1" smtClean="0">
                <a:solidFill>
                  <a:schemeClr val="tx1"/>
                </a:solidFill>
              </a:rPr>
              <a:t>tf-idf</a:t>
            </a:r>
            <a:r>
              <a:rPr lang="en-US" dirty="0" smtClean="0">
                <a:solidFill>
                  <a:schemeClr val="tx1"/>
                </a:solidFill>
              </a:rPr>
              <a:t> values of words </a:t>
            </a:r>
          </a:p>
          <a:p>
            <a:r>
              <a:rPr lang="en-US" dirty="0" smtClean="0">
                <a:solidFill>
                  <a:schemeClr val="tx1"/>
                </a:solidFill>
              </a:rPr>
              <a:t>The no of estimators are defined as no. </a:t>
            </a:r>
            <a:r>
              <a:rPr lang="en-US" dirty="0">
                <a:solidFill>
                  <a:schemeClr val="tx1"/>
                </a:solidFill>
              </a:rPr>
              <a:t> </a:t>
            </a:r>
            <a:r>
              <a:rPr lang="en-US" dirty="0" smtClean="0">
                <a:solidFill>
                  <a:schemeClr val="tx1"/>
                </a:solidFill>
              </a:rPr>
              <a:t>Decision trees in the random forest with max depth specified </a:t>
            </a:r>
          </a:p>
          <a:p>
            <a:r>
              <a:rPr lang="en-US" dirty="0" smtClean="0">
                <a:solidFill>
                  <a:schemeClr val="tx1"/>
                </a:solidFill>
              </a:rPr>
              <a:t> </a:t>
            </a:r>
            <a:r>
              <a:rPr lang="en-US" dirty="0">
                <a:solidFill>
                  <a:schemeClr val="tx1"/>
                </a:solidFill>
              </a:rPr>
              <a:t>The manipulation of parameters of data transformation and classification in the pipeline can improve the </a:t>
            </a:r>
            <a:r>
              <a:rPr lang="en-US" dirty="0" smtClean="0">
                <a:solidFill>
                  <a:schemeClr val="tx1"/>
                </a:solidFill>
              </a:rPr>
              <a:t>accuracy so here we used pipeline for the estimation.</a:t>
            </a:r>
            <a:endParaRPr lang="en-US" dirty="0">
              <a:solidFill>
                <a:schemeClr val="tx1"/>
              </a:solidFill>
            </a:endParaRPr>
          </a:p>
          <a:p>
            <a:pPr marL="0" indent="0">
              <a:buNone/>
            </a:pPr>
            <a:r>
              <a:rPr lang="en-US" dirty="0">
                <a:solidFill>
                  <a:schemeClr val="tx1"/>
                </a:solidFill>
              </a:rPr>
              <a:t> </a:t>
            </a:r>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692749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SVM classifier</a:t>
            </a:r>
            <a:endParaRPr lang="en-US" dirty="0"/>
          </a:p>
        </p:txBody>
      </p:sp>
      <p:sp>
        <p:nvSpPr>
          <p:cNvPr id="3" name="Content Placeholder 2"/>
          <p:cNvSpPr>
            <a:spLocks noGrp="1"/>
          </p:cNvSpPr>
          <p:nvPr>
            <p:ph idx="1"/>
          </p:nvPr>
        </p:nvSpPr>
        <p:spPr/>
        <p:txBody>
          <a:bodyPr/>
          <a:lstStyle/>
          <a:p>
            <a:r>
              <a:rPr lang="en-US" dirty="0">
                <a:solidFill>
                  <a:schemeClr val="tx1"/>
                </a:solidFill>
              </a:rPr>
              <a:t>Support Vector </a:t>
            </a:r>
            <a:r>
              <a:rPr lang="en-US" dirty="0" smtClean="0">
                <a:solidFill>
                  <a:schemeClr val="tx1"/>
                </a:solidFill>
              </a:rPr>
              <a:t>Machine(SVM</a:t>
            </a:r>
            <a:r>
              <a:rPr lang="en-US" dirty="0">
                <a:solidFill>
                  <a:schemeClr val="tx1"/>
                </a:solidFill>
              </a:rPr>
              <a:t>) is a supervised </a:t>
            </a:r>
            <a:r>
              <a:rPr lang="en-US" dirty="0" smtClean="0">
                <a:solidFill>
                  <a:schemeClr val="tx1"/>
                </a:solidFill>
              </a:rPr>
              <a:t>machine learning algorithm </a:t>
            </a:r>
            <a:r>
              <a:rPr lang="en-US" dirty="0">
                <a:solidFill>
                  <a:schemeClr val="tx1"/>
                </a:solidFill>
              </a:rPr>
              <a:t> which can be used for both classification or regression challenges</a:t>
            </a:r>
            <a:r>
              <a:rPr lang="en-US" dirty="0" smtClean="0">
                <a:solidFill>
                  <a:schemeClr val="tx1"/>
                </a:solidFill>
              </a:rPr>
              <a:t>.</a:t>
            </a:r>
          </a:p>
          <a:p>
            <a:r>
              <a:rPr lang="en-US" dirty="0">
                <a:solidFill>
                  <a:schemeClr val="tx1"/>
                </a:solidFill>
              </a:rPr>
              <a:t>it is mostly used in classification </a:t>
            </a:r>
            <a:r>
              <a:rPr lang="en-US" dirty="0" smtClean="0">
                <a:solidFill>
                  <a:schemeClr val="tx1"/>
                </a:solidFill>
              </a:rPr>
              <a:t>problems</a:t>
            </a:r>
          </a:p>
          <a:p>
            <a:r>
              <a:rPr lang="en-US" dirty="0">
                <a:solidFill>
                  <a:schemeClr val="tx1"/>
                </a:solidFill>
              </a:rPr>
              <a:t> In this algorithm, we plot each data item as a point in n-dimensional space (where n is number of features you have) with the value of each feature being the value of a particular </a:t>
            </a:r>
            <a:r>
              <a:rPr lang="en-US" dirty="0" smtClean="0">
                <a:solidFill>
                  <a:schemeClr val="tx1"/>
                </a:solidFill>
              </a:rPr>
              <a:t>coordinate.</a:t>
            </a:r>
          </a:p>
          <a:p>
            <a:r>
              <a:rPr lang="en-US" dirty="0">
                <a:solidFill>
                  <a:schemeClr val="tx1"/>
                </a:solidFill>
              </a:rPr>
              <a:t>In addition to performing linear classification, SVMs can efficiently perform a non-linear classification, implicitly mapping their inputs into high-dimensional feature spaces </a:t>
            </a:r>
          </a:p>
        </p:txBody>
      </p:sp>
    </p:spTree>
    <p:extLst>
      <p:ext uri="{BB962C8B-B14F-4D97-AF65-F5344CB8AC3E}">
        <p14:creationId xmlns:p14="http://schemas.microsoft.com/office/powerpoint/2010/main" val="3952568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  SVM Classifier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classification of text data </a:t>
            </a:r>
            <a:r>
              <a:rPr lang="en-US" dirty="0" err="1" smtClean="0"/>
              <a:t>svm</a:t>
            </a:r>
            <a:r>
              <a:rPr lang="en-US" dirty="0" smtClean="0"/>
              <a:t> uses SGD Classifier .</a:t>
            </a:r>
          </a:p>
          <a:p>
            <a:r>
              <a:rPr lang="en-US" dirty="0">
                <a:solidFill>
                  <a:schemeClr val="tx1"/>
                </a:solidFill>
              </a:rPr>
              <a:t> we used the pipeline for getting estimation correctly . The manipulation of parameters of data transformation and classification in the pipeline can improve the accuracy so here we used pipeline for the </a:t>
            </a:r>
            <a:r>
              <a:rPr lang="en-US" dirty="0" smtClean="0">
                <a:solidFill>
                  <a:schemeClr val="tx1"/>
                </a:solidFill>
              </a:rPr>
              <a:t>estimation</a:t>
            </a:r>
          </a:p>
          <a:p>
            <a:r>
              <a:rPr lang="en-US" dirty="0" smtClean="0">
                <a:solidFill>
                  <a:schemeClr val="tx1"/>
                </a:solidFill>
              </a:rPr>
              <a:t>Here pipeline consist of </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marL="0" indent="0">
              <a:buNone/>
            </a:pPr>
            <a:endParaRPr lang="en-US" dirty="0" smtClean="0">
              <a:solidFill>
                <a:schemeClr val="tx1"/>
              </a:solidFill>
            </a:endParaRPr>
          </a:p>
          <a:p>
            <a:pPr marL="0" indent="0">
              <a:buNone/>
            </a:pPr>
            <a:endParaRPr lang="en-US" dirty="0" smtClean="0">
              <a:solidFill>
                <a:schemeClr val="tx1"/>
              </a:solidFill>
            </a:endParaRPr>
          </a:p>
          <a:p>
            <a:r>
              <a:rPr lang="en-US" dirty="0" smtClean="0">
                <a:solidFill>
                  <a:schemeClr val="tx1"/>
                </a:solidFill>
              </a:rPr>
              <a:t>After </a:t>
            </a:r>
            <a:r>
              <a:rPr lang="en-US" dirty="0" smtClean="0">
                <a:solidFill>
                  <a:schemeClr val="tx1"/>
                </a:solidFill>
              </a:rPr>
              <a:t>that we trained and test the data on the basis of our estimation .</a:t>
            </a:r>
            <a:endParaRPr lang="en-US" dirty="0">
              <a:solidFill>
                <a:schemeClr val="tx1"/>
              </a:solidFill>
            </a:endParaRPr>
          </a:p>
        </p:txBody>
      </p:sp>
      <p:sp>
        <p:nvSpPr>
          <p:cNvPr id="5" name="Rectangle 4"/>
          <p:cNvSpPr/>
          <p:nvPr/>
        </p:nvSpPr>
        <p:spPr>
          <a:xfrm>
            <a:off x="1447800" y="3276600"/>
            <a:ext cx="6096000" cy="1477328"/>
          </a:xfrm>
          <a:prstGeom prst="rect">
            <a:avLst/>
          </a:prstGeom>
        </p:spPr>
        <p:txBody>
          <a:bodyPr wrap="square">
            <a:spAutoFit/>
          </a:bodyPr>
          <a:lstStyle/>
          <a:p>
            <a:pPr lvl="1"/>
            <a:r>
              <a:rPr lang="en-US" dirty="0" err="1"/>
              <a:t>text_clf</a:t>
            </a:r>
            <a:r>
              <a:rPr lang="en-US" dirty="0"/>
              <a:t> = Pipeline([</a:t>
            </a:r>
          </a:p>
          <a:p>
            <a:pPr lvl="1"/>
            <a:r>
              <a:rPr lang="en-US" dirty="0"/>
              <a:t>     ('</a:t>
            </a:r>
            <a:r>
              <a:rPr lang="en-US" dirty="0" err="1"/>
              <a:t>vect</a:t>
            </a:r>
            <a:r>
              <a:rPr lang="en-US" dirty="0"/>
              <a:t>', </a:t>
            </a:r>
            <a:r>
              <a:rPr lang="en-US" dirty="0" err="1"/>
              <a:t>CountVectorizer</a:t>
            </a:r>
            <a:r>
              <a:rPr lang="en-US" dirty="0"/>
              <a:t>()),</a:t>
            </a:r>
          </a:p>
          <a:p>
            <a:pPr lvl="1"/>
            <a:r>
              <a:rPr lang="en-US" dirty="0"/>
              <a:t>     ('</a:t>
            </a:r>
            <a:r>
              <a:rPr lang="en-US" dirty="0" err="1"/>
              <a:t>tfidf</a:t>
            </a:r>
            <a:r>
              <a:rPr lang="en-US" dirty="0"/>
              <a:t>', </a:t>
            </a:r>
            <a:r>
              <a:rPr lang="en-US" dirty="0" err="1"/>
              <a:t>TfidfTransformer</a:t>
            </a:r>
            <a:r>
              <a:rPr lang="en-US" dirty="0"/>
              <a:t>()),</a:t>
            </a:r>
          </a:p>
          <a:p>
            <a:pPr lvl="1"/>
            <a:r>
              <a:rPr lang="en-US" dirty="0"/>
              <a:t>     ('</a:t>
            </a:r>
            <a:r>
              <a:rPr lang="en-US" dirty="0" err="1"/>
              <a:t>clf</a:t>
            </a:r>
            <a:r>
              <a:rPr lang="en-US" dirty="0"/>
              <a:t>', </a:t>
            </a:r>
            <a:r>
              <a:rPr lang="en-US" dirty="0" err="1"/>
              <a:t>SGDClassifier</a:t>
            </a:r>
            <a:r>
              <a:rPr lang="en-US" dirty="0"/>
              <a:t>(</a:t>
            </a:r>
            <a:r>
              <a:rPr lang="en-US" dirty="0" err="1"/>
              <a:t>random_state</a:t>
            </a:r>
            <a:r>
              <a:rPr lang="en-US" dirty="0"/>
              <a:t>=42,max_iter=5, </a:t>
            </a:r>
            <a:r>
              <a:rPr lang="en-US" dirty="0" err="1"/>
              <a:t>tol</a:t>
            </a:r>
            <a:r>
              <a:rPr lang="en-US" dirty="0"/>
              <a:t>=-</a:t>
            </a:r>
            <a:r>
              <a:rPr lang="en-US" dirty="0" err="1"/>
              <a:t>np.infty</a:t>
            </a:r>
            <a:r>
              <a:rPr lang="en-US" dirty="0"/>
              <a:t>)),</a:t>
            </a:r>
            <a:endParaRPr lang="en-US" dirty="0"/>
          </a:p>
        </p:txBody>
      </p:sp>
    </p:spTree>
    <p:extLst>
      <p:ext uri="{BB962C8B-B14F-4D97-AF65-F5344CB8AC3E}">
        <p14:creationId xmlns:p14="http://schemas.microsoft.com/office/powerpoint/2010/main" val="3124436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Classifier </a:t>
            </a:r>
            <a:endParaRPr lang="en-US" dirty="0"/>
          </a:p>
        </p:txBody>
      </p:sp>
      <p:sp>
        <p:nvSpPr>
          <p:cNvPr id="3" name="Content Placeholder 2"/>
          <p:cNvSpPr>
            <a:spLocks noGrp="1"/>
          </p:cNvSpPr>
          <p:nvPr>
            <p:ph idx="1"/>
          </p:nvPr>
        </p:nvSpPr>
        <p:spPr/>
        <p:txBody>
          <a:bodyPr>
            <a:normAutofit lnSpcReduction="10000"/>
          </a:bodyPr>
          <a:lstStyle/>
          <a:p>
            <a:r>
              <a:rPr lang="en-IN" dirty="0">
                <a:solidFill>
                  <a:schemeClr val="tx1"/>
                </a:solidFill>
              </a:rPr>
              <a:t>The KNN based text classification approach is quite simple: given a test document, the system finds the k nearest neighbours among training documents in the training corpus, and uses the classes of the k nearest neighbours to weight class </a:t>
            </a:r>
            <a:r>
              <a:rPr lang="en-IN" dirty="0" smtClean="0">
                <a:solidFill>
                  <a:schemeClr val="tx1"/>
                </a:solidFill>
              </a:rPr>
              <a:t>candidates.</a:t>
            </a:r>
          </a:p>
          <a:p>
            <a:r>
              <a:rPr lang="en-IN" dirty="0">
                <a:solidFill>
                  <a:schemeClr val="tx1"/>
                </a:solidFill>
              </a:rPr>
              <a:t>The similarity score of each nearest neighbour document to the test document is used as the weight of the classes of the neighbour document</a:t>
            </a:r>
            <a:r>
              <a:rPr lang="en-IN" dirty="0" smtClean="0">
                <a:solidFill>
                  <a:schemeClr val="tx1"/>
                </a:solidFill>
              </a:rPr>
              <a:t>.</a:t>
            </a:r>
          </a:p>
          <a:p>
            <a:r>
              <a:rPr lang="en-IN" dirty="0">
                <a:solidFill>
                  <a:schemeClr val="tx1"/>
                </a:solidFill>
              </a:rPr>
              <a:t>The classes of these neighbours are weighted using the similarity of each neighbour to </a:t>
            </a:r>
            <a:r>
              <a:rPr lang="en-IN" b="1" i="1" dirty="0">
                <a:solidFill>
                  <a:schemeClr val="tx1"/>
                </a:solidFill>
              </a:rPr>
              <a:t>X</a:t>
            </a:r>
            <a:r>
              <a:rPr lang="en-IN" dirty="0">
                <a:solidFill>
                  <a:schemeClr val="tx1"/>
                </a:solidFill>
              </a:rPr>
              <a:t>, where similarity is measured by Euclidean distance or the cosine value between two document vectors</a:t>
            </a:r>
            <a:endParaRPr lang="en-US" dirty="0">
              <a:solidFill>
                <a:schemeClr val="tx1"/>
              </a:solidFill>
            </a:endParaRPr>
          </a:p>
        </p:txBody>
      </p:sp>
    </p:spTree>
    <p:extLst>
      <p:ext uri="{BB962C8B-B14F-4D97-AF65-F5344CB8AC3E}">
        <p14:creationId xmlns:p14="http://schemas.microsoft.com/office/powerpoint/2010/main" val="4005542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Implmentation</a:t>
            </a:r>
            <a:r>
              <a:rPr lang="en-US" dirty="0" smtClean="0"/>
              <a:t> :KNN Classifier</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solidFill>
                  <a:schemeClr val="tx1"/>
                </a:solidFill>
              </a:rPr>
              <a:t>With the use of TF-IDF classifier we get frequency values of the categories .</a:t>
            </a:r>
          </a:p>
          <a:p>
            <a:r>
              <a:rPr lang="en-US" dirty="0" smtClean="0">
                <a:solidFill>
                  <a:schemeClr val="tx1"/>
                </a:solidFill>
              </a:rPr>
              <a:t>On the basis of </a:t>
            </a:r>
            <a:r>
              <a:rPr lang="en-US" dirty="0" err="1" smtClean="0">
                <a:solidFill>
                  <a:schemeClr val="tx1"/>
                </a:solidFill>
              </a:rPr>
              <a:t>tf</a:t>
            </a:r>
            <a:r>
              <a:rPr lang="en-US" dirty="0" smtClean="0">
                <a:solidFill>
                  <a:schemeClr val="tx1"/>
                </a:solidFill>
              </a:rPr>
              <a:t> </a:t>
            </a:r>
            <a:r>
              <a:rPr lang="en-US" dirty="0" err="1" smtClean="0">
                <a:solidFill>
                  <a:schemeClr val="tx1"/>
                </a:solidFill>
              </a:rPr>
              <a:t>idf</a:t>
            </a:r>
            <a:r>
              <a:rPr lang="en-US" dirty="0" smtClean="0">
                <a:solidFill>
                  <a:schemeClr val="tx1"/>
                </a:solidFill>
              </a:rPr>
              <a:t> it calculated the distance by </a:t>
            </a:r>
            <a:r>
              <a:rPr lang="en-US" dirty="0" err="1" smtClean="0">
                <a:solidFill>
                  <a:schemeClr val="tx1"/>
                </a:solidFill>
              </a:rPr>
              <a:t>euclidean</a:t>
            </a:r>
            <a:r>
              <a:rPr lang="en-US" dirty="0" smtClean="0">
                <a:solidFill>
                  <a:schemeClr val="tx1"/>
                </a:solidFill>
              </a:rPr>
              <a:t> method </a:t>
            </a:r>
          </a:p>
          <a:p>
            <a:r>
              <a:rPr lang="en-US" dirty="0" smtClean="0">
                <a:solidFill>
                  <a:schemeClr val="tx1"/>
                </a:solidFill>
              </a:rPr>
              <a:t>It will get nearest element by  whose count </a:t>
            </a:r>
            <a:r>
              <a:rPr lang="en-US" dirty="0">
                <a:solidFill>
                  <a:schemeClr val="tx1"/>
                </a:solidFill>
              </a:rPr>
              <a:t>is max.by </a:t>
            </a:r>
            <a:r>
              <a:rPr lang="en-US" dirty="0" err="1" smtClean="0">
                <a:solidFill>
                  <a:schemeClr val="tx1"/>
                </a:solidFill>
              </a:rPr>
              <a:t>KNeighborsClassifier</a:t>
            </a:r>
            <a:r>
              <a:rPr lang="en-US" dirty="0" smtClean="0">
                <a:solidFill>
                  <a:schemeClr val="tx1"/>
                </a:solidFill>
              </a:rPr>
              <a:t>.</a:t>
            </a:r>
          </a:p>
          <a:p>
            <a:r>
              <a:rPr lang="en-US" dirty="0" smtClean="0">
                <a:solidFill>
                  <a:schemeClr val="tx1"/>
                </a:solidFill>
              </a:rPr>
              <a:t>Our minimum value of k is 5 so it can classify the text in five </a:t>
            </a:r>
            <a:r>
              <a:rPr lang="en-US" dirty="0" err="1" smtClean="0">
                <a:solidFill>
                  <a:schemeClr val="tx1"/>
                </a:solidFill>
              </a:rPr>
              <a:t>catagories</a:t>
            </a:r>
            <a:r>
              <a:rPr lang="en-US" dirty="0" smtClean="0">
                <a:solidFill>
                  <a:schemeClr val="tx1"/>
                </a:solidFill>
              </a:rPr>
              <a:t>.</a:t>
            </a:r>
          </a:p>
          <a:p>
            <a:r>
              <a:rPr lang="en-US" dirty="0" smtClean="0">
                <a:solidFill>
                  <a:schemeClr val="tx1"/>
                </a:solidFill>
              </a:rPr>
              <a:t> we used the pipeline for getting estimation correctly .</a:t>
            </a:r>
            <a:r>
              <a:rPr lang="en-US" dirty="0">
                <a:solidFill>
                  <a:schemeClr val="tx1"/>
                </a:solidFill>
              </a:rPr>
              <a:t> The manipulation of parameters of data transformation and classification in the pipeline can improve the accuracy so here we used pipeline for the </a:t>
            </a:r>
            <a:r>
              <a:rPr lang="en-US" dirty="0" smtClean="0">
                <a:solidFill>
                  <a:schemeClr val="tx1"/>
                </a:solidFill>
              </a:rPr>
              <a:t>estimation</a:t>
            </a:r>
          </a:p>
          <a:p>
            <a:r>
              <a:rPr lang="en-US" dirty="0" smtClean="0">
                <a:solidFill>
                  <a:schemeClr val="tx1"/>
                </a:solidFill>
              </a:rPr>
              <a:t> </a:t>
            </a:r>
            <a:r>
              <a:rPr lang="en-US" dirty="0">
                <a:solidFill>
                  <a:schemeClr val="tx1"/>
                </a:solidFill>
              </a:rPr>
              <a:t>The pipeline consist of </a:t>
            </a:r>
            <a:r>
              <a:rPr lang="en-US" dirty="0" smtClean="0">
                <a:solidFill>
                  <a:schemeClr val="tx1"/>
                </a:solidFill>
              </a:rPr>
              <a:t>:</a:t>
            </a:r>
          </a:p>
          <a:p>
            <a:pPr marL="0" indent="0">
              <a:buNone/>
            </a:pPr>
            <a:r>
              <a:rPr lang="en-US" dirty="0" smtClean="0">
                <a:solidFill>
                  <a:schemeClr val="tx1"/>
                </a:solidFill>
              </a:rPr>
              <a:t>      </a:t>
            </a:r>
            <a:r>
              <a:rPr lang="en-US" dirty="0" err="1" smtClean="0">
                <a:solidFill>
                  <a:schemeClr val="tx1"/>
                </a:solidFill>
              </a:rPr>
              <a:t>knn</a:t>
            </a:r>
            <a:r>
              <a:rPr lang="en-US" dirty="0">
                <a:solidFill>
                  <a:schemeClr val="tx1"/>
                </a:solidFill>
              </a:rPr>
              <a:t>=    Pipeline([</a:t>
            </a:r>
          </a:p>
          <a:p>
            <a:pPr marL="0" indent="0">
              <a:buNone/>
            </a:pPr>
            <a:r>
              <a:rPr lang="en-US" dirty="0">
                <a:solidFill>
                  <a:schemeClr val="tx1"/>
                </a:solidFill>
              </a:rPr>
              <a:t>     ('</a:t>
            </a:r>
            <a:r>
              <a:rPr lang="en-US" dirty="0" err="1">
                <a:solidFill>
                  <a:schemeClr val="tx1"/>
                </a:solidFill>
              </a:rPr>
              <a:t>vect</a:t>
            </a:r>
            <a:r>
              <a:rPr lang="en-US" dirty="0">
                <a:solidFill>
                  <a:schemeClr val="tx1"/>
                </a:solidFill>
              </a:rPr>
              <a:t>', </a:t>
            </a:r>
            <a:r>
              <a:rPr lang="en-US" dirty="0" err="1">
                <a:solidFill>
                  <a:schemeClr val="tx1"/>
                </a:solidFill>
              </a:rPr>
              <a:t>CountVectorizer</a:t>
            </a:r>
            <a:r>
              <a:rPr lang="en-US" dirty="0">
                <a:solidFill>
                  <a:schemeClr val="tx1"/>
                </a:solidFill>
              </a:rPr>
              <a:t>()),</a:t>
            </a:r>
          </a:p>
          <a:p>
            <a:pPr marL="0" indent="0">
              <a:buNone/>
            </a:pPr>
            <a:r>
              <a:rPr lang="en-US" dirty="0">
                <a:solidFill>
                  <a:schemeClr val="tx1"/>
                </a:solidFill>
              </a:rPr>
              <a:t>     ('</a:t>
            </a:r>
            <a:r>
              <a:rPr lang="en-US" dirty="0" err="1">
                <a:solidFill>
                  <a:schemeClr val="tx1"/>
                </a:solidFill>
              </a:rPr>
              <a:t>tfidf</a:t>
            </a:r>
            <a:r>
              <a:rPr lang="en-US" dirty="0">
                <a:solidFill>
                  <a:schemeClr val="tx1"/>
                </a:solidFill>
              </a:rPr>
              <a:t>', </a:t>
            </a:r>
            <a:r>
              <a:rPr lang="en-US" dirty="0" err="1">
                <a:solidFill>
                  <a:schemeClr val="tx1"/>
                </a:solidFill>
              </a:rPr>
              <a:t>TfidfTransformer</a:t>
            </a:r>
            <a:r>
              <a:rPr lang="en-US" dirty="0">
                <a:solidFill>
                  <a:schemeClr val="tx1"/>
                </a:solidFill>
              </a:rPr>
              <a:t>()),</a:t>
            </a:r>
          </a:p>
          <a:p>
            <a:pPr marL="0" indent="0">
              <a:buNone/>
            </a:pPr>
            <a:r>
              <a:rPr lang="en-US" dirty="0">
                <a:solidFill>
                  <a:schemeClr val="tx1"/>
                </a:solidFill>
              </a:rPr>
              <a:t>     ('</a:t>
            </a:r>
            <a:r>
              <a:rPr lang="en-US" dirty="0" err="1">
                <a:solidFill>
                  <a:schemeClr val="tx1"/>
                </a:solidFill>
              </a:rPr>
              <a:t>clf</a:t>
            </a:r>
            <a:r>
              <a:rPr lang="en-US" dirty="0">
                <a:solidFill>
                  <a:schemeClr val="tx1"/>
                </a:solidFill>
              </a:rPr>
              <a:t>', </a:t>
            </a:r>
            <a:r>
              <a:rPr lang="en-US" dirty="0" err="1">
                <a:solidFill>
                  <a:schemeClr val="tx1"/>
                </a:solidFill>
              </a:rPr>
              <a:t>KNeighborsClassifier</a:t>
            </a:r>
            <a:r>
              <a:rPr lang="en-US" dirty="0">
                <a:solidFill>
                  <a:schemeClr val="tx1"/>
                </a:solidFill>
              </a:rPr>
              <a:t>(</a:t>
            </a:r>
            <a:r>
              <a:rPr lang="en-US" dirty="0" err="1">
                <a:solidFill>
                  <a:schemeClr val="tx1"/>
                </a:solidFill>
              </a:rPr>
              <a:t>n_neighbors</a:t>
            </a:r>
            <a:r>
              <a:rPr lang="en-US" dirty="0">
                <a:solidFill>
                  <a:schemeClr val="tx1"/>
                </a:solidFill>
              </a:rPr>
              <a:t>=5)),</a:t>
            </a:r>
          </a:p>
          <a:p>
            <a:pPr marL="0" indent="0">
              <a:buNone/>
            </a:pPr>
            <a:r>
              <a:rPr lang="en-US" dirty="0">
                <a:solidFill>
                  <a:schemeClr val="tx1"/>
                </a:solidFill>
              </a:rPr>
              <a:t>                ])</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976306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a:t>
            </a:r>
            <a:endParaRPr lang="en-US" dirty="0"/>
          </a:p>
        </p:txBody>
      </p:sp>
      <p:sp>
        <p:nvSpPr>
          <p:cNvPr id="3" name="Content Placeholder 2"/>
          <p:cNvSpPr>
            <a:spLocks noGrp="1"/>
          </p:cNvSpPr>
          <p:nvPr>
            <p:ph idx="1"/>
          </p:nvPr>
        </p:nvSpPr>
        <p:spPr/>
        <p:txBody>
          <a:bodyPr>
            <a:normAutofit/>
          </a:bodyPr>
          <a:lstStyle/>
          <a:p>
            <a:r>
              <a:rPr lang="en-IN" dirty="0" smtClean="0">
                <a:solidFill>
                  <a:schemeClr val="tx1"/>
                </a:solidFill>
              </a:rPr>
              <a:t>A </a:t>
            </a:r>
            <a:r>
              <a:rPr lang="en-IN" dirty="0">
                <a:solidFill>
                  <a:schemeClr val="tx1"/>
                </a:solidFill>
              </a:rPr>
              <a:t>simple and easy to understand classification algorithm, </a:t>
            </a:r>
            <a:r>
              <a:rPr lang="en-IN" dirty="0" smtClean="0">
                <a:solidFill>
                  <a:schemeClr val="tx1"/>
                </a:solidFill>
              </a:rPr>
              <a:t>and</a:t>
            </a:r>
          </a:p>
          <a:p>
            <a:r>
              <a:rPr lang="en-IN" dirty="0" smtClean="0">
                <a:solidFill>
                  <a:schemeClr val="tx1"/>
                </a:solidFill>
              </a:rPr>
              <a:t>Can </a:t>
            </a:r>
            <a:r>
              <a:rPr lang="en-IN" dirty="0">
                <a:solidFill>
                  <a:schemeClr val="tx1"/>
                </a:solidFill>
              </a:rPr>
              <a:t>be easily generalized to multiple </a:t>
            </a:r>
            <a:r>
              <a:rPr lang="en-IN" dirty="0" smtClean="0">
                <a:solidFill>
                  <a:schemeClr val="tx1"/>
                </a:solidFill>
              </a:rPr>
              <a:t>classes.</a:t>
            </a:r>
          </a:p>
          <a:p>
            <a:r>
              <a:rPr lang="en-IN" dirty="0" smtClean="0">
                <a:solidFill>
                  <a:schemeClr val="tx1"/>
                </a:solidFill>
              </a:rPr>
              <a:t>Requires </a:t>
            </a:r>
            <a:r>
              <a:rPr lang="en-IN" dirty="0">
                <a:solidFill>
                  <a:schemeClr val="tx1"/>
                </a:solidFill>
              </a:rPr>
              <a:t>significantly more time to be trained comparing to Naive Bayes, because it uses an iterative algorithm to estimate the parameters of the model.</a:t>
            </a:r>
            <a:endParaRPr lang="en-US" dirty="0">
              <a:solidFill>
                <a:schemeClr val="tx1"/>
              </a:solidFill>
            </a:endParaRPr>
          </a:p>
          <a:p>
            <a:r>
              <a:rPr lang="en-US" dirty="0">
                <a:solidFill>
                  <a:schemeClr val="tx1"/>
                </a:solidFill>
              </a:rPr>
              <a:t>It is a widely used technique because it is very efficient, does not require too many computational </a:t>
            </a:r>
            <a:r>
              <a:rPr lang="en-US" dirty="0" smtClean="0">
                <a:solidFill>
                  <a:schemeClr val="tx1"/>
                </a:solidFill>
              </a:rPr>
              <a:t>resources</a:t>
            </a:r>
          </a:p>
          <a:p>
            <a:r>
              <a:rPr lang="en-US" dirty="0">
                <a:solidFill>
                  <a:schemeClr val="tx1"/>
                </a:solidFill>
              </a:rPr>
              <a:t>Logistic Regression is also a good baseline that you can use to measure the performance of other more complex Algorithms.</a:t>
            </a:r>
          </a:p>
        </p:txBody>
      </p:sp>
    </p:spTree>
    <p:extLst>
      <p:ext uri="{BB962C8B-B14F-4D97-AF65-F5344CB8AC3E}">
        <p14:creationId xmlns:p14="http://schemas.microsoft.com/office/powerpoint/2010/main" val="1302704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 logistic Regression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For logistic regression we use </a:t>
            </a:r>
            <a:r>
              <a:rPr lang="en-US" dirty="0" err="1" smtClean="0">
                <a:solidFill>
                  <a:schemeClr val="tx1"/>
                </a:solidFill>
              </a:rPr>
              <a:t>LogisticRegression</a:t>
            </a:r>
            <a:r>
              <a:rPr lang="en-US" dirty="0" smtClean="0">
                <a:solidFill>
                  <a:schemeClr val="tx1"/>
                </a:solidFill>
              </a:rPr>
              <a:t> library from </a:t>
            </a:r>
            <a:r>
              <a:rPr lang="en-US" dirty="0" err="1" smtClean="0">
                <a:solidFill>
                  <a:schemeClr val="tx1"/>
                </a:solidFill>
              </a:rPr>
              <a:t>sklearn</a:t>
            </a:r>
            <a:endParaRPr lang="en-US" dirty="0" smtClean="0">
              <a:solidFill>
                <a:schemeClr val="tx1"/>
              </a:solidFill>
            </a:endParaRPr>
          </a:p>
          <a:p>
            <a:r>
              <a:rPr lang="en-US" dirty="0" smtClean="0">
                <a:solidFill>
                  <a:schemeClr val="tx1"/>
                </a:solidFill>
              </a:rPr>
              <a:t> for getting estimation of each value we used </a:t>
            </a:r>
            <a:r>
              <a:rPr lang="en-US" dirty="0" err="1" smtClean="0">
                <a:solidFill>
                  <a:schemeClr val="tx1"/>
                </a:solidFill>
              </a:rPr>
              <a:t>tf-idf</a:t>
            </a:r>
            <a:r>
              <a:rPr lang="en-US" dirty="0" smtClean="0">
                <a:solidFill>
                  <a:schemeClr val="tx1"/>
                </a:solidFill>
              </a:rPr>
              <a:t> classifier and count </a:t>
            </a:r>
            <a:r>
              <a:rPr lang="en-US" dirty="0" err="1" smtClean="0">
                <a:solidFill>
                  <a:schemeClr val="tx1"/>
                </a:solidFill>
              </a:rPr>
              <a:t>vectorizer</a:t>
            </a:r>
            <a:r>
              <a:rPr lang="en-US" dirty="0" smtClean="0">
                <a:solidFill>
                  <a:schemeClr val="tx1"/>
                </a:solidFill>
              </a:rPr>
              <a:t> </a:t>
            </a:r>
          </a:p>
          <a:p>
            <a:r>
              <a:rPr lang="en-US" dirty="0" smtClean="0">
                <a:solidFill>
                  <a:schemeClr val="tx1"/>
                </a:solidFill>
              </a:rPr>
              <a:t>The we put into the pipeline which consist of:</a:t>
            </a: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After </a:t>
            </a:r>
            <a:r>
              <a:rPr lang="en-US" dirty="0">
                <a:solidFill>
                  <a:schemeClr val="tx1"/>
                </a:solidFill>
              </a:rPr>
              <a:t>that we trained and test the data on the basis of our estimation</a:t>
            </a:r>
          </a:p>
          <a:p>
            <a:pPr marL="0" indent="0">
              <a:buNone/>
            </a:pPr>
            <a:endParaRPr lang="en-US" dirty="0" smtClean="0">
              <a:solidFill>
                <a:schemeClr val="tx1"/>
              </a:solidFill>
            </a:endParaRPr>
          </a:p>
          <a:p>
            <a:pPr marL="0" indent="0">
              <a:buNone/>
            </a:pPr>
            <a:r>
              <a:rPr lang="en-US" dirty="0">
                <a:solidFill>
                  <a:schemeClr val="tx1"/>
                </a:solidFill>
              </a:rPr>
              <a:t> </a:t>
            </a:r>
            <a:r>
              <a:rPr lang="en-US" dirty="0" smtClean="0">
                <a:solidFill>
                  <a:schemeClr val="tx1"/>
                </a:solidFill>
              </a:rPr>
              <a:t> </a:t>
            </a:r>
            <a:endParaRPr lang="en-US" dirty="0">
              <a:solidFill>
                <a:schemeClr val="tx1"/>
              </a:solidFill>
            </a:endParaRPr>
          </a:p>
        </p:txBody>
      </p:sp>
      <p:sp>
        <p:nvSpPr>
          <p:cNvPr id="4" name="Rectangle 3"/>
          <p:cNvSpPr/>
          <p:nvPr/>
        </p:nvSpPr>
        <p:spPr>
          <a:xfrm>
            <a:off x="381000" y="2743200"/>
            <a:ext cx="7696200" cy="1754326"/>
          </a:xfrm>
          <a:prstGeom prst="rect">
            <a:avLst/>
          </a:prstGeom>
        </p:spPr>
        <p:txBody>
          <a:bodyPr wrap="square">
            <a:spAutoFit/>
          </a:bodyPr>
          <a:lstStyle/>
          <a:p>
            <a:pPr lvl="1"/>
            <a:r>
              <a:rPr lang="en-US" dirty="0" err="1"/>
              <a:t>lr</a:t>
            </a:r>
            <a:r>
              <a:rPr lang="en-US" dirty="0"/>
              <a:t> = </a:t>
            </a:r>
            <a:r>
              <a:rPr lang="en-US" dirty="0" smtClean="0"/>
              <a:t>Pipeline</a:t>
            </a:r>
            <a:r>
              <a:rPr lang="en-US" dirty="0"/>
              <a:t>([</a:t>
            </a:r>
          </a:p>
          <a:p>
            <a:pPr lvl="1"/>
            <a:r>
              <a:rPr lang="en-US" dirty="0"/>
              <a:t>     ('</a:t>
            </a:r>
            <a:r>
              <a:rPr lang="en-US" dirty="0" err="1"/>
              <a:t>vect</a:t>
            </a:r>
            <a:r>
              <a:rPr lang="en-US" dirty="0"/>
              <a:t>', </a:t>
            </a:r>
            <a:r>
              <a:rPr lang="en-US" dirty="0" err="1"/>
              <a:t>CountVectorizer</a:t>
            </a:r>
            <a:r>
              <a:rPr lang="en-US" dirty="0"/>
              <a:t>()),</a:t>
            </a:r>
          </a:p>
          <a:p>
            <a:pPr lvl="1"/>
            <a:r>
              <a:rPr lang="en-US" dirty="0"/>
              <a:t>     ('</a:t>
            </a:r>
            <a:r>
              <a:rPr lang="en-US" dirty="0" err="1"/>
              <a:t>tfidf</a:t>
            </a:r>
            <a:r>
              <a:rPr lang="en-US" dirty="0"/>
              <a:t>', </a:t>
            </a:r>
            <a:r>
              <a:rPr lang="en-US" dirty="0" err="1"/>
              <a:t>TfidfTransformer</a:t>
            </a:r>
            <a:r>
              <a:rPr lang="en-US" dirty="0"/>
              <a:t>()),</a:t>
            </a:r>
          </a:p>
          <a:p>
            <a:pPr lvl="1"/>
            <a:r>
              <a:rPr lang="en-US" dirty="0"/>
              <a:t>     ('</a:t>
            </a:r>
            <a:r>
              <a:rPr lang="en-US" dirty="0" err="1"/>
              <a:t>clf</a:t>
            </a:r>
            <a:r>
              <a:rPr lang="en-US" dirty="0"/>
              <a:t>', </a:t>
            </a:r>
            <a:r>
              <a:rPr lang="en-US" dirty="0" err="1" smtClean="0"/>
              <a:t>LogisticRegression</a:t>
            </a:r>
            <a:r>
              <a:rPr lang="en-US" dirty="0" smtClean="0"/>
              <a:t>(solver</a:t>
            </a:r>
            <a:r>
              <a:rPr lang="en-US" dirty="0"/>
              <a:t>='</a:t>
            </a:r>
            <a:r>
              <a:rPr lang="en-US" dirty="0" err="1"/>
              <a:t>liblinear</a:t>
            </a:r>
            <a:r>
              <a:rPr lang="en-US" dirty="0"/>
              <a:t>',</a:t>
            </a:r>
            <a:r>
              <a:rPr lang="en-US" dirty="0" err="1"/>
              <a:t>multi_class</a:t>
            </a:r>
            <a:r>
              <a:rPr lang="en-US" dirty="0"/>
              <a:t>='</a:t>
            </a:r>
            <a:r>
              <a:rPr lang="en-US" dirty="0" err="1"/>
              <a:t>ovr</a:t>
            </a:r>
            <a:r>
              <a:rPr lang="en-US" dirty="0"/>
              <a:t>',</a:t>
            </a:r>
            <a:r>
              <a:rPr lang="en-US" dirty="0" err="1"/>
              <a:t>random_state</a:t>
            </a:r>
            <a:r>
              <a:rPr lang="en-US" dirty="0"/>
              <a:t>=0)),</a:t>
            </a:r>
          </a:p>
          <a:p>
            <a:pPr lvl="1"/>
            <a:r>
              <a:rPr lang="en-US" dirty="0"/>
              <a:t>                ])</a:t>
            </a:r>
            <a:endParaRPr lang="en-US" dirty="0"/>
          </a:p>
        </p:txBody>
      </p:sp>
    </p:spTree>
    <p:extLst>
      <p:ext uri="{BB962C8B-B14F-4D97-AF65-F5344CB8AC3E}">
        <p14:creationId xmlns:p14="http://schemas.microsoft.com/office/powerpoint/2010/main" val="1065000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a:t>
            </a:r>
            <a:r>
              <a:rPr lang="en-US" dirty="0"/>
              <a:t>S</a:t>
            </a:r>
            <a:r>
              <a:rPr lang="en-US" dirty="0" smtClean="0"/>
              <a:t>tatement</a:t>
            </a:r>
            <a:endParaRPr lang="en-US" dirty="0"/>
          </a:p>
        </p:txBody>
      </p:sp>
      <p:sp>
        <p:nvSpPr>
          <p:cNvPr id="3" name="Content Placeholder 2"/>
          <p:cNvSpPr>
            <a:spLocks noGrp="1"/>
          </p:cNvSpPr>
          <p:nvPr>
            <p:ph idx="1"/>
          </p:nvPr>
        </p:nvSpPr>
        <p:spPr/>
        <p:txBody>
          <a:bodyPr>
            <a:normAutofit/>
          </a:bodyPr>
          <a:lstStyle/>
          <a:p>
            <a:pPr marL="0" indent="0">
              <a:buNone/>
            </a:pPr>
            <a:r>
              <a:rPr lang="en-IN" dirty="0" smtClean="0"/>
              <a:t> Starting from the internet age, many more documents have been flooding over the internet. Lots and lots of documents are found within a minute. Thus assigning a binary class to a document is not preferred and it is not so convenient to do so. Also it is very important to classify these online documents for easy and fast access for computational purposes or finding anything on World Wide Web.</a:t>
            </a:r>
          </a:p>
        </p:txBody>
      </p:sp>
    </p:spTree>
    <p:extLst>
      <p:ext uri="{BB962C8B-B14F-4D97-AF65-F5344CB8AC3E}">
        <p14:creationId xmlns:p14="http://schemas.microsoft.com/office/powerpoint/2010/main" val="3038036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Naïve </a:t>
            </a:r>
            <a:r>
              <a:rPr lang="en-IN" dirty="0"/>
              <a:t>B</a:t>
            </a:r>
            <a:r>
              <a:rPr lang="en-IN" dirty="0" smtClean="0"/>
              <a:t>ayes Classifier</a:t>
            </a:r>
            <a:endParaRPr lang="en-IN" dirty="0"/>
          </a:p>
        </p:txBody>
      </p:sp>
      <p:sp>
        <p:nvSpPr>
          <p:cNvPr id="3" name="Content Placeholder 2"/>
          <p:cNvSpPr>
            <a:spLocks noGrp="1"/>
          </p:cNvSpPr>
          <p:nvPr>
            <p:ph idx="1"/>
          </p:nvPr>
        </p:nvSpPr>
        <p:spPr/>
        <p:txBody>
          <a:bodyPr/>
          <a:lstStyle/>
          <a:p>
            <a:r>
              <a:rPr lang="en-IN" dirty="0"/>
              <a:t>Accuracy using MNB is </a:t>
            </a:r>
            <a:r>
              <a:rPr lang="en-IN" dirty="0" smtClean="0"/>
              <a:t>0.9386</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90352343"/>
              </p:ext>
            </p:extLst>
          </p:nvPr>
        </p:nvGraphicFramePr>
        <p:xfrm>
          <a:off x="1295400" y="3040216"/>
          <a:ext cx="6172200" cy="2375495"/>
        </p:xfrm>
        <a:graphic>
          <a:graphicData uri="http://schemas.openxmlformats.org/drawingml/2006/table">
            <a:tbl>
              <a:tblPr firstRow="1" firstCol="1" bandRow="1">
                <a:tableStyleId>{5C22544A-7EE6-4342-B048-85BDC9FD1C3A}</a:tableStyleId>
              </a:tblPr>
              <a:tblGrid>
                <a:gridCol w="1508000"/>
                <a:gridCol w="1165735"/>
                <a:gridCol w="1165735"/>
                <a:gridCol w="1166365"/>
                <a:gridCol w="1166365"/>
              </a:tblGrid>
              <a:tr h="263944">
                <a:tc>
                  <a:txBody>
                    <a:bodyPr/>
                    <a:lstStyle/>
                    <a:p>
                      <a:pPr marL="457200" indent="136525">
                        <a:lnSpc>
                          <a:spcPct val="90000"/>
                        </a:lnSpc>
                        <a:spcAft>
                          <a:spcPts val="0"/>
                        </a:spcAft>
                      </a:pPr>
                      <a:r>
                        <a:rPr lang="en-IN" sz="1200" spc="-5" dirty="0">
                          <a:effectLst/>
                        </a:rPr>
                        <a:t> </a:t>
                      </a:r>
                      <a:endParaRPr lang="en-IN" sz="1100" dirty="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Precision</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Recall</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F1-score</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Support</a:t>
                      </a:r>
                      <a:endParaRPr lang="en-IN" sz="1100">
                        <a:effectLst/>
                        <a:latin typeface="Calibri"/>
                        <a:ea typeface="Droid Sans Fallback"/>
                        <a:cs typeface="Mangal"/>
                      </a:endParaRPr>
                    </a:p>
                  </a:txBody>
                  <a:tcPr marL="68580" marR="68580" marT="0" marB="0"/>
                </a:tc>
              </a:tr>
              <a:tr h="263944">
                <a:tc>
                  <a:txBody>
                    <a:bodyPr/>
                    <a:lstStyle/>
                    <a:p>
                      <a:pPr indent="136525">
                        <a:lnSpc>
                          <a:spcPct val="90000"/>
                        </a:lnSpc>
                        <a:spcAft>
                          <a:spcPts val="0"/>
                        </a:spcAft>
                      </a:pPr>
                      <a:r>
                        <a:rPr lang="en-IN" sz="1200" spc="-5">
                          <a:effectLst/>
                        </a:rPr>
                        <a:t>Business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157</a:t>
                      </a:r>
                      <a:endParaRPr lang="en-IN" sz="1100">
                        <a:effectLst/>
                        <a:latin typeface="Calibri"/>
                        <a:ea typeface="Droid Sans Fallback"/>
                        <a:cs typeface="Mangal"/>
                      </a:endParaRPr>
                    </a:p>
                  </a:txBody>
                  <a:tcPr marL="68580" marR="68580" marT="0" marB="0"/>
                </a:tc>
              </a:tr>
              <a:tr h="527887">
                <a:tc>
                  <a:txBody>
                    <a:bodyPr/>
                    <a:lstStyle/>
                    <a:p>
                      <a:pPr indent="136525">
                        <a:lnSpc>
                          <a:spcPct val="90000"/>
                        </a:lnSpc>
                        <a:spcAft>
                          <a:spcPts val="0"/>
                        </a:spcAft>
                      </a:pPr>
                      <a:r>
                        <a:rPr lang="en-IN" sz="1200" spc="-5">
                          <a:effectLst/>
                        </a:rPr>
                        <a:t>Entertainment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0.85</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0.91</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112</a:t>
                      </a:r>
                      <a:endParaRPr lang="en-IN" sz="1100">
                        <a:effectLst/>
                        <a:latin typeface="Calibri"/>
                        <a:ea typeface="Droid Sans Fallback"/>
                        <a:cs typeface="Mangal"/>
                      </a:endParaRPr>
                    </a:p>
                  </a:txBody>
                  <a:tcPr marL="68580" marR="68580" marT="0" marB="0"/>
                </a:tc>
              </a:tr>
              <a:tr h="263944">
                <a:tc>
                  <a:txBody>
                    <a:bodyPr/>
                    <a:lstStyle/>
                    <a:p>
                      <a:pPr indent="136525">
                        <a:lnSpc>
                          <a:spcPct val="90000"/>
                        </a:lnSpc>
                        <a:spcAft>
                          <a:spcPts val="0"/>
                        </a:spcAft>
                      </a:pPr>
                      <a:r>
                        <a:rPr lang="en-IN" sz="1200" spc="-5">
                          <a:effectLst/>
                        </a:rPr>
                        <a:t>Politics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0.84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0.91</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109</a:t>
                      </a:r>
                      <a:endParaRPr lang="en-IN" sz="1100">
                        <a:effectLst/>
                        <a:latin typeface="Calibri"/>
                        <a:ea typeface="Droid Sans Fallback"/>
                        <a:cs typeface="Mangal"/>
                      </a:endParaRPr>
                    </a:p>
                  </a:txBody>
                  <a:tcPr marL="68580" marR="68580" marT="0" marB="0"/>
                </a:tc>
              </a:tr>
              <a:tr h="263944">
                <a:tc>
                  <a:txBody>
                    <a:bodyPr/>
                    <a:lstStyle/>
                    <a:p>
                      <a:pPr indent="136525">
                        <a:lnSpc>
                          <a:spcPct val="90000"/>
                        </a:lnSpc>
                        <a:spcAft>
                          <a:spcPts val="0"/>
                        </a:spcAft>
                      </a:pPr>
                      <a:r>
                        <a:rPr lang="en-IN" sz="1200" spc="-5">
                          <a:effectLst/>
                        </a:rPr>
                        <a:t>Sport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152</a:t>
                      </a:r>
                      <a:endParaRPr lang="en-IN" sz="1100">
                        <a:effectLst/>
                        <a:latin typeface="Calibri"/>
                        <a:ea typeface="Droid Sans Fallback"/>
                        <a:cs typeface="Mangal"/>
                      </a:endParaRPr>
                    </a:p>
                  </a:txBody>
                  <a:tcPr marL="68580" marR="68580" marT="0" marB="0"/>
                </a:tc>
              </a:tr>
              <a:tr h="263944">
                <a:tc>
                  <a:txBody>
                    <a:bodyPr/>
                    <a:lstStyle/>
                    <a:p>
                      <a:pPr indent="136525">
                        <a:lnSpc>
                          <a:spcPct val="90000"/>
                        </a:lnSpc>
                        <a:spcAft>
                          <a:spcPts val="0"/>
                        </a:spcAft>
                      </a:pPr>
                      <a:r>
                        <a:rPr lang="en-IN" sz="1200" spc="-5">
                          <a:effectLst/>
                        </a:rPr>
                        <a:t>Tech</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0.98</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0.91</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138</a:t>
                      </a:r>
                      <a:endParaRPr lang="en-IN" sz="1100">
                        <a:effectLst/>
                        <a:latin typeface="Calibri"/>
                        <a:ea typeface="Droid Sans Fallback"/>
                        <a:cs typeface="Mangal"/>
                      </a:endParaRPr>
                    </a:p>
                  </a:txBody>
                  <a:tcPr marL="68580" marR="68580" marT="0" marB="0"/>
                </a:tc>
              </a:tr>
              <a:tr h="263944">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r>
              <a:tr h="263944">
                <a:tc>
                  <a:txBody>
                    <a:bodyPr/>
                    <a:lstStyle/>
                    <a:p>
                      <a:pPr indent="136525">
                        <a:lnSpc>
                          <a:spcPct val="90000"/>
                        </a:lnSpc>
                        <a:spcAft>
                          <a:spcPts val="0"/>
                        </a:spcAft>
                      </a:pPr>
                      <a:r>
                        <a:rPr lang="en-IN" sz="1200" spc="-5">
                          <a:effectLst/>
                        </a:rPr>
                        <a:t>Micro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dirty="0">
                          <a:effectLst/>
                        </a:rPr>
                        <a:t>668</a:t>
                      </a:r>
                      <a:endParaRPr lang="en-IN" sz="1100" dirty="0">
                        <a:effectLst/>
                        <a:latin typeface="Calibri"/>
                        <a:ea typeface="Droid Sans Fallback"/>
                        <a:cs typeface="Mangal"/>
                      </a:endParaRPr>
                    </a:p>
                  </a:txBody>
                  <a:tcPr marL="68580" marR="68580" marT="0" marB="0"/>
                </a:tc>
              </a:tr>
            </a:tbl>
          </a:graphicData>
        </a:graphic>
      </p:graphicFrame>
    </p:spTree>
    <p:extLst>
      <p:ext uri="{BB962C8B-B14F-4D97-AF65-F5344CB8AC3E}">
        <p14:creationId xmlns:p14="http://schemas.microsoft.com/office/powerpoint/2010/main" val="3413593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 Tree Classifier</a:t>
            </a:r>
            <a:endParaRPr lang="en-IN" dirty="0"/>
          </a:p>
        </p:txBody>
      </p:sp>
      <p:sp>
        <p:nvSpPr>
          <p:cNvPr id="3" name="Content Placeholder 2"/>
          <p:cNvSpPr>
            <a:spLocks noGrp="1"/>
          </p:cNvSpPr>
          <p:nvPr>
            <p:ph idx="1"/>
          </p:nvPr>
        </p:nvSpPr>
        <p:spPr/>
        <p:txBody>
          <a:bodyPr/>
          <a:lstStyle/>
          <a:p>
            <a:r>
              <a:rPr lang="en-IN" dirty="0"/>
              <a:t>Accuracy using Random </a:t>
            </a:r>
            <a:r>
              <a:rPr lang="en-IN" dirty="0" smtClean="0"/>
              <a:t>forest is 0.9446</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95147867"/>
              </p:ext>
            </p:extLst>
          </p:nvPr>
        </p:nvGraphicFramePr>
        <p:xfrm>
          <a:off x="1371603" y="2438400"/>
          <a:ext cx="6095998" cy="3276599"/>
        </p:xfrm>
        <a:graphic>
          <a:graphicData uri="http://schemas.openxmlformats.org/drawingml/2006/table">
            <a:tbl>
              <a:tblPr firstRow="1" firstCol="1" bandRow="1">
                <a:tableStyleId>{5C22544A-7EE6-4342-B048-85BDC9FD1C3A}</a:tableStyleId>
              </a:tblPr>
              <a:tblGrid>
                <a:gridCol w="1218936"/>
                <a:gridCol w="1218936"/>
                <a:gridCol w="1218936"/>
                <a:gridCol w="1219595"/>
                <a:gridCol w="1219595"/>
              </a:tblGrid>
              <a:tr h="367149">
                <a:tc>
                  <a:txBody>
                    <a:bodyPr/>
                    <a:lstStyle/>
                    <a:p>
                      <a:pPr marL="457200"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Precision</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Recall</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F1-score</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Support</a:t>
                      </a:r>
                      <a:endParaRPr lang="en-IN" sz="1100">
                        <a:effectLst/>
                        <a:latin typeface="Calibri"/>
                        <a:ea typeface="Droid Sans Fallback"/>
                        <a:cs typeface="Mangal"/>
                      </a:endParaRPr>
                    </a:p>
                  </a:txBody>
                  <a:tcPr marL="68580" marR="68580" marT="0" marB="0"/>
                </a:tc>
              </a:tr>
              <a:tr h="290945">
                <a:tc>
                  <a:txBody>
                    <a:bodyPr/>
                    <a:lstStyle/>
                    <a:p>
                      <a:pPr indent="136525">
                        <a:lnSpc>
                          <a:spcPct val="90000"/>
                        </a:lnSpc>
                        <a:spcAft>
                          <a:spcPts val="0"/>
                        </a:spcAft>
                      </a:pPr>
                      <a:r>
                        <a:rPr lang="en-IN" sz="1200" spc="-5">
                          <a:effectLst/>
                        </a:rPr>
                        <a:t>Business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0.91</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0.96</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157</a:t>
                      </a:r>
                      <a:endParaRPr lang="en-IN" sz="1100">
                        <a:effectLst/>
                        <a:latin typeface="Calibri"/>
                        <a:ea typeface="Droid Sans Fallback"/>
                        <a:cs typeface="Mangal"/>
                      </a:endParaRPr>
                    </a:p>
                  </a:txBody>
                  <a:tcPr marL="68580" marR="68580" marT="0" marB="0"/>
                </a:tc>
              </a:tr>
              <a:tr h="581890">
                <a:tc>
                  <a:txBody>
                    <a:bodyPr/>
                    <a:lstStyle/>
                    <a:p>
                      <a:pPr indent="136525">
                        <a:lnSpc>
                          <a:spcPct val="90000"/>
                        </a:lnSpc>
                        <a:spcAft>
                          <a:spcPts val="0"/>
                        </a:spcAft>
                      </a:pPr>
                      <a:r>
                        <a:rPr lang="en-IN" sz="1200" spc="-5">
                          <a:effectLst/>
                        </a:rPr>
                        <a:t>Entertainment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0.90</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112</a:t>
                      </a:r>
                      <a:endParaRPr lang="en-IN" sz="1100">
                        <a:effectLst/>
                        <a:latin typeface="Calibri"/>
                        <a:ea typeface="Droid Sans Fallback"/>
                        <a:cs typeface="Mangal"/>
                      </a:endParaRPr>
                    </a:p>
                  </a:txBody>
                  <a:tcPr marL="68580" marR="68580" marT="0" marB="0"/>
                </a:tc>
              </a:tr>
              <a:tr h="290945">
                <a:tc>
                  <a:txBody>
                    <a:bodyPr/>
                    <a:lstStyle/>
                    <a:p>
                      <a:pPr indent="136525">
                        <a:lnSpc>
                          <a:spcPct val="90000"/>
                        </a:lnSpc>
                        <a:spcAft>
                          <a:spcPts val="0"/>
                        </a:spcAft>
                      </a:pPr>
                      <a:r>
                        <a:rPr lang="en-IN" sz="1200" spc="-5">
                          <a:effectLst/>
                        </a:rPr>
                        <a:t>Politics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109</a:t>
                      </a:r>
                      <a:endParaRPr lang="en-IN" sz="1100">
                        <a:effectLst/>
                        <a:latin typeface="Calibri"/>
                        <a:ea typeface="Droid Sans Fallback"/>
                        <a:cs typeface="Mangal"/>
                      </a:endParaRPr>
                    </a:p>
                  </a:txBody>
                  <a:tcPr marL="68580" marR="68580" marT="0" marB="0"/>
                </a:tc>
              </a:tr>
              <a:tr h="290945">
                <a:tc>
                  <a:txBody>
                    <a:bodyPr/>
                    <a:lstStyle/>
                    <a:p>
                      <a:pPr indent="136525">
                        <a:lnSpc>
                          <a:spcPct val="90000"/>
                        </a:lnSpc>
                        <a:spcAft>
                          <a:spcPts val="0"/>
                        </a:spcAft>
                      </a:pPr>
                      <a:r>
                        <a:rPr lang="en-IN" sz="1200" spc="-5">
                          <a:effectLst/>
                        </a:rPr>
                        <a:t>Sport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0.96</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152</a:t>
                      </a:r>
                      <a:endParaRPr lang="en-IN" sz="1100">
                        <a:effectLst/>
                        <a:latin typeface="Calibri"/>
                        <a:ea typeface="Droid Sans Fallback"/>
                        <a:cs typeface="Mangal"/>
                      </a:endParaRPr>
                    </a:p>
                  </a:txBody>
                  <a:tcPr marL="68580" marR="68580" marT="0" marB="0"/>
                </a:tc>
              </a:tr>
              <a:tr h="290945">
                <a:tc>
                  <a:txBody>
                    <a:bodyPr/>
                    <a:lstStyle/>
                    <a:p>
                      <a:pPr indent="136525">
                        <a:lnSpc>
                          <a:spcPct val="90000"/>
                        </a:lnSpc>
                        <a:spcAft>
                          <a:spcPts val="0"/>
                        </a:spcAft>
                      </a:pPr>
                      <a:r>
                        <a:rPr lang="en-IN" sz="1200" spc="-5">
                          <a:effectLst/>
                        </a:rPr>
                        <a:t>Tech</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0.91</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138</a:t>
                      </a:r>
                      <a:endParaRPr lang="en-IN" sz="1100">
                        <a:effectLst/>
                        <a:latin typeface="Calibri"/>
                        <a:ea typeface="Droid Sans Fallback"/>
                        <a:cs typeface="Mangal"/>
                      </a:endParaRPr>
                    </a:p>
                  </a:txBody>
                  <a:tcPr marL="68580" marR="68580" marT="0" marB="0"/>
                </a:tc>
              </a:tr>
              <a:tr h="290945">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r>
              <a:tr h="290945">
                <a:tc>
                  <a:txBody>
                    <a:bodyPr/>
                    <a:lstStyle/>
                    <a:p>
                      <a:pPr indent="136525">
                        <a:lnSpc>
                          <a:spcPct val="90000"/>
                        </a:lnSpc>
                        <a:spcAft>
                          <a:spcPts val="0"/>
                        </a:spcAft>
                      </a:pPr>
                      <a:r>
                        <a:rPr lang="en-IN" sz="1200" spc="-5">
                          <a:effectLst/>
                        </a:rPr>
                        <a:t>Micro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668</a:t>
                      </a:r>
                      <a:endParaRPr lang="en-IN" sz="1100">
                        <a:effectLst/>
                        <a:latin typeface="Calibri"/>
                        <a:ea typeface="Droid Sans Fallback"/>
                        <a:cs typeface="Mangal"/>
                      </a:endParaRPr>
                    </a:p>
                  </a:txBody>
                  <a:tcPr marL="68580" marR="68580" marT="0" marB="0"/>
                </a:tc>
              </a:tr>
              <a:tr h="290945">
                <a:tc>
                  <a:txBody>
                    <a:bodyPr/>
                    <a:lstStyle/>
                    <a:p>
                      <a:pPr indent="136525">
                        <a:lnSpc>
                          <a:spcPct val="90000"/>
                        </a:lnSpc>
                        <a:spcAft>
                          <a:spcPts val="0"/>
                        </a:spcAft>
                      </a:pPr>
                      <a:r>
                        <a:rPr lang="en-IN" sz="1200" spc="-5">
                          <a:effectLst/>
                        </a:rPr>
                        <a:t>Macro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668</a:t>
                      </a:r>
                      <a:endParaRPr lang="en-IN" sz="1100">
                        <a:effectLst/>
                        <a:latin typeface="Calibri"/>
                        <a:ea typeface="Droid Sans Fallback"/>
                        <a:cs typeface="Mangal"/>
                      </a:endParaRPr>
                    </a:p>
                  </a:txBody>
                  <a:tcPr marL="68580" marR="68580" marT="0" marB="0"/>
                </a:tc>
              </a:tr>
              <a:tr h="290945">
                <a:tc>
                  <a:txBody>
                    <a:bodyPr/>
                    <a:lstStyle/>
                    <a:p>
                      <a:pPr indent="136525">
                        <a:lnSpc>
                          <a:spcPct val="90000"/>
                        </a:lnSpc>
                        <a:spcAft>
                          <a:spcPts val="0"/>
                        </a:spcAft>
                      </a:pPr>
                      <a:r>
                        <a:rPr lang="en-IN" sz="1200" spc="-5">
                          <a:effectLst/>
                        </a:rPr>
                        <a:t>Weighted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dirty="0">
                          <a:effectLst/>
                        </a:rPr>
                        <a:t>0.94</a:t>
                      </a:r>
                      <a:endParaRPr lang="en-IN" sz="1100" dirty="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dirty="0">
                          <a:effectLst/>
                        </a:rPr>
                        <a:t>668</a:t>
                      </a:r>
                      <a:endParaRPr lang="en-IN" sz="1100" dirty="0">
                        <a:effectLst/>
                        <a:latin typeface="Calibri"/>
                        <a:ea typeface="Droid Sans Fallback"/>
                        <a:cs typeface="Mangal"/>
                      </a:endParaRPr>
                    </a:p>
                  </a:txBody>
                  <a:tcPr marL="68580" marR="68580" marT="0" marB="0"/>
                </a:tc>
              </a:tr>
            </a:tbl>
          </a:graphicData>
        </a:graphic>
      </p:graphicFrame>
    </p:spTree>
    <p:extLst>
      <p:ext uri="{BB962C8B-B14F-4D97-AF65-F5344CB8AC3E}">
        <p14:creationId xmlns:p14="http://schemas.microsoft.com/office/powerpoint/2010/main" val="1443436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Linear-SVM </a:t>
            </a:r>
            <a:r>
              <a:rPr lang="en-IN" dirty="0"/>
              <a:t>Classifier</a:t>
            </a:r>
          </a:p>
        </p:txBody>
      </p:sp>
      <p:sp>
        <p:nvSpPr>
          <p:cNvPr id="3" name="Content Placeholder 2"/>
          <p:cNvSpPr>
            <a:spLocks noGrp="1"/>
          </p:cNvSpPr>
          <p:nvPr>
            <p:ph idx="1"/>
          </p:nvPr>
        </p:nvSpPr>
        <p:spPr/>
        <p:txBody>
          <a:bodyPr/>
          <a:lstStyle/>
          <a:p>
            <a:r>
              <a:rPr lang="en-IN" dirty="0"/>
              <a:t>Accuracy using Linear </a:t>
            </a:r>
            <a:r>
              <a:rPr lang="en-IN" dirty="0" err="1"/>
              <a:t>svm</a:t>
            </a:r>
            <a:r>
              <a:rPr lang="en-IN" dirty="0"/>
              <a:t> is </a:t>
            </a:r>
            <a:r>
              <a:rPr lang="en-IN" dirty="0" smtClean="0"/>
              <a:t>0.9746</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92492124"/>
              </p:ext>
            </p:extLst>
          </p:nvPr>
        </p:nvGraphicFramePr>
        <p:xfrm>
          <a:off x="1371600" y="2743196"/>
          <a:ext cx="6554470" cy="2801116"/>
        </p:xfrm>
        <a:graphic>
          <a:graphicData uri="http://schemas.openxmlformats.org/drawingml/2006/table">
            <a:tbl>
              <a:tblPr firstRow="1" firstCol="1" bandRow="1">
                <a:tableStyleId>{5C22544A-7EE6-4342-B048-85BDC9FD1C3A}</a:tableStyleId>
              </a:tblPr>
              <a:tblGrid>
                <a:gridCol w="1310610"/>
                <a:gridCol w="1310610"/>
                <a:gridCol w="1310610"/>
                <a:gridCol w="1311320"/>
                <a:gridCol w="1311320"/>
              </a:tblGrid>
              <a:tr h="254647">
                <a:tc>
                  <a:txBody>
                    <a:bodyPr/>
                    <a:lstStyle/>
                    <a:p>
                      <a:pPr marL="457200"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Precision</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Recall</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F1-score</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Support</a:t>
                      </a:r>
                      <a:endParaRPr lang="en-IN" sz="1100">
                        <a:effectLst/>
                        <a:latin typeface="Calibri"/>
                        <a:ea typeface="Droid Sans Fallback"/>
                        <a:cs typeface="Mangal"/>
                      </a:endParaRPr>
                    </a:p>
                  </a:txBody>
                  <a:tcPr marL="68580" marR="68580" marT="0" marB="0"/>
                </a:tc>
              </a:tr>
              <a:tr h="254647">
                <a:tc>
                  <a:txBody>
                    <a:bodyPr/>
                    <a:lstStyle/>
                    <a:p>
                      <a:pPr indent="136525">
                        <a:lnSpc>
                          <a:spcPct val="90000"/>
                        </a:lnSpc>
                        <a:spcAft>
                          <a:spcPts val="0"/>
                        </a:spcAft>
                      </a:pPr>
                      <a:r>
                        <a:rPr lang="en-IN" sz="1200" spc="-5">
                          <a:effectLst/>
                        </a:rPr>
                        <a:t>Business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0.96</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157</a:t>
                      </a:r>
                      <a:endParaRPr lang="en-IN" sz="1100">
                        <a:effectLst/>
                        <a:latin typeface="Calibri"/>
                        <a:ea typeface="Droid Sans Fallback"/>
                        <a:cs typeface="Mangal"/>
                      </a:endParaRPr>
                    </a:p>
                  </a:txBody>
                  <a:tcPr marL="68580" marR="68580" marT="0" marB="0"/>
                </a:tc>
              </a:tr>
              <a:tr h="509293">
                <a:tc>
                  <a:txBody>
                    <a:bodyPr/>
                    <a:lstStyle/>
                    <a:p>
                      <a:pPr indent="136525">
                        <a:lnSpc>
                          <a:spcPct val="90000"/>
                        </a:lnSpc>
                        <a:spcAft>
                          <a:spcPts val="0"/>
                        </a:spcAft>
                      </a:pPr>
                      <a:r>
                        <a:rPr lang="en-IN" sz="1200" spc="-5">
                          <a:effectLst/>
                        </a:rPr>
                        <a:t>Entertainment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0.98</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0.96</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112</a:t>
                      </a:r>
                      <a:endParaRPr lang="en-IN" sz="1100">
                        <a:effectLst/>
                        <a:latin typeface="Calibri"/>
                        <a:ea typeface="Droid Sans Fallback"/>
                        <a:cs typeface="Mangal"/>
                      </a:endParaRPr>
                    </a:p>
                  </a:txBody>
                  <a:tcPr marL="68580" marR="68580" marT="0" marB="0"/>
                </a:tc>
              </a:tr>
              <a:tr h="254647">
                <a:tc>
                  <a:txBody>
                    <a:bodyPr/>
                    <a:lstStyle/>
                    <a:p>
                      <a:pPr indent="136525">
                        <a:lnSpc>
                          <a:spcPct val="90000"/>
                        </a:lnSpc>
                        <a:spcAft>
                          <a:spcPts val="0"/>
                        </a:spcAft>
                      </a:pPr>
                      <a:r>
                        <a:rPr lang="en-IN" sz="1200" spc="-5">
                          <a:effectLst/>
                        </a:rPr>
                        <a:t>Politics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0.96</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109</a:t>
                      </a:r>
                      <a:endParaRPr lang="en-IN" sz="1100">
                        <a:effectLst/>
                        <a:latin typeface="Calibri"/>
                        <a:ea typeface="Droid Sans Fallback"/>
                        <a:cs typeface="Mangal"/>
                      </a:endParaRPr>
                    </a:p>
                  </a:txBody>
                  <a:tcPr marL="68580" marR="68580" marT="0" marB="0"/>
                </a:tc>
              </a:tr>
              <a:tr h="254647">
                <a:tc>
                  <a:txBody>
                    <a:bodyPr/>
                    <a:lstStyle/>
                    <a:p>
                      <a:pPr indent="136525">
                        <a:lnSpc>
                          <a:spcPct val="90000"/>
                        </a:lnSpc>
                        <a:spcAft>
                          <a:spcPts val="0"/>
                        </a:spcAft>
                      </a:pPr>
                      <a:r>
                        <a:rPr lang="en-IN" sz="1200" spc="-5">
                          <a:effectLst/>
                        </a:rPr>
                        <a:t>Sport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0.98</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152</a:t>
                      </a:r>
                      <a:endParaRPr lang="en-IN" sz="1100">
                        <a:effectLst/>
                        <a:latin typeface="Calibri"/>
                        <a:ea typeface="Droid Sans Fallback"/>
                        <a:cs typeface="Mangal"/>
                      </a:endParaRPr>
                    </a:p>
                  </a:txBody>
                  <a:tcPr marL="68580" marR="68580" marT="0" marB="0"/>
                </a:tc>
              </a:tr>
              <a:tr h="254647">
                <a:tc>
                  <a:txBody>
                    <a:bodyPr/>
                    <a:lstStyle/>
                    <a:p>
                      <a:pPr indent="136525">
                        <a:lnSpc>
                          <a:spcPct val="90000"/>
                        </a:lnSpc>
                        <a:spcAft>
                          <a:spcPts val="0"/>
                        </a:spcAft>
                      </a:pPr>
                      <a:r>
                        <a:rPr lang="en-IN" sz="1200" spc="-5">
                          <a:effectLst/>
                        </a:rPr>
                        <a:t>Tech</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0.96</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0.98</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138</a:t>
                      </a:r>
                      <a:endParaRPr lang="en-IN" sz="1100">
                        <a:effectLst/>
                        <a:latin typeface="Calibri"/>
                        <a:ea typeface="Droid Sans Fallback"/>
                        <a:cs typeface="Mangal"/>
                      </a:endParaRPr>
                    </a:p>
                  </a:txBody>
                  <a:tcPr marL="68580" marR="68580" marT="0" marB="0"/>
                </a:tc>
              </a:tr>
              <a:tr h="254647">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r>
              <a:tr h="254647">
                <a:tc>
                  <a:txBody>
                    <a:bodyPr/>
                    <a:lstStyle/>
                    <a:p>
                      <a:pPr indent="136525">
                        <a:lnSpc>
                          <a:spcPct val="90000"/>
                        </a:lnSpc>
                        <a:spcAft>
                          <a:spcPts val="0"/>
                        </a:spcAft>
                      </a:pPr>
                      <a:r>
                        <a:rPr lang="en-IN" sz="1200" spc="-5">
                          <a:effectLst/>
                        </a:rPr>
                        <a:t>Micro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668</a:t>
                      </a:r>
                      <a:endParaRPr lang="en-IN" sz="1100">
                        <a:effectLst/>
                        <a:latin typeface="Calibri"/>
                        <a:ea typeface="Droid Sans Fallback"/>
                        <a:cs typeface="Mangal"/>
                      </a:endParaRPr>
                    </a:p>
                  </a:txBody>
                  <a:tcPr marL="68580" marR="68580" marT="0" marB="0"/>
                </a:tc>
              </a:tr>
              <a:tr h="254647">
                <a:tc>
                  <a:txBody>
                    <a:bodyPr/>
                    <a:lstStyle/>
                    <a:p>
                      <a:pPr indent="136525">
                        <a:lnSpc>
                          <a:spcPct val="90000"/>
                        </a:lnSpc>
                        <a:spcAft>
                          <a:spcPts val="0"/>
                        </a:spcAft>
                      </a:pPr>
                      <a:r>
                        <a:rPr lang="en-IN" sz="1200" spc="-5">
                          <a:effectLst/>
                        </a:rPr>
                        <a:t>Macro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668</a:t>
                      </a:r>
                      <a:endParaRPr lang="en-IN" sz="1100">
                        <a:effectLst/>
                        <a:latin typeface="Calibri"/>
                        <a:ea typeface="Droid Sans Fallback"/>
                        <a:cs typeface="Mangal"/>
                      </a:endParaRPr>
                    </a:p>
                  </a:txBody>
                  <a:tcPr marL="68580" marR="68580" marT="0" marB="0"/>
                </a:tc>
              </a:tr>
              <a:tr h="254647">
                <a:tc>
                  <a:txBody>
                    <a:bodyPr/>
                    <a:lstStyle/>
                    <a:p>
                      <a:pPr indent="136525">
                        <a:lnSpc>
                          <a:spcPct val="90000"/>
                        </a:lnSpc>
                        <a:spcAft>
                          <a:spcPts val="0"/>
                        </a:spcAft>
                      </a:pPr>
                      <a:r>
                        <a:rPr lang="en-IN" sz="1200" spc="-5">
                          <a:effectLst/>
                        </a:rPr>
                        <a:t>Weighted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dirty="0">
                          <a:effectLst/>
                        </a:rPr>
                        <a:t>668</a:t>
                      </a:r>
                      <a:endParaRPr lang="en-IN" sz="1100" dirty="0">
                        <a:effectLst/>
                        <a:latin typeface="Calibri"/>
                        <a:ea typeface="Droid Sans Fallback"/>
                        <a:cs typeface="Mangal"/>
                      </a:endParaRPr>
                    </a:p>
                  </a:txBody>
                  <a:tcPr marL="68580" marR="68580" marT="0" marB="0"/>
                </a:tc>
              </a:tr>
            </a:tbl>
          </a:graphicData>
        </a:graphic>
      </p:graphicFrame>
    </p:spTree>
    <p:extLst>
      <p:ext uri="{BB962C8B-B14F-4D97-AF65-F5344CB8AC3E}">
        <p14:creationId xmlns:p14="http://schemas.microsoft.com/office/powerpoint/2010/main" val="3593448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KNN Classifier</a:t>
            </a:r>
          </a:p>
        </p:txBody>
      </p:sp>
      <p:sp>
        <p:nvSpPr>
          <p:cNvPr id="3" name="Content Placeholder 2"/>
          <p:cNvSpPr>
            <a:spLocks noGrp="1"/>
          </p:cNvSpPr>
          <p:nvPr>
            <p:ph idx="1"/>
          </p:nvPr>
        </p:nvSpPr>
        <p:spPr/>
        <p:txBody>
          <a:bodyPr/>
          <a:lstStyle/>
          <a:p>
            <a:r>
              <a:rPr lang="en-IN" dirty="0"/>
              <a:t>Accuracy using KNN is </a:t>
            </a:r>
            <a:r>
              <a:rPr lang="en-IN" dirty="0" smtClean="0"/>
              <a:t>0.9346</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65074068"/>
              </p:ext>
            </p:extLst>
          </p:nvPr>
        </p:nvGraphicFramePr>
        <p:xfrm>
          <a:off x="1142999" y="2514600"/>
          <a:ext cx="6248402" cy="2743203"/>
        </p:xfrm>
        <a:graphic>
          <a:graphicData uri="http://schemas.openxmlformats.org/drawingml/2006/table">
            <a:tbl>
              <a:tblPr firstRow="1" firstCol="1" bandRow="1">
                <a:tableStyleId>{5C22544A-7EE6-4342-B048-85BDC9FD1C3A}</a:tableStyleId>
              </a:tblPr>
              <a:tblGrid>
                <a:gridCol w="1249410"/>
                <a:gridCol w="1249410"/>
                <a:gridCol w="1249410"/>
                <a:gridCol w="1250086"/>
                <a:gridCol w="1250086"/>
              </a:tblGrid>
              <a:tr h="249382">
                <a:tc>
                  <a:txBody>
                    <a:bodyPr/>
                    <a:lstStyle/>
                    <a:p>
                      <a:pPr marL="457200"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Precision</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Recall</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F1-score</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Support</a:t>
                      </a:r>
                      <a:endParaRPr lang="en-IN" sz="1100">
                        <a:effectLst/>
                        <a:latin typeface="Calibri"/>
                        <a:ea typeface="Droid Sans Fallback"/>
                        <a:cs typeface="Mangal"/>
                      </a:endParaRPr>
                    </a:p>
                  </a:txBody>
                  <a:tcPr marL="68580" marR="68580" marT="0" marB="0"/>
                </a:tc>
              </a:tr>
              <a:tr h="249382">
                <a:tc>
                  <a:txBody>
                    <a:bodyPr/>
                    <a:lstStyle/>
                    <a:p>
                      <a:pPr indent="136525">
                        <a:lnSpc>
                          <a:spcPct val="90000"/>
                        </a:lnSpc>
                        <a:spcAft>
                          <a:spcPts val="0"/>
                        </a:spcAft>
                      </a:pPr>
                      <a:r>
                        <a:rPr lang="en-IN" sz="1200" spc="-5">
                          <a:effectLst/>
                        </a:rPr>
                        <a:t>Business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0.83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0.89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157</a:t>
                      </a:r>
                      <a:endParaRPr lang="en-IN" sz="1100">
                        <a:effectLst/>
                        <a:latin typeface="Calibri"/>
                        <a:ea typeface="Droid Sans Fallback"/>
                        <a:cs typeface="Mangal"/>
                      </a:endParaRPr>
                    </a:p>
                  </a:txBody>
                  <a:tcPr marL="68580" marR="68580" marT="0" marB="0"/>
                </a:tc>
              </a:tr>
              <a:tr h="498765">
                <a:tc>
                  <a:txBody>
                    <a:bodyPr/>
                    <a:lstStyle/>
                    <a:p>
                      <a:pPr indent="136525">
                        <a:lnSpc>
                          <a:spcPct val="90000"/>
                        </a:lnSpc>
                        <a:spcAft>
                          <a:spcPts val="0"/>
                        </a:spcAft>
                      </a:pPr>
                      <a:r>
                        <a:rPr lang="en-IN" sz="1200" spc="-5">
                          <a:effectLst/>
                        </a:rPr>
                        <a:t>Entertainment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0.95</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0.92</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112</a:t>
                      </a:r>
                      <a:endParaRPr lang="en-IN" sz="1100">
                        <a:effectLst/>
                        <a:latin typeface="Calibri"/>
                        <a:ea typeface="Droid Sans Fallback"/>
                        <a:cs typeface="Mangal"/>
                      </a:endParaRPr>
                    </a:p>
                  </a:txBody>
                  <a:tcPr marL="68580" marR="68580" marT="0" marB="0"/>
                </a:tc>
              </a:tr>
              <a:tr h="249382">
                <a:tc>
                  <a:txBody>
                    <a:bodyPr/>
                    <a:lstStyle/>
                    <a:p>
                      <a:pPr indent="136525">
                        <a:lnSpc>
                          <a:spcPct val="90000"/>
                        </a:lnSpc>
                        <a:spcAft>
                          <a:spcPts val="0"/>
                        </a:spcAft>
                      </a:pPr>
                      <a:r>
                        <a:rPr lang="en-IN" sz="1200" spc="-5">
                          <a:effectLst/>
                        </a:rPr>
                        <a:t>Politics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0.81</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0.88</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109</a:t>
                      </a:r>
                      <a:endParaRPr lang="en-IN" sz="1100">
                        <a:effectLst/>
                        <a:latin typeface="Calibri"/>
                        <a:ea typeface="Droid Sans Fallback"/>
                        <a:cs typeface="Mangal"/>
                      </a:endParaRPr>
                    </a:p>
                  </a:txBody>
                  <a:tcPr marL="68580" marR="68580" marT="0" marB="0"/>
                </a:tc>
              </a:tr>
              <a:tr h="249382">
                <a:tc>
                  <a:txBody>
                    <a:bodyPr/>
                    <a:lstStyle/>
                    <a:p>
                      <a:pPr indent="136525">
                        <a:lnSpc>
                          <a:spcPct val="90000"/>
                        </a:lnSpc>
                        <a:spcAft>
                          <a:spcPts val="0"/>
                        </a:spcAft>
                      </a:pPr>
                      <a:r>
                        <a:rPr lang="en-IN" sz="1200" spc="-5">
                          <a:effectLst/>
                        </a:rPr>
                        <a:t>Sport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152</a:t>
                      </a:r>
                      <a:endParaRPr lang="en-IN" sz="1100">
                        <a:effectLst/>
                        <a:latin typeface="Calibri"/>
                        <a:ea typeface="Droid Sans Fallback"/>
                        <a:cs typeface="Mangal"/>
                      </a:endParaRPr>
                    </a:p>
                  </a:txBody>
                  <a:tcPr marL="68580" marR="68580" marT="0" marB="0"/>
                </a:tc>
              </a:tr>
              <a:tr h="249382">
                <a:tc>
                  <a:txBody>
                    <a:bodyPr/>
                    <a:lstStyle/>
                    <a:p>
                      <a:pPr indent="136525">
                        <a:lnSpc>
                          <a:spcPct val="90000"/>
                        </a:lnSpc>
                        <a:spcAft>
                          <a:spcPts val="0"/>
                        </a:spcAft>
                      </a:pPr>
                      <a:r>
                        <a:rPr lang="en-IN" sz="1200" spc="-5">
                          <a:effectLst/>
                        </a:rPr>
                        <a:t>Tech</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0.94</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138</a:t>
                      </a:r>
                      <a:endParaRPr lang="en-IN" sz="1100">
                        <a:effectLst/>
                        <a:latin typeface="Calibri"/>
                        <a:ea typeface="Droid Sans Fallback"/>
                        <a:cs typeface="Mangal"/>
                      </a:endParaRPr>
                    </a:p>
                  </a:txBody>
                  <a:tcPr marL="68580" marR="68580" marT="0" marB="0"/>
                </a:tc>
              </a:tr>
              <a:tr h="249382">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r>
              <a:tr h="249382">
                <a:tc>
                  <a:txBody>
                    <a:bodyPr/>
                    <a:lstStyle/>
                    <a:p>
                      <a:pPr indent="136525">
                        <a:lnSpc>
                          <a:spcPct val="90000"/>
                        </a:lnSpc>
                        <a:spcAft>
                          <a:spcPts val="0"/>
                        </a:spcAft>
                      </a:pPr>
                      <a:r>
                        <a:rPr lang="en-IN" sz="1200" spc="-5">
                          <a:effectLst/>
                        </a:rPr>
                        <a:t>Micro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668</a:t>
                      </a:r>
                      <a:endParaRPr lang="en-IN" sz="1100">
                        <a:effectLst/>
                        <a:latin typeface="Calibri"/>
                        <a:ea typeface="Droid Sans Fallback"/>
                        <a:cs typeface="Mangal"/>
                      </a:endParaRPr>
                    </a:p>
                  </a:txBody>
                  <a:tcPr marL="68580" marR="68580" marT="0" marB="0"/>
                </a:tc>
              </a:tr>
              <a:tr h="249382">
                <a:tc>
                  <a:txBody>
                    <a:bodyPr/>
                    <a:lstStyle/>
                    <a:p>
                      <a:pPr indent="136525">
                        <a:lnSpc>
                          <a:spcPct val="90000"/>
                        </a:lnSpc>
                        <a:spcAft>
                          <a:spcPts val="0"/>
                        </a:spcAft>
                      </a:pPr>
                      <a:r>
                        <a:rPr lang="en-IN" sz="1200" spc="-5">
                          <a:effectLst/>
                        </a:rPr>
                        <a:t>Macro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668</a:t>
                      </a:r>
                      <a:endParaRPr lang="en-IN" sz="1100">
                        <a:effectLst/>
                        <a:latin typeface="Calibri"/>
                        <a:ea typeface="Droid Sans Fallback"/>
                        <a:cs typeface="Mangal"/>
                      </a:endParaRPr>
                    </a:p>
                  </a:txBody>
                  <a:tcPr marL="68580" marR="68580" marT="0" marB="0"/>
                </a:tc>
              </a:tr>
              <a:tr h="249382">
                <a:tc>
                  <a:txBody>
                    <a:bodyPr/>
                    <a:lstStyle/>
                    <a:p>
                      <a:pPr indent="136525">
                        <a:lnSpc>
                          <a:spcPct val="90000"/>
                        </a:lnSpc>
                        <a:spcAft>
                          <a:spcPts val="0"/>
                        </a:spcAft>
                      </a:pPr>
                      <a:r>
                        <a:rPr lang="en-IN" sz="1200" spc="-5">
                          <a:effectLst/>
                        </a:rPr>
                        <a:t>Weighted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0.93</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dirty="0">
                          <a:effectLst/>
                        </a:rPr>
                        <a:t>668</a:t>
                      </a:r>
                      <a:endParaRPr lang="en-IN" sz="1100" dirty="0">
                        <a:effectLst/>
                        <a:latin typeface="Calibri"/>
                        <a:ea typeface="Droid Sans Fallback"/>
                        <a:cs typeface="Mangal"/>
                      </a:endParaRPr>
                    </a:p>
                  </a:txBody>
                  <a:tcPr marL="68580" marR="68580" marT="0" marB="0"/>
                </a:tc>
              </a:tr>
            </a:tbl>
          </a:graphicData>
        </a:graphic>
      </p:graphicFrame>
    </p:spTree>
    <p:extLst>
      <p:ext uri="{BB962C8B-B14F-4D97-AF65-F5344CB8AC3E}">
        <p14:creationId xmlns:p14="http://schemas.microsoft.com/office/powerpoint/2010/main" val="1810648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a:t>
            </a:r>
          </a:p>
        </p:txBody>
      </p:sp>
      <p:sp>
        <p:nvSpPr>
          <p:cNvPr id="3" name="Content Placeholder 2"/>
          <p:cNvSpPr>
            <a:spLocks noGrp="1"/>
          </p:cNvSpPr>
          <p:nvPr>
            <p:ph idx="1"/>
          </p:nvPr>
        </p:nvSpPr>
        <p:spPr/>
        <p:txBody>
          <a:bodyPr/>
          <a:lstStyle/>
          <a:p>
            <a:r>
              <a:rPr lang="en-IN" dirty="0"/>
              <a:t>Accuracy using Logistic Regression is </a:t>
            </a:r>
            <a:r>
              <a:rPr lang="en-IN" dirty="0" smtClean="0"/>
              <a:t>0.9686</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70632032"/>
              </p:ext>
            </p:extLst>
          </p:nvPr>
        </p:nvGraphicFramePr>
        <p:xfrm>
          <a:off x="1524000" y="2514598"/>
          <a:ext cx="6172201" cy="2877314"/>
        </p:xfrm>
        <a:graphic>
          <a:graphicData uri="http://schemas.openxmlformats.org/drawingml/2006/table">
            <a:tbl>
              <a:tblPr firstRow="1" firstCol="1" bandRow="1">
                <a:tableStyleId>{5C22544A-7EE6-4342-B048-85BDC9FD1C3A}</a:tableStyleId>
              </a:tblPr>
              <a:tblGrid>
                <a:gridCol w="1234173"/>
                <a:gridCol w="1234173"/>
                <a:gridCol w="1234173"/>
                <a:gridCol w="1234841"/>
                <a:gridCol w="1234841"/>
              </a:tblGrid>
              <a:tr h="261574">
                <a:tc>
                  <a:txBody>
                    <a:bodyPr/>
                    <a:lstStyle/>
                    <a:p>
                      <a:pPr marL="457200" indent="136525">
                        <a:lnSpc>
                          <a:spcPct val="90000"/>
                        </a:lnSpc>
                        <a:spcAft>
                          <a:spcPts val="0"/>
                        </a:spcAft>
                      </a:pPr>
                      <a:r>
                        <a:rPr lang="en-IN" sz="1200" spc="-5" dirty="0">
                          <a:effectLst/>
                        </a:rPr>
                        <a:t> </a:t>
                      </a:r>
                      <a:endParaRPr lang="en-IN" sz="1100" dirty="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Precision</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dirty="0">
                          <a:effectLst/>
                        </a:rPr>
                        <a:t>Recall</a:t>
                      </a:r>
                      <a:endParaRPr lang="en-IN" sz="1100" dirty="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F1-score</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Support</a:t>
                      </a:r>
                      <a:endParaRPr lang="en-IN" sz="1100">
                        <a:effectLst/>
                        <a:latin typeface="Calibri"/>
                        <a:ea typeface="Droid Sans Fallback"/>
                        <a:cs typeface="Mangal"/>
                      </a:endParaRPr>
                    </a:p>
                  </a:txBody>
                  <a:tcPr marL="68580" marR="68580" marT="0" marB="0"/>
                </a:tc>
              </a:tr>
              <a:tr h="261574">
                <a:tc>
                  <a:txBody>
                    <a:bodyPr/>
                    <a:lstStyle/>
                    <a:p>
                      <a:pPr indent="136525">
                        <a:lnSpc>
                          <a:spcPct val="90000"/>
                        </a:lnSpc>
                        <a:spcAft>
                          <a:spcPts val="0"/>
                        </a:spcAft>
                      </a:pPr>
                      <a:r>
                        <a:rPr lang="en-IN" sz="1200" spc="-5">
                          <a:effectLst/>
                        </a:rPr>
                        <a:t>Business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0.95</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dirty="0">
                          <a:effectLst/>
                        </a:rPr>
                        <a:t>0.96</a:t>
                      </a:r>
                      <a:endParaRPr lang="en-IN" sz="1100" dirty="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0.95</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157</a:t>
                      </a:r>
                      <a:endParaRPr lang="en-IN" sz="1100">
                        <a:effectLst/>
                        <a:latin typeface="Calibri"/>
                        <a:ea typeface="Droid Sans Fallback"/>
                        <a:cs typeface="Mangal"/>
                      </a:endParaRPr>
                    </a:p>
                  </a:txBody>
                  <a:tcPr marL="68580" marR="68580" marT="0" marB="0"/>
                </a:tc>
              </a:tr>
              <a:tr h="523148">
                <a:tc>
                  <a:txBody>
                    <a:bodyPr/>
                    <a:lstStyle/>
                    <a:p>
                      <a:pPr indent="136525">
                        <a:lnSpc>
                          <a:spcPct val="90000"/>
                        </a:lnSpc>
                        <a:spcAft>
                          <a:spcPts val="0"/>
                        </a:spcAft>
                      </a:pPr>
                      <a:r>
                        <a:rPr lang="en-IN" sz="1200" spc="-5">
                          <a:effectLst/>
                        </a:rPr>
                        <a:t>Entertainment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0.96</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112</a:t>
                      </a:r>
                      <a:endParaRPr lang="en-IN" sz="1100">
                        <a:effectLst/>
                        <a:latin typeface="Calibri"/>
                        <a:ea typeface="Droid Sans Fallback"/>
                        <a:cs typeface="Mangal"/>
                      </a:endParaRPr>
                    </a:p>
                  </a:txBody>
                  <a:tcPr marL="68580" marR="68580" marT="0" marB="0"/>
                </a:tc>
              </a:tr>
              <a:tr h="261574">
                <a:tc>
                  <a:txBody>
                    <a:bodyPr/>
                    <a:lstStyle/>
                    <a:p>
                      <a:pPr indent="136525">
                        <a:lnSpc>
                          <a:spcPct val="90000"/>
                        </a:lnSpc>
                        <a:spcAft>
                          <a:spcPts val="0"/>
                        </a:spcAft>
                      </a:pPr>
                      <a:r>
                        <a:rPr lang="en-IN" sz="1200" spc="-5">
                          <a:effectLst/>
                        </a:rPr>
                        <a:t>Politics</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0.95</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0.96</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109</a:t>
                      </a:r>
                      <a:endParaRPr lang="en-IN" sz="1100">
                        <a:effectLst/>
                        <a:latin typeface="Calibri"/>
                        <a:ea typeface="Droid Sans Fallback"/>
                        <a:cs typeface="Mangal"/>
                      </a:endParaRPr>
                    </a:p>
                  </a:txBody>
                  <a:tcPr marL="68580" marR="68580" marT="0" marB="0"/>
                </a:tc>
              </a:tr>
              <a:tr h="261574">
                <a:tc>
                  <a:txBody>
                    <a:bodyPr/>
                    <a:lstStyle/>
                    <a:p>
                      <a:pPr indent="136525">
                        <a:lnSpc>
                          <a:spcPct val="90000"/>
                        </a:lnSpc>
                        <a:spcAft>
                          <a:spcPts val="0"/>
                        </a:spcAft>
                      </a:pPr>
                      <a:r>
                        <a:rPr lang="en-IN" sz="1200" spc="-5">
                          <a:effectLst/>
                        </a:rPr>
                        <a:t>Sport</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0.99</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152</a:t>
                      </a:r>
                      <a:endParaRPr lang="en-IN" sz="1100">
                        <a:effectLst/>
                        <a:latin typeface="Calibri"/>
                        <a:ea typeface="Droid Sans Fallback"/>
                        <a:cs typeface="Mangal"/>
                      </a:endParaRPr>
                    </a:p>
                  </a:txBody>
                  <a:tcPr marL="68580" marR="68580" marT="0" marB="0"/>
                </a:tc>
              </a:tr>
              <a:tr h="261574">
                <a:tc>
                  <a:txBody>
                    <a:bodyPr/>
                    <a:lstStyle/>
                    <a:p>
                      <a:pPr indent="136525">
                        <a:lnSpc>
                          <a:spcPct val="90000"/>
                        </a:lnSpc>
                        <a:spcAft>
                          <a:spcPts val="0"/>
                        </a:spcAft>
                      </a:pPr>
                      <a:r>
                        <a:rPr lang="en-IN" sz="1200" spc="-5">
                          <a:effectLst/>
                        </a:rPr>
                        <a:t>Tech</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0.98</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138</a:t>
                      </a:r>
                      <a:endParaRPr lang="en-IN" sz="1100">
                        <a:effectLst/>
                        <a:latin typeface="Calibri"/>
                        <a:ea typeface="Droid Sans Fallback"/>
                        <a:cs typeface="Mangal"/>
                      </a:endParaRPr>
                    </a:p>
                  </a:txBody>
                  <a:tcPr marL="68580" marR="68580" marT="0" marB="0"/>
                </a:tc>
              </a:tr>
              <a:tr h="261574">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 </a:t>
                      </a:r>
                      <a:endParaRPr lang="en-IN" sz="1100">
                        <a:effectLst/>
                        <a:latin typeface="Calibri"/>
                        <a:ea typeface="Droid Sans Fallback"/>
                        <a:cs typeface="Mangal"/>
                      </a:endParaRPr>
                    </a:p>
                  </a:txBody>
                  <a:tcPr marL="68580" marR="68580" marT="0" marB="0"/>
                </a:tc>
              </a:tr>
              <a:tr h="261574">
                <a:tc>
                  <a:txBody>
                    <a:bodyPr/>
                    <a:lstStyle/>
                    <a:p>
                      <a:pPr indent="136525">
                        <a:lnSpc>
                          <a:spcPct val="90000"/>
                        </a:lnSpc>
                        <a:spcAft>
                          <a:spcPts val="0"/>
                        </a:spcAft>
                      </a:pPr>
                      <a:r>
                        <a:rPr lang="en-IN" sz="1200" spc="-5">
                          <a:effectLst/>
                        </a:rPr>
                        <a:t>Micro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668</a:t>
                      </a:r>
                      <a:endParaRPr lang="en-IN" sz="1100">
                        <a:effectLst/>
                        <a:latin typeface="Calibri"/>
                        <a:ea typeface="Droid Sans Fallback"/>
                        <a:cs typeface="Mangal"/>
                      </a:endParaRPr>
                    </a:p>
                  </a:txBody>
                  <a:tcPr marL="68580" marR="68580" marT="0" marB="0"/>
                </a:tc>
              </a:tr>
              <a:tr h="261574">
                <a:tc>
                  <a:txBody>
                    <a:bodyPr/>
                    <a:lstStyle/>
                    <a:p>
                      <a:pPr indent="136525">
                        <a:lnSpc>
                          <a:spcPct val="90000"/>
                        </a:lnSpc>
                        <a:spcAft>
                          <a:spcPts val="0"/>
                        </a:spcAft>
                      </a:pPr>
                      <a:r>
                        <a:rPr lang="en-IN" sz="1200" spc="-5">
                          <a:effectLst/>
                        </a:rPr>
                        <a:t>Macro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668</a:t>
                      </a:r>
                      <a:endParaRPr lang="en-IN" sz="1100">
                        <a:effectLst/>
                        <a:latin typeface="Calibri"/>
                        <a:ea typeface="Droid Sans Fallback"/>
                        <a:cs typeface="Mangal"/>
                      </a:endParaRPr>
                    </a:p>
                  </a:txBody>
                  <a:tcPr marL="68580" marR="68580" marT="0" marB="0"/>
                </a:tc>
              </a:tr>
              <a:tr h="261574">
                <a:tc>
                  <a:txBody>
                    <a:bodyPr/>
                    <a:lstStyle/>
                    <a:p>
                      <a:pPr indent="136525">
                        <a:lnSpc>
                          <a:spcPct val="90000"/>
                        </a:lnSpc>
                        <a:spcAft>
                          <a:spcPts val="0"/>
                        </a:spcAft>
                      </a:pPr>
                      <a:r>
                        <a:rPr lang="en-IN" sz="1200" spc="-5">
                          <a:effectLst/>
                        </a:rPr>
                        <a:t>Weighted avg</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a:effectLst/>
                        </a:rPr>
                        <a:t>0.97</a:t>
                      </a:r>
                      <a:endParaRPr lang="en-IN" sz="1100">
                        <a:effectLst/>
                        <a:latin typeface="Calibri"/>
                        <a:ea typeface="Droid Sans Fallback"/>
                        <a:cs typeface="Mangal"/>
                      </a:endParaRPr>
                    </a:p>
                  </a:txBody>
                  <a:tcPr marL="68580" marR="68580" marT="0" marB="0"/>
                </a:tc>
                <a:tc>
                  <a:txBody>
                    <a:bodyPr/>
                    <a:lstStyle/>
                    <a:p>
                      <a:pPr indent="136525">
                        <a:lnSpc>
                          <a:spcPct val="90000"/>
                        </a:lnSpc>
                        <a:spcAft>
                          <a:spcPts val="0"/>
                        </a:spcAft>
                      </a:pPr>
                      <a:r>
                        <a:rPr lang="en-IN" sz="1200" spc="-5" dirty="0">
                          <a:effectLst/>
                        </a:rPr>
                        <a:t>668</a:t>
                      </a:r>
                      <a:endParaRPr lang="en-IN" sz="1100" dirty="0">
                        <a:effectLst/>
                        <a:latin typeface="Calibri"/>
                        <a:ea typeface="Droid Sans Fallback"/>
                        <a:cs typeface="Mangal"/>
                      </a:endParaRPr>
                    </a:p>
                  </a:txBody>
                  <a:tcPr marL="68580" marR="68580" marT="0" marB="0"/>
                </a:tc>
              </a:tr>
            </a:tbl>
          </a:graphicData>
        </a:graphic>
      </p:graphicFrame>
    </p:spTree>
    <p:extLst>
      <p:ext uri="{BB962C8B-B14F-4D97-AF65-F5344CB8AC3E}">
        <p14:creationId xmlns:p14="http://schemas.microsoft.com/office/powerpoint/2010/main" val="3441427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of Classifier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0388570"/>
              </p:ext>
            </p:extLst>
          </p:nvPr>
        </p:nvGraphicFramePr>
        <p:xfrm>
          <a:off x="381000" y="2133600"/>
          <a:ext cx="8458201" cy="3810003"/>
        </p:xfrm>
        <a:graphic>
          <a:graphicData uri="http://schemas.openxmlformats.org/drawingml/2006/table">
            <a:tbl>
              <a:tblPr firstRow="1" firstCol="1" bandRow="1">
                <a:tableStyleId>{5C22544A-7EE6-4342-B048-85BDC9FD1C3A}</a:tableStyleId>
              </a:tblPr>
              <a:tblGrid>
                <a:gridCol w="1145985"/>
                <a:gridCol w="774543"/>
                <a:gridCol w="600019"/>
                <a:gridCol w="801572"/>
                <a:gridCol w="688054"/>
                <a:gridCol w="687283"/>
                <a:gridCol w="688054"/>
                <a:gridCol w="801572"/>
                <a:gridCol w="687283"/>
                <a:gridCol w="802343"/>
                <a:gridCol w="781493"/>
              </a:tblGrid>
              <a:tr h="327398">
                <a:tc>
                  <a:txBody>
                    <a:bodyPr/>
                    <a:lstStyle/>
                    <a:p>
                      <a:pPr indent="136525" algn="just">
                        <a:lnSpc>
                          <a:spcPct val="90000"/>
                        </a:lnSpc>
                        <a:spcAft>
                          <a:spcPts val="0"/>
                        </a:spcAft>
                      </a:pPr>
                      <a:r>
                        <a:rPr lang="en-IN" sz="1400" spc="-5">
                          <a:effectLst/>
                        </a:rPr>
                        <a:t>C\P&amp;R</a:t>
                      </a:r>
                      <a:endParaRPr lang="en-IN" sz="1100">
                        <a:effectLst/>
                        <a:latin typeface="Calibri"/>
                        <a:ea typeface="Droid Sans Fallback"/>
                        <a:cs typeface="Mangal"/>
                      </a:endParaRPr>
                    </a:p>
                  </a:txBody>
                  <a:tcPr marL="68580" marR="68580" marT="0" marB="0"/>
                </a:tc>
                <a:tc gridSpan="5">
                  <a:txBody>
                    <a:bodyPr/>
                    <a:lstStyle/>
                    <a:p>
                      <a:pPr indent="136525" algn="ctr">
                        <a:lnSpc>
                          <a:spcPct val="90000"/>
                        </a:lnSpc>
                        <a:spcAft>
                          <a:spcPts val="0"/>
                        </a:spcAft>
                      </a:pPr>
                      <a:r>
                        <a:rPr lang="en-IN" sz="1400" spc="-5">
                          <a:effectLst/>
                        </a:rPr>
                        <a:t>Precision</a:t>
                      </a:r>
                      <a:endParaRPr lang="en-IN" sz="1100">
                        <a:effectLst/>
                        <a:latin typeface="Calibri"/>
                        <a:ea typeface="Droid Sans Fallback"/>
                        <a:cs typeface="Mangal"/>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5">
                  <a:txBody>
                    <a:bodyPr/>
                    <a:lstStyle/>
                    <a:p>
                      <a:pPr indent="136525" algn="ctr">
                        <a:lnSpc>
                          <a:spcPct val="90000"/>
                        </a:lnSpc>
                        <a:spcAft>
                          <a:spcPts val="0"/>
                        </a:spcAft>
                      </a:pPr>
                      <a:r>
                        <a:rPr lang="en-IN" sz="1400" spc="-5">
                          <a:effectLst/>
                        </a:rPr>
                        <a:t>Recalls</a:t>
                      </a:r>
                      <a:endParaRPr lang="en-IN" sz="1100">
                        <a:effectLst/>
                        <a:latin typeface="Calibri"/>
                        <a:ea typeface="Droid Sans Fallback"/>
                        <a:cs typeface="Mangal"/>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97515">
                <a:tc>
                  <a:txBody>
                    <a:bodyPr/>
                    <a:lstStyle/>
                    <a:p>
                      <a:pPr indent="136525" algn="just">
                        <a:lnSpc>
                          <a:spcPct val="90000"/>
                        </a:lnSpc>
                        <a:spcAft>
                          <a:spcPts val="0"/>
                        </a:spcAft>
                      </a:pPr>
                      <a:r>
                        <a:rPr lang="en-IN" sz="1400" spc="-5">
                          <a:effectLst/>
                        </a:rPr>
                        <a:t>Classifiers</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MNB</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RF</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SVM</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KNN</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LR</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MNB</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RF</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SVM</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KNN</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LR</a:t>
                      </a:r>
                      <a:endParaRPr lang="en-IN" sz="1100">
                        <a:effectLst/>
                        <a:latin typeface="Calibri"/>
                        <a:ea typeface="Droid Sans Fallback"/>
                        <a:cs typeface="Mangal"/>
                      </a:endParaRPr>
                    </a:p>
                  </a:txBody>
                  <a:tcPr marL="68580" marR="68580" marT="0" marB="0"/>
                </a:tc>
              </a:tr>
              <a:tr h="497515">
                <a:tc>
                  <a:txBody>
                    <a:bodyPr/>
                    <a:lstStyle/>
                    <a:p>
                      <a:pPr indent="136525" algn="just">
                        <a:lnSpc>
                          <a:spcPct val="90000"/>
                        </a:lnSpc>
                        <a:spcAft>
                          <a:spcPts val="0"/>
                        </a:spcAft>
                      </a:pPr>
                      <a:r>
                        <a:rPr lang="en-IN" sz="1400" spc="-5">
                          <a:effectLst/>
                        </a:rPr>
                        <a:t>Business</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0.91</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0.96</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0.95</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0.96</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0.83</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0.96</a:t>
                      </a:r>
                      <a:endParaRPr lang="en-IN" sz="1100">
                        <a:effectLst/>
                        <a:latin typeface="Calibri"/>
                        <a:ea typeface="Droid Sans Fallback"/>
                        <a:cs typeface="Mangal"/>
                      </a:endParaRPr>
                    </a:p>
                  </a:txBody>
                  <a:tcPr marL="68580" marR="68580" marT="0" marB="0"/>
                </a:tc>
              </a:tr>
              <a:tr h="497515">
                <a:tc>
                  <a:txBody>
                    <a:bodyPr/>
                    <a:lstStyle/>
                    <a:p>
                      <a:pPr indent="136525" algn="just">
                        <a:lnSpc>
                          <a:spcPct val="90000"/>
                        </a:lnSpc>
                        <a:spcAft>
                          <a:spcPts val="0"/>
                        </a:spcAft>
                      </a:pPr>
                      <a:r>
                        <a:rPr lang="en-IN" sz="1400" spc="-5">
                          <a:effectLst/>
                        </a:rPr>
                        <a:t>Entertainment</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0.98</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0.95</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0.85</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0.90</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0.96</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0.92</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0.96</a:t>
                      </a:r>
                      <a:endParaRPr lang="en-IN" sz="1100">
                        <a:effectLst/>
                        <a:latin typeface="Calibri"/>
                        <a:ea typeface="Droid Sans Fallback"/>
                        <a:cs typeface="Mangal"/>
                      </a:endParaRPr>
                    </a:p>
                  </a:txBody>
                  <a:tcPr marL="68580" marR="68580" marT="0" marB="0"/>
                </a:tc>
              </a:tr>
              <a:tr h="497515">
                <a:tc>
                  <a:txBody>
                    <a:bodyPr/>
                    <a:lstStyle/>
                    <a:p>
                      <a:pPr indent="136525" algn="just">
                        <a:lnSpc>
                          <a:spcPct val="90000"/>
                        </a:lnSpc>
                        <a:spcAft>
                          <a:spcPts val="0"/>
                        </a:spcAft>
                      </a:pPr>
                      <a:r>
                        <a:rPr lang="en-IN" sz="1400" spc="-5">
                          <a:effectLst/>
                        </a:rPr>
                        <a:t>Politics</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0.84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0.93</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0.96</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0.81</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0.95</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r>
              <a:tr h="497515">
                <a:tc>
                  <a:txBody>
                    <a:bodyPr/>
                    <a:lstStyle/>
                    <a:p>
                      <a:pPr indent="136525" algn="just">
                        <a:lnSpc>
                          <a:spcPct val="90000"/>
                        </a:lnSpc>
                        <a:spcAft>
                          <a:spcPts val="0"/>
                        </a:spcAft>
                      </a:pPr>
                      <a:r>
                        <a:rPr lang="en-IN" sz="1400" spc="-5">
                          <a:effectLst/>
                        </a:rPr>
                        <a:t>Sports</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0.96</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0.98</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r>
              <a:tr h="497515">
                <a:tc>
                  <a:txBody>
                    <a:bodyPr/>
                    <a:lstStyle/>
                    <a:p>
                      <a:pPr indent="136525" algn="just">
                        <a:lnSpc>
                          <a:spcPct val="90000"/>
                        </a:lnSpc>
                        <a:spcAft>
                          <a:spcPts val="0"/>
                        </a:spcAft>
                      </a:pPr>
                      <a:r>
                        <a:rPr lang="en-IN" sz="1400" spc="-5">
                          <a:effectLst/>
                        </a:rPr>
                        <a:t>Tech</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0.98</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0.99</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0.98</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0.91</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0.91</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0.96</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r>
              <a:tr h="497515">
                <a:tc>
                  <a:txBody>
                    <a:bodyPr/>
                    <a:lstStyle/>
                    <a:p>
                      <a:pPr indent="136525" algn="just">
                        <a:lnSpc>
                          <a:spcPct val="90000"/>
                        </a:lnSpc>
                        <a:spcAft>
                          <a:spcPts val="0"/>
                        </a:spcAft>
                      </a:pPr>
                      <a:r>
                        <a:rPr lang="en-IN" sz="1400" spc="-5">
                          <a:effectLst/>
                        </a:rPr>
                        <a:t>Micro Avg.</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0.93</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0.94</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0.97</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a:effectLst/>
                        </a:rPr>
                        <a:t>0.93</a:t>
                      </a:r>
                      <a:endParaRPr lang="en-IN" sz="1100">
                        <a:effectLst/>
                        <a:latin typeface="Calibri"/>
                        <a:ea typeface="Droid Sans Fallback"/>
                        <a:cs typeface="Mangal"/>
                      </a:endParaRPr>
                    </a:p>
                  </a:txBody>
                  <a:tcPr marL="68580" marR="68580" marT="0" marB="0"/>
                </a:tc>
                <a:tc>
                  <a:txBody>
                    <a:bodyPr/>
                    <a:lstStyle/>
                    <a:p>
                      <a:pPr indent="136525" algn="just">
                        <a:lnSpc>
                          <a:spcPct val="90000"/>
                        </a:lnSpc>
                        <a:spcAft>
                          <a:spcPts val="0"/>
                        </a:spcAft>
                      </a:pPr>
                      <a:r>
                        <a:rPr lang="en-IN" sz="1400" spc="-5" dirty="0">
                          <a:effectLst/>
                        </a:rPr>
                        <a:t>0.97</a:t>
                      </a:r>
                      <a:endParaRPr lang="en-IN" sz="1100" dirty="0">
                        <a:effectLst/>
                        <a:latin typeface="Calibri"/>
                        <a:ea typeface="Droid Sans Fallback"/>
                        <a:cs typeface="Mangal"/>
                      </a:endParaRPr>
                    </a:p>
                  </a:txBody>
                  <a:tcPr marL="68580" marR="68580" marT="0" marB="0"/>
                </a:tc>
              </a:tr>
            </a:tbl>
          </a:graphicData>
        </a:graphic>
      </p:graphicFrame>
    </p:spTree>
    <p:extLst>
      <p:ext uri="{BB962C8B-B14F-4D97-AF65-F5344CB8AC3E}">
        <p14:creationId xmlns:p14="http://schemas.microsoft.com/office/powerpoint/2010/main" val="25717381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a:t>
            </a:r>
            <a:endParaRPr lang="en-IN" dirty="0"/>
          </a:p>
        </p:txBody>
      </p:sp>
      <p:sp>
        <p:nvSpPr>
          <p:cNvPr id="3" name="Content Placeholder 2"/>
          <p:cNvSpPr>
            <a:spLocks noGrp="1"/>
          </p:cNvSpPr>
          <p:nvPr>
            <p:ph idx="1"/>
          </p:nvPr>
        </p:nvSpPr>
        <p:spPr/>
        <p:txBody>
          <a:bodyPr/>
          <a:lstStyle/>
          <a:p>
            <a:r>
              <a:rPr lang="en-IN" dirty="0" smtClean="0"/>
              <a:t>First collect data from </a:t>
            </a:r>
            <a:r>
              <a:rPr lang="en-IN" dirty="0" err="1" smtClean="0"/>
              <a:t>kaggle</a:t>
            </a:r>
            <a:r>
              <a:rPr lang="en-IN" dirty="0" smtClean="0"/>
              <a:t> </a:t>
            </a:r>
            <a:r>
              <a:rPr lang="en-IN" dirty="0" smtClean="0"/>
              <a:t>website .</a:t>
            </a:r>
          </a:p>
          <a:p>
            <a:r>
              <a:rPr lang="en-IN" dirty="0" smtClean="0"/>
              <a:t>There are 5 type of different type of data set.</a:t>
            </a:r>
          </a:p>
          <a:p>
            <a:r>
              <a:rPr lang="en-IN" dirty="0" smtClean="0"/>
              <a:t>We do dataset  preparation by the help of  data pre-processing.</a:t>
            </a:r>
          </a:p>
          <a:p>
            <a:r>
              <a:rPr lang="en-IN" dirty="0" smtClean="0"/>
              <a:t>Calculate TF-IDF value and find out feature extraction of corresponding dataset.</a:t>
            </a:r>
          </a:p>
          <a:p>
            <a:r>
              <a:rPr lang="en-IN" dirty="0" smtClean="0"/>
              <a:t>After that we perform all the five classifier on given extraction dataset and compare the accuracy.</a:t>
            </a:r>
          </a:p>
          <a:p>
            <a:r>
              <a:rPr lang="en-IN" dirty="0" smtClean="0"/>
              <a:t>Best accuracy given by  SVM Classifier</a:t>
            </a:r>
          </a:p>
          <a:p>
            <a:r>
              <a:rPr lang="en-IN" dirty="0" smtClean="0"/>
              <a:t>Least accuracy given by KNN classifier</a:t>
            </a:r>
          </a:p>
          <a:p>
            <a:endParaRPr lang="en-IN" dirty="0" smtClean="0"/>
          </a:p>
          <a:p>
            <a:endParaRPr lang="en-IN" dirty="0"/>
          </a:p>
        </p:txBody>
      </p:sp>
    </p:spTree>
    <p:extLst>
      <p:ext uri="{BB962C8B-B14F-4D97-AF65-F5344CB8AC3E}">
        <p14:creationId xmlns:p14="http://schemas.microsoft.com/office/powerpoint/2010/main" val="3387327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828800"/>
            <a:ext cx="8229600" cy="4525963"/>
          </a:xfrm>
        </p:spPr>
        <p:txBody>
          <a:bodyPr>
            <a:normAutofit fontScale="92500" lnSpcReduction="10000"/>
          </a:bodyPr>
          <a:lstStyle/>
          <a:p>
            <a:pPr algn="just">
              <a:buFont typeface="Wingdings" pitchFamily="2" charset="2"/>
              <a:buChar char="q"/>
            </a:pPr>
            <a:r>
              <a:rPr lang="en-IN" dirty="0" smtClean="0">
                <a:solidFill>
                  <a:schemeClr val="tx1"/>
                </a:solidFill>
              </a:rPr>
              <a:t>Text </a:t>
            </a:r>
            <a:r>
              <a:rPr lang="en-IN" dirty="0">
                <a:solidFill>
                  <a:schemeClr val="tx1"/>
                </a:solidFill>
              </a:rPr>
              <a:t>Categorization with Support Vector Machines: Learning with Many Relevant Features - Thorsten </a:t>
            </a:r>
            <a:r>
              <a:rPr lang="en-IN" dirty="0" err="1">
                <a:solidFill>
                  <a:schemeClr val="tx1"/>
                </a:solidFill>
              </a:rPr>
              <a:t>Joachims</a:t>
            </a:r>
            <a:endParaRPr lang="en-IN" dirty="0">
              <a:solidFill>
                <a:schemeClr val="tx1"/>
              </a:solidFill>
            </a:endParaRPr>
          </a:p>
          <a:p>
            <a:pPr algn="just">
              <a:buFont typeface="Wingdings" pitchFamily="2" charset="2"/>
              <a:buChar char="q"/>
            </a:pPr>
            <a:r>
              <a:rPr lang="en-IN" dirty="0">
                <a:solidFill>
                  <a:schemeClr val="tx1"/>
                </a:solidFill>
              </a:rPr>
              <a:t>Interaction of Feature Selection Methods and Linear Classification Models - </a:t>
            </a:r>
            <a:r>
              <a:rPr lang="en-IN" dirty="0" err="1">
                <a:solidFill>
                  <a:schemeClr val="tx1"/>
                </a:solidFill>
              </a:rPr>
              <a:t>Janez</a:t>
            </a:r>
            <a:r>
              <a:rPr lang="en-IN" dirty="0">
                <a:solidFill>
                  <a:schemeClr val="tx1"/>
                </a:solidFill>
              </a:rPr>
              <a:t> Brank, Marko </a:t>
            </a:r>
            <a:r>
              <a:rPr lang="en-IN" dirty="0" err="1">
                <a:solidFill>
                  <a:schemeClr val="tx1"/>
                </a:solidFill>
              </a:rPr>
              <a:t>Grobelnik</a:t>
            </a:r>
            <a:endParaRPr lang="en-IN" dirty="0">
              <a:solidFill>
                <a:schemeClr val="tx1"/>
              </a:solidFill>
            </a:endParaRPr>
          </a:p>
          <a:p>
            <a:pPr algn="just">
              <a:buFont typeface="Wingdings" pitchFamily="2" charset="2"/>
              <a:buChar char="q"/>
            </a:pPr>
            <a:r>
              <a:rPr lang="en-IN" dirty="0">
                <a:solidFill>
                  <a:schemeClr val="tx1"/>
                </a:solidFill>
              </a:rPr>
              <a:t>An Empirical Comparison of Text Categorization Methods-            Ana </a:t>
            </a:r>
            <a:r>
              <a:rPr lang="en-IN" dirty="0" err="1">
                <a:solidFill>
                  <a:schemeClr val="tx1"/>
                </a:solidFill>
              </a:rPr>
              <a:t>CardosoCachopo</a:t>
            </a:r>
            <a:r>
              <a:rPr lang="en-IN" dirty="0">
                <a:solidFill>
                  <a:schemeClr val="tx1"/>
                </a:solidFill>
              </a:rPr>
              <a:t> and </a:t>
            </a:r>
            <a:r>
              <a:rPr lang="en-IN" dirty="0" err="1">
                <a:solidFill>
                  <a:schemeClr val="tx1"/>
                </a:solidFill>
              </a:rPr>
              <a:t>Arlindo</a:t>
            </a:r>
            <a:r>
              <a:rPr lang="en-IN" dirty="0">
                <a:solidFill>
                  <a:schemeClr val="tx1"/>
                </a:solidFill>
              </a:rPr>
              <a:t> </a:t>
            </a:r>
            <a:r>
              <a:rPr lang="en-IN" dirty="0" err="1">
                <a:solidFill>
                  <a:schemeClr val="tx1"/>
                </a:solidFill>
              </a:rPr>
              <a:t>Limede</a:t>
            </a:r>
            <a:r>
              <a:rPr lang="en-IN" dirty="0">
                <a:solidFill>
                  <a:schemeClr val="tx1"/>
                </a:solidFill>
              </a:rPr>
              <a:t> Oliveira</a:t>
            </a:r>
          </a:p>
          <a:p>
            <a:pPr algn="just">
              <a:buFont typeface="Wingdings" pitchFamily="2" charset="2"/>
              <a:buChar char="q"/>
            </a:pPr>
            <a:r>
              <a:rPr lang="en-IN" dirty="0">
                <a:solidFill>
                  <a:schemeClr val="tx1"/>
                </a:solidFill>
              </a:rPr>
              <a:t>Integrating Feature and Instance Selection for Text Classification- Dimitris </a:t>
            </a:r>
            <a:r>
              <a:rPr lang="en-IN" dirty="0" err="1">
                <a:solidFill>
                  <a:schemeClr val="tx1"/>
                </a:solidFill>
              </a:rPr>
              <a:t>Fragoudis,Dimitris</a:t>
            </a:r>
            <a:r>
              <a:rPr lang="en-IN" dirty="0">
                <a:solidFill>
                  <a:schemeClr val="tx1"/>
                </a:solidFill>
              </a:rPr>
              <a:t> </a:t>
            </a:r>
            <a:r>
              <a:rPr lang="en-IN" dirty="0" err="1">
                <a:solidFill>
                  <a:schemeClr val="tx1"/>
                </a:solidFill>
              </a:rPr>
              <a:t>Meretakis</a:t>
            </a:r>
            <a:r>
              <a:rPr lang="en-IN" dirty="0">
                <a:solidFill>
                  <a:schemeClr val="tx1"/>
                </a:solidFill>
              </a:rPr>
              <a:t>, Spiros </a:t>
            </a:r>
            <a:r>
              <a:rPr lang="en-IN" dirty="0" err="1">
                <a:solidFill>
                  <a:schemeClr val="tx1"/>
                </a:solidFill>
              </a:rPr>
              <a:t>LikothanaSsis</a:t>
            </a:r>
            <a:endParaRPr lang="en-IN" dirty="0">
              <a:solidFill>
                <a:schemeClr val="tx1"/>
              </a:solidFill>
            </a:endParaRPr>
          </a:p>
          <a:p>
            <a:pPr algn="just">
              <a:buFont typeface="Wingdings" pitchFamily="2" charset="2"/>
              <a:buChar char="q"/>
            </a:pPr>
            <a:r>
              <a:rPr lang="en-IN" dirty="0">
                <a:solidFill>
                  <a:schemeClr val="tx1"/>
                </a:solidFill>
              </a:rPr>
              <a:t>Pruning Training Corpus to Speedup Text Classification-            </a:t>
            </a:r>
            <a:r>
              <a:rPr lang="en-IN" dirty="0" err="1">
                <a:solidFill>
                  <a:schemeClr val="tx1"/>
                </a:solidFill>
              </a:rPr>
              <a:t>Jihong</a:t>
            </a:r>
            <a:r>
              <a:rPr lang="en-IN" dirty="0">
                <a:solidFill>
                  <a:schemeClr val="tx1"/>
                </a:solidFill>
              </a:rPr>
              <a:t> Guan, </a:t>
            </a:r>
            <a:r>
              <a:rPr lang="en-IN" dirty="0" err="1">
                <a:solidFill>
                  <a:schemeClr val="tx1"/>
                </a:solidFill>
              </a:rPr>
              <a:t>Shuigeng</a:t>
            </a:r>
            <a:r>
              <a:rPr lang="en-IN" dirty="0">
                <a:solidFill>
                  <a:schemeClr val="tx1"/>
                </a:solidFill>
              </a:rPr>
              <a:t> Zhou</a:t>
            </a:r>
          </a:p>
          <a:p>
            <a:pPr algn="just">
              <a:buFont typeface="Wingdings" pitchFamily="2" charset="2"/>
              <a:buChar char="q"/>
            </a:pPr>
            <a:r>
              <a:rPr lang="en-IN" dirty="0">
                <a:solidFill>
                  <a:schemeClr val="tx1"/>
                </a:solidFill>
              </a:rPr>
              <a:t>Accuracy improvement of automatic text classification based on feature transformation and Multi-classifier combination -         </a:t>
            </a:r>
            <a:r>
              <a:rPr lang="en-IN" dirty="0" err="1">
                <a:solidFill>
                  <a:schemeClr val="tx1"/>
                </a:solidFill>
              </a:rPr>
              <a:t>Xuexian</a:t>
            </a:r>
            <a:r>
              <a:rPr lang="en-IN" dirty="0">
                <a:solidFill>
                  <a:schemeClr val="tx1"/>
                </a:solidFill>
              </a:rPr>
              <a:t> Han </a:t>
            </a:r>
            <a:r>
              <a:rPr lang="en-IN" dirty="0" err="1">
                <a:solidFill>
                  <a:schemeClr val="tx1"/>
                </a:solidFill>
              </a:rPr>
              <a:t>Guowei</a:t>
            </a:r>
            <a:r>
              <a:rPr lang="en-IN" dirty="0">
                <a:solidFill>
                  <a:schemeClr val="tx1"/>
                </a:solidFill>
              </a:rPr>
              <a:t> </a:t>
            </a:r>
            <a:r>
              <a:rPr lang="en-IN" dirty="0" err="1">
                <a:solidFill>
                  <a:schemeClr val="tx1"/>
                </a:solidFill>
              </a:rPr>
              <a:t>Zu</a:t>
            </a:r>
            <a:r>
              <a:rPr lang="en-IN" dirty="0">
                <a:solidFill>
                  <a:schemeClr val="tx1"/>
                </a:solidFill>
              </a:rPr>
              <a:t>, </a:t>
            </a:r>
            <a:r>
              <a:rPr lang="en-IN" dirty="0" err="1">
                <a:solidFill>
                  <a:schemeClr val="tx1"/>
                </a:solidFill>
              </a:rPr>
              <a:t>Wataru</a:t>
            </a:r>
            <a:r>
              <a:rPr lang="en-IN" dirty="0">
                <a:solidFill>
                  <a:schemeClr val="tx1"/>
                </a:solidFill>
              </a:rPr>
              <a:t> Ohyama1</a:t>
            </a:r>
          </a:p>
          <a:p>
            <a:endParaRPr lang="en-IN"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305412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Wingdings" pitchFamily="2" charset="2"/>
              <a:buChar char="q"/>
            </a:pPr>
            <a:r>
              <a:rPr lang="en-IN" dirty="0">
                <a:solidFill>
                  <a:schemeClr val="tx1"/>
                </a:solidFill>
              </a:rPr>
              <a:t>Combining Multiple K-Nearest Neighbour Classifiers for Text Classification by </a:t>
            </a:r>
            <a:r>
              <a:rPr lang="en-IN" dirty="0" err="1">
                <a:solidFill>
                  <a:schemeClr val="tx1"/>
                </a:solidFill>
              </a:rPr>
              <a:t>Reducts</a:t>
            </a:r>
            <a:r>
              <a:rPr lang="en-IN" dirty="0">
                <a:solidFill>
                  <a:schemeClr val="tx1"/>
                </a:solidFill>
              </a:rPr>
              <a:t>- </a:t>
            </a:r>
            <a:r>
              <a:rPr lang="en-IN" dirty="0" err="1">
                <a:solidFill>
                  <a:schemeClr val="tx1"/>
                </a:solidFill>
              </a:rPr>
              <a:t>Yongguang</a:t>
            </a:r>
            <a:r>
              <a:rPr lang="en-IN" dirty="0">
                <a:solidFill>
                  <a:schemeClr val="tx1"/>
                </a:solidFill>
              </a:rPr>
              <a:t> </a:t>
            </a:r>
            <a:r>
              <a:rPr lang="en-IN" dirty="0" err="1">
                <a:solidFill>
                  <a:schemeClr val="tx1"/>
                </a:solidFill>
              </a:rPr>
              <a:t>Bao</a:t>
            </a:r>
            <a:r>
              <a:rPr lang="en-IN" dirty="0">
                <a:solidFill>
                  <a:schemeClr val="tx1"/>
                </a:solidFill>
              </a:rPr>
              <a:t> and </a:t>
            </a:r>
            <a:r>
              <a:rPr lang="en-IN" dirty="0" err="1">
                <a:solidFill>
                  <a:schemeClr val="tx1"/>
                </a:solidFill>
              </a:rPr>
              <a:t>Naohiro</a:t>
            </a:r>
            <a:r>
              <a:rPr lang="en-IN" dirty="0">
                <a:solidFill>
                  <a:schemeClr val="tx1"/>
                </a:solidFill>
              </a:rPr>
              <a:t> Ishii</a:t>
            </a:r>
          </a:p>
          <a:p>
            <a:pPr algn="just">
              <a:buFont typeface="Wingdings" pitchFamily="2" charset="2"/>
              <a:buChar char="q"/>
            </a:pPr>
            <a:r>
              <a:rPr lang="en-IN" dirty="0">
                <a:solidFill>
                  <a:schemeClr val="tx1"/>
                </a:solidFill>
              </a:rPr>
              <a:t>Feature Selection using Improved Mutual Information for Text Classification - Jana </a:t>
            </a:r>
            <a:r>
              <a:rPr lang="en-IN" dirty="0" err="1">
                <a:solidFill>
                  <a:schemeClr val="tx1"/>
                </a:solidFill>
              </a:rPr>
              <a:t>Novovicova</a:t>
            </a:r>
            <a:r>
              <a:rPr lang="en-IN" dirty="0">
                <a:solidFill>
                  <a:schemeClr val="tx1"/>
                </a:solidFill>
              </a:rPr>
              <a:t> , </a:t>
            </a:r>
            <a:r>
              <a:rPr lang="en-IN" dirty="0" err="1">
                <a:solidFill>
                  <a:schemeClr val="tx1"/>
                </a:solidFill>
              </a:rPr>
              <a:t>Antonon</a:t>
            </a:r>
            <a:r>
              <a:rPr lang="en-IN" dirty="0">
                <a:solidFill>
                  <a:schemeClr val="tx1"/>
                </a:solidFill>
              </a:rPr>
              <a:t> Malik and Pavel </a:t>
            </a:r>
            <a:r>
              <a:rPr lang="en-IN" dirty="0" err="1">
                <a:solidFill>
                  <a:schemeClr val="tx1"/>
                </a:solidFill>
              </a:rPr>
              <a:t>Pudil</a:t>
            </a:r>
            <a:endParaRPr lang="en-IN" dirty="0">
              <a:solidFill>
                <a:schemeClr val="tx1"/>
              </a:solidFill>
            </a:endParaRPr>
          </a:p>
          <a:p>
            <a:pPr algn="just">
              <a:buFont typeface="Wingdings" pitchFamily="2" charset="2"/>
              <a:buChar char="q"/>
            </a:pPr>
            <a:r>
              <a:rPr lang="en-IN" dirty="0">
                <a:solidFill>
                  <a:schemeClr val="tx1"/>
                </a:solidFill>
              </a:rPr>
              <a:t>Discretizing Continuous Attributes in </a:t>
            </a:r>
            <a:r>
              <a:rPr lang="en-IN" dirty="0" err="1">
                <a:solidFill>
                  <a:schemeClr val="tx1"/>
                </a:solidFill>
              </a:rPr>
              <a:t>AdaBoost</a:t>
            </a:r>
            <a:r>
              <a:rPr lang="en-IN" dirty="0">
                <a:solidFill>
                  <a:schemeClr val="tx1"/>
                </a:solidFill>
              </a:rPr>
              <a:t> for Text Categorization- </a:t>
            </a:r>
            <a:r>
              <a:rPr lang="en-IN" dirty="0" err="1">
                <a:solidFill>
                  <a:schemeClr val="tx1"/>
                </a:solidFill>
              </a:rPr>
              <a:t>Pio</a:t>
            </a:r>
            <a:r>
              <a:rPr lang="en-IN" dirty="0">
                <a:solidFill>
                  <a:schemeClr val="tx1"/>
                </a:solidFill>
              </a:rPr>
              <a:t> </a:t>
            </a:r>
            <a:r>
              <a:rPr lang="en-IN" dirty="0" err="1">
                <a:solidFill>
                  <a:schemeClr val="tx1"/>
                </a:solidFill>
              </a:rPr>
              <a:t>Nardiello</a:t>
            </a:r>
            <a:r>
              <a:rPr lang="en-IN" dirty="0">
                <a:solidFill>
                  <a:schemeClr val="tx1"/>
                </a:solidFill>
              </a:rPr>
              <a:t>, </a:t>
            </a:r>
            <a:r>
              <a:rPr lang="en-IN" dirty="0" err="1">
                <a:solidFill>
                  <a:schemeClr val="tx1"/>
                </a:solidFill>
              </a:rPr>
              <a:t>Fabrizio</a:t>
            </a:r>
            <a:r>
              <a:rPr lang="en-IN" dirty="0">
                <a:solidFill>
                  <a:schemeClr val="tx1"/>
                </a:solidFill>
              </a:rPr>
              <a:t> </a:t>
            </a:r>
            <a:r>
              <a:rPr lang="en-IN" dirty="0" err="1">
                <a:solidFill>
                  <a:schemeClr val="tx1"/>
                </a:solidFill>
              </a:rPr>
              <a:t>Sebastiani</a:t>
            </a:r>
            <a:r>
              <a:rPr lang="en-IN" dirty="0">
                <a:solidFill>
                  <a:schemeClr val="tx1"/>
                </a:solidFill>
              </a:rPr>
              <a:t>, and Alessandro </a:t>
            </a:r>
            <a:r>
              <a:rPr lang="en-IN" dirty="0" err="1">
                <a:solidFill>
                  <a:schemeClr val="tx1"/>
                </a:solidFill>
              </a:rPr>
              <a:t>Sperduti</a:t>
            </a:r>
            <a:endParaRPr lang="en-IN" dirty="0">
              <a:solidFill>
                <a:schemeClr val="tx1"/>
              </a:solidFill>
            </a:endParaRPr>
          </a:p>
          <a:p>
            <a:pPr algn="just">
              <a:buFont typeface="Wingdings" pitchFamily="2" charset="2"/>
              <a:buChar char="q"/>
            </a:pPr>
            <a:r>
              <a:rPr lang="en-IN" dirty="0">
                <a:solidFill>
                  <a:schemeClr val="tx1"/>
                </a:solidFill>
              </a:rPr>
              <a:t>A comparative study on feature selection in text categorization- </a:t>
            </a:r>
            <a:r>
              <a:rPr lang="en-IN" dirty="0" err="1">
                <a:solidFill>
                  <a:schemeClr val="tx1"/>
                </a:solidFill>
              </a:rPr>
              <a:t>Yaming</a:t>
            </a:r>
            <a:r>
              <a:rPr lang="en-IN" dirty="0">
                <a:solidFill>
                  <a:schemeClr val="tx1"/>
                </a:solidFill>
              </a:rPr>
              <a:t> </a:t>
            </a:r>
            <a:r>
              <a:rPr lang="en-IN" dirty="0">
                <a:solidFill>
                  <a:schemeClr val="bg1">
                    <a:lumMod val="95000"/>
                    <a:lumOff val="5000"/>
                  </a:schemeClr>
                </a:solidFill>
              </a:rPr>
              <a:t>Yang, Jan O Pederson </a:t>
            </a:r>
          </a:p>
        </p:txBody>
      </p:sp>
    </p:spTree>
    <p:extLst>
      <p:ext uri="{BB962C8B-B14F-4D97-AF65-F5344CB8AC3E}">
        <p14:creationId xmlns:p14="http://schemas.microsoft.com/office/powerpoint/2010/main" val="41898985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IN" sz="8800" dirty="0" smtClean="0"/>
              <a:t>    </a:t>
            </a:r>
          </a:p>
          <a:p>
            <a:pPr marL="0" indent="0">
              <a:buNone/>
            </a:pPr>
            <a:r>
              <a:rPr lang="en-IN" sz="8800" dirty="0"/>
              <a:t> </a:t>
            </a:r>
            <a:r>
              <a:rPr lang="en-IN" sz="8800" dirty="0" smtClean="0"/>
              <a:t>   Thank you</a:t>
            </a:r>
            <a:endParaRPr lang="en-IN" sz="8800" dirty="0"/>
          </a:p>
        </p:txBody>
      </p:sp>
    </p:spTree>
    <p:extLst>
      <p:ext uri="{BB962C8B-B14F-4D97-AF65-F5344CB8AC3E}">
        <p14:creationId xmlns:p14="http://schemas.microsoft.com/office/powerpoint/2010/main" val="389209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dirty="0"/>
          </a:p>
        </p:txBody>
      </p:sp>
      <p:sp>
        <p:nvSpPr>
          <p:cNvPr id="3" name="Content Placeholder 2"/>
          <p:cNvSpPr>
            <a:spLocks noGrp="1"/>
          </p:cNvSpPr>
          <p:nvPr>
            <p:ph idx="1"/>
          </p:nvPr>
        </p:nvSpPr>
        <p:spPr/>
        <p:txBody>
          <a:bodyPr/>
          <a:lstStyle/>
          <a:p>
            <a:endParaRPr lang="en-US" dirty="0" smtClean="0">
              <a:solidFill>
                <a:schemeClr val="tx1"/>
              </a:solidFill>
            </a:endParaRPr>
          </a:p>
          <a:p>
            <a:r>
              <a:rPr lang="en-US" dirty="0" smtClean="0">
                <a:solidFill>
                  <a:schemeClr val="tx1"/>
                </a:solidFill>
              </a:rPr>
              <a:t>To classify text as per their category </a:t>
            </a:r>
          </a:p>
          <a:p>
            <a:pPr marL="0" indent="0">
              <a:buNone/>
            </a:pPr>
            <a:endParaRPr lang="en-US" dirty="0">
              <a:solidFill>
                <a:schemeClr val="tx1"/>
              </a:solidFill>
            </a:endParaRPr>
          </a:p>
          <a:p>
            <a:r>
              <a:rPr lang="en-US" dirty="0" smtClean="0">
                <a:solidFill>
                  <a:schemeClr val="tx1"/>
                </a:solidFill>
              </a:rPr>
              <a:t>To apply the various types of classifiers on the train data</a:t>
            </a:r>
          </a:p>
          <a:p>
            <a:pPr marL="0" indent="0">
              <a:buNone/>
            </a:pPr>
            <a:endParaRPr lang="en-US" dirty="0" smtClean="0">
              <a:solidFill>
                <a:schemeClr val="tx1"/>
              </a:solidFill>
            </a:endParaRPr>
          </a:p>
          <a:p>
            <a:r>
              <a:rPr lang="en-US" dirty="0" smtClean="0">
                <a:solidFill>
                  <a:schemeClr val="tx1"/>
                </a:solidFill>
              </a:rPr>
              <a:t>Compare the accuracies of various classifier </a:t>
            </a:r>
            <a:endParaRPr lang="en-US" dirty="0">
              <a:solidFill>
                <a:schemeClr val="tx1"/>
              </a:solidFill>
            </a:endParaRPr>
          </a:p>
        </p:txBody>
      </p:sp>
    </p:spTree>
    <p:extLst>
      <p:ext uri="{BB962C8B-B14F-4D97-AF65-F5344CB8AC3E}">
        <p14:creationId xmlns:p14="http://schemas.microsoft.com/office/powerpoint/2010/main" val="3419863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t>Understanding audience sentiment from social media,</a:t>
            </a:r>
          </a:p>
          <a:p>
            <a:r>
              <a:rPr lang="en-US" dirty="0"/>
              <a:t>Detection of spam and non-spam emails,</a:t>
            </a:r>
          </a:p>
          <a:p>
            <a:r>
              <a:rPr lang="en-US" dirty="0"/>
              <a:t>Auto tagging of customer queries, and</a:t>
            </a:r>
          </a:p>
          <a:p>
            <a:r>
              <a:rPr lang="en-US" dirty="0"/>
              <a:t>Categorization of news articles into defined topics.</a:t>
            </a:r>
          </a:p>
        </p:txBody>
      </p:sp>
    </p:spTree>
    <p:extLst>
      <p:ext uri="{BB962C8B-B14F-4D97-AF65-F5344CB8AC3E}">
        <p14:creationId xmlns:p14="http://schemas.microsoft.com/office/powerpoint/2010/main" val="28699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p:txBody>
          <a:bodyPr>
            <a:normAutofit fontScale="85000" lnSpcReduction="20000"/>
          </a:bodyPr>
          <a:lstStyle/>
          <a:p>
            <a:pPr marL="0" indent="0" algn="ctr">
              <a:buNone/>
            </a:pPr>
            <a:r>
              <a:rPr lang="en-IN" dirty="0">
                <a:solidFill>
                  <a:schemeClr val="tx1"/>
                </a:solidFill>
              </a:rPr>
              <a:t>Text Categorization with Support Vector Machines: Learning </a:t>
            </a:r>
            <a:r>
              <a:rPr lang="en-IN" dirty="0" smtClean="0">
                <a:solidFill>
                  <a:schemeClr val="tx1"/>
                </a:solidFill>
              </a:rPr>
              <a:t>          with </a:t>
            </a:r>
            <a:r>
              <a:rPr lang="en-IN" dirty="0">
                <a:solidFill>
                  <a:schemeClr val="tx1"/>
                </a:solidFill>
              </a:rPr>
              <a:t>Many Relevant Features</a:t>
            </a:r>
            <a:br>
              <a:rPr lang="en-IN" dirty="0">
                <a:solidFill>
                  <a:schemeClr val="tx1"/>
                </a:solidFill>
              </a:rPr>
            </a:br>
            <a:r>
              <a:rPr lang="en-IN" dirty="0">
                <a:solidFill>
                  <a:schemeClr val="tx1"/>
                </a:solidFill>
              </a:rPr>
              <a:t>-By Thorsten </a:t>
            </a:r>
            <a:r>
              <a:rPr lang="en-IN" dirty="0" err="1" smtClean="0">
                <a:solidFill>
                  <a:schemeClr val="tx1"/>
                </a:solidFill>
              </a:rPr>
              <a:t>Joachims</a:t>
            </a:r>
            <a:endParaRPr lang="en-US" dirty="0">
              <a:solidFill>
                <a:schemeClr val="tx1"/>
              </a:solidFill>
            </a:endParaRPr>
          </a:p>
          <a:p>
            <a:pPr algn="just"/>
            <a:r>
              <a:rPr lang="en-IN" sz="1600" b="1" dirty="0">
                <a:solidFill>
                  <a:schemeClr val="tx1"/>
                </a:solidFill>
              </a:rPr>
              <a:t>Input: </a:t>
            </a:r>
            <a:r>
              <a:rPr lang="en-IN" sz="1600" dirty="0">
                <a:solidFill>
                  <a:schemeClr val="tx1"/>
                </a:solidFill>
              </a:rPr>
              <a:t> Text documents</a:t>
            </a:r>
          </a:p>
          <a:p>
            <a:pPr algn="just"/>
            <a:r>
              <a:rPr lang="en-IN" sz="1600" b="1" dirty="0">
                <a:solidFill>
                  <a:schemeClr val="tx1"/>
                </a:solidFill>
              </a:rPr>
              <a:t>Methodology: </a:t>
            </a:r>
            <a:r>
              <a:rPr lang="en-IN" sz="1600" dirty="0">
                <a:solidFill>
                  <a:schemeClr val="tx1"/>
                </a:solidFill>
              </a:rPr>
              <a:t>Support Vector Machine</a:t>
            </a:r>
            <a:endParaRPr lang="en-IN" sz="1600" b="1" dirty="0">
              <a:solidFill>
                <a:schemeClr val="tx1"/>
              </a:solidFill>
            </a:endParaRPr>
          </a:p>
          <a:p>
            <a:pPr algn="just"/>
            <a:r>
              <a:rPr lang="en-IN" sz="1600" b="1" dirty="0" smtClean="0">
                <a:solidFill>
                  <a:schemeClr val="tx1"/>
                </a:solidFill>
              </a:rPr>
              <a:t>Output</a:t>
            </a:r>
            <a:r>
              <a:rPr lang="en-IN" sz="1600" b="1" dirty="0">
                <a:solidFill>
                  <a:schemeClr val="tx1"/>
                </a:solidFill>
              </a:rPr>
              <a:t>: </a:t>
            </a:r>
            <a:r>
              <a:rPr lang="en-IN" sz="1600" dirty="0">
                <a:solidFill>
                  <a:schemeClr val="tx1"/>
                </a:solidFill>
              </a:rPr>
              <a:t> Category into which Text documents falls</a:t>
            </a:r>
            <a:endParaRPr lang="en-IN" sz="1600" b="1" dirty="0">
              <a:solidFill>
                <a:schemeClr val="tx1"/>
              </a:solidFill>
            </a:endParaRPr>
          </a:p>
          <a:p>
            <a:pPr algn="just"/>
            <a:r>
              <a:rPr lang="en-IN" sz="1600" b="1" dirty="0">
                <a:solidFill>
                  <a:schemeClr val="tx1"/>
                </a:solidFill>
              </a:rPr>
              <a:t>Summary: 	</a:t>
            </a:r>
          </a:p>
          <a:p>
            <a:pPr lvl="1" algn="just"/>
            <a:r>
              <a:rPr lang="en-IN" sz="1600" dirty="0">
                <a:solidFill>
                  <a:schemeClr val="tx1"/>
                </a:solidFill>
              </a:rPr>
              <a:t>Fully Automated and eliminate the need of manual parameter </a:t>
            </a:r>
            <a:r>
              <a:rPr lang="en-IN" sz="1600" dirty="0" err="1">
                <a:solidFill>
                  <a:schemeClr val="tx1"/>
                </a:solidFill>
              </a:rPr>
              <a:t>turing</a:t>
            </a:r>
            <a:r>
              <a:rPr lang="en-IN" sz="1600" dirty="0">
                <a:solidFill>
                  <a:schemeClr val="tx1"/>
                </a:solidFill>
              </a:rPr>
              <a:t>  since they can find good parameter settings automatically</a:t>
            </a:r>
          </a:p>
          <a:p>
            <a:pPr lvl="1" algn="just"/>
            <a:r>
              <a:rPr lang="en-IN" sz="1600" dirty="0">
                <a:solidFill>
                  <a:schemeClr val="tx1"/>
                </a:solidFill>
              </a:rPr>
              <a:t>Document may fall in multiple, one or more categories</a:t>
            </a:r>
          </a:p>
          <a:p>
            <a:pPr lvl="1" algn="just"/>
            <a:r>
              <a:rPr lang="en-IN" sz="1600" dirty="0">
                <a:solidFill>
                  <a:schemeClr val="tx1"/>
                </a:solidFill>
              </a:rPr>
              <a:t>Each category is treated as separate binary classification</a:t>
            </a:r>
          </a:p>
          <a:p>
            <a:pPr lvl="1" algn="just"/>
            <a:r>
              <a:rPr lang="en-IN" sz="1600" dirty="0">
                <a:solidFill>
                  <a:schemeClr val="tx1"/>
                </a:solidFill>
              </a:rPr>
              <a:t>Max amount of data pre-processing is done for the learning algorithm SVM</a:t>
            </a:r>
          </a:p>
          <a:p>
            <a:pPr lvl="1" algn="just"/>
            <a:r>
              <a:rPr lang="en-IN" sz="1600" dirty="0">
                <a:solidFill>
                  <a:schemeClr val="tx1"/>
                </a:solidFill>
              </a:rPr>
              <a:t>High dimensionality so doesn’t over-fit the data and generalizes accuracy</a:t>
            </a:r>
          </a:p>
          <a:p>
            <a:pPr lvl="1" algn="just"/>
            <a:r>
              <a:rPr lang="en-IN" sz="1600" dirty="0">
                <a:solidFill>
                  <a:schemeClr val="tx1"/>
                </a:solidFill>
              </a:rPr>
              <a:t>Highest accuracy  was achieved by SVM(86%) with respect to Naïve Bayes(72%), </a:t>
            </a:r>
            <a:r>
              <a:rPr lang="en-IN" sz="1600" dirty="0" err="1">
                <a:solidFill>
                  <a:schemeClr val="tx1"/>
                </a:solidFill>
              </a:rPr>
              <a:t>Rocchio</a:t>
            </a:r>
            <a:r>
              <a:rPr lang="en-IN" sz="1600" dirty="0">
                <a:solidFill>
                  <a:schemeClr val="tx1"/>
                </a:solidFill>
              </a:rPr>
              <a:t>(79.9%), C4.5(79.4%), K-NN(82.3%) </a:t>
            </a:r>
          </a:p>
          <a:p>
            <a:pPr lvl="1" algn="just"/>
            <a:r>
              <a:rPr lang="en-IN" sz="1600" dirty="0">
                <a:solidFill>
                  <a:schemeClr val="tx1"/>
                </a:solidFill>
              </a:rPr>
              <a:t>Significant accuracy over 63 categories out of 92 (19 ties) over other algorithms</a:t>
            </a:r>
          </a:p>
          <a:p>
            <a:pPr lvl="1" algn="just"/>
            <a:r>
              <a:rPr lang="en-IN" sz="1600" dirty="0">
                <a:solidFill>
                  <a:schemeClr val="tx1"/>
                </a:solidFill>
              </a:rPr>
              <a:t>Eliminates the need  of feature selection, thus avoid high computation overload of text categorization</a:t>
            </a:r>
          </a:p>
          <a:p>
            <a:pPr lvl="1" algn="just"/>
            <a:r>
              <a:rPr lang="en-IN" sz="1600" dirty="0">
                <a:solidFill>
                  <a:schemeClr val="tx1"/>
                </a:solidFill>
              </a:rPr>
              <a:t>Promising and easy to use algorithm for text categorization</a:t>
            </a:r>
          </a:p>
          <a:p>
            <a:pPr lvl="1" algn="just"/>
            <a:endParaRPr lang="en-IN" sz="1600" dirty="0">
              <a:solidFill>
                <a:schemeClr val="tx1"/>
              </a:solidFill>
            </a:endParaRPr>
          </a:p>
          <a:p>
            <a:pPr marL="0" indent="0">
              <a:buNone/>
            </a:pPr>
            <a:endParaRPr lang="en-US" b="1" dirty="0">
              <a:solidFill>
                <a:schemeClr val="tx1"/>
              </a:solidFill>
            </a:endParaRPr>
          </a:p>
        </p:txBody>
      </p:sp>
    </p:spTree>
    <p:extLst>
      <p:ext uri="{BB962C8B-B14F-4D97-AF65-F5344CB8AC3E}">
        <p14:creationId xmlns:p14="http://schemas.microsoft.com/office/powerpoint/2010/main" val="3067739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a:xfrm>
            <a:off x="381000" y="2743200"/>
            <a:ext cx="8229600" cy="4525963"/>
          </a:xfrm>
        </p:spPr>
        <p:txBody>
          <a:bodyPr/>
          <a:lstStyle/>
          <a:p>
            <a:pPr marL="0" indent="0" algn="just">
              <a:buNone/>
            </a:pPr>
            <a:r>
              <a:rPr lang="en-IN" dirty="0" smtClean="0">
                <a:solidFill>
                  <a:schemeClr val="tx1"/>
                </a:solidFill>
              </a:rPr>
              <a:t>                  Our </a:t>
            </a:r>
            <a:r>
              <a:rPr lang="en-IN" dirty="0">
                <a:solidFill>
                  <a:schemeClr val="tx1"/>
                </a:solidFill>
              </a:rPr>
              <a:t>proposed system does the job of classifying and labelling a document its accurate </a:t>
            </a:r>
            <a:r>
              <a:rPr lang="en-IN" dirty="0" smtClean="0">
                <a:solidFill>
                  <a:schemeClr val="tx1"/>
                </a:solidFill>
              </a:rPr>
              <a:t>class</a:t>
            </a:r>
            <a:r>
              <a:rPr lang="en-IN" dirty="0">
                <a:solidFill>
                  <a:schemeClr val="tx1"/>
                </a:solidFill>
              </a:rPr>
              <a:t> </a:t>
            </a:r>
            <a:r>
              <a:rPr lang="en-IN" dirty="0" smtClean="0">
                <a:solidFill>
                  <a:schemeClr val="tx1"/>
                </a:solidFill>
              </a:rPr>
              <a:t> </a:t>
            </a:r>
            <a:r>
              <a:rPr lang="en-IN" dirty="0">
                <a:solidFill>
                  <a:schemeClr val="tx1"/>
                </a:solidFill>
              </a:rPr>
              <a:t>with English text </a:t>
            </a:r>
            <a:r>
              <a:rPr lang="en-IN" dirty="0" smtClean="0">
                <a:solidFill>
                  <a:schemeClr val="tx1"/>
                </a:solidFill>
              </a:rPr>
              <a:t>classification and </a:t>
            </a:r>
            <a:r>
              <a:rPr lang="en-IN" dirty="0">
                <a:solidFill>
                  <a:schemeClr val="tx1"/>
                </a:solidFill>
              </a:rPr>
              <a:t>label the documents </a:t>
            </a:r>
            <a:r>
              <a:rPr lang="en-IN" dirty="0" smtClean="0">
                <a:solidFill>
                  <a:schemeClr val="tx1"/>
                </a:solidFill>
              </a:rPr>
              <a:t>properly . It will give accuracy of various classifier on the given data. The </a:t>
            </a:r>
            <a:r>
              <a:rPr lang="en-IN" dirty="0">
                <a:solidFill>
                  <a:schemeClr val="tx1"/>
                </a:solidFill>
              </a:rPr>
              <a:t>databases will be required for the algorithm to understand and classify the document accordingly.</a:t>
            </a:r>
          </a:p>
          <a:p>
            <a:pPr marL="0" indent="0" algn="just">
              <a:buNone/>
            </a:pPr>
            <a:endParaRPr lang="en-IN" dirty="0" smtClean="0">
              <a:solidFill>
                <a:schemeClr val="tx1"/>
              </a:solidFill>
            </a:endParaRPr>
          </a:p>
        </p:txBody>
      </p:sp>
    </p:spTree>
    <p:extLst>
      <p:ext uri="{BB962C8B-B14F-4D97-AF65-F5344CB8AC3E}">
        <p14:creationId xmlns:p14="http://schemas.microsoft.com/office/powerpoint/2010/main" val="2684331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architecture</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69350" y="1600200"/>
            <a:ext cx="1805299" cy="4525963"/>
          </a:xfrm>
          <a:prstGeom prst="rect">
            <a:avLst/>
          </a:prstGeom>
        </p:spPr>
      </p:pic>
    </p:spTree>
    <p:extLst>
      <p:ext uri="{BB962C8B-B14F-4D97-AF65-F5344CB8AC3E}">
        <p14:creationId xmlns:p14="http://schemas.microsoft.com/office/powerpoint/2010/main" val="3238736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 involved</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IN" b="1" dirty="0">
                <a:solidFill>
                  <a:schemeClr val="tx1"/>
                </a:solidFill>
              </a:rPr>
              <a:t>Dataset Preparation: </a:t>
            </a:r>
            <a:r>
              <a:rPr lang="en-IN" dirty="0">
                <a:solidFill>
                  <a:schemeClr val="tx1"/>
                </a:solidFill>
              </a:rPr>
              <a:t>The first step is the Dataset Preparation step which includes the process of loading a dataset and performing basic pre-processing. The dataset is then </a:t>
            </a:r>
            <a:r>
              <a:rPr lang="en-IN" dirty="0" smtClean="0">
                <a:solidFill>
                  <a:schemeClr val="tx1"/>
                </a:solidFill>
              </a:rPr>
              <a:t>split </a:t>
            </a:r>
            <a:r>
              <a:rPr lang="en-IN" dirty="0">
                <a:solidFill>
                  <a:schemeClr val="tx1"/>
                </a:solidFill>
              </a:rPr>
              <a:t>into train and validation sets</a:t>
            </a:r>
            <a:r>
              <a:rPr lang="en-IN" dirty="0" smtClean="0">
                <a:solidFill>
                  <a:schemeClr val="tx1"/>
                </a:solidFill>
              </a:rPr>
              <a:t>.</a:t>
            </a:r>
          </a:p>
          <a:p>
            <a:pPr marL="514350" indent="-514350">
              <a:buFont typeface="+mj-lt"/>
              <a:buAutoNum type="arabicPeriod"/>
            </a:pPr>
            <a:endParaRPr lang="en-IN" dirty="0">
              <a:solidFill>
                <a:schemeClr val="tx1"/>
              </a:solidFill>
            </a:endParaRPr>
          </a:p>
          <a:p>
            <a:pPr marL="514350" indent="-514350">
              <a:buFont typeface="+mj-lt"/>
              <a:buAutoNum type="arabicPeriod"/>
            </a:pPr>
            <a:r>
              <a:rPr lang="en-IN" b="1" dirty="0">
                <a:solidFill>
                  <a:schemeClr val="tx1"/>
                </a:solidFill>
              </a:rPr>
              <a:t>Feature Selection: </a:t>
            </a:r>
            <a:r>
              <a:rPr lang="en-IN" dirty="0">
                <a:solidFill>
                  <a:schemeClr val="tx1"/>
                </a:solidFill>
              </a:rPr>
              <a:t>The next step is the Feature Selection in which the raw dataset is transformed into flat features which can be used in a machine learning model. This step also includes the process of creating new features from the existing data</a:t>
            </a:r>
          </a:p>
          <a:p>
            <a:pPr marL="0" indent="0">
              <a:buNone/>
            </a:pPr>
            <a:endParaRPr lang="en-IN" dirty="0">
              <a:solidFill>
                <a:schemeClr val="tx1"/>
              </a:solidFill>
            </a:endParaRPr>
          </a:p>
          <a:p>
            <a:pPr marL="514350" indent="-514350">
              <a:buFont typeface="+mj-lt"/>
              <a:buAutoNum type="arabicPeriod"/>
            </a:pPr>
            <a:endParaRPr lang="en-IN" dirty="0">
              <a:solidFill>
                <a:schemeClr val="tx1"/>
              </a:solidFill>
            </a:endParaRPr>
          </a:p>
          <a:p>
            <a:endParaRPr lang="en-IN"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151420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TM01790490[[fn=Decatur]]</Template>
  <TotalTime>738</TotalTime>
  <Words>2120</Words>
  <Application>Microsoft Office PowerPoint</Application>
  <PresentationFormat>On-screen Show (4:3)</PresentationFormat>
  <Paragraphs>554</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Decatur</vt:lpstr>
      <vt:lpstr>TEXT CATEGORIZATION USING TF-IDF VALUE FOR A TEXTUAL DATASET AND PREDICTING THE CLASS LABEL FOR THE DOCUMENT </vt:lpstr>
      <vt:lpstr>Motivation</vt:lpstr>
      <vt:lpstr>Problem Statement</vt:lpstr>
      <vt:lpstr>Objectives</vt:lpstr>
      <vt:lpstr>SCOPE</vt:lpstr>
      <vt:lpstr>Literature Review </vt:lpstr>
      <vt:lpstr>Proposed system</vt:lpstr>
      <vt:lpstr>System architecture</vt:lpstr>
      <vt:lpstr>Implementation steps involved</vt:lpstr>
      <vt:lpstr>Implementation steps involved</vt:lpstr>
      <vt:lpstr>Data collection</vt:lpstr>
      <vt:lpstr> Dataset Preparation</vt:lpstr>
      <vt:lpstr>Preprocessing : Remove stop words</vt:lpstr>
      <vt:lpstr>Preprocessing : Remove stop words</vt:lpstr>
      <vt:lpstr>Preprocessing :Data Tokenization</vt:lpstr>
      <vt:lpstr>Preprocessing : Stemming</vt:lpstr>
      <vt:lpstr>Implementation: Feature Selection</vt:lpstr>
      <vt:lpstr> Pre-processing step</vt:lpstr>
      <vt:lpstr>Classifier </vt:lpstr>
      <vt:lpstr>Naïve Bayes classifier</vt:lpstr>
      <vt:lpstr>Implementation :Naïve bayes classifier</vt:lpstr>
      <vt:lpstr>Classifier : Random Forest tree classifier</vt:lpstr>
      <vt:lpstr>Implementation :Random Forest tree classifier</vt:lpstr>
      <vt:lpstr>Linear SVM classifier</vt:lpstr>
      <vt:lpstr>Implementation :  SVM Classifier</vt:lpstr>
      <vt:lpstr>KNN Classifier </vt:lpstr>
      <vt:lpstr>Implmentation :KNN Classifier</vt:lpstr>
      <vt:lpstr>Logistic Regression </vt:lpstr>
      <vt:lpstr>Implementation : logistic Regression </vt:lpstr>
      <vt:lpstr>Naïve Bayes Classifier</vt:lpstr>
      <vt:lpstr>Random Forest Tree Classifier</vt:lpstr>
      <vt:lpstr>Linear-SVM Classifier</vt:lpstr>
      <vt:lpstr>KNN Classifier</vt:lpstr>
      <vt:lpstr>Logistic Regression</vt:lpstr>
      <vt:lpstr>Comparison of Classifier</vt:lpstr>
      <vt:lpstr>Summary </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Pranay Manthanwar</dc:creator>
  <cp:lastModifiedBy>Sanket Dhabale</cp:lastModifiedBy>
  <cp:revision>56</cp:revision>
  <dcterms:created xsi:type="dcterms:W3CDTF">2019-05-13T19:53:14Z</dcterms:created>
  <dcterms:modified xsi:type="dcterms:W3CDTF">2019-05-15T04:14:52Z</dcterms:modified>
</cp:coreProperties>
</file>