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7" r:id="rId9"/>
    <p:sldId id="269" r:id="rId10"/>
    <p:sldId id="262" r:id="rId11"/>
    <p:sldId id="265" r:id="rId12"/>
    <p:sldId id="263" r:id="rId13"/>
    <p:sldId id="264" r:id="rId14"/>
    <p:sldId id="270" r:id="rId15"/>
    <p:sldId id="271" r:id="rId16"/>
    <p:sldId id="272" r:id="rId17"/>
    <p:sldId id="273" r:id="rId18"/>
    <p:sldId id="274" r:id="rId19"/>
    <p:sldId id="275" r:id="rId20"/>
    <p:sldId id="276" r:id="rId21"/>
    <p:sldId id="277" r:id="rId22"/>
    <p:sldId id="27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et dofe" initials="sd" lastIdx="1" clrIdx="0">
    <p:extLst>
      <p:ext uri="{19B8F6BF-5375-455C-9EA6-DF929625EA0E}">
        <p15:presenceInfo xmlns:p15="http://schemas.microsoft.com/office/powerpoint/2012/main" userId="6f076449aaa4c5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4660"/>
  </p:normalViewPr>
  <p:slideViewPr>
    <p:cSldViewPr snapToGrid="0">
      <p:cViewPr>
        <p:scale>
          <a:sx n="66" d="100"/>
          <a:sy n="66" d="100"/>
        </p:scale>
        <p:origin x="728"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8,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8,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8,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8,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8,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8,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8,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8,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8,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8,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8,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8,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kzs111/phm-ieee-2012-data-challenge-dataset" TargetMode="External"/><Relationship Id="rId2" Type="http://schemas.openxmlformats.org/officeDocument/2006/relationships/hyperlink" Target="https://journals.sagepub.com/doi/10.1177/0954406217700180" TargetMode="External"/><Relationship Id="rId1" Type="http://schemas.openxmlformats.org/officeDocument/2006/relationships/slideLayout" Target="../slideLayouts/slideLayout2.xml"/><Relationship Id="rId6" Type="http://schemas.openxmlformats.org/officeDocument/2006/relationships/hyperlink" Target="https://docs.scipy.org/doc/scipy/reference/generated/scipy.signal.hilbert.html" TargetMode="External"/><Relationship Id="rId5" Type="http://schemas.openxmlformats.org/officeDocument/2006/relationships/hyperlink" Target="https://docs.scipy.org/doc/scipy/reference/generated/scipy.fft.fft.html" TargetMode="External"/><Relationship Id="rId4" Type="http://schemas.openxmlformats.org/officeDocument/2006/relationships/hyperlink" Target="https://github.com/sevamoo/SOM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FFBC-A284-4AAD-B8ED-FD74EC70712B}"/>
              </a:ext>
            </a:extLst>
          </p:cNvPr>
          <p:cNvSpPr>
            <a:spLocks noGrp="1"/>
          </p:cNvSpPr>
          <p:nvPr>
            <p:ph type="ctrTitle"/>
          </p:nvPr>
        </p:nvSpPr>
        <p:spPr>
          <a:xfrm>
            <a:off x="203202" y="1597279"/>
            <a:ext cx="11102108" cy="1949179"/>
          </a:xfrm>
        </p:spPr>
        <p:txBody>
          <a:bodyPr>
            <a:normAutofit/>
          </a:bodyPr>
          <a:lstStyle/>
          <a:p>
            <a:r>
              <a:rPr lang="en-US" sz="3600" b="1" spc="0" dirty="0">
                <a:solidFill>
                  <a:schemeClr val="accent2">
                    <a:lumMod val="75000"/>
                  </a:schemeClr>
                </a:solidFill>
                <a:latin typeface="Arial" panose="020B0604020202020204" pitchFamily="34" charset="0"/>
                <a:cs typeface="Arial" panose="020B0604020202020204" pitchFamily="34" charset="0"/>
              </a:rPr>
              <a:t>REMAINING USEFUL LIFE PREDICTION OF BEARING USING SELF ORGANIZING MAP AND SUPPORT VECTOR REGRESSION</a:t>
            </a:r>
            <a:endParaRPr lang="en-IN" sz="3600" b="1" spc="0" dirty="0">
              <a:solidFill>
                <a:schemeClr val="accent2">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428DEA9-9ABB-4D48-AE10-611FB1728CAA}"/>
              </a:ext>
            </a:extLst>
          </p:cNvPr>
          <p:cNvSpPr>
            <a:spLocks noGrp="1"/>
          </p:cNvSpPr>
          <p:nvPr>
            <p:ph type="subTitle" idx="1"/>
          </p:nvPr>
        </p:nvSpPr>
        <p:spPr>
          <a:xfrm>
            <a:off x="5107709" y="4442385"/>
            <a:ext cx="5837382" cy="2023070"/>
          </a:xfrm>
        </p:spPr>
        <p:txBody>
          <a:bodyPr>
            <a:noAutofit/>
          </a:bodyPr>
          <a:lstStyle/>
          <a:p>
            <a:pPr algn="r"/>
            <a:r>
              <a:rPr lang="en-IN" sz="2400" spc="0" dirty="0">
                <a:solidFill>
                  <a:schemeClr val="accent4">
                    <a:lumMod val="75000"/>
                  </a:schemeClr>
                </a:solidFill>
                <a:latin typeface="Arial" panose="020B0604020202020204" pitchFamily="34" charset="0"/>
                <a:cs typeface="Arial" panose="020B0604020202020204" pitchFamily="34" charset="0"/>
              </a:rPr>
              <a:t>SANKET DOFE (181080022)</a:t>
            </a:r>
            <a:br>
              <a:rPr lang="en-IN" sz="2400" spc="0" dirty="0">
                <a:solidFill>
                  <a:schemeClr val="accent4">
                    <a:lumMod val="75000"/>
                  </a:schemeClr>
                </a:solidFill>
                <a:latin typeface="Arial" panose="020B0604020202020204" pitchFamily="34" charset="0"/>
                <a:cs typeface="Arial" panose="020B0604020202020204" pitchFamily="34" charset="0"/>
              </a:rPr>
            </a:br>
            <a:r>
              <a:rPr lang="en-IN" sz="2400" spc="0" dirty="0">
                <a:solidFill>
                  <a:schemeClr val="accent4">
                    <a:lumMod val="75000"/>
                  </a:schemeClr>
                </a:solidFill>
                <a:latin typeface="Arial" panose="020B0604020202020204" pitchFamily="34" charset="0"/>
                <a:cs typeface="Arial" panose="020B0604020202020204" pitchFamily="34" charset="0"/>
              </a:rPr>
              <a:t>RISHIKESH HIRDE (181080032) </a:t>
            </a:r>
            <a:br>
              <a:rPr lang="en-IN" sz="2400" spc="0" dirty="0">
                <a:solidFill>
                  <a:schemeClr val="accent4">
                    <a:lumMod val="75000"/>
                  </a:schemeClr>
                </a:solidFill>
                <a:latin typeface="Arial" panose="020B0604020202020204" pitchFamily="34" charset="0"/>
                <a:cs typeface="Arial" panose="020B0604020202020204" pitchFamily="34" charset="0"/>
              </a:rPr>
            </a:br>
            <a:r>
              <a:rPr lang="en-IN" sz="2400" spc="0" dirty="0">
                <a:solidFill>
                  <a:schemeClr val="accent4">
                    <a:lumMod val="75000"/>
                  </a:schemeClr>
                </a:solidFill>
                <a:latin typeface="Arial" panose="020B0604020202020204" pitchFamily="34" charset="0"/>
                <a:cs typeface="Arial" panose="020B0604020202020204" pitchFamily="34" charset="0"/>
              </a:rPr>
              <a:t>SIDDHESH BAHURUPI (181080067)</a:t>
            </a:r>
            <a:br>
              <a:rPr lang="en-IN" sz="2400" spc="0" dirty="0">
                <a:solidFill>
                  <a:schemeClr val="accent4">
                    <a:lumMod val="75000"/>
                  </a:schemeClr>
                </a:solidFill>
                <a:latin typeface="Arial" panose="020B0604020202020204" pitchFamily="34" charset="0"/>
                <a:cs typeface="Arial" panose="020B0604020202020204" pitchFamily="34" charset="0"/>
              </a:rPr>
            </a:br>
            <a:r>
              <a:rPr lang="en-IN" sz="2400" spc="0" dirty="0">
                <a:solidFill>
                  <a:schemeClr val="accent4">
                    <a:lumMod val="75000"/>
                  </a:schemeClr>
                </a:solidFill>
                <a:latin typeface="Arial" panose="020B0604020202020204" pitchFamily="34" charset="0"/>
                <a:cs typeface="Arial" panose="020B0604020202020204" pitchFamily="34" charset="0"/>
              </a:rPr>
              <a:t>MRUNAL BELE (181080013)</a:t>
            </a:r>
            <a:br>
              <a:rPr lang="en-IN" sz="2400" spc="0" dirty="0">
                <a:solidFill>
                  <a:schemeClr val="accent4">
                    <a:lumMod val="75000"/>
                  </a:schemeClr>
                </a:solidFill>
                <a:latin typeface="Arial" panose="020B0604020202020204" pitchFamily="34" charset="0"/>
                <a:cs typeface="Arial" panose="020B0604020202020204" pitchFamily="34" charset="0"/>
              </a:rPr>
            </a:br>
            <a:br>
              <a:rPr lang="en-IN" sz="2400" spc="0" dirty="0">
                <a:solidFill>
                  <a:schemeClr val="accent4">
                    <a:lumMod val="75000"/>
                  </a:schemeClr>
                </a:solidFill>
                <a:latin typeface="Arial" panose="020B0604020202020204" pitchFamily="34" charset="0"/>
                <a:cs typeface="Arial" panose="020B0604020202020204" pitchFamily="34" charset="0"/>
              </a:rPr>
            </a:br>
            <a:endParaRPr lang="en-IN" sz="24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9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a:bodyPr>
          <a:lstStyle/>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This project is based on the research paper ‘Intelligent bearing performance degradation assessment and remaining useful life prediction based on self-</a:t>
            </a:r>
            <a:r>
              <a:rPr lang="en-US" sz="2400" spc="0" dirty="0" err="1">
                <a:solidFill>
                  <a:schemeClr val="accent4">
                    <a:lumMod val="75000"/>
                  </a:schemeClr>
                </a:solidFill>
                <a:latin typeface="Arial" panose="020B0604020202020204" pitchFamily="34" charset="0"/>
                <a:cs typeface="Arial" panose="020B0604020202020204" pitchFamily="34" charset="0"/>
              </a:rPr>
              <a:t>organising</a:t>
            </a:r>
            <a:r>
              <a:rPr lang="en-US" sz="2400" spc="0" dirty="0">
                <a:solidFill>
                  <a:schemeClr val="accent4">
                    <a:lumMod val="75000"/>
                  </a:schemeClr>
                </a:solidFill>
                <a:latin typeface="Arial" panose="020B0604020202020204" pitchFamily="34" charset="0"/>
                <a:cs typeface="Arial" panose="020B0604020202020204" pitchFamily="34" charset="0"/>
              </a:rPr>
              <a:t> map and support vector regression’ by </a:t>
            </a:r>
            <a:r>
              <a:rPr lang="en-US" sz="2400" spc="0" dirty="0" err="1">
                <a:solidFill>
                  <a:schemeClr val="accent4">
                    <a:lumMod val="75000"/>
                  </a:schemeClr>
                </a:solidFill>
                <a:latin typeface="Arial" panose="020B0604020202020204" pitchFamily="34" charset="0"/>
                <a:cs typeface="Arial" panose="020B0604020202020204" pitchFamily="34" charset="0"/>
              </a:rPr>
              <a:t>Akhand</a:t>
            </a:r>
            <a:r>
              <a:rPr lang="en-US" sz="2400" spc="0" dirty="0">
                <a:solidFill>
                  <a:schemeClr val="accent4">
                    <a:lumMod val="75000"/>
                  </a:schemeClr>
                </a:solidFill>
                <a:latin typeface="Arial" panose="020B0604020202020204" pitchFamily="34" charset="0"/>
                <a:cs typeface="Arial" panose="020B0604020202020204" pitchFamily="34" charset="0"/>
              </a:rPr>
              <a:t> Rai and Sanjay H Upadhyay. </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paper has made use of the Self Organizing Map and Support Vector Regression for the learning and prediction of Remaining Useful Life of the bearings.</a:t>
            </a:r>
          </a:p>
        </p:txBody>
      </p:sp>
    </p:spTree>
    <p:extLst>
      <p:ext uri="{BB962C8B-B14F-4D97-AF65-F5344CB8AC3E}">
        <p14:creationId xmlns:p14="http://schemas.microsoft.com/office/powerpoint/2010/main" val="346927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a:bodyPr>
          <a:lstStyle/>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Feature Extraction</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Self Organizing Map (SOM)</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Minimum Quantization Error(MQE)</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Life Percentage</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BHI (Bearing Health Index)</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Support Vector Regression (SVR)</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Predicting RUL</a:t>
            </a:r>
          </a:p>
        </p:txBody>
      </p:sp>
    </p:spTree>
    <p:extLst>
      <p:ext uri="{BB962C8B-B14F-4D97-AF65-F5344CB8AC3E}">
        <p14:creationId xmlns:p14="http://schemas.microsoft.com/office/powerpoint/2010/main" val="301400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a:xfrm>
            <a:off x="1050879" y="203201"/>
            <a:ext cx="9810604" cy="1216024"/>
          </a:xfrm>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701964" y="1191492"/>
            <a:ext cx="10159519" cy="2484582"/>
          </a:xfrm>
        </p:spPr>
        <p:txBody>
          <a:bodyPr>
            <a:normAutofit fontScale="92500" lnSpcReduction="10000"/>
          </a:bodyPr>
          <a:lstStyle/>
          <a:p>
            <a:pPr marL="457200" indent="-457200">
              <a:lnSpc>
                <a:spcPct val="107000"/>
              </a:lnSpc>
              <a:spcAft>
                <a:spcPts val="800"/>
              </a:spcAft>
              <a:buFont typeface="+mj-lt"/>
              <a:buAutoNum type="arabicPeriod"/>
            </a:pPr>
            <a:r>
              <a:rPr lang="en-US" sz="2400" u="sng" spc="0" dirty="0">
                <a:solidFill>
                  <a:schemeClr val="accent4">
                    <a:lumMod val="75000"/>
                  </a:schemeClr>
                </a:solidFill>
                <a:latin typeface="Arial" panose="020B0604020202020204" pitchFamily="34" charset="0"/>
                <a:cs typeface="Arial" panose="020B0604020202020204" pitchFamily="34" charset="0"/>
              </a:rPr>
              <a:t>Feature Extraction:</a:t>
            </a:r>
          </a:p>
          <a:p>
            <a:pPr marL="651510" lvl="4" indent="-285750">
              <a:spcAft>
                <a:spcPts val="800"/>
              </a:spcAft>
            </a:pPr>
            <a:r>
              <a:rPr lang="en-US" sz="2000" spc="0" dirty="0">
                <a:solidFill>
                  <a:schemeClr val="accent4">
                    <a:lumMod val="75000"/>
                  </a:schemeClr>
                </a:solidFill>
                <a:latin typeface="Arial" panose="020B0604020202020204" pitchFamily="34" charset="0"/>
                <a:cs typeface="Arial" panose="020B0604020202020204" pitchFamily="34" charset="0"/>
              </a:rPr>
              <a:t>Input dataset is a time series data of vibrational signals.</a:t>
            </a:r>
          </a:p>
          <a:p>
            <a:pPr marL="651510" lvl="4" indent="-285750">
              <a:spcAft>
                <a:spcPts val="800"/>
              </a:spcAft>
            </a:pPr>
            <a:r>
              <a:rPr lang="en-US" sz="2000" spc="0" dirty="0">
                <a:solidFill>
                  <a:schemeClr val="accent4">
                    <a:lumMod val="75000"/>
                  </a:schemeClr>
                </a:solidFill>
                <a:latin typeface="Arial" panose="020B0604020202020204" pitchFamily="34" charset="0"/>
                <a:cs typeface="Arial" panose="020B0604020202020204" pitchFamily="34" charset="0"/>
              </a:rPr>
              <a:t>Number of time-domain features and frequency domain features have been identified that are extracted from the datasets.</a:t>
            </a:r>
          </a:p>
          <a:p>
            <a:pPr marL="651510" lvl="4" indent="-285750">
              <a:spcAft>
                <a:spcPts val="800"/>
              </a:spcAft>
            </a:pPr>
            <a:r>
              <a:rPr lang="en-US" sz="2000" spc="0" dirty="0">
                <a:solidFill>
                  <a:schemeClr val="accent4">
                    <a:lumMod val="75000"/>
                  </a:schemeClr>
                </a:solidFill>
                <a:latin typeface="Arial" panose="020B0604020202020204" pitchFamily="34" charset="0"/>
                <a:cs typeface="Arial" panose="020B0604020202020204" pitchFamily="34" charset="0"/>
              </a:rPr>
              <a:t>The horizontal acceleration attribute in csv file is used for feature calculation. Each csv file corresponding to observations taken every 10 seconds is converted to a feature vector.</a:t>
            </a:r>
          </a:p>
        </p:txBody>
      </p:sp>
      <p:sp>
        <p:nvSpPr>
          <p:cNvPr id="4" name="TextBox 3">
            <a:extLst>
              <a:ext uri="{FF2B5EF4-FFF2-40B4-BE49-F238E27FC236}">
                <a16:creationId xmlns:a16="http://schemas.microsoft.com/office/drawing/2014/main" id="{213D780D-F12E-412D-A92C-809AF834E3AE}"/>
              </a:ext>
            </a:extLst>
          </p:cNvPr>
          <p:cNvSpPr txBox="1"/>
          <p:nvPr/>
        </p:nvSpPr>
        <p:spPr>
          <a:xfrm>
            <a:off x="1050879" y="3879274"/>
            <a:ext cx="3825921" cy="3139193"/>
          </a:xfrm>
          <a:prstGeom prst="rect">
            <a:avLst/>
          </a:prstGeom>
          <a:noFill/>
        </p:spPr>
        <p:txBody>
          <a:bodyPr wrap="square" rtlCol="0">
            <a:spAutoFit/>
          </a:bodyPr>
          <a:lstStyle/>
          <a:p>
            <a:pPr>
              <a:lnSpc>
                <a:spcPct val="107000"/>
              </a:lnSpc>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Time domain features:</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RMS</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Kurtosis</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Skewness</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Crest Factor</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Impulse Factor</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Shape Factor</a:t>
            </a:r>
          </a:p>
          <a:p>
            <a:pPr marL="457200" lvl="0" indent="-457200">
              <a:lnSpc>
                <a:spcPct val="107000"/>
              </a:lnSpc>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Margin Factor</a:t>
            </a:r>
          </a:p>
          <a:p>
            <a:pPr marL="457200" lvl="0" indent="-457200">
              <a:lnSpc>
                <a:spcPct val="107000"/>
              </a:lnSpc>
              <a:spcAft>
                <a:spcPts val="800"/>
              </a:spcAft>
              <a:buFont typeface="+mj-lt"/>
              <a:buAutoNum type="arabicPeriod"/>
            </a:pPr>
            <a:r>
              <a:rPr lang="en-IN"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Peak to Peak</a:t>
            </a:r>
          </a:p>
          <a:p>
            <a:endParaRPr lang="en-IN" dirty="0"/>
          </a:p>
        </p:txBody>
      </p:sp>
      <p:sp>
        <p:nvSpPr>
          <p:cNvPr id="5" name="TextBox 4">
            <a:extLst>
              <a:ext uri="{FF2B5EF4-FFF2-40B4-BE49-F238E27FC236}">
                <a16:creationId xmlns:a16="http://schemas.microsoft.com/office/drawing/2014/main" id="{2BE070CC-84C6-4C96-A50C-0438EF0AEDA0}"/>
              </a:ext>
            </a:extLst>
          </p:cNvPr>
          <p:cNvSpPr txBox="1"/>
          <p:nvPr/>
        </p:nvSpPr>
        <p:spPr>
          <a:xfrm>
            <a:off x="6444915" y="3879274"/>
            <a:ext cx="3825921" cy="2145396"/>
          </a:xfrm>
          <a:prstGeom prst="rect">
            <a:avLst/>
          </a:prstGeom>
          <a:noFill/>
        </p:spPr>
        <p:txBody>
          <a:bodyPr wrap="square" rtlCol="0">
            <a:spAutoFit/>
          </a:bodyPr>
          <a:lstStyle/>
          <a:p>
            <a:pPr>
              <a:lnSpc>
                <a:spcPct val="107000"/>
              </a:lnSpc>
            </a:pPr>
            <a:r>
              <a:rPr lang="en-US"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Frequency domain features:</a:t>
            </a:r>
          </a:p>
          <a:p>
            <a:pPr marL="342900" indent="-342900">
              <a:lnSpc>
                <a:spcPct val="107000"/>
              </a:lnSpc>
              <a:buFont typeface="+mj-lt"/>
              <a:buAutoNum type="arabicPeriod"/>
            </a:pPr>
            <a:r>
              <a:rPr lang="en-US"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Mean Frequency</a:t>
            </a:r>
          </a:p>
          <a:p>
            <a:pPr marL="342900" indent="-342900">
              <a:lnSpc>
                <a:spcPct val="107000"/>
              </a:lnSpc>
              <a:buFont typeface="+mj-lt"/>
              <a:buAutoNum type="arabicPeriod"/>
            </a:pPr>
            <a:r>
              <a:rPr lang="en-US"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Frequency Centre</a:t>
            </a:r>
          </a:p>
          <a:p>
            <a:pPr marL="342900" indent="-342900">
              <a:lnSpc>
                <a:spcPct val="107000"/>
              </a:lnSpc>
              <a:buFont typeface="+mj-lt"/>
              <a:buAutoNum type="arabicPeriod"/>
            </a:pPr>
            <a:r>
              <a:rPr lang="en-US"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Root Mean Square Frequency</a:t>
            </a:r>
          </a:p>
          <a:p>
            <a:pPr marL="342900" indent="-342900">
              <a:lnSpc>
                <a:spcPct val="107000"/>
              </a:lnSpc>
              <a:buFont typeface="+mj-lt"/>
              <a:buAutoNum type="arabicPeriod"/>
            </a:pPr>
            <a:r>
              <a:rPr lang="en-US"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Spectral Entropy of raw signal</a:t>
            </a:r>
          </a:p>
          <a:p>
            <a:pPr marL="342900" indent="-342900">
              <a:lnSpc>
                <a:spcPct val="107000"/>
              </a:lnSpc>
              <a:buFont typeface="+mj-lt"/>
              <a:buAutoNum type="arabicPeriod"/>
            </a:pPr>
            <a:r>
              <a:rPr lang="en-US"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Spectral Entropy of envelope signal</a:t>
            </a:r>
          </a:p>
        </p:txBody>
      </p:sp>
    </p:spTree>
    <p:extLst>
      <p:ext uri="{BB962C8B-B14F-4D97-AF65-F5344CB8AC3E}">
        <p14:creationId xmlns:p14="http://schemas.microsoft.com/office/powerpoint/2010/main" val="65169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2. </a:t>
            </a:r>
            <a:r>
              <a:rPr lang="en-US" sz="2400" u="sng" spc="0" dirty="0">
                <a:solidFill>
                  <a:schemeClr val="accent4">
                    <a:lumMod val="75000"/>
                  </a:schemeClr>
                </a:solidFill>
                <a:latin typeface="Arial" panose="020B0604020202020204" pitchFamily="34" charset="0"/>
                <a:cs typeface="Arial" panose="020B0604020202020204" pitchFamily="34" charset="0"/>
              </a:rPr>
              <a:t>Self Organizing Map</a:t>
            </a: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A set of healthy features that corresponds to the features that represents the bearing is in a healthy state i.e. it is not damaged is taken from the features extracted in the previous step and are the first 1/5th feature vectors as these will always be the features corresponding to the bearing in a healthy state.</a:t>
            </a: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These healthy features are used to train the Self Organizing Map.</a:t>
            </a:r>
          </a:p>
          <a:p>
            <a:pPr marL="560070" lvl="1" indent="-514350">
              <a:lnSpc>
                <a:spcPct val="107000"/>
              </a:lnSpc>
              <a:spcAft>
                <a:spcPts val="800"/>
              </a:spcAft>
              <a:buFont typeface="+mj-lt"/>
              <a:buAutoNum type="romanLcPeriod"/>
            </a:pPr>
            <a:endParaRPr lang="en-US" sz="22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fontScale="92500"/>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3. </a:t>
            </a:r>
            <a:r>
              <a:rPr lang="en-US" sz="2400" u="sng" spc="0" dirty="0">
                <a:solidFill>
                  <a:schemeClr val="accent4">
                    <a:lumMod val="75000"/>
                  </a:schemeClr>
                </a:solidFill>
                <a:latin typeface="Arial" panose="020B0604020202020204" pitchFamily="34" charset="0"/>
                <a:cs typeface="Arial" panose="020B0604020202020204" pitchFamily="34" charset="0"/>
              </a:rPr>
              <a:t>Minimum Quantization Error(MQE)</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Minimum Quantization Error corresponds to the Euclidian distance between the input features and its corresponding BMU.</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remaining feature vectors (apart from healthy feature vectors) are presented to the trained SOM to find the BMI for each. After getting the BMI, the corresponding MQE is calculated for each feature vector.</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This gives us a new feature which represents the deviation of the inspected feature vector from the normal state of the bearing, any fluctuation in MQE value indicates either the occurrence of a fault or the presence of an outlier.</a:t>
            </a:r>
          </a:p>
          <a:p>
            <a:pPr marL="0" indent="0">
              <a:lnSpc>
                <a:spcPct val="107000"/>
              </a:lnSpc>
              <a:spcAft>
                <a:spcPts val="800"/>
              </a:spcAft>
              <a:buNone/>
            </a:pPr>
            <a:endParaRPr lang="en-US" sz="2400" u="sng"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z="22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229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4. </a:t>
            </a:r>
            <a:r>
              <a:rPr lang="en-US" sz="2400" u="sng" spc="0" dirty="0">
                <a:solidFill>
                  <a:schemeClr val="accent4">
                    <a:lumMod val="75000"/>
                  </a:schemeClr>
                </a:solidFill>
                <a:latin typeface="Arial" panose="020B0604020202020204" pitchFamily="34" charset="0"/>
                <a:cs typeface="Arial" panose="020B0604020202020204" pitchFamily="34" charset="0"/>
              </a:rPr>
              <a:t>Life Percentage</a:t>
            </a:r>
            <a:endParaRPr lang="en-US" sz="2400" spc="0" dirty="0">
              <a:solidFill>
                <a:schemeClr val="accent4">
                  <a:lumMod val="75000"/>
                </a:schemeClr>
              </a:solidFill>
              <a:latin typeface="Arial" panose="020B0604020202020204" pitchFamily="34" charset="0"/>
              <a:cs typeface="Arial" panose="020B0604020202020204" pitchFamily="34" charset="0"/>
            </a:endParaRP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life percentage corresponds to the percentage of the life of bearing completed at a particular instance of time. When a bearing is new, its life percentage is 0% whereas when it is damaged/failed, its life percentage is 100%.</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benefit of using the life percentage is that there is no need to set a threshold for RUL estimation. </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life percentage in our project is calculated using the feature ‘minutes’ we calculated present in each feature vector. The ‘minutes’ feature in the last feature vector in the training set corresponds to the features when the bearing fails. So we divide all the ‘minutes’ features with the ‘minutes’ feature in the last feature vector which gives us the life percentage.</a:t>
            </a:r>
          </a:p>
          <a:p>
            <a:pPr marL="0" indent="0">
              <a:lnSpc>
                <a:spcPct val="107000"/>
              </a:lnSpc>
              <a:spcAft>
                <a:spcPts val="800"/>
              </a:spcAft>
              <a:buNone/>
            </a:pPr>
            <a:endParaRPr lang="en-US" sz="2400" u="sng"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z="22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075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1050879" y="1653310"/>
            <a:ext cx="9810604" cy="4978400"/>
          </a:xfrm>
        </p:spPr>
        <p:txBody>
          <a:bodyPr>
            <a:normAutofit fontScale="92500" lnSpcReduction="10000"/>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5. </a:t>
            </a:r>
            <a:r>
              <a:rPr lang="en-US" sz="2400" u="sng" spc="0" dirty="0">
                <a:solidFill>
                  <a:schemeClr val="accent4">
                    <a:lumMod val="75000"/>
                  </a:schemeClr>
                </a:solidFill>
                <a:latin typeface="Arial" panose="020B0604020202020204" pitchFamily="34" charset="0"/>
                <a:cs typeface="Arial" panose="020B0604020202020204" pitchFamily="34" charset="0"/>
              </a:rPr>
              <a:t>BHI (Bearing Health Index)</a:t>
            </a: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For RUL estimation purposes, the input vector must be as much monotonic as possible and must increase gradually with the increase in bearing operating time.</a:t>
            </a: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BHI corresponds to an index that is monotonic with the bearing operation time. It gives an approach to extract the monotonicity from MQE. </a:t>
            </a:r>
          </a:p>
          <a:p>
            <a:pPr>
              <a:lnSpc>
                <a:spcPct val="107000"/>
              </a:lnSpc>
              <a:spcAft>
                <a:spcPts val="800"/>
              </a:spcAft>
            </a:pPr>
            <a:endParaRPr lang="en-US" sz="2200" spc="0" dirty="0">
              <a:solidFill>
                <a:schemeClr val="accent4">
                  <a:lumMod val="75000"/>
                </a:schemeClr>
              </a:solidFill>
              <a:latin typeface="Arial" panose="020B0604020202020204" pitchFamily="34" charset="0"/>
              <a:cs typeface="Arial" panose="020B0604020202020204" pitchFamily="34" charset="0"/>
            </a:endParaRP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A factor of c is introduced to adjust the scale of BHI and is helpful in maintaining similar BHI trends for different bearings working under the same conditions.</a:t>
            </a:r>
          </a:p>
          <a:p>
            <a:pPr>
              <a:lnSpc>
                <a:spcPct val="107000"/>
              </a:lnSpc>
              <a:spcAft>
                <a:spcPts val="800"/>
              </a:spcAft>
            </a:pPr>
            <a:endParaRPr lang="en-US" sz="2200" spc="0" dirty="0">
              <a:solidFill>
                <a:schemeClr val="accent4">
                  <a:lumMod val="75000"/>
                </a:schemeClr>
              </a:solidFill>
              <a:latin typeface="Arial" panose="020B0604020202020204" pitchFamily="34" charset="0"/>
              <a:cs typeface="Arial" panose="020B0604020202020204" pitchFamily="34" charset="0"/>
            </a:endParaRP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where h indicates the time-index sequence for healthy MQE values only and BHI0 denotes the starting value of BHI.</a:t>
            </a:r>
          </a:p>
        </p:txBody>
      </p:sp>
      <p:pic>
        <p:nvPicPr>
          <p:cNvPr id="4" name="Picture 3">
            <a:extLst>
              <a:ext uri="{FF2B5EF4-FFF2-40B4-BE49-F238E27FC236}">
                <a16:creationId xmlns:a16="http://schemas.microsoft.com/office/drawing/2014/main" id="{4CE54B6F-3850-4143-89FE-E4CD9EED1C8A}"/>
              </a:ext>
            </a:extLst>
          </p:cNvPr>
          <p:cNvPicPr/>
          <p:nvPr/>
        </p:nvPicPr>
        <p:blipFill>
          <a:blip r:embed="rId2"/>
          <a:stretch>
            <a:fillRect/>
          </a:stretch>
        </p:blipFill>
        <p:spPr>
          <a:xfrm>
            <a:off x="3485284" y="3707419"/>
            <a:ext cx="5221432" cy="720582"/>
          </a:xfrm>
          <a:prstGeom prst="rect">
            <a:avLst/>
          </a:prstGeom>
        </p:spPr>
      </p:pic>
      <p:pic>
        <p:nvPicPr>
          <p:cNvPr id="5" name="Picture 4">
            <a:extLst>
              <a:ext uri="{FF2B5EF4-FFF2-40B4-BE49-F238E27FC236}">
                <a16:creationId xmlns:a16="http://schemas.microsoft.com/office/drawing/2014/main" id="{CC6EEC02-CEBC-4FA3-B508-710256BAEF2F}"/>
              </a:ext>
            </a:extLst>
          </p:cNvPr>
          <p:cNvPicPr/>
          <p:nvPr/>
        </p:nvPicPr>
        <p:blipFill rotWithShape="1">
          <a:blip r:embed="rId3"/>
          <a:srcRect t="8797" b="7637"/>
          <a:stretch/>
        </p:blipFill>
        <p:spPr>
          <a:xfrm>
            <a:off x="4230254" y="5070474"/>
            <a:ext cx="2596284" cy="682625"/>
          </a:xfrm>
          <a:prstGeom prst="rect">
            <a:avLst/>
          </a:prstGeom>
        </p:spPr>
      </p:pic>
    </p:spTree>
    <p:extLst>
      <p:ext uri="{BB962C8B-B14F-4D97-AF65-F5344CB8AC3E}">
        <p14:creationId xmlns:p14="http://schemas.microsoft.com/office/powerpoint/2010/main" val="199984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6. </a:t>
            </a:r>
            <a:r>
              <a:rPr lang="en-US" sz="2400" u="sng" spc="0" dirty="0">
                <a:solidFill>
                  <a:schemeClr val="accent4">
                    <a:lumMod val="75000"/>
                  </a:schemeClr>
                </a:solidFill>
                <a:latin typeface="Arial" panose="020B0604020202020204" pitchFamily="34" charset="0"/>
                <a:cs typeface="Arial" panose="020B0604020202020204" pitchFamily="34" charset="0"/>
              </a:rPr>
              <a:t>Support Vector Regression (SVR)</a:t>
            </a: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The BHI values calculated in the previous step are supplied as inputs to the SVR and the outputs is taken as the life percentages calculated.</a:t>
            </a:r>
          </a:p>
          <a:p>
            <a:pPr>
              <a:lnSpc>
                <a:spcPct val="107000"/>
              </a:lnSpc>
              <a:spcAft>
                <a:spcPts val="800"/>
              </a:spcAft>
            </a:pPr>
            <a:r>
              <a:rPr lang="en-US" sz="2200" spc="0" dirty="0">
                <a:solidFill>
                  <a:schemeClr val="accent4">
                    <a:lumMod val="75000"/>
                  </a:schemeClr>
                </a:solidFill>
                <a:latin typeface="Arial" panose="020B0604020202020204" pitchFamily="34" charset="0"/>
                <a:cs typeface="Arial" panose="020B0604020202020204" pitchFamily="34" charset="0"/>
              </a:rPr>
              <a:t>Then, the SVR model is trained using the input and output data and the hyperparameters are tuned to obtain the SVR model giving the best performance.</a:t>
            </a:r>
          </a:p>
          <a:p>
            <a:pPr marL="0" indent="0">
              <a:lnSpc>
                <a:spcPct val="107000"/>
              </a:lnSpc>
              <a:spcAft>
                <a:spcPts val="800"/>
              </a:spcAft>
              <a:buNone/>
            </a:pPr>
            <a:endParaRPr lang="en-US" sz="22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55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Methodology: Steps followed</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1050879" y="1667934"/>
            <a:ext cx="10319854" cy="4953000"/>
          </a:xfrm>
        </p:spPr>
        <p:txBody>
          <a:bodyPr>
            <a:normAutofit fontScale="92500" lnSpcReduction="10000"/>
          </a:bodyPr>
          <a:lstStyle/>
          <a:p>
            <a:pPr marL="0" indent="0">
              <a:lnSpc>
                <a:spcPct val="107000"/>
              </a:lnSpc>
              <a:spcAft>
                <a:spcPts val="800"/>
              </a:spcAft>
              <a:buNone/>
            </a:pPr>
            <a:r>
              <a:rPr lang="en-US" sz="1800" spc="0" dirty="0">
                <a:solidFill>
                  <a:schemeClr val="accent4">
                    <a:lumMod val="75000"/>
                  </a:schemeClr>
                </a:solidFill>
                <a:latin typeface="Arial" panose="020B0604020202020204" pitchFamily="34" charset="0"/>
                <a:cs typeface="Arial" panose="020B0604020202020204" pitchFamily="34" charset="0"/>
              </a:rPr>
              <a:t>7</a:t>
            </a:r>
            <a:r>
              <a:rPr lang="en-US" sz="2200" spc="0" dirty="0">
                <a:solidFill>
                  <a:schemeClr val="accent4">
                    <a:lumMod val="75000"/>
                  </a:schemeClr>
                </a:solidFill>
                <a:latin typeface="Arial" panose="020B0604020202020204" pitchFamily="34" charset="0"/>
                <a:cs typeface="Arial" panose="020B0604020202020204" pitchFamily="34" charset="0"/>
              </a:rPr>
              <a:t>. </a:t>
            </a:r>
            <a:r>
              <a:rPr lang="en-US" sz="2200" u="sng" spc="0" dirty="0">
                <a:solidFill>
                  <a:schemeClr val="accent4">
                    <a:lumMod val="75000"/>
                  </a:schemeClr>
                </a:solidFill>
                <a:latin typeface="Arial" panose="020B0604020202020204" pitchFamily="34" charset="0"/>
                <a:cs typeface="Arial" panose="020B0604020202020204" pitchFamily="34" charset="0"/>
              </a:rPr>
              <a:t>Predicting RUL:</a:t>
            </a:r>
          </a:p>
          <a:p>
            <a:pPr marL="457200" indent="-457200">
              <a:lnSpc>
                <a:spcPct val="107000"/>
              </a:lnSpc>
              <a:spcAft>
                <a:spcPts val="800"/>
              </a:spcAft>
              <a:buFont typeface="+mj-lt"/>
              <a:buAutoNum type="arabicPeriod"/>
            </a:pPr>
            <a:r>
              <a:rPr lang="en-US" sz="1900" spc="0" dirty="0">
                <a:solidFill>
                  <a:schemeClr val="accent4">
                    <a:lumMod val="75000"/>
                  </a:schemeClr>
                </a:solidFill>
                <a:latin typeface="Arial" panose="020B0604020202020204" pitchFamily="34" charset="0"/>
                <a:cs typeface="Arial" panose="020B0604020202020204" pitchFamily="34" charset="0"/>
              </a:rPr>
              <a:t>First, the feature extraction is performed on the test set data. After getting the feature vectors, the corresponding BMU are identified using the trained SOM model and the corresponding MQE values are calculated.</a:t>
            </a:r>
          </a:p>
          <a:p>
            <a:pPr marL="457200" indent="-457200">
              <a:lnSpc>
                <a:spcPct val="107000"/>
              </a:lnSpc>
              <a:spcAft>
                <a:spcPts val="800"/>
              </a:spcAft>
              <a:buFont typeface="+mj-lt"/>
              <a:buAutoNum type="arabicPeriod"/>
            </a:pPr>
            <a:r>
              <a:rPr lang="en-US" sz="1900" spc="0" dirty="0">
                <a:solidFill>
                  <a:schemeClr val="accent4">
                    <a:lumMod val="75000"/>
                  </a:schemeClr>
                </a:solidFill>
                <a:latin typeface="Arial" panose="020B0604020202020204" pitchFamily="34" charset="0"/>
                <a:cs typeface="Arial" panose="020B0604020202020204" pitchFamily="34" charset="0"/>
              </a:rPr>
              <a:t>Once the MQE values are obtained, these are converted to the BHI. The BHI value for the last observation so obtained is then input to the trained SVR model which gives the normalized life percentage as the output.</a:t>
            </a:r>
          </a:p>
          <a:p>
            <a:pPr marL="457200" indent="-457200">
              <a:lnSpc>
                <a:spcPct val="107000"/>
              </a:lnSpc>
              <a:spcAft>
                <a:spcPts val="800"/>
              </a:spcAft>
              <a:buFont typeface="+mj-lt"/>
              <a:buAutoNum type="arabicPeriod"/>
            </a:pPr>
            <a:r>
              <a:rPr lang="en-US" sz="1900" spc="0" dirty="0">
                <a:solidFill>
                  <a:schemeClr val="accent4">
                    <a:lumMod val="75000"/>
                  </a:schemeClr>
                </a:solidFill>
                <a:latin typeface="Arial" panose="020B0604020202020204" pitchFamily="34" charset="0"/>
                <a:cs typeface="Arial" panose="020B0604020202020204" pitchFamily="34" charset="0"/>
              </a:rPr>
              <a:t>Using the life percentage and the minutes features which corresponds to the time at which this the observations were taken, we get the minutes i.e. the time at which the bearing is about to fail as predicted by our model’s output which corresponds to the 100% of life percentage.</a:t>
            </a:r>
          </a:p>
          <a:p>
            <a:pPr marL="0" indent="0">
              <a:lnSpc>
                <a:spcPct val="107000"/>
              </a:lnSpc>
              <a:spcAft>
                <a:spcPts val="800"/>
              </a:spcAft>
              <a:buNone/>
            </a:pPr>
            <a:r>
              <a:rPr lang="en-US" sz="1900" spc="0" dirty="0">
                <a:solidFill>
                  <a:schemeClr val="accent4">
                    <a:lumMod val="75000"/>
                  </a:schemeClr>
                </a:solidFill>
                <a:latin typeface="Arial" panose="020B0604020202020204" pitchFamily="34" charset="0"/>
                <a:cs typeface="Arial" panose="020B0604020202020204" pitchFamily="34" charset="0"/>
              </a:rPr>
              <a:t>Minutes at 100% = 100 * (min at the last observation / predicted life percentage for last observation)</a:t>
            </a:r>
          </a:p>
          <a:p>
            <a:pPr marL="457200" indent="-457200">
              <a:lnSpc>
                <a:spcPct val="107000"/>
              </a:lnSpc>
              <a:spcAft>
                <a:spcPts val="800"/>
              </a:spcAft>
              <a:buFont typeface="+mj-lt"/>
              <a:buAutoNum type="arabicPeriod" startAt="4"/>
            </a:pPr>
            <a:r>
              <a:rPr lang="en-US" sz="1900" spc="0" dirty="0">
                <a:solidFill>
                  <a:schemeClr val="accent4">
                    <a:lumMod val="75000"/>
                  </a:schemeClr>
                </a:solidFill>
                <a:latin typeface="Arial" panose="020B0604020202020204" pitchFamily="34" charset="0"/>
                <a:cs typeface="Arial" panose="020B0604020202020204" pitchFamily="34" charset="0"/>
              </a:rPr>
              <a:t>We get the RUL by subtracting the last observation’s minutes from the minutes at 100% which corresponds to the time left for the bearing to reach 100%</a:t>
            </a:r>
          </a:p>
        </p:txBody>
      </p:sp>
    </p:spTree>
    <p:extLst>
      <p:ext uri="{BB962C8B-B14F-4D97-AF65-F5344CB8AC3E}">
        <p14:creationId xmlns:p14="http://schemas.microsoft.com/office/powerpoint/2010/main" val="88033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err="1">
                <a:solidFill>
                  <a:schemeClr val="accent2">
                    <a:lumMod val="75000"/>
                  </a:schemeClr>
                </a:solidFill>
                <a:latin typeface="Arial" panose="020B0604020202020204" pitchFamily="34" charset="0"/>
                <a:cs typeface="Arial" panose="020B0604020202020204" pitchFamily="34" charset="0"/>
              </a:rPr>
              <a:t>ImPLEMENTATION</a:t>
            </a:r>
            <a:endParaRPr lang="en-IN" sz="3600" b="1" spc="0"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1050879" y="1667934"/>
            <a:ext cx="10319854" cy="4953000"/>
          </a:xfrm>
        </p:spPr>
        <p:txBody>
          <a:bodyPr>
            <a:normAutofit/>
          </a:bodyPr>
          <a:lstStyle/>
          <a:p>
            <a:pPr>
              <a:lnSpc>
                <a:spcPct val="107000"/>
              </a:lnSpc>
              <a:spcAft>
                <a:spcPts val="800"/>
              </a:spcAft>
            </a:pPr>
            <a:r>
              <a:rPr lang="en-US" spc="0" dirty="0">
                <a:solidFill>
                  <a:schemeClr val="accent4">
                    <a:lumMod val="75000"/>
                  </a:schemeClr>
                </a:solidFill>
                <a:latin typeface="Arial" panose="020B0604020202020204" pitchFamily="34" charset="0"/>
                <a:cs typeface="Arial" panose="020B0604020202020204" pitchFamily="34" charset="0"/>
              </a:rPr>
              <a:t>A mathematical concept called Fourier </a:t>
            </a:r>
            <a:r>
              <a:rPr lang="en-US" spc="0" dirty="0" err="1">
                <a:solidFill>
                  <a:schemeClr val="accent4">
                    <a:lumMod val="75000"/>
                  </a:schemeClr>
                </a:solidFill>
                <a:latin typeface="Arial" panose="020B0604020202020204" pitchFamily="34" charset="0"/>
                <a:cs typeface="Arial" panose="020B0604020202020204" pitchFamily="34" charset="0"/>
              </a:rPr>
              <a:t>Tranforms</a:t>
            </a:r>
            <a:r>
              <a:rPr lang="en-US" spc="0" dirty="0">
                <a:solidFill>
                  <a:schemeClr val="accent4">
                    <a:lumMod val="75000"/>
                  </a:schemeClr>
                </a:solidFill>
                <a:latin typeface="Arial" panose="020B0604020202020204" pitchFamily="34" charset="0"/>
                <a:cs typeface="Arial" panose="020B0604020202020204" pitchFamily="34" charset="0"/>
              </a:rPr>
              <a:t> was used to get the frequency components from a time series of vibrations.</a:t>
            </a:r>
          </a:p>
          <a:p>
            <a:pPr>
              <a:lnSpc>
                <a:spcPct val="107000"/>
              </a:lnSpc>
              <a:spcAft>
                <a:spcPts val="800"/>
              </a:spcAft>
            </a:pPr>
            <a:r>
              <a:rPr lang="en-US" spc="0" dirty="0">
                <a:solidFill>
                  <a:schemeClr val="accent4">
                    <a:lumMod val="75000"/>
                  </a:schemeClr>
                </a:solidFill>
                <a:latin typeface="Arial" panose="020B0604020202020204" pitchFamily="34" charset="0"/>
                <a:cs typeface="Arial" panose="020B0604020202020204" pitchFamily="34" charset="0"/>
              </a:rPr>
              <a:t>The input data contained raw signals, and as there was a need to get the envelope signals so as to calculate the entropy of envelope signal, it was obtained by using the Hilbert function.</a:t>
            </a:r>
          </a:p>
          <a:p>
            <a:pPr>
              <a:lnSpc>
                <a:spcPct val="107000"/>
              </a:lnSpc>
              <a:spcAft>
                <a:spcPts val="800"/>
              </a:spcAft>
            </a:pPr>
            <a:r>
              <a:rPr lang="en-US" spc="0" dirty="0">
                <a:solidFill>
                  <a:schemeClr val="accent4">
                    <a:lumMod val="75000"/>
                  </a:schemeClr>
                </a:solidFill>
                <a:latin typeface="Arial" panose="020B0604020202020204" pitchFamily="34" charset="0"/>
                <a:cs typeface="Arial" panose="020B0604020202020204" pitchFamily="34" charset="0"/>
              </a:rPr>
              <a:t>A different feature was created to calculate the Life Percentage which was required as the target to train the SVR. The feature ‘minutes’ which corresponds to the minutes for which the bearing is running and the instance when the observations were taken which were used for feature extraction was created for each feature vector.</a:t>
            </a:r>
          </a:p>
        </p:txBody>
      </p:sp>
    </p:spTree>
    <p:extLst>
      <p:ext uri="{BB962C8B-B14F-4D97-AF65-F5344CB8AC3E}">
        <p14:creationId xmlns:p14="http://schemas.microsoft.com/office/powerpoint/2010/main" val="32829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a:bodyPr>
          <a:lstStyle/>
          <a:p>
            <a:pPr marL="0" indent="0">
              <a:lnSpc>
                <a:spcPct val="107000"/>
              </a:lnSpc>
              <a:spcAft>
                <a:spcPts val="800"/>
              </a:spcAft>
              <a:buNone/>
            </a:pPr>
            <a:r>
              <a:rPr lang="en-IN" sz="2400" spc="0" dirty="0">
                <a:solidFill>
                  <a:schemeClr val="accent4">
                    <a:lumMod val="75000"/>
                  </a:schemeClr>
                </a:solidFill>
                <a:latin typeface="Arial" panose="020B0604020202020204" pitchFamily="34" charset="0"/>
                <a:cs typeface="Arial" panose="020B0604020202020204" pitchFamily="34" charset="0"/>
              </a:rPr>
              <a:t>Bearings are critical components of rotating machines since the failure of these may cease the functioning of the entire equipment. The damages observed due to bearing failures are huge and thus there is a need to develop an effective prognostic methodology to prevent the sudden machinery breakdown.</a:t>
            </a:r>
          </a:p>
          <a:p>
            <a:pPr marL="0" indent="0">
              <a:lnSpc>
                <a:spcPct val="107000"/>
              </a:lnSpc>
              <a:spcAft>
                <a:spcPts val="800"/>
              </a:spcAft>
              <a:buNone/>
            </a:pPr>
            <a:r>
              <a:rPr lang="en-IN" sz="2400" spc="0" dirty="0">
                <a:solidFill>
                  <a:schemeClr val="accent4">
                    <a:lumMod val="75000"/>
                  </a:schemeClr>
                </a:solidFill>
                <a:latin typeface="Arial" panose="020B0604020202020204" pitchFamily="34" charset="0"/>
                <a:cs typeface="Arial" panose="020B0604020202020204" pitchFamily="34" charset="0"/>
              </a:rPr>
              <a:t>Accurate determination of remaining useful life of bearing is an important issue and a methodology needs to be created to address this issue that accurately predicts the Remaining Useful Life of the bearing so that when it passes a certain level, the corresponding bearings can be replaced so as to avoid failure of equipment.</a:t>
            </a:r>
          </a:p>
        </p:txBody>
      </p:sp>
    </p:spTree>
    <p:extLst>
      <p:ext uri="{BB962C8B-B14F-4D97-AF65-F5344CB8AC3E}">
        <p14:creationId xmlns:p14="http://schemas.microsoft.com/office/powerpoint/2010/main" val="3481500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Features Extracted</a:t>
            </a:r>
          </a:p>
        </p:txBody>
      </p:sp>
      <p:pic>
        <p:nvPicPr>
          <p:cNvPr id="4" name="Content Placeholder 3">
            <a:extLst>
              <a:ext uri="{FF2B5EF4-FFF2-40B4-BE49-F238E27FC236}">
                <a16:creationId xmlns:a16="http://schemas.microsoft.com/office/drawing/2014/main" id="{AD8AE8CD-D679-4D8F-855E-9CA4D17CB9C2}"/>
              </a:ext>
            </a:extLst>
          </p:cNvPr>
          <p:cNvPicPr>
            <a:picLocks noGrp="1"/>
          </p:cNvPicPr>
          <p:nvPr>
            <p:ph idx="1"/>
          </p:nvPr>
        </p:nvPicPr>
        <p:blipFill rotWithShape="1">
          <a:blip r:embed="rId2"/>
          <a:srcRect r="35843" b="49754"/>
          <a:stretch/>
        </p:blipFill>
        <p:spPr>
          <a:xfrm>
            <a:off x="898478" y="1939395"/>
            <a:ext cx="4537121" cy="3343804"/>
          </a:xfrm>
          <a:prstGeom prst="rect">
            <a:avLst/>
          </a:prstGeom>
        </p:spPr>
      </p:pic>
      <p:pic>
        <p:nvPicPr>
          <p:cNvPr id="6" name="Picture 5">
            <a:extLst>
              <a:ext uri="{FF2B5EF4-FFF2-40B4-BE49-F238E27FC236}">
                <a16:creationId xmlns:a16="http://schemas.microsoft.com/office/drawing/2014/main" id="{142B467D-558D-4486-BA3F-36CDB3AC247C}"/>
              </a:ext>
            </a:extLst>
          </p:cNvPr>
          <p:cNvPicPr/>
          <p:nvPr/>
        </p:nvPicPr>
        <p:blipFill rotWithShape="1">
          <a:blip r:embed="rId3"/>
          <a:srcRect t="49592" r="35242" b="3014"/>
          <a:stretch/>
        </p:blipFill>
        <p:spPr bwMode="auto">
          <a:xfrm>
            <a:off x="5559213" y="1939395"/>
            <a:ext cx="4537121" cy="334380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C08FF022-3E6A-4C49-9264-38C3C9A01AC1}"/>
              </a:ext>
            </a:extLst>
          </p:cNvPr>
          <p:cNvSpPr txBox="1"/>
          <p:nvPr/>
        </p:nvSpPr>
        <p:spPr>
          <a:xfrm>
            <a:off x="1530742" y="5396969"/>
            <a:ext cx="3705401" cy="400110"/>
          </a:xfrm>
          <a:prstGeom prst="rect">
            <a:avLst/>
          </a:prstGeom>
          <a:noFill/>
        </p:spPr>
        <p:txBody>
          <a:bodyPr wrap="square" rtlCol="0">
            <a:spAutoFit/>
          </a:bodyPr>
          <a:lstStyle/>
          <a:p>
            <a:r>
              <a:rPr lang="en-IN" sz="2000"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E.g. Bearing Under Condition 1</a:t>
            </a:r>
          </a:p>
        </p:txBody>
      </p:sp>
      <p:sp>
        <p:nvSpPr>
          <p:cNvPr id="7" name="TextBox 6">
            <a:extLst>
              <a:ext uri="{FF2B5EF4-FFF2-40B4-BE49-F238E27FC236}">
                <a16:creationId xmlns:a16="http://schemas.microsoft.com/office/drawing/2014/main" id="{F488267D-3151-4229-BE55-905A8D41C1B3}"/>
              </a:ext>
            </a:extLst>
          </p:cNvPr>
          <p:cNvSpPr txBox="1"/>
          <p:nvPr/>
        </p:nvSpPr>
        <p:spPr>
          <a:xfrm>
            <a:off x="6343375" y="5396968"/>
            <a:ext cx="3705400" cy="400110"/>
          </a:xfrm>
          <a:prstGeom prst="rect">
            <a:avLst/>
          </a:prstGeom>
          <a:noFill/>
        </p:spPr>
        <p:txBody>
          <a:bodyPr wrap="square" rtlCol="0">
            <a:spAutoFit/>
          </a:bodyPr>
          <a:lstStyle/>
          <a:p>
            <a:r>
              <a:rPr lang="en-IN" sz="2000"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E.g. Bearing Under Condition 2</a:t>
            </a:r>
          </a:p>
        </p:txBody>
      </p:sp>
    </p:spTree>
    <p:extLst>
      <p:ext uri="{BB962C8B-B14F-4D97-AF65-F5344CB8AC3E}">
        <p14:creationId xmlns:p14="http://schemas.microsoft.com/office/powerpoint/2010/main" val="1312381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RESULTS</a:t>
            </a:r>
          </a:p>
        </p:txBody>
      </p:sp>
      <p:pic>
        <p:nvPicPr>
          <p:cNvPr id="8" name="Picture 7">
            <a:extLst>
              <a:ext uri="{FF2B5EF4-FFF2-40B4-BE49-F238E27FC236}">
                <a16:creationId xmlns:a16="http://schemas.microsoft.com/office/drawing/2014/main" id="{91D78CF1-4E23-4525-9E6F-5843281C1D52}"/>
              </a:ext>
            </a:extLst>
          </p:cNvPr>
          <p:cNvPicPr/>
          <p:nvPr/>
        </p:nvPicPr>
        <p:blipFill rotWithShape="1">
          <a:blip r:embed="rId2"/>
          <a:srcRect t="-1" r="19657" b="65126"/>
          <a:stretch/>
        </p:blipFill>
        <p:spPr bwMode="auto">
          <a:xfrm>
            <a:off x="1063722" y="2083727"/>
            <a:ext cx="4604854" cy="171450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9C7B7DA2-E1E1-484F-99F8-CCEDA09698F1}"/>
              </a:ext>
            </a:extLst>
          </p:cNvPr>
          <p:cNvPicPr/>
          <p:nvPr/>
        </p:nvPicPr>
        <p:blipFill rotWithShape="1">
          <a:blip r:embed="rId3"/>
          <a:srcRect t="1036" b="63987"/>
          <a:stretch/>
        </p:blipFill>
        <p:spPr bwMode="auto">
          <a:xfrm>
            <a:off x="1050879" y="3941232"/>
            <a:ext cx="5707380" cy="1714500"/>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D35FBB4A-9F44-43AB-A9C5-90E59EE4FD94}"/>
              </a:ext>
            </a:extLst>
          </p:cNvPr>
          <p:cNvPicPr>
            <a:picLocks noChangeAspect="1"/>
          </p:cNvPicPr>
          <p:nvPr/>
        </p:nvPicPr>
        <p:blipFill>
          <a:blip r:embed="rId4"/>
          <a:stretch>
            <a:fillRect/>
          </a:stretch>
        </p:blipFill>
        <p:spPr>
          <a:xfrm>
            <a:off x="6758259" y="2152446"/>
            <a:ext cx="3658111" cy="3810532"/>
          </a:xfrm>
          <a:prstGeom prst="rect">
            <a:avLst/>
          </a:prstGeom>
        </p:spPr>
      </p:pic>
      <p:pic>
        <p:nvPicPr>
          <p:cNvPr id="13" name="Picture 12">
            <a:extLst>
              <a:ext uri="{FF2B5EF4-FFF2-40B4-BE49-F238E27FC236}">
                <a16:creationId xmlns:a16="http://schemas.microsoft.com/office/drawing/2014/main" id="{C21729F7-BA46-4E49-8F95-D924D799C4E4}"/>
              </a:ext>
            </a:extLst>
          </p:cNvPr>
          <p:cNvPicPr/>
          <p:nvPr/>
        </p:nvPicPr>
        <p:blipFill rotWithShape="1">
          <a:blip r:embed="rId5"/>
          <a:srcRect t="80625" r="19209" b="9802"/>
          <a:stretch/>
        </p:blipFill>
        <p:spPr bwMode="auto">
          <a:xfrm>
            <a:off x="1038036" y="5798737"/>
            <a:ext cx="4630540" cy="3284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196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a:xfrm>
            <a:off x="936073" y="609601"/>
            <a:ext cx="9810604" cy="1216024"/>
          </a:xfrm>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ACKNOWLEDGEMENT</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936073" y="2032001"/>
            <a:ext cx="10319854" cy="2658533"/>
          </a:xfrm>
        </p:spPr>
        <p:txBody>
          <a:bodyPr>
            <a:normAutofit/>
          </a:bodyPr>
          <a:lstStyle/>
          <a:p>
            <a:pPr marL="0" indent="0" algn="just">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We take this opportunity to thank the department of Computer Engineering and IT, VJTI for giving us an opportunity to work on this project. We would also like to thank our mentor Prof. S. S. </a:t>
            </a:r>
            <a:r>
              <a:rPr lang="en-US" sz="2400" spc="0" dirty="0" err="1">
                <a:solidFill>
                  <a:schemeClr val="accent4">
                    <a:lumMod val="75000"/>
                  </a:schemeClr>
                </a:solidFill>
                <a:latin typeface="Arial" panose="020B0604020202020204" pitchFamily="34" charset="0"/>
                <a:cs typeface="Arial" panose="020B0604020202020204" pitchFamily="34" charset="0"/>
              </a:rPr>
              <a:t>Udmale</a:t>
            </a:r>
            <a:r>
              <a:rPr lang="en-US" sz="2400" spc="0" dirty="0">
                <a:solidFill>
                  <a:schemeClr val="accent4">
                    <a:lumMod val="75000"/>
                  </a:schemeClr>
                </a:solidFill>
                <a:latin typeface="Arial" panose="020B0604020202020204" pitchFamily="34" charset="0"/>
                <a:cs typeface="Arial" panose="020B0604020202020204" pitchFamily="34" charset="0"/>
              </a:rPr>
              <a:t> Sir for his invaluable guidance and support throughout the project work. We would also like to congratulate our team members for their utmost efforts in making this project a success and implementing it to a deliverable level.</a:t>
            </a:r>
          </a:p>
        </p:txBody>
      </p:sp>
    </p:spTree>
    <p:extLst>
      <p:ext uri="{BB962C8B-B14F-4D97-AF65-F5344CB8AC3E}">
        <p14:creationId xmlns:p14="http://schemas.microsoft.com/office/powerpoint/2010/main" val="159992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936073" y="2023534"/>
            <a:ext cx="10319854" cy="2658533"/>
          </a:xfrm>
        </p:spPr>
        <p:txBody>
          <a:bodyPr>
            <a:normAutofit lnSpcReduction="10000"/>
          </a:bodyPr>
          <a:lstStyle/>
          <a:p>
            <a:pPr marL="457200" indent="-457200">
              <a:lnSpc>
                <a:spcPct val="107000"/>
              </a:lnSpc>
              <a:spcAft>
                <a:spcPts val="800"/>
              </a:spcAft>
              <a:buFont typeface="+mj-lt"/>
              <a:buAutoNum type="arabicPeriod"/>
            </a:pPr>
            <a:r>
              <a:rPr lang="en-US" spc="0" dirty="0">
                <a:solidFill>
                  <a:schemeClr val="accent4">
                    <a:lumMod val="75000"/>
                  </a:schemeClr>
                </a:solidFill>
                <a:latin typeface="Arial" panose="020B0604020202020204" pitchFamily="34" charset="0"/>
                <a:cs typeface="Arial" panose="020B0604020202020204" pitchFamily="34" charset="0"/>
                <a:hlinkClick r:id="rId2"/>
              </a:rPr>
              <a:t>https://journals.sagepub.com/doi/10.1177/0954406217700180</a:t>
            </a:r>
            <a:endParaRPr lang="en-US" spc="0" dirty="0">
              <a:solidFill>
                <a:schemeClr val="accent4">
                  <a:lumMod val="75000"/>
                </a:schemeClr>
              </a:solidFill>
              <a:latin typeface="Arial" panose="020B0604020202020204" pitchFamily="34" charset="0"/>
              <a:cs typeface="Arial" panose="020B0604020202020204" pitchFamily="34" charset="0"/>
            </a:endParaRPr>
          </a:p>
          <a:p>
            <a:pPr marL="457200" indent="-457200">
              <a:lnSpc>
                <a:spcPct val="107000"/>
              </a:lnSpc>
              <a:spcAft>
                <a:spcPts val="800"/>
              </a:spcAft>
              <a:buFont typeface="+mj-lt"/>
              <a:buAutoNum type="arabicPeriod"/>
            </a:pPr>
            <a:r>
              <a:rPr lang="en-US" spc="0" dirty="0">
                <a:solidFill>
                  <a:schemeClr val="accent4">
                    <a:lumMod val="75000"/>
                  </a:schemeClr>
                </a:solidFill>
                <a:latin typeface="Arial" panose="020B0604020202020204" pitchFamily="34" charset="0"/>
                <a:cs typeface="Arial" panose="020B0604020202020204" pitchFamily="34" charset="0"/>
                <a:hlinkClick r:id="rId3"/>
              </a:rPr>
              <a:t>https://github.com/wkzs111/phm-ieee-2012-data-challenge-dataset</a:t>
            </a:r>
            <a:endParaRPr lang="en-US" spc="0" dirty="0">
              <a:solidFill>
                <a:schemeClr val="accent4">
                  <a:lumMod val="75000"/>
                </a:schemeClr>
              </a:solidFill>
              <a:latin typeface="Arial" panose="020B0604020202020204" pitchFamily="34" charset="0"/>
              <a:cs typeface="Arial" panose="020B0604020202020204" pitchFamily="34" charset="0"/>
            </a:endParaRPr>
          </a:p>
          <a:p>
            <a:pPr marL="457200" indent="-457200">
              <a:lnSpc>
                <a:spcPct val="107000"/>
              </a:lnSpc>
              <a:spcAft>
                <a:spcPts val="800"/>
              </a:spcAft>
              <a:buFont typeface="+mj-lt"/>
              <a:buAutoNum type="arabicPeriod"/>
            </a:pPr>
            <a:r>
              <a:rPr lang="en-US" spc="0" dirty="0">
                <a:solidFill>
                  <a:schemeClr val="accent4">
                    <a:lumMod val="75000"/>
                  </a:schemeClr>
                </a:solidFill>
                <a:latin typeface="Arial" panose="020B0604020202020204" pitchFamily="34" charset="0"/>
                <a:cs typeface="Arial" panose="020B0604020202020204" pitchFamily="34" charset="0"/>
                <a:hlinkClick r:id="rId4"/>
              </a:rPr>
              <a:t>https://github.com/sevamoo/SOMPY</a:t>
            </a:r>
            <a:endParaRPr lang="en-US" spc="0" dirty="0">
              <a:solidFill>
                <a:schemeClr val="accent4">
                  <a:lumMod val="75000"/>
                </a:schemeClr>
              </a:solidFill>
              <a:latin typeface="Arial" panose="020B0604020202020204" pitchFamily="34" charset="0"/>
              <a:cs typeface="Arial" panose="020B0604020202020204" pitchFamily="34" charset="0"/>
            </a:endParaRPr>
          </a:p>
          <a:p>
            <a:pPr marL="457200" indent="-457200">
              <a:lnSpc>
                <a:spcPct val="107000"/>
              </a:lnSpc>
              <a:spcAft>
                <a:spcPts val="800"/>
              </a:spcAft>
              <a:buFont typeface="+mj-lt"/>
              <a:buAutoNum type="arabicPeriod"/>
            </a:pPr>
            <a:r>
              <a:rPr lang="en-US" spc="0" dirty="0">
                <a:solidFill>
                  <a:schemeClr val="accent4">
                    <a:lumMod val="75000"/>
                  </a:schemeClr>
                </a:solidFill>
                <a:latin typeface="Arial" panose="020B0604020202020204" pitchFamily="34" charset="0"/>
                <a:cs typeface="Arial" panose="020B0604020202020204" pitchFamily="34" charset="0"/>
                <a:hlinkClick r:id="rId5"/>
              </a:rPr>
              <a:t>https://docs.scipy.org/doc/scipy/reference/generated/scipy.fft.fft.html</a:t>
            </a:r>
            <a:endParaRPr lang="en-US" spc="0" dirty="0">
              <a:solidFill>
                <a:schemeClr val="accent4">
                  <a:lumMod val="75000"/>
                </a:schemeClr>
              </a:solidFill>
              <a:latin typeface="Arial" panose="020B0604020202020204" pitchFamily="34" charset="0"/>
              <a:cs typeface="Arial" panose="020B0604020202020204" pitchFamily="34" charset="0"/>
            </a:endParaRPr>
          </a:p>
          <a:p>
            <a:pPr marL="457200" indent="-457200">
              <a:lnSpc>
                <a:spcPct val="107000"/>
              </a:lnSpc>
              <a:spcAft>
                <a:spcPts val="800"/>
              </a:spcAft>
              <a:buFont typeface="+mj-lt"/>
              <a:buAutoNum type="arabicPeriod"/>
            </a:pPr>
            <a:r>
              <a:rPr lang="en-US" spc="0" dirty="0">
                <a:solidFill>
                  <a:schemeClr val="accent4">
                    <a:lumMod val="75000"/>
                  </a:schemeClr>
                </a:solidFill>
                <a:latin typeface="Arial" panose="020B0604020202020204" pitchFamily="34" charset="0"/>
                <a:cs typeface="Arial" panose="020B0604020202020204" pitchFamily="34" charset="0"/>
                <a:hlinkClick r:id="rId6"/>
              </a:rPr>
              <a:t>https://docs.scipy.org/doc/scipy/reference/generated/scipy.signal.hilbert.html</a:t>
            </a:r>
            <a:endParaRPr lang="en-US" spc="0" dirty="0">
              <a:solidFill>
                <a:schemeClr val="accent4">
                  <a:lumMod val="75000"/>
                </a:schemeClr>
              </a:solidFill>
              <a:latin typeface="Arial" panose="020B0604020202020204" pitchFamily="34" charset="0"/>
              <a:cs typeface="Arial" panose="020B0604020202020204" pitchFamily="34" charset="0"/>
            </a:endParaRPr>
          </a:p>
          <a:p>
            <a:pPr marL="457200" indent="-457200">
              <a:lnSpc>
                <a:spcPct val="107000"/>
              </a:lnSpc>
              <a:spcAft>
                <a:spcPts val="800"/>
              </a:spcAft>
              <a:buFont typeface="+mj-lt"/>
              <a:buAutoNum type="arabicPeriod"/>
            </a:pPr>
            <a:endParaRPr lang="en-US"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99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DATASET</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a:bodyPr>
          <a:lstStyle/>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Dataset used for this project is ‘IEEE PHM 2012 Dataset’ which contains the datasets for bearings experimented under 3 conditions</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Datasets containing the observations for the bearings until failure occurs : Training set</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Datasets containing the observations for the bearings which are truncated before the failure occurs and for these datasets, the remaining useful life is given which is needed to be predicted : Test Set.</a:t>
            </a:r>
          </a:p>
          <a:p>
            <a:pPr>
              <a:lnSpc>
                <a:spcPct val="107000"/>
              </a:lnSpc>
              <a:spcAft>
                <a:spcPts val="800"/>
              </a:spcAft>
            </a:pPr>
            <a:endParaRPr lang="en-US" sz="24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675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DATASET Description</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lnSpcReduction="10000"/>
          </a:bodyPr>
          <a:lstStyle/>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For a particular condition, some bearings were experimented separately. For a particular bearing, set of observations were taken out every 10 seconds. Every 10 seconds, 2560 observations of vibrations were taken out and these were exported in a csv file.</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For bearings experimented until failure contains all the csv files generated every 10 seconds until failure which has been used as training set.</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For bearings experimented and the observations truncated which can be used as the test set contains the csv files generated every 10 seconds before the data has been truncated.</a:t>
            </a:r>
          </a:p>
          <a:p>
            <a:pPr>
              <a:lnSpc>
                <a:spcPct val="107000"/>
              </a:lnSpc>
              <a:spcAft>
                <a:spcPts val="800"/>
              </a:spcAft>
            </a:pPr>
            <a:endParaRPr lang="en-US" sz="2400" spc="0" dirty="0">
              <a:solidFill>
                <a:schemeClr val="accent4">
                  <a:lumMod val="75000"/>
                </a:schemeClr>
              </a:solidFill>
              <a:latin typeface="Arial" panose="020B0604020202020204" pitchFamily="34" charset="0"/>
              <a:cs typeface="Arial" panose="020B0604020202020204" pitchFamily="34" charset="0"/>
            </a:endParaRPr>
          </a:p>
          <a:p>
            <a:pPr>
              <a:lnSpc>
                <a:spcPct val="107000"/>
              </a:lnSpc>
              <a:spcAft>
                <a:spcPts val="800"/>
              </a:spcAft>
            </a:pPr>
            <a:endParaRPr lang="en-US" sz="24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835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DATASET Description</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fontScale="92500"/>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Each csv file contains the following attributes:</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Hour: Hour at which these observations were carried out</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Minute: Minute at which these observations were carried out</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Second: Second at which these observations were carried out </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Microseconds: microsecond at which the particular observation was taken</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Horizontal Acceleration: Vibrational signal along horizontal axis observed</a:t>
            </a:r>
          </a:p>
          <a:p>
            <a:pPr marL="457200" indent="-457200">
              <a:lnSpc>
                <a:spcPct val="107000"/>
              </a:lnSpc>
              <a:spcAft>
                <a:spcPts val="800"/>
              </a:spcAft>
              <a:buFont typeface="+mj-lt"/>
              <a:buAutoNum type="arabicPeriod"/>
            </a:pPr>
            <a:r>
              <a:rPr lang="en-US" sz="2400" spc="0" dirty="0">
                <a:solidFill>
                  <a:schemeClr val="accent4">
                    <a:lumMod val="75000"/>
                  </a:schemeClr>
                </a:solidFill>
                <a:latin typeface="Arial" panose="020B0604020202020204" pitchFamily="34" charset="0"/>
                <a:cs typeface="Arial" panose="020B0604020202020204" pitchFamily="34" charset="0"/>
              </a:rPr>
              <a:t>Vertical Acceleration: Vibrational signal along horizontal axis observed</a:t>
            </a:r>
          </a:p>
        </p:txBody>
      </p:sp>
    </p:spTree>
    <p:extLst>
      <p:ext uri="{BB962C8B-B14F-4D97-AF65-F5344CB8AC3E}">
        <p14:creationId xmlns:p14="http://schemas.microsoft.com/office/powerpoint/2010/main" val="98807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p:txBody>
          <a:bodyPr>
            <a:normAutofit fontScale="92500" lnSpcReduction="20000"/>
          </a:bodyPr>
          <a:lstStyle/>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accurate determination of remaining useful life is a key issue in prognostics of rolling element bearings.</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In our project we are estimating the remaining useful life of bearings based on self-organizing map and support vector regression. </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use of Self Organizing Map was itself a new concept that made us to go with project. The feature extraction especially the frequency domain features from the raw signals was a thing we noticed was different from others and thus we thought of going with this project.</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motivation for doing this project was primarily an interest in undertaking a challenging project in an interesting area of research. The opportunity to learn about a new area of machine learning apart from theoretical knowledge was appealing.</a:t>
            </a:r>
          </a:p>
          <a:p>
            <a:pPr marL="0" indent="0">
              <a:lnSpc>
                <a:spcPct val="107000"/>
              </a:lnSpc>
              <a:spcAft>
                <a:spcPts val="800"/>
              </a:spcAft>
              <a:buNone/>
            </a:pPr>
            <a:endParaRPr lang="en-US" sz="2400"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z="2400" spc="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67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p:txBody>
          <a:bodyPr>
            <a:normAutofit/>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Terminology: Self Organizing Map </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1050879" y="1680754"/>
            <a:ext cx="9810604" cy="4978664"/>
          </a:xfrm>
        </p:spPr>
        <p:txBody>
          <a:bodyPr>
            <a:normAutofit fontScale="85000" lnSpcReduction="20000"/>
          </a:bodyPr>
          <a:lstStyle/>
          <a:p>
            <a:pPr marL="45720" lvl="1">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SOM is an adaptive unsupervised neural network used to classify the data by projecting the high-dimensional feature vectors onto two-dimensional topology maps.</a:t>
            </a:r>
          </a:p>
          <a:p>
            <a:pPr marL="45720" lvl="1">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The training of the SOM takes place in the following steps:</a:t>
            </a:r>
          </a:p>
          <a:p>
            <a:pPr marL="560070" lvl="1" indent="-514350">
              <a:lnSpc>
                <a:spcPct val="107000"/>
              </a:lnSpc>
              <a:spcAft>
                <a:spcPts val="800"/>
              </a:spcAft>
              <a:buFont typeface="+mj-lt"/>
              <a:buAutoNum type="romanLcPeriod"/>
            </a:pPr>
            <a:r>
              <a:rPr lang="en-US" sz="2400" spc="0" dirty="0">
                <a:solidFill>
                  <a:schemeClr val="accent4">
                    <a:lumMod val="75000"/>
                  </a:schemeClr>
                </a:solidFill>
                <a:latin typeface="Arial" panose="020B0604020202020204" pitchFamily="34" charset="0"/>
                <a:cs typeface="Arial" panose="020B0604020202020204" pitchFamily="34" charset="0"/>
              </a:rPr>
              <a:t>Initially, the weight vector of each neuron is loaded arbitrarily</a:t>
            </a:r>
          </a:p>
          <a:p>
            <a:pPr marL="560070" lvl="1" indent="-514350">
              <a:lnSpc>
                <a:spcPct val="107000"/>
              </a:lnSpc>
              <a:spcAft>
                <a:spcPts val="800"/>
              </a:spcAft>
              <a:buFont typeface="+mj-lt"/>
              <a:buAutoNum type="romanLcPeriod"/>
            </a:pPr>
            <a:r>
              <a:rPr lang="en-US" sz="2400" spc="0" dirty="0">
                <a:solidFill>
                  <a:schemeClr val="accent4">
                    <a:lumMod val="75000"/>
                  </a:schemeClr>
                </a:solidFill>
                <a:latin typeface="Arial" panose="020B0604020202020204" pitchFamily="34" charset="0"/>
                <a:cs typeface="Arial" panose="020B0604020202020204" pitchFamily="34" charset="0"/>
              </a:rPr>
              <a:t>The input vector selected randomly is supplied to all the neurons at a time.</a:t>
            </a:r>
          </a:p>
          <a:p>
            <a:pPr marL="560070" lvl="1" indent="-514350">
              <a:lnSpc>
                <a:spcPct val="107000"/>
              </a:lnSpc>
              <a:spcAft>
                <a:spcPts val="800"/>
              </a:spcAft>
              <a:buFont typeface="+mj-lt"/>
              <a:buAutoNum type="romanLcPeriod"/>
            </a:pPr>
            <a:r>
              <a:rPr lang="en-US" sz="2400" spc="0" dirty="0">
                <a:solidFill>
                  <a:schemeClr val="accent4">
                    <a:lumMod val="75000"/>
                  </a:schemeClr>
                </a:solidFill>
                <a:latin typeface="Arial" panose="020B0604020202020204" pitchFamily="34" charset="0"/>
                <a:cs typeface="Arial" panose="020B0604020202020204" pitchFamily="34" charset="0"/>
              </a:rPr>
              <a:t>The neuron most similar to the presented input vector is determined. The winning neuron is called as the best matching unit (BMU).</a:t>
            </a:r>
          </a:p>
          <a:p>
            <a:pPr marL="560070" lvl="1" indent="-514350">
              <a:lnSpc>
                <a:spcPct val="107000"/>
              </a:lnSpc>
              <a:spcAft>
                <a:spcPts val="800"/>
              </a:spcAft>
              <a:buFont typeface="+mj-lt"/>
              <a:buAutoNum type="romanLcPeriod"/>
            </a:pPr>
            <a:r>
              <a:rPr lang="en-US" sz="2400" spc="0" dirty="0">
                <a:solidFill>
                  <a:schemeClr val="accent4">
                    <a:lumMod val="75000"/>
                  </a:schemeClr>
                </a:solidFill>
                <a:latin typeface="Arial" panose="020B0604020202020204" pitchFamily="34" charset="0"/>
                <a:cs typeface="Arial" panose="020B0604020202020204" pitchFamily="34" charset="0"/>
              </a:rPr>
              <a:t>The weight vector of BMU and its adjacent neurons are updated using the </a:t>
            </a:r>
            <a:r>
              <a:rPr lang="en-US" sz="2400" spc="0" dirty="0" err="1">
                <a:solidFill>
                  <a:schemeClr val="accent4">
                    <a:lumMod val="75000"/>
                  </a:schemeClr>
                </a:solidFill>
                <a:latin typeface="Arial" panose="020B0604020202020204" pitchFamily="34" charset="0"/>
                <a:cs typeface="Arial" panose="020B0604020202020204" pitchFamily="34" charset="0"/>
              </a:rPr>
              <a:t>Kohonen’s</a:t>
            </a:r>
            <a:r>
              <a:rPr lang="en-US" sz="2400" spc="0" dirty="0">
                <a:solidFill>
                  <a:schemeClr val="accent4">
                    <a:lumMod val="75000"/>
                  </a:schemeClr>
                </a:solidFill>
                <a:latin typeface="Arial" panose="020B0604020202020204" pitchFamily="34" charset="0"/>
                <a:cs typeface="Arial" panose="020B0604020202020204" pitchFamily="34" charset="0"/>
              </a:rPr>
              <a:t> learning rule.</a:t>
            </a:r>
          </a:p>
          <a:p>
            <a:pPr marL="560070" lvl="1" indent="-514350">
              <a:lnSpc>
                <a:spcPct val="107000"/>
              </a:lnSpc>
              <a:spcAft>
                <a:spcPts val="800"/>
              </a:spcAft>
              <a:buFont typeface="+mj-lt"/>
              <a:buAutoNum type="romanLcPeriod"/>
            </a:pPr>
            <a:endParaRPr lang="en-US" sz="2400" spc="0" dirty="0">
              <a:solidFill>
                <a:schemeClr val="accent4">
                  <a:lumMod val="75000"/>
                </a:schemeClr>
              </a:solidFill>
              <a:latin typeface="Arial" panose="020B0604020202020204" pitchFamily="34" charset="0"/>
              <a:cs typeface="Arial" panose="020B0604020202020204" pitchFamily="34" charset="0"/>
            </a:endParaRPr>
          </a:p>
          <a:p>
            <a:pPr marL="560070" lvl="1" indent="-514350">
              <a:lnSpc>
                <a:spcPct val="107000"/>
              </a:lnSpc>
              <a:spcAft>
                <a:spcPts val="800"/>
              </a:spcAft>
              <a:buFont typeface="+mj-lt"/>
              <a:buAutoNum type="romanLcPeriod"/>
            </a:pPr>
            <a:endParaRPr lang="en-US" sz="2400" spc="0" dirty="0">
              <a:solidFill>
                <a:schemeClr val="accent4">
                  <a:lumMod val="75000"/>
                </a:schemeClr>
              </a:solidFill>
              <a:latin typeface="Arial" panose="020B0604020202020204" pitchFamily="34" charset="0"/>
              <a:cs typeface="Arial" panose="020B0604020202020204" pitchFamily="34" charset="0"/>
            </a:endParaRPr>
          </a:p>
          <a:p>
            <a:pPr marL="560070" lvl="1" indent="-514350">
              <a:lnSpc>
                <a:spcPct val="107000"/>
              </a:lnSpc>
              <a:spcAft>
                <a:spcPts val="800"/>
              </a:spcAft>
              <a:buFont typeface="+mj-lt"/>
              <a:buAutoNum type="romanLcPeriod"/>
            </a:pPr>
            <a:r>
              <a:rPr lang="en-US" sz="2400" spc="0" dirty="0">
                <a:solidFill>
                  <a:schemeClr val="accent4">
                    <a:lumMod val="75000"/>
                  </a:schemeClr>
                </a:solidFill>
                <a:latin typeface="Arial" panose="020B0604020202020204" pitchFamily="34" charset="0"/>
                <a:cs typeface="Arial" panose="020B0604020202020204" pitchFamily="34" charset="0"/>
              </a:rPr>
              <a:t>The steps ii to iv are repeated for all the input data. </a:t>
            </a:r>
          </a:p>
          <a:p>
            <a:pPr marL="560070" lvl="1" indent="-514350">
              <a:lnSpc>
                <a:spcPct val="107000"/>
              </a:lnSpc>
              <a:spcAft>
                <a:spcPts val="800"/>
              </a:spcAft>
              <a:buFont typeface="+mj-lt"/>
              <a:buAutoNum type="romanLcPeriod"/>
            </a:pPr>
            <a:endParaRPr lang="en-US" sz="2400" spc="0" dirty="0">
              <a:solidFill>
                <a:schemeClr val="accent4">
                  <a:lumMod val="75000"/>
                </a:schemeClr>
              </a:solidFill>
              <a:latin typeface="Arial" panose="020B0604020202020204" pitchFamily="34" charset="0"/>
              <a:cs typeface="Arial" panose="020B0604020202020204" pitchFamily="34" charset="0"/>
            </a:endParaRPr>
          </a:p>
          <a:p>
            <a:pPr marL="560070" lvl="1" indent="-514350">
              <a:lnSpc>
                <a:spcPct val="107000"/>
              </a:lnSpc>
              <a:spcAft>
                <a:spcPts val="800"/>
              </a:spcAft>
              <a:buFont typeface="+mj-lt"/>
              <a:buAutoNum type="romanLcPeriod"/>
            </a:pPr>
            <a:endParaRPr lang="en-US" sz="2400" spc="0" dirty="0">
              <a:solidFill>
                <a:schemeClr val="accent4">
                  <a:lumMod val="75000"/>
                </a:schemeClr>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z="2400" spc="0" dirty="0">
              <a:solidFill>
                <a:schemeClr val="accent4">
                  <a:lumMod val="7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2E2A315-5B35-4027-B799-952E3A744213}"/>
              </a:ext>
            </a:extLst>
          </p:cNvPr>
          <p:cNvPicPr>
            <a:picLocks noChangeAspect="1"/>
          </p:cNvPicPr>
          <p:nvPr/>
        </p:nvPicPr>
        <p:blipFill>
          <a:blip r:embed="rId2"/>
          <a:stretch>
            <a:fillRect/>
          </a:stretch>
        </p:blipFill>
        <p:spPr>
          <a:xfrm>
            <a:off x="2197725" y="5032376"/>
            <a:ext cx="6389755" cy="781725"/>
          </a:xfrm>
          <a:prstGeom prst="rect">
            <a:avLst/>
          </a:prstGeom>
        </p:spPr>
      </p:pic>
    </p:spTree>
    <p:extLst>
      <p:ext uri="{BB962C8B-B14F-4D97-AF65-F5344CB8AC3E}">
        <p14:creationId xmlns:p14="http://schemas.microsoft.com/office/powerpoint/2010/main" val="39849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a:xfrm>
            <a:off x="1050879" y="609600"/>
            <a:ext cx="10020974" cy="1216024"/>
          </a:xfrm>
        </p:spPr>
        <p:txBody>
          <a:bodyPr>
            <a:normAutofit fontScale="90000"/>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Terminology: Support Vector Regression</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1050879" y="1825624"/>
            <a:ext cx="10090242" cy="4833794"/>
          </a:xfrm>
        </p:spPr>
        <p:txBody>
          <a:bodyPr>
            <a:normAutofit fontScale="77500" lnSpcReduction="20000"/>
          </a:bodyPr>
          <a:lstStyle/>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Given a set of training data X = [(</a:t>
            </a:r>
            <a:r>
              <a:rPr lang="en-US" sz="2400" spc="0" dirty="0" err="1">
                <a:solidFill>
                  <a:schemeClr val="accent4">
                    <a:lumMod val="75000"/>
                  </a:schemeClr>
                </a:solidFill>
                <a:latin typeface="Arial" panose="020B0604020202020204" pitchFamily="34" charset="0"/>
                <a:cs typeface="Arial" panose="020B0604020202020204" pitchFamily="34" charset="0"/>
              </a:rPr>
              <a:t>xi,di</a:t>
            </a:r>
            <a:r>
              <a:rPr lang="en-US" sz="2400" spc="0" dirty="0">
                <a:solidFill>
                  <a:schemeClr val="accent4">
                    <a:lumMod val="75000"/>
                  </a:schemeClr>
                </a:solidFill>
                <a:latin typeface="Arial" panose="020B0604020202020204" pitchFamily="34" charset="0"/>
                <a:cs typeface="Arial" panose="020B0604020202020204" pitchFamily="34" charset="0"/>
              </a:rPr>
              <a:t>), </a:t>
            </a:r>
            <a:r>
              <a:rPr lang="en-US" sz="2400" spc="0" dirty="0" err="1">
                <a:solidFill>
                  <a:schemeClr val="accent4">
                    <a:lumMod val="75000"/>
                  </a:schemeClr>
                </a:solidFill>
                <a:latin typeface="Arial" panose="020B0604020202020204" pitchFamily="34" charset="0"/>
                <a:cs typeface="Arial" panose="020B0604020202020204" pitchFamily="34" charset="0"/>
              </a:rPr>
              <a:t>i</a:t>
            </a:r>
            <a:r>
              <a:rPr lang="en-US" sz="2400" spc="0" dirty="0">
                <a:solidFill>
                  <a:schemeClr val="accent4">
                    <a:lumMod val="75000"/>
                  </a:schemeClr>
                </a:solidFill>
                <a:latin typeface="Arial" panose="020B0604020202020204" pitchFamily="34" charset="0"/>
                <a:cs typeface="Arial" panose="020B0604020202020204" pitchFamily="34" charset="0"/>
              </a:rPr>
              <a:t>=1,. . ...,N], where xi is the input feature vector, di is the corresponding target vector, the regression function to be estimated is defined as                      </a:t>
            </a:r>
            <a:r>
              <a:rPr lang="en-IN" sz="2600" dirty="0">
                <a:effectLst/>
                <a:latin typeface="Arial" panose="020B0604020202020204" pitchFamily="34" charset="0"/>
                <a:ea typeface="Calibri" panose="020F0502020204030204" pitchFamily="34" charset="0"/>
                <a:cs typeface="Times New Roman" panose="02020603050405020304" pitchFamily="18" charset="0"/>
              </a:rPr>
              <a:t>y = w.</a:t>
            </a:r>
            <a:r>
              <a:rPr lang="en-IN" sz="2600"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IN" sz="2600" dirty="0">
                <a:effectLst/>
                <a:latin typeface="Arial" panose="020B0604020202020204" pitchFamily="34" charset="0"/>
                <a:ea typeface="Calibri" panose="020F0502020204030204" pitchFamily="34" charset="0"/>
                <a:cs typeface="Times New Roman" panose="02020603050405020304" pitchFamily="18" charset="0"/>
              </a:rPr>
              <a:t>(x) + b</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where </a:t>
            </a:r>
            <a:r>
              <a:rPr lang="en-IN" sz="2400"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IN" sz="2400" dirty="0">
                <a:effectLst/>
                <a:latin typeface="Arial" panose="020B0604020202020204" pitchFamily="34" charset="0"/>
                <a:ea typeface="Calibri" panose="020F0502020204030204" pitchFamily="34" charset="0"/>
                <a:cs typeface="Times New Roman" panose="02020603050405020304" pitchFamily="18" charset="0"/>
              </a:rPr>
              <a:t>(x)</a:t>
            </a:r>
            <a:r>
              <a:rPr lang="en-US" sz="2400" spc="0" dirty="0">
                <a:solidFill>
                  <a:schemeClr val="accent4">
                    <a:lumMod val="75000"/>
                  </a:schemeClr>
                </a:solidFill>
                <a:latin typeface="Arial" panose="020B0604020202020204" pitchFamily="34" charset="0"/>
                <a:cs typeface="Arial" panose="020B0604020202020204" pitchFamily="34" charset="0"/>
              </a:rPr>
              <a:t> represents the feature of inputs, w is the weight vector and b is a constant. w and b are obtained by minimizing the constrained regularized cost.</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Support Vectors: Support Vectors are those points in the space that are closer to the hyperplane and also decide the orientation of the hyperplane. The lines or planes drawn is called Support Vector Lines or Support Vector Planes.</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Hyperplane: In Support Vector Regression, this is the line that will be used to predict the continuous output.</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Kernel: A kernel Function is used to map the lower dimensional features to a higher dimension so as to find an optimal hyperplane for the input data.</a:t>
            </a:r>
          </a:p>
          <a:p>
            <a:pPr>
              <a:lnSpc>
                <a:spcPct val="107000"/>
              </a:lnSpc>
              <a:spcAft>
                <a:spcPts val="800"/>
              </a:spcAft>
            </a:pPr>
            <a:r>
              <a:rPr lang="en-US" sz="2400" spc="0" dirty="0">
                <a:solidFill>
                  <a:schemeClr val="accent4">
                    <a:lumMod val="75000"/>
                  </a:schemeClr>
                </a:solidFill>
                <a:latin typeface="Arial" panose="020B0604020202020204" pitchFamily="34" charset="0"/>
                <a:cs typeface="Arial" panose="020B0604020202020204" pitchFamily="34" charset="0"/>
              </a:rPr>
              <a:t>SVR gives us the flexibility to define how much error is acceptable in our model and will find an appropriate line (or hyperplane in higher dimensions) to fit the data.</a:t>
            </a:r>
          </a:p>
        </p:txBody>
      </p:sp>
    </p:spTree>
    <p:extLst>
      <p:ext uri="{BB962C8B-B14F-4D97-AF65-F5344CB8AC3E}">
        <p14:creationId xmlns:p14="http://schemas.microsoft.com/office/powerpoint/2010/main" val="148650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FB8-2236-4C53-968F-57DA5F614F5B}"/>
              </a:ext>
            </a:extLst>
          </p:cNvPr>
          <p:cNvSpPr>
            <a:spLocks noGrp="1"/>
          </p:cNvSpPr>
          <p:nvPr>
            <p:ph type="title"/>
          </p:nvPr>
        </p:nvSpPr>
        <p:spPr>
          <a:xfrm>
            <a:off x="1050879" y="609600"/>
            <a:ext cx="10020974" cy="1216024"/>
          </a:xfrm>
        </p:spPr>
        <p:txBody>
          <a:bodyPr>
            <a:normAutofit fontScale="90000"/>
          </a:bodyPr>
          <a:lstStyle/>
          <a:p>
            <a:pPr>
              <a:lnSpc>
                <a:spcPct val="107000"/>
              </a:lnSpc>
              <a:spcAft>
                <a:spcPts val="800"/>
              </a:spcAft>
            </a:pPr>
            <a:r>
              <a:rPr lang="en-IN" sz="3600" b="1" spc="0" dirty="0">
                <a:solidFill>
                  <a:schemeClr val="accent2">
                    <a:lumMod val="75000"/>
                  </a:schemeClr>
                </a:solidFill>
                <a:latin typeface="Arial" panose="020B0604020202020204" pitchFamily="34" charset="0"/>
                <a:cs typeface="Arial" panose="020B0604020202020204" pitchFamily="34" charset="0"/>
              </a:rPr>
              <a:t>Terminology: Support Vector Regression</a:t>
            </a:r>
          </a:p>
        </p:txBody>
      </p:sp>
      <p:sp>
        <p:nvSpPr>
          <p:cNvPr id="3" name="Content Placeholder 2">
            <a:extLst>
              <a:ext uri="{FF2B5EF4-FFF2-40B4-BE49-F238E27FC236}">
                <a16:creationId xmlns:a16="http://schemas.microsoft.com/office/drawing/2014/main" id="{533D8486-7A87-47BA-B72F-93978622B8BA}"/>
              </a:ext>
            </a:extLst>
          </p:cNvPr>
          <p:cNvSpPr>
            <a:spLocks noGrp="1"/>
          </p:cNvSpPr>
          <p:nvPr>
            <p:ph idx="1"/>
          </p:nvPr>
        </p:nvSpPr>
        <p:spPr>
          <a:xfrm>
            <a:off x="1050879" y="1677842"/>
            <a:ext cx="10090242" cy="1565710"/>
          </a:xfrm>
        </p:spPr>
        <p:txBody>
          <a:bodyPr>
            <a:normAutofit lnSpcReduction="10000"/>
          </a:bodyPr>
          <a:lstStyle/>
          <a:p>
            <a:pPr marL="0" indent="0">
              <a:lnSpc>
                <a:spcPct val="107000"/>
              </a:lnSpc>
              <a:spcAft>
                <a:spcPts val="800"/>
              </a:spcAft>
              <a:buNone/>
            </a:pPr>
            <a:r>
              <a:rPr lang="en-US" sz="2400" spc="0" dirty="0">
                <a:solidFill>
                  <a:schemeClr val="accent4">
                    <a:lumMod val="75000"/>
                  </a:schemeClr>
                </a:solidFill>
                <a:latin typeface="Arial" panose="020B0604020202020204" pitchFamily="34" charset="0"/>
                <a:cs typeface="Arial" panose="020B0604020202020204" pitchFamily="34" charset="0"/>
              </a:rPr>
              <a:t>The objective function of SVR is to minimize the coefficients, not the squared error. The error term is instead handled in the constraints, where we set the absolute error less than or equal to a specified margin, called the maximum error, ϵ.</a:t>
            </a:r>
          </a:p>
        </p:txBody>
      </p:sp>
      <p:pic>
        <p:nvPicPr>
          <p:cNvPr id="4" name="Picture 4" descr="Machine Learning: Support Vector Regression (SVR) | by Reetesh Kumar |  Analytics Vidhya | Medium">
            <a:extLst>
              <a:ext uri="{FF2B5EF4-FFF2-40B4-BE49-F238E27FC236}">
                <a16:creationId xmlns:a16="http://schemas.microsoft.com/office/drawing/2014/main" id="{C1EAEC6C-0C43-47AF-8DE1-0353386D4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366" y="3039776"/>
            <a:ext cx="4918412" cy="3577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E25A89-1773-4F0F-9927-43ADAD7E6D5B}"/>
              </a:ext>
            </a:extLst>
          </p:cNvPr>
          <p:cNvSpPr txBox="1"/>
          <p:nvPr/>
        </p:nvSpPr>
        <p:spPr>
          <a:xfrm>
            <a:off x="976988" y="3243552"/>
            <a:ext cx="467105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The value of epsilon determines the width of the tube around the estimated hyperplane. Points that fall inside this tube are considered as correct predictions and are not penalized by the algorithm.</a:t>
            </a:r>
          </a:p>
          <a:p>
            <a:pPr marL="342900" indent="-342900">
              <a:buFont typeface="Arial" panose="020B0604020202020204" pitchFamily="34" charset="0"/>
              <a:buChar char="•"/>
            </a:pPr>
            <a:r>
              <a:rPr lang="en-US" sz="2000" dirty="0">
                <a:solidFill>
                  <a:schemeClr val="accent4">
                    <a:lumMod val="75000"/>
                  </a:schemeClr>
                </a:solidFill>
                <a:latin typeface="Arial" panose="020B0604020202020204" pitchFamily="34" charset="0"/>
                <a:ea typeface="Batang" panose="02030600000101010101" pitchFamily="18" charset="-127"/>
                <a:cs typeface="Arial" panose="020B0604020202020204" pitchFamily="34" charset="0"/>
              </a:rPr>
              <a:t>ξ measures the distance to points outside the tube, and can control how much to care about it by tuning a regularization parameter C.</a:t>
            </a:r>
          </a:p>
        </p:txBody>
      </p:sp>
    </p:spTree>
    <p:extLst>
      <p:ext uri="{BB962C8B-B14F-4D97-AF65-F5344CB8AC3E}">
        <p14:creationId xmlns:p14="http://schemas.microsoft.com/office/powerpoint/2010/main" val="2438994339"/>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Archive</Template>
  <TotalTime>344</TotalTime>
  <Words>2175</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Bembo</vt:lpstr>
      <vt:lpstr>Calibri</vt:lpstr>
      <vt:lpstr>ArchiveVTI</vt:lpstr>
      <vt:lpstr>REMAINING USEFUL LIFE PREDICTION OF BEARING USING SELF ORGANIZING MAP AND SUPPORT VECTOR REGRESSION</vt:lpstr>
      <vt:lpstr>PROBLEM STATEMENT</vt:lpstr>
      <vt:lpstr>DATASET</vt:lpstr>
      <vt:lpstr>DATASET Description</vt:lpstr>
      <vt:lpstr>DATASET Description</vt:lpstr>
      <vt:lpstr>Motivation</vt:lpstr>
      <vt:lpstr>Terminology: Self Organizing Map </vt:lpstr>
      <vt:lpstr>Terminology: Support Vector Regression</vt:lpstr>
      <vt:lpstr>Terminology: Support Vector Regression</vt:lpstr>
      <vt:lpstr>Methodology</vt:lpstr>
      <vt:lpstr>Methodology: Steps Followed</vt:lpstr>
      <vt:lpstr>Methodology: Steps followed</vt:lpstr>
      <vt:lpstr>Methodology: Steps followed</vt:lpstr>
      <vt:lpstr>Methodology: Steps followed</vt:lpstr>
      <vt:lpstr>Methodology: Steps followed</vt:lpstr>
      <vt:lpstr>Methodology: Steps followed</vt:lpstr>
      <vt:lpstr>Methodology: Steps followed</vt:lpstr>
      <vt:lpstr>Methodology: Steps followed</vt:lpstr>
      <vt:lpstr>ImPLEMENTATION</vt:lpstr>
      <vt:lpstr>Features Extracted</vt:lpstr>
      <vt:lpstr>RESULTS</vt:lpstr>
      <vt:lpstr>ACKNOWLEDGEMENT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REMAINING USEFUL LIFE PREDICTION OF BEARING USING SELF ORGANIZING MAP AND SUPPORT VECTOR REGRESSION</dc:title>
  <dc:creator>sanket dofe</dc:creator>
  <cp:lastModifiedBy>sanket dofe</cp:lastModifiedBy>
  <cp:revision>21</cp:revision>
  <dcterms:created xsi:type="dcterms:W3CDTF">2021-05-06T13:21:26Z</dcterms:created>
  <dcterms:modified xsi:type="dcterms:W3CDTF">2021-05-08T12:02:12Z</dcterms:modified>
</cp:coreProperties>
</file>