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3" r:id="rId19"/>
    <p:sldId id="274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7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6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7616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44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6975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62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02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1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0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4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8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0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8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7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2/25/2016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7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1A2F-9029-45A2-9772-CC0585158856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1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601491"/>
            <a:ext cx="7766936" cy="1646302"/>
          </a:xfrm>
        </p:spPr>
        <p:txBody>
          <a:bodyPr/>
          <a:lstStyle/>
          <a:p>
            <a:pPr algn="ctr"/>
            <a:r>
              <a:rPr lang="en-US" sz="4400" b="1" dirty="0"/>
              <a:t>Selection and </a:t>
            </a:r>
            <a:r>
              <a:rPr lang="en-US" sz="4400" b="1" dirty="0" smtClean="0"/>
              <a:t>Presentation Practices for Code Example Summarization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518247"/>
            <a:ext cx="7766936" cy="1096899"/>
          </a:xfrm>
        </p:spPr>
        <p:txBody>
          <a:bodyPr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Annie T. T. Ying</a:t>
            </a:r>
            <a:r>
              <a:rPr lang="en-US" sz="1400" dirty="0">
                <a:solidFill>
                  <a:schemeClr val="tx1"/>
                </a:solidFill>
              </a:rPr>
              <a:t> and </a:t>
            </a:r>
            <a:r>
              <a:rPr lang="en-US" sz="1400" b="1" dirty="0">
                <a:solidFill>
                  <a:schemeClr val="tx1"/>
                </a:solidFill>
              </a:rPr>
              <a:t>Martin P. </a:t>
            </a:r>
            <a:r>
              <a:rPr lang="en-US" sz="1400" b="1" dirty="0" err="1">
                <a:solidFill>
                  <a:schemeClr val="tx1"/>
                </a:solidFill>
              </a:rPr>
              <a:t>Robillard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School of Computer Science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McGill University, Montréal, Canada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{</a:t>
            </a:r>
            <a:r>
              <a:rPr lang="en-US" sz="1400" dirty="0" err="1">
                <a:solidFill>
                  <a:schemeClr val="tx1"/>
                </a:solidFill>
              </a:rPr>
              <a:t>annie.ying,martin</a:t>
            </a:r>
            <a:r>
              <a:rPr lang="en-US" sz="1400" dirty="0">
                <a:solidFill>
                  <a:schemeClr val="tx1"/>
                </a:solidFill>
              </a:rPr>
              <a:t>}@</a:t>
            </a:r>
            <a:r>
              <a:rPr lang="en-US" sz="1400" dirty="0" smtClean="0">
                <a:solidFill>
                  <a:schemeClr val="tx1"/>
                </a:solidFill>
              </a:rPr>
              <a:t>cs.mcgill.ca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b="1" dirty="0" smtClean="0">
                <a:solidFill>
                  <a:schemeClr val="tx1"/>
                </a:solidFill>
              </a:rPr>
              <a:t>ACM November </a:t>
            </a:r>
            <a:r>
              <a:rPr lang="en-US" sz="1400" b="1" dirty="0">
                <a:solidFill>
                  <a:schemeClr val="tx1"/>
                </a:solidFill>
              </a:rPr>
              <a:t>16–22, </a:t>
            </a:r>
            <a:r>
              <a:rPr lang="en-US" sz="1400" b="1" dirty="0" smtClean="0">
                <a:solidFill>
                  <a:schemeClr val="tx1"/>
                </a:solidFill>
              </a:rPr>
              <a:t>2014</a:t>
            </a:r>
            <a:br>
              <a:rPr lang="en-US" sz="1400" b="1" dirty="0" smtClean="0">
                <a:solidFill>
                  <a:schemeClr val="tx1"/>
                </a:solidFill>
              </a:rPr>
            </a:br>
            <a:r>
              <a:rPr lang="en-US" sz="1400" b="1" dirty="0" smtClean="0">
                <a:solidFill>
                  <a:schemeClr val="tx1"/>
                </a:solidFill>
              </a:rPr>
              <a:t/>
            </a:r>
            <a:br>
              <a:rPr lang="en-US" sz="1400" b="1" dirty="0" smtClean="0">
                <a:solidFill>
                  <a:schemeClr val="tx1"/>
                </a:solidFill>
              </a:rPr>
            </a:br>
            <a:r>
              <a:rPr lang="en-US" sz="1400" b="1" dirty="0" smtClean="0">
                <a:solidFill>
                  <a:schemeClr val="tx1"/>
                </a:solidFill>
              </a:rPr>
              <a:t/>
            </a:r>
            <a:br>
              <a:rPr lang="en-US" sz="1400" b="1" dirty="0" smtClean="0">
                <a:solidFill>
                  <a:schemeClr val="tx1"/>
                </a:solidFill>
              </a:rPr>
            </a:br>
            <a:r>
              <a:rPr lang="en-US" sz="1400" b="1" dirty="0" smtClean="0">
                <a:solidFill>
                  <a:schemeClr val="tx1"/>
                </a:solidFill>
              </a:rPr>
              <a:t/>
            </a:r>
            <a:br>
              <a:rPr lang="en-US" sz="1400" b="1" dirty="0" smtClean="0">
                <a:solidFill>
                  <a:schemeClr val="tx1"/>
                </a:solidFill>
              </a:rPr>
            </a:br>
            <a:r>
              <a:rPr lang="en-US" sz="1400" b="1" dirty="0" smtClean="0">
                <a:solidFill>
                  <a:schemeClr val="tx1"/>
                </a:solidFill>
              </a:rPr>
              <a:t/>
            </a:r>
            <a:br>
              <a:rPr lang="en-US" sz="1400" b="1" dirty="0" smtClean="0">
                <a:solidFill>
                  <a:schemeClr val="tx1"/>
                </a:solidFill>
              </a:rPr>
            </a:br>
            <a:r>
              <a:rPr lang="en-US" sz="1400" b="1" dirty="0" smtClean="0">
                <a:solidFill>
                  <a:schemeClr val="tx1"/>
                </a:solidFill>
              </a:rPr>
              <a:t>Presentation by - Chirag Chudasama (cbc140130)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56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Selection </a:t>
            </a:r>
            <a:r>
              <a:rPr lang="en-US" dirty="0" smtClean="0"/>
              <a:t>Practices:</a:t>
            </a:r>
            <a:br>
              <a:rPr lang="en-US" dirty="0" smtClean="0"/>
            </a:br>
            <a:r>
              <a:rPr lang="en-US" dirty="0" smtClean="0"/>
              <a:t>Practices </a:t>
            </a:r>
            <a:r>
              <a:rPr lang="en-US" dirty="0"/>
              <a:t>based on Query Terms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Used terms from Query</a:t>
            </a:r>
          </a:p>
          <a:p>
            <a:r>
              <a:rPr lang="en-US" sz="2000" dirty="0" smtClean="0"/>
              <a:t>13/16 participants found it significant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02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Selection </a:t>
            </a:r>
            <a:r>
              <a:rPr lang="en-US" sz="3200" dirty="0" smtClean="0"/>
              <a:t>Practices:</a:t>
            </a:r>
            <a:br>
              <a:rPr lang="en-US" sz="3200" dirty="0" smtClean="0"/>
            </a:br>
            <a:r>
              <a:rPr lang="en-US" sz="3200" dirty="0"/>
              <a:t>Practices considering the Human </a:t>
            </a:r>
            <a:r>
              <a:rPr lang="en-US" sz="3200" dirty="0" smtClean="0"/>
              <a:t>Reader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Including Easy-to-Miss code</a:t>
            </a:r>
          </a:p>
          <a:p>
            <a:r>
              <a:rPr lang="en-US" sz="2000" dirty="0" smtClean="0"/>
              <a:t>Accounting for  Programming Expertise</a:t>
            </a:r>
          </a:p>
          <a:p>
            <a:r>
              <a:rPr lang="en-US" sz="2000" dirty="0" smtClean="0"/>
              <a:t>Using the Query to Infer Expertise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983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Practices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Trimming a Line When Needed</a:t>
            </a:r>
          </a:p>
          <a:p>
            <a:r>
              <a:rPr lang="en-US" sz="2000" dirty="0" smtClean="0"/>
              <a:t>Compressing a Larger Amount of Code</a:t>
            </a:r>
          </a:p>
          <a:p>
            <a:r>
              <a:rPr lang="en-US" sz="2000" dirty="0" smtClean="0"/>
              <a:t>Truncating Code</a:t>
            </a:r>
          </a:p>
          <a:p>
            <a:r>
              <a:rPr lang="en-US" sz="2000" dirty="0" smtClean="0"/>
              <a:t>Formatting Code for Readability</a:t>
            </a:r>
          </a:p>
          <a:p>
            <a:r>
              <a:rPr lang="en-US" sz="2000" dirty="0" smtClean="0"/>
              <a:t>Improving Code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908" y="1539832"/>
            <a:ext cx="5382498" cy="450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0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Presentation </a:t>
            </a:r>
            <a:r>
              <a:rPr lang="en-US" dirty="0" smtClean="0"/>
              <a:t>Practices:</a:t>
            </a:r>
            <a:br>
              <a:rPr lang="en-US" dirty="0" smtClean="0"/>
            </a:br>
            <a:r>
              <a:rPr lang="en-US" dirty="0"/>
              <a:t>Trimming a Line When Needed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Shortening Identifiers</a:t>
            </a:r>
          </a:p>
          <a:p>
            <a:r>
              <a:rPr lang="en-US" sz="2000" dirty="0" smtClean="0"/>
              <a:t>Shortening API Names</a:t>
            </a:r>
          </a:p>
          <a:p>
            <a:r>
              <a:rPr lang="en-US" sz="2000" dirty="0" smtClean="0"/>
              <a:t>Eliding Type Information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85" y="3670479"/>
            <a:ext cx="8241765" cy="213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8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Presentation </a:t>
            </a:r>
            <a:r>
              <a:rPr lang="en-US" dirty="0" smtClean="0"/>
              <a:t>Practices:</a:t>
            </a:r>
            <a:br>
              <a:rPr lang="en-US" dirty="0" smtClean="0"/>
            </a:br>
            <a:r>
              <a:rPr lang="en-US" dirty="0"/>
              <a:t>Compressing a Larger Amount of Code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Shortening Multiple Statements</a:t>
            </a:r>
          </a:p>
          <a:p>
            <a:r>
              <a:rPr lang="en-US" sz="2000" dirty="0" smtClean="0"/>
              <a:t>Shortening Method Declarations</a:t>
            </a:r>
          </a:p>
          <a:p>
            <a:r>
              <a:rPr lang="en-US" sz="2000" dirty="0" smtClean="0"/>
              <a:t>Shortening Control Structures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935" y="2169771"/>
            <a:ext cx="6754357" cy="1332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657" y="4229764"/>
            <a:ext cx="6958635" cy="101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Presentation Practices:</a:t>
            </a:r>
            <a:br>
              <a:rPr lang="en-US" dirty="0"/>
            </a:br>
            <a:r>
              <a:rPr lang="en-US" dirty="0" smtClean="0"/>
              <a:t>Truncating Code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Eliminating  a Parameter</a:t>
            </a:r>
          </a:p>
          <a:p>
            <a:r>
              <a:rPr lang="en-US" sz="2000" dirty="0" smtClean="0"/>
              <a:t>Truncating a Signature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569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Presentation Practices:</a:t>
            </a:r>
            <a:br>
              <a:rPr lang="en-US" dirty="0"/>
            </a:br>
            <a:r>
              <a:rPr lang="en-US" dirty="0" smtClean="0"/>
              <a:t>Formatting Code for Readability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Indenting Code</a:t>
            </a:r>
          </a:p>
          <a:p>
            <a:r>
              <a:rPr lang="en-US" sz="2000" dirty="0" smtClean="0"/>
              <a:t>Treating lines as separate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14" y="3889680"/>
            <a:ext cx="8505708" cy="103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5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Presentation Practices:</a:t>
            </a:r>
            <a:br>
              <a:rPr lang="en-US" dirty="0"/>
            </a:br>
            <a:r>
              <a:rPr lang="en-US" dirty="0" smtClean="0"/>
              <a:t>Improving Code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Refactoring</a:t>
            </a:r>
          </a:p>
          <a:p>
            <a:r>
              <a:rPr lang="en-US" sz="2000" dirty="0" smtClean="0"/>
              <a:t>Generalization</a:t>
            </a:r>
          </a:p>
          <a:p>
            <a:r>
              <a:rPr lang="en-US" sz="2000" dirty="0" smtClean="0"/>
              <a:t>Clarification</a:t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536" y="3908402"/>
            <a:ext cx="7660264" cy="94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0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usage of Code and </a:t>
            </a:r>
            <a:r>
              <a:rPr lang="en-US" dirty="0"/>
              <a:t>Q</a:t>
            </a:r>
            <a:r>
              <a:rPr lang="en-US" dirty="0" smtClean="0"/>
              <a:t>uery terms</a:t>
            </a:r>
          </a:p>
          <a:p>
            <a:r>
              <a:rPr lang="en-US" dirty="0" smtClean="0"/>
              <a:t>Importance of Human Reader</a:t>
            </a:r>
          </a:p>
          <a:p>
            <a:r>
              <a:rPr lang="en-US" dirty="0" smtClean="0"/>
              <a:t>No copy/paste</a:t>
            </a:r>
          </a:p>
          <a:p>
            <a:r>
              <a:rPr lang="en-US" dirty="0" err="1" smtClean="0"/>
              <a:t>Compilable</a:t>
            </a:r>
            <a:r>
              <a:rPr lang="en-US" dirty="0" smtClean="0"/>
              <a:t>, Readable, Understandable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6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1: Provide Code Summary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253" y="1264962"/>
            <a:ext cx="7860829" cy="559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3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Code Example Summarization?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Snippet of Code</a:t>
            </a:r>
          </a:p>
          <a:p>
            <a:r>
              <a:rPr lang="en-US" sz="2000" dirty="0" smtClean="0"/>
              <a:t>Helps Developers  identify previously known idioms</a:t>
            </a:r>
          </a:p>
          <a:p>
            <a:r>
              <a:rPr lang="en-US" sz="2000" dirty="0" smtClean="0"/>
              <a:t>Longer code example difficult to understand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131" y="3720317"/>
            <a:ext cx="8162698" cy="265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5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2) What do you mean by Selection Practices and Presentation Practices?</a:t>
            </a:r>
          </a:p>
          <a:p>
            <a:r>
              <a:rPr lang="en-US" sz="2400" dirty="0" smtClean="0"/>
              <a:t>3) Do you feel indenting the code is important?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0891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sherv.net/cm/emoticons/thanks/signboard-thank-you-smiley-emoticon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68" y="1167003"/>
            <a:ext cx="3705817" cy="458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2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Studies on Code Example</a:t>
            </a:r>
          </a:p>
          <a:p>
            <a:r>
              <a:rPr lang="en-US" sz="2000" dirty="0" smtClean="0"/>
              <a:t>Source Code Explanation</a:t>
            </a:r>
          </a:p>
          <a:p>
            <a:r>
              <a:rPr lang="en-US" sz="2000" dirty="0" smtClean="0"/>
              <a:t>Snippet Generation in Search Engine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74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Selection</a:t>
            </a:r>
          </a:p>
          <a:p>
            <a:r>
              <a:rPr lang="en-US" sz="2000" dirty="0" smtClean="0"/>
              <a:t>Presentation</a:t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767" y="3425370"/>
            <a:ext cx="5102912" cy="137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1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the Participants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797" y="1270000"/>
            <a:ext cx="6947417" cy="539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 Development Experience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653049"/>
            <a:ext cx="8973098" cy="173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2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Framework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06" y="3052292"/>
            <a:ext cx="9433324" cy="180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0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Practices related to Language Constructs</a:t>
            </a:r>
          </a:p>
          <a:p>
            <a:r>
              <a:rPr lang="en-US" sz="2000" dirty="0" smtClean="0"/>
              <a:t>Practices based on Query Terms</a:t>
            </a:r>
          </a:p>
          <a:p>
            <a:r>
              <a:rPr lang="en-US" sz="2000" dirty="0" smtClean="0"/>
              <a:t>Practices considering the Human Reader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329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Selection </a:t>
            </a:r>
            <a:r>
              <a:rPr lang="en-US" dirty="0" smtClean="0"/>
              <a:t>Practices: </a:t>
            </a:r>
            <a:br>
              <a:rPr lang="en-US" dirty="0" smtClean="0"/>
            </a:br>
            <a:r>
              <a:rPr lang="en-US" dirty="0" smtClean="0"/>
              <a:t>Practices </a:t>
            </a:r>
            <a:r>
              <a:rPr lang="en-US" dirty="0"/>
              <a:t>related to Language Constructs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Including (or Excluding) the Method Signature</a:t>
            </a:r>
          </a:p>
          <a:p>
            <a:r>
              <a:rPr lang="en-US" sz="2000" dirty="0" smtClean="0"/>
              <a:t>Including Overriding Methods</a:t>
            </a:r>
          </a:p>
          <a:p>
            <a:r>
              <a:rPr lang="en-US" sz="2000" dirty="0" smtClean="0"/>
              <a:t>Excluding Exception Handling Blocks</a:t>
            </a:r>
          </a:p>
          <a:p>
            <a:r>
              <a:rPr lang="en-US" sz="2000" dirty="0" smtClean="0"/>
              <a:t>Keeping only One Case in a Parallel Structure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141" y="1752621"/>
            <a:ext cx="4837962" cy="469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4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379</TotalTime>
  <Words>270</Words>
  <Application>Microsoft Office PowerPoint</Application>
  <PresentationFormat>Widescreen</PresentationFormat>
  <Paragraphs>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Selection and Presentation Practices for Code Example Summarization</vt:lpstr>
      <vt:lpstr>What is Code Example Summarization?</vt:lpstr>
      <vt:lpstr>Related Work </vt:lpstr>
      <vt:lpstr>Study Setup</vt:lpstr>
      <vt:lpstr>Interface for the Participants</vt:lpstr>
      <vt:lpstr>Participants Development Experience</vt:lpstr>
      <vt:lpstr>Conceptual Framework</vt:lpstr>
      <vt:lpstr>Selection Practices</vt:lpstr>
      <vt:lpstr>Selection Practices:  Practices related to Language Constructs </vt:lpstr>
      <vt:lpstr>Selection Practices: Practices based on Query Terms </vt:lpstr>
      <vt:lpstr>Selection Practices: Practices considering the Human Reader</vt:lpstr>
      <vt:lpstr>Presentation Practices </vt:lpstr>
      <vt:lpstr>Presentation Practices: Trimming a Line When Needed  </vt:lpstr>
      <vt:lpstr>Presentation Practices: Compressing a Larger Amount of Code  </vt:lpstr>
      <vt:lpstr>Presentation Practices: Truncating Code  </vt:lpstr>
      <vt:lpstr>Presentation Practices: Formatting Code for Readability  </vt:lpstr>
      <vt:lpstr>Presentation Practices: Improving Code  </vt:lpstr>
      <vt:lpstr>Conclusion</vt:lpstr>
      <vt:lpstr>Question 1: Provide Code Summary</vt:lpstr>
      <vt:lpstr>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 and Presentation Practices for Code Example Summarization</dc:title>
  <dc:creator>Chirag Chudasama</dc:creator>
  <cp:lastModifiedBy>Chirag Chudasama</cp:lastModifiedBy>
  <cp:revision>21</cp:revision>
  <dcterms:created xsi:type="dcterms:W3CDTF">2016-02-25T16:18:42Z</dcterms:created>
  <dcterms:modified xsi:type="dcterms:W3CDTF">2016-02-25T22:38:26Z</dcterms:modified>
</cp:coreProperties>
</file>