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2" r:id="rId8"/>
    <p:sldId id="266" r:id="rId9"/>
    <p:sldId id="262" r:id="rId10"/>
    <p:sldId id="273" r:id="rId11"/>
    <p:sldId id="267" r:id="rId12"/>
    <p:sldId id="263" r:id="rId13"/>
    <p:sldId id="268" r:id="rId14"/>
    <p:sldId id="264"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70574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BA1C1-3650-4086-964C-4AC85472AC25}"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153240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22350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708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194158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2952186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2460805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177087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423810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406833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39311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0BA1C1-3650-4086-964C-4AC85472AC25}"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287441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0BA1C1-3650-4086-964C-4AC85472AC25}" type="datetimeFigureOut">
              <a:rPr lang="en-US" smtClean="0"/>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291454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362335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96040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760BA1C1-3650-4086-964C-4AC85472AC25}" type="datetimeFigureOut">
              <a:rPr lang="en-US" smtClean="0"/>
              <a:t>4/26/2016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355524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BA1C1-3650-4086-964C-4AC85472AC25}"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694F2-849D-4247-9172-4F17EE392013}" type="slidenum">
              <a:rPr lang="en-US" smtClean="0"/>
              <a:t>‹#›</a:t>
            </a:fld>
            <a:endParaRPr lang="en-US"/>
          </a:p>
        </p:txBody>
      </p:sp>
    </p:spTree>
    <p:extLst>
      <p:ext uri="{BB962C8B-B14F-4D97-AF65-F5344CB8AC3E}">
        <p14:creationId xmlns:p14="http://schemas.microsoft.com/office/powerpoint/2010/main" val="3653909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0BA1C1-3650-4086-964C-4AC85472AC25}" type="datetimeFigureOut">
              <a:rPr lang="en-US" smtClean="0"/>
              <a:t>4/26/2016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B694F2-849D-4247-9172-4F17EE392013}" type="slidenum">
              <a:rPr lang="en-US" smtClean="0"/>
              <a:t>‹#›</a:t>
            </a:fld>
            <a:endParaRPr lang="en-US"/>
          </a:p>
        </p:txBody>
      </p:sp>
    </p:spTree>
    <p:extLst>
      <p:ext uri="{BB962C8B-B14F-4D97-AF65-F5344CB8AC3E}">
        <p14:creationId xmlns:p14="http://schemas.microsoft.com/office/powerpoint/2010/main" val="33984714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9563"/>
            <a:ext cx="9144000" cy="1698416"/>
          </a:xfrm>
        </p:spPr>
        <p:txBody>
          <a:bodyPr>
            <a:normAutofit fontScale="90000"/>
          </a:bodyPr>
          <a:lstStyle/>
          <a:p>
            <a:r>
              <a:rPr lang="en-US" dirty="0"/>
              <a:t/>
            </a:r>
            <a:br>
              <a:rPr lang="en-US" dirty="0"/>
            </a:br>
            <a:r>
              <a:rPr lang="en-US" dirty="0"/>
              <a:t> </a:t>
            </a:r>
            <a:r>
              <a:rPr lang="en-US" dirty="0" smtClean="0"/>
              <a:t>Analysis of Google Play App reviews</a:t>
            </a:r>
            <a:endParaRPr lang="en-US" dirty="0"/>
          </a:p>
        </p:txBody>
      </p:sp>
      <p:sp>
        <p:nvSpPr>
          <p:cNvPr id="3" name="Subtitle 2"/>
          <p:cNvSpPr>
            <a:spLocks noGrp="1"/>
          </p:cNvSpPr>
          <p:nvPr>
            <p:ph type="subTitle" idx="1"/>
          </p:nvPr>
        </p:nvSpPr>
        <p:spPr>
          <a:xfrm>
            <a:off x="1524000" y="2812211"/>
            <a:ext cx="9144000" cy="2842404"/>
          </a:xfrm>
        </p:spPr>
        <p:txBody>
          <a:bodyPr>
            <a:normAutofit lnSpcReduction="10000"/>
          </a:bodyPr>
          <a:lstStyle/>
          <a:p>
            <a:r>
              <a:rPr lang="en-US" sz="3600" b="1" dirty="0" smtClean="0"/>
              <a:t>Team Members</a:t>
            </a:r>
          </a:p>
          <a:p>
            <a:endParaRPr lang="en-US" sz="3600" b="1" dirty="0" smtClean="0"/>
          </a:p>
          <a:p>
            <a:r>
              <a:rPr lang="en-US" sz="2800" dirty="0" smtClean="0"/>
              <a:t>Sanket Prabhu</a:t>
            </a:r>
          </a:p>
          <a:p>
            <a:r>
              <a:rPr lang="en-US" sz="2800" dirty="0" smtClean="0"/>
              <a:t>Chirag Chudasama</a:t>
            </a:r>
          </a:p>
          <a:p>
            <a:r>
              <a:rPr lang="en-US" sz="2800" dirty="0" smtClean="0"/>
              <a:t>Kunal Kapoor</a:t>
            </a:r>
          </a:p>
        </p:txBody>
      </p:sp>
    </p:spTree>
    <p:extLst>
      <p:ext uri="{BB962C8B-B14F-4D97-AF65-F5344CB8AC3E}">
        <p14:creationId xmlns:p14="http://schemas.microsoft.com/office/powerpoint/2010/main" val="345650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a:xfrm>
            <a:off x="449555" y="1414733"/>
            <a:ext cx="9601279" cy="4988942"/>
          </a:xfrm>
        </p:spPr>
        <p:txBody>
          <a:bodyPr>
            <a:noAutofit/>
          </a:bodyPr>
          <a:lstStyle/>
          <a:p>
            <a:r>
              <a:rPr lang="en-US" sz="2800" smtClean="0"/>
              <a:t>Learning Weights </a:t>
            </a:r>
            <a:r>
              <a:rPr lang="en-US" sz="2800" dirty="0" smtClean="0"/>
              <a:t>(Subjective words)</a:t>
            </a:r>
          </a:p>
          <a:p>
            <a:r>
              <a:rPr lang="en-US" sz="2800" dirty="0" smtClean="0"/>
              <a:t>weights = </a:t>
            </a:r>
            <a:r>
              <a:rPr lang="en-US" sz="2800" dirty="0" err="1" smtClean="0"/>
              <a:t>collections.defaultdict</a:t>
            </a:r>
            <a:r>
              <a:rPr lang="en-US" sz="2800" dirty="0" smtClean="0"/>
              <a:t>(float)</a:t>
            </a:r>
          </a:p>
          <a:p>
            <a:r>
              <a:rPr lang="en-US" sz="2800" dirty="0" err="1" smtClean="0"/>
              <a:t>learningRate</a:t>
            </a:r>
            <a:r>
              <a:rPr lang="en-US" sz="2800" dirty="0" smtClean="0"/>
              <a:t> </a:t>
            </a:r>
            <a:r>
              <a:rPr lang="en-US" sz="2800" dirty="0"/>
              <a:t>= 0.0001, epsilon = 0.001</a:t>
            </a:r>
          </a:p>
          <a:p>
            <a:r>
              <a:rPr lang="en-US" sz="2800" dirty="0"/>
              <a:t>𝛼𝛼=0.0001, 𝜖𝜖=0.001, </a:t>
            </a:r>
          </a:p>
          <a:p>
            <a:r>
              <a:rPr lang="en-US" sz="2800" dirty="0" smtClean="0"/>
              <a:t>Finally</a:t>
            </a:r>
            <a:r>
              <a:rPr lang="en-US" sz="2800" dirty="0"/>
              <a:t>, our training set was 90% of all reviews in the repository, and the test set was the remaining 10%.</a:t>
            </a:r>
          </a:p>
          <a:p>
            <a:r>
              <a:rPr lang="en-US" sz="2800" dirty="0" err="1"/>
              <a:t>newWeights</a:t>
            </a:r>
            <a:r>
              <a:rPr lang="en-US" sz="2800" dirty="0"/>
              <a:t>[f] = </a:t>
            </a:r>
            <a:r>
              <a:rPr lang="en-US" sz="2800" dirty="0" err="1"/>
              <a:t>newWeights</a:t>
            </a:r>
            <a:r>
              <a:rPr lang="en-US" sz="2800" dirty="0"/>
              <a:t>[f] + </a:t>
            </a:r>
            <a:r>
              <a:rPr lang="en-US" sz="2800" dirty="0" err="1"/>
              <a:t>learningRate</a:t>
            </a:r>
            <a:r>
              <a:rPr lang="en-US" sz="2800" dirty="0"/>
              <a:t> * (rating - hypothesis(features, weights)) * features[f]</a:t>
            </a:r>
          </a:p>
        </p:txBody>
      </p:sp>
    </p:spTree>
    <p:extLst>
      <p:ext uri="{BB962C8B-B14F-4D97-AF65-F5344CB8AC3E}">
        <p14:creationId xmlns:p14="http://schemas.microsoft.com/office/powerpoint/2010/main" val="413542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FeatureWeights.txt</a:t>
            </a:r>
            <a:endParaRPr lang="en-US" dirty="0"/>
          </a:p>
        </p:txBody>
      </p:sp>
      <p:pic>
        <p:nvPicPr>
          <p:cNvPr id="4" name="Content Placeholder 3"/>
          <p:cNvPicPr>
            <a:picLocks noGrp="1" noChangeAspect="1"/>
          </p:cNvPicPr>
          <p:nvPr>
            <p:ph idx="1"/>
          </p:nvPr>
        </p:nvPicPr>
        <p:blipFill rotWithShape="1">
          <a:blip r:embed="rId2"/>
          <a:srcRect b="4736"/>
          <a:stretch/>
        </p:blipFill>
        <p:spPr>
          <a:xfrm>
            <a:off x="513901" y="1302589"/>
            <a:ext cx="10131095" cy="5428853"/>
          </a:xfrm>
          <a:prstGeom prst="rect">
            <a:avLst/>
          </a:prstGeom>
        </p:spPr>
      </p:pic>
    </p:spTree>
    <p:extLst>
      <p:ext uri="{BB962C8B-B14F-4D97-AF65-F5344CB8AC3E}">
        <p14:creationId xmlns:p14="http://schemas.microsoft.com/office/powerpoint/2010/main" val="267444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topics of interest</a:t>
            </a:r>
            <a:endParaRPr lang="en-US" dirty="0"/>
          </a:p>
        </p:txBody>
      </p:sp>
      <p:sp>
        <p:nvSpPr>
          <p:cNvPr id="3" name="Content Placeholder 2"/>
          <p:cNvSpPr>
            <a:spLocks noGrp="1"/>
          </p:cNvSpPr>
          <p:nvPr>
            <p:ph idx="1"/>
          </p:nvPr>
        </p:nvSpPr>
        <p:spPr>
          <a:xfrm>
            <a:off x="1103312" y="1319842"/>
            <a:ext cx="8946541" cy="4928557"/>
          </a:xfrm>
        </p:spPr>
        <p:txBody>
          <a:bodyPr>
            <a:noAutofit/>
          </a:bodyPr>
          <a:lstStyle/>
          <a:p>
            <a:r>
              <a:rPr lang="en-US" sz="2800" dirty="0" smtClean="0"/>
              <a:t>We </a:t>
            </a:r>
            <a:r>
              <a:rPr lang="en-US" sz="2800" dirty="0"/>
              <a:t>have a list of subjective words that indicate a positive or negative opinion. In this segment, we will map these words to topics of interest. </a:t>
            </a:r>
            <a:endParaRPr lang="en-US" sz="2800" dirty="0" smtClean="0"/>
          </a:p>
          <a:p>
            <a:r>
              <a:rPr lang="en-US" sz="2800" dirty="0" smtClean="0"/>
              <a:t>We are planning to use WordNet(Lexical database for English Lang)</a:t>
            </a:r>
          </a:p>
          <a:p>
            <a:r>
              <a:rPr lang="en-US" sz="2800" dirty="0"/>
              <a:t>WordNet allows us to group words into “</a:t>
            </a:r>
            <a:r>
              <a:rPr lang="en-US" sz="2800" dirty="0" err="1"/>
              <a:t>synsets</a:t>
            </a:r>
            <a:r>
              <a:rPr lang="en-US" sz="2800" dirty="0"/>
              <a:t>”. Each </a:t>
            </a:r>
            <a:r>
              <a:rPr lang="en-US" sz="2800" dirty="0" err="1"/>
              <a:t>synset</a:t>
            </a:r>
            <a:r>
              <a:rPr lang="en-US" sz="2800" dirty="0"/>
              <a:t> is a group of synonymous </a:t>
            </a:r>
            <a:r>
              <a:rPr lang="en-US" sz="2800" dirty="0" smtClean="0"/>
              <a:t>words.</a:t>
            </a:r>
          </a:p>
          <a:p>
            <a:r>
              <a:rPr lang="en-US" sz="2800" dirty="0"/>
              <a:t>We hypothesize w</a:t>
            </a:r>
            <a:r>
              <a:rPr lang="en-US" sz="2800" dirty="0" smtClean="0"/>
              <a:t>ords </a:t>
            </a:r>
            <a:r>
              <a:rPr lang="en-US" sz="2800" dirty="0"/>
              <a:t>that are synonyms represent the same </a:t>
            </a:r>
            <a:r>
              <a:rPr lang="en-US" sz="2800" dirty="0" smtClean="0"/>
              <a:t>topic</a:t>
            </a:r>
          </a:p>
        </p:txBody>
      </p:sp>
    </p:spTree>
    <p:extLst>
      <p:ext uri="{BB962C8B-B14F-4D97-AF65-F5344CB8AC3E}">
        <p14:creationId xmlns:p14="http://schemas.microsoft.com/office/powerpoint/2010/main" val="169804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Synsets.txt</a:t>
            </a:r>
            <a:endParaRPr lang="en-US" dirty="0"/>
          </a:p>
        </p:txBody>
      </p:sp>
      <p:pic>
        <p:nvPicPr>
          <p:cNvPr id="4" name="Content Placeholder 3"/>
          <p:cNvPicPr>
            <a:picLocks noGrp="1" noChangeAspect="1"/>
          </p:cNvPicPr>
          <p:nvPr>
            <p:ph idx="1"/>
          </p:nvPr>
        </p:nvPicPr>
        <p:blipFill rotWithShape="1">
          <a:blip r:embed="rId2"/>
          <a:srcRect b="4707"/>
          <a:stretch/>
        </p:blipFill>
        <p:spPr>
          <a:xfrm>
            <a:off x="415337" y="1152983"/>
            <a:ext cx="10514505" cy="5636006"/>
          </a:xfrm>
          <a:prstGeom prst="rect">
            <a:avLst/>
          </a:prstGeom>
        </p:spPr>
      </p:pic>
    </p:spTree>
    <p:extLst>
      <p:ext uri="{BB962C8B-B14F-4D97-AF65-F5344CB8AC3E}">
        <p14:creationId xmlns:p14="http://schemas.microsoft.com/office/powerpoint/2010/main" val="320043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Output</a:t>
            </a:r>
            <a:endParaRPr lang="en-US" dirty="0"/>
          </a:p>
        </p:txBody>
      </p:sp>
      <p:sp>
        <p:nvSpPr>
          <p:cNvPr id="3" name="Content Placeholder 2"/>
          <p:cNvSpPr>
            <a:spLocks noGrp="1"/>
          </p:cNvSpPr>
          <p:nvPr>
            <p:ph idx="1"/>
          </p:nvPr>
        </p:nvSpPr>
        <p:spPr>
          <a:xfrm>
            <a:off x="905965" y="1500996"/>
            <a:ext cx="9144869" cy="4899804"/>
          </a:xfrm>
        </p:spPr>
        <p:txBody>
          <a:bodyPr>
            <a:normAutofit/>
          </a:bodyPr>
          <a:lstStyle/>
          <a:p>
            <a:r>
              <a:rPr lang="en-US" sz="2800" dirty="0" smtClean="0"/>
              <a:t>We </a:t>
            </a:r>
            <a:r>
              <a:rPr lang="en-US" sz="2800" dirty="0"/>
              <a:t>started out with the goal of providing a more detailed analyses of the reviews of an app to a developer, beyond an average rating. </a:t>
            </a:r>
            <a:endParaRPr lang="en-US" sz="2800" dirty="0" smtClean="0"/>
          </a:p>
          <a:p>
            <a:r>
              <a:rPr lang="en-US" sz="2800" dirty="0" smtClean="0"/>
              <a:t>We will be </a:t>
            </a:r>
            <a:r>
              <a:rPr lang="en-US" sz="2800" dirty="0"/>
              <a:t>able to provide a list of topics that are relevant to the manner in which the developer wishes to interpret the reviews, an average rating that conveys general sentiment for that topic, and representative reviews that give insightful criticism regarding the topic. </a:t>
            </a:r>
          </a:p>
        </p:txBody>
      </p:sp>
    </p:spTree>
    <p:extLst>
      <p:ext uri="{BB962C8B-B14F-4D97-AF65-F5344CB8AC3E}">
        <p14:creationId xmlns:p14="http://schemas.microsoft.com/office/powerpoint/2010/main" val="406791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Output: Positive Reviews</a:t>
            </a:r>
            <a:endParaRPr lang="en-US" dirty="0"/>
          </a:p>
        </p:txBody>
      </p:sp>
      <p:pic>
        <p:nvPicPr>
          <p:cNvPr id="4" name="Content Placeholder 3"/>
          <p:cNvPicPr>
            <a:picLocks noGrp="1" noChangeAspect="1"/>
          </p:cNvPicPr>
          <p:nvPr>
            <p:ph idx="1"/>
          </p:nvPr>
        </p:nvPicPr>
        <p:blipFill rotWithShape="1">
          <a:blip r:embed="rId2"/>
          <a:srcRect t="10556" r="96" b="9260"/>
          <a:stretch/>
        </p:blipFill>
        <p:spPr>
          <a:xfrm>
            <a:off x="260062" y="1276710"/>
            <a:ext cx="11808478" cy="5331124"/>
          </a:xfrm>
          <a:prstGeom prst="rect">
            <a:avLst/>
          </a:prstGeom>
        </p:spPr>
      </p:pic>
    </p:spTree>
    <p:extLst>
      <p:ext uri="{BB962C8B-B14F-4D97-AF65-F5344CB8AC3E}">
        <p14:creationId xmlns:p14="http://schemas.microsoft.com/office/powerpoint/2010/main" val="6596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Output: Negative Reviews</a:t>
            </a:r>
            <a:endParaRPr lang="en-US" dirty="0"/>
          </a:p>
        </p:txBody>
      </p:sp>
      <p:pic>
        <p:nvPicPr>
          <p:cNvPr id="4" name="Content Placeholder 3"/>
          <p:cNvPicPr>
            <a:picLocks noGrp="1" noChangeAspect="1"/>
          </p:cNvPicPr>
          <p:nvPr>
            <p:ph idx="1"/>
          </p:nvPr>
        </p:nvPicPr>
        <p:blipFill rotWithShape="1">
          <a:blip r:embed="rId2"/>
          <a:srcRect t="10291" b="9320"/>
          <a:stretch/>
        </p:blipFill>
        <p:spPr>
          <a:xfrm>
            <a:off x="199677" y="1256500"/>
            <a:ext cx="11891550" cy="5377213"/>
          </a:xfrm>
          <a:prstGeom prst="rect">
            <a:avLst/>
          </a:prstGeom>
        </p:spPr>
      </p:pic>
    </p:spTree>
    <p:extLst>
      <p:ext uri="{BB962C8B-B14F-4D97-AF65-F5344CB8AC3E}">
        <p14:creationId xmlns:p14="http://schemas.microsoft.com/office/powerpoint/2010/main" val="87255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descr="http://www.sherv.net/cm/emoticons/thanks/signboard-thank-you-smiley-emoticon.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3221" y="1853247"/>
            <a:ext cx="3156100" cy="390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11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03312" y="1690778"/>
            <a:ext cx="8946541" cy="4557622"/>
          </a:xfrm>
        </p:spPr>
        <p:txBody>
          <a:bodyPr/>
          <a:lstStyle/>
          <a:p>
            <a:endParaRPr lang="en-US" dirty="0"/>
          </a:p>
          <a:p>
            <a:r>
              <a:rPr lang="en-US" dirty="0"/>
              <a:t> </a:t>
            </a:r>
            <a:r>
              <a:rPr lang="en-US" sz="2800" dirty="0"/>
              <a:t>most app stores provide only an average rating (out of 5) for each app. </a:t>
            </a:r>
            <a:endParaRPr lang="en-US" sz="2800" dirty="0" smtClean="0"/>
          </a:p>
          <a:p>
            <a:r>
              <a:rPr lang="en-US" sz="2800" dirty="0" smtClean="0"/>
              <a:t>It </a:t>
            </a:r>
            <a:r>
              <a:rPr lang="en-US" sz="2800" dirty="0"/>
              <a:t>is difficult to identify why people like or dislike a particular. </a:t>
            </a:r>
          </a:p>
          <a:p>
            <a:r>
              <a:rPr lang="en-US" sz="2800" dirty="0" smtClean="0"/>
              <a:t>We </a:t>
            </a:r>
            <a:r>
              <a:rPr lang="en-US" sz="2800" dirty="0"/>
              <a:t>aim to solve this problem. </a:t>
            </a:r>
          </a:p>
        </p:txBody>
      </p:sp>
    </p:spTree>
    <p:extLst>
      <p:ext uri="{BB962C8B-B14F-4D97-AF65-F5344CB8AC3E}">
        <p14:creationId xmlns:p14="http://schemas.microsoft.com/office/powerpoint/2010/main" val="210346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sz="2800" dirty="0"/>
          </a:p>
          <a:p>
            <a:r>
              <a:rPr lang="en-US" sz="2800" dirty="0" smtClean="0"/>
              <a:t>Creating </a:t>
            </a:r>
            <a:r>
              <a:rPr lang="en-US" sz="2800" dirty="0"/>
              <a:t>a repository of </a:t>
            </a:r>
            <a:r>
              <a:rPr lang="en-US" sz="2800" dirty="0" smtClean="0"/>
              <a:t>reviews </a:t>
            </a:r>
            <a:endParaRPr lang="en-US" sz="2800" dirty="0"/>
          </a:p>
          <a:p>
            <a:r>
              <a:rPr lang="en-US" sz="2800" dirty="0"/>
              <a:t>C</a:t>
            </a:r>
            <a:r>
              <a:rPr lang="en-US" sz="2800" dirty="0" smtClean="0"/>
              <a:t>reating </a:t>
            </a:r>
            <a:r>
              <a:rPr lang="en-US" sz="2800" dirty="0"/>
              <a:t>a corpus of subjective </a:t>
            </a:r>
            <a:r>
              <a:rPr lang="en-US" sz="2800" dirty="0" smtClean="0"/>
              <a:t>words</a:t>
            </a:r>
            <a:endParaRPr lang="en-US" sz="2800" dirty="0"/>
          </a:p>
          <a:p>
            <a:r>
              <a:rPr lang="en-US" sz="2800" dirty="0" smtClean="0"/>
              <a:t>Identify </a:t>
            </a:r>
            <a:r>
              <a:rPr lang="en-US" sz="2800" dirty="0"/>
              <a:t>topics of </a:t>
            </a:r>
            <a:r>
              <a:rPr lang="en-US" sz="2800" dirty="0" smtClean="0"/>
              <a:t>interest</a:t>
            </a:r>
            <a:endParaRPr lang="en-US" sz="2800" dirty="0"/>
          </a:p>
          <a:p>
            <a:r>
              <a:rPr lang="en-US" sz="2800" dirty="0"/>
              <a:t>I</a:t>
            </a:r>
            <a:r>
              <a:rPr lang="en-US" sz="2800" dirty="0" smtClean="0"/>
              <a:t>dentifying </a:t>
            </a:r>
            <a:r>
              <a:rPr lang="en-US" sz="2800" dirty="0"/>
              <a:t>topics in a </a:t>
            </a:r>
            <a:r>
              <a:rPr lang="en-US" sz="2800" dirty="0" smtClean="0"/>
              <a:t>review </a:t>
            </a:r>
            <a:endParaRPr lang="en-US" sz="2800" dirty="0"/>
          </a:p>
          <a:p>
            <a:r>
              <a:rPr lang="en-US" sz="2800" dirty="0"/>
              <a:t>R</a:t>
            </a:r>
            <a:r>
              <a:rPr lang="en-US" sz="2800" dirty="0" smtClean="0"/>
              <a:t>anking </a:t>
            </a:r>
            <a:r>
              <a:rPr lang="en-US" sz="2800" dirty="0"/>
              <a:t>topics in order of </a:t>
            </a:r>
            <a:r>
              <a:rPr lang="en-US" sz="2800" dirty="0" smtClean="0"/>
              <a:t>relevance</a:t>
            </a:r>
            <a:endParaRPr lang="en-US" sz="2800" dirty="0"/>
          </a:p>
          <a:p>
            <a:r>
              <a:rPr lang="en-US" sz="2800" dirty="0"/>
              <a:t>I</a:t>
            </a:r>
            <a:r>
              <a:rPr lang="en-US" sz="2800" dirty="0" smtClean="0"/>
              <a:t>dentifying </a:t>
            </a:r>
            <a:r>
              <a:rPr lang="en-US" sz="2800" dirty="0"/>
              <a:t>representative reviews for a </a:t>
            </a:r>
            <a:r>
              <a:rPr lang="en-US" sz="2800" dirty="0" smtClean="0"/>
              <a:t>topic</a:t>
            </a:r>
            <a:endParaRPr lang="en-US" sz="2800" dirty="0"/>
          </a:p>
          <a:p>
            <a:endParaRPr lang="en-US" dirty="0"/>
          </a:p>
        </p:txBody>
      </p:sp>
    </p:spTree>
    <p:extLst>
      <p:ext uri="{BB962C8B-B14F-4D97-AF65-F5344CB8AC3E}">
        <p14:creationId xmlns:p14="http://schemas.microsoft.com/office/powerpoint/2010/main" val="247050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Repository of reviews</a:t>
            </a:r>
            <a:endParaRPr lang="en-US" dirty="0"/>
          </a:p>
        </p:txBody>
      </p:sp>
      <p:sp>
        <p:nvSpPr>
          <p:cNvPr id="3" name="Content Placeholder 2"/>
          <p:cNvSpPr>
            <a:spLocks noGrp="1"/>
          </p:cNvSpPr>
          <p:nvPr>
            <p:ph idx="1"/>
          </p:nvPr>
        </p:nvSpPr>
        <p:spPr>
          <a:xfrm>
            <a:off x="1103312" y="1406106"/>
            <a:ext cx="8946541" cy="4842293"/>
          </a:xfrm>
        </p:spPr>
        <p:txBody>
          <a:bodyPr>
            <a:normAutofit lnSpcReduction="10000"/>
          </a:bodyPr>
          <a:lstStyle/>
          <a:p>
            <a:pPr marL="514350" indent="-514350">
              <a:buFont typeface="+mj-lt"/>
              <a:buAutoNum type="arabicPeriod"/>
            </a:pPr>
            <a:r>
              <a:rPr lang="en-US" sz="3200" dirty="0" smtClean="0"/>
              <a:t>Downloading </a:t>
            </a:r>
            <a:r>
              <a:rPr lang="en-US" sz="3200" dirty="0" smtClean="0"/>
              <a:t>reviews</a:t>
            </a:r>
          </a:p>
          <a:p>
            <a:r>
              <a:rPr lang="en-US" sz="3200" dirty="0"/>
              <a:t>Audible</a:t>
            </a:r>
          </a:p>
          <a:p>
            <a:r>
              <a:rPr lang="en-US" sz="3200" dirty="0" err="1"/>
              <a:t>Flixster</a:t>
            </a:r>
            <a:endParaRPr lang="en-US" sz="3200" dirty="0"/>
          </a:p>
          <a:p>
            <a:r>
              <a:rPr lang="en-US" sz="3200" dirty="0"/>
              <a:t>Jewels</a:t>
            </a:r>
          </a:p>
          <a:p>
            <a:r>
              <a:rPr lang="en-US" sz="3200" dirty="0" err="1"/>
              <a:t>Operamini</a:t>
            </a:r>
            <a:endParaRPr lang="en-US" sz="3200" dirty="0"/>
          </a:p>
          <a:p>
            <a:r>
              <a:rPr lang="en-US" sz="3200" dirty="0"/>
              <a:t>Pandora</a:t>
            </a:r>
          </a:p>
          <a:p>
            <a:r>
              <a:rPr lang="en-US" sz="3200" dirty="0" err="1"/>
              <a:t>Soundhound</a:t>
            </a:r>
            <a:endParaRPr lang="en-US" sz="3200" dirty="0"/>
          </a:p>
          <a:p>
            <a:r>
              <a:rPr lang="en-US" sz="3200" dirty="0"/>
              <a:t>Yelp </a:t>
            </a:r>
          </a:p>
          <a:p>
            <a:pPr marL="514350" indent="-514350">
              <a:buFont typeface="+mj-lt"/>
              <a:buAutoNum type="arabicPeriod"/>
            </a:pPr>
            <a:endParaRPr lang="en-US" sz="3200" dirty="0" smtClean="0"/>
          </a:p>
          <a:p>
            <a:pPr marL="0" indent="0">
              <a:buNone/>
            </a:pPr>
            <a:endParaRPr lang="en-US" sz="2800" dirty="0" smtClean="0"/>
          </a:p>
        </p:txBody>
      </p:sp>
    </p:spTree>
    <p:extLst>
      <p:ext uri="{BB962C8B-B14F-4D97-AF65-F5344CB8AC3E}">
        <p14:creationId xmlns:p14="http://schemas.microsoft.com/office/powerpoint/2010/main" val="128876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Repository of reviews</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sz="3200" dirty="0" smtClean="0"/>
              <a:t>Processing reviews</a:t>
            </a:r>
          </a:p>
          <a:p>
            <a:pPr marL="0" indent="0">
              <a:buNone/>
            </a:pPr>
            <a:endParaRPr lang="en-US" dirty="0"/>
          </a:p>
          <a:p>
            <a:r>
              <a:rPr lang="en-US" sz="2800" dirty="0" smtClean="0"/>
              <a:t>A </a:t>
            </a:r>
            <a:r>
              <a:rPr lang="en-US" sz="2800" dirty="0"/>
              <a:t>unique author ID, </a:t>
            </a:r>
          </a:p>
          <a:p>
            <a:r>
              <a:rPr lang="en-US" sz="2800" dirty="0" smtClean="0"/>
              <a:t>Review </a:t>
            </a:r>
            <a:r>
              <a:rPr lang="en-US" sz="2800" dirty="0"/>
              <a:t>Creation Time </a:t>
            </a:r>
          </a:p>
          <a:p>
            <a:r>
              <a:rPr lang="en-US" sz="2800" dirty="0" smtClean="0"/>
              <a:t>Rating </a:t>
            </a:r>
            <a:r>
              <a:rPr lang="en-US" sz="2800" dirty="0"/>
              <a:t>(ranging from 1 to 5) </a:t>
            </a:r>
          </a:p>
          <a:p>
            <a:r>
              <a:rPr lang="en-US" sz="2800" dirty="0" smtClean="0"/>
              <a:t>Review </a:t>
            </a:r>
            <a:r>
              <a:rPr lang="en-US" sz="2800" dirty="0"/>
              <a:t>Text </a:t>
            </a:r>
          </a:p>
          <a:p>
            <a:endParaRPr lang="en-US" dirty="0"/>
          </a:p>
        </p:txBody>
      </p:sp>
    </p:spTree>
    <p:extLst>
      <p:ext uri="{BB962C8B-B14F-4D97-AF65-F5344CB8AC3E}">
        <p14:creationId xmlns:p14="http://schemas.microsoft.com/office/powerpoint/2010/main" val="392563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585"/>
            <a:ext cx="10515600" cy="877079"/>
          </a:xfrm>
        </p:spPr>
        <p:txBody>
          <a:bodyPr/>
          <a:lstStyle/>
          <a:p>
            <a:r>
              <a:rPr lang="en-US" dirty="0" smtClean="0"/>
              <a:t>Creating Repository of reviews</a:t>
            </a:r>
            <a:endParaRPr lang="en-US" dirty="0"/>
          </a:p>
        </p:txBody>
      </p:sp>
      <p:sp>
        <p:nvSpPr>
          <p:cNvPr id="3" name="Content Placeholder 2"/>
          <p:cNvSpPr>
            <a:spLocks noGrp="1"/>
          </p:cNvSpPr>
          <p:nvPr>
            <p:ph idx="1"/>
          </p:nvPr>
        </p:nvSpPr>
        <p:spPr>
          <a:xfrm>
            <a:off x="838200" y="810883"/>
            <a:ext cx="10515600" cy="5366081"/>
          </a:xfrm>
        </p:spPr>
        <p:txBody>
          <a:bodyPr/>
          <a:lstStyle/>
          <a:p>
            <a:r>
              <a:rPr lang="en-US" sz="2800" dirty="0" smtClean="0"/>
              <a:t>Emoticons and </a:t>
            </a:r>
            <a:r>
              <a:rPr lang="en-US" sz="2800" dirty="0"/>
              <a:t>exclamation marks </a:t>
            </a:r>
            <a:r>
              <a:rPr lang="en-US" sz="2800" dirty="0" smtClean="0"/>
              <a:t>are transformed to symbols</a:t>
            </a:r>
            <a:r>
              <a:rPr lang="en-US" dirty="0" smtClean="0"/>
              <a:t>.</a:t>
            </a:r>
          </a:p>
          <a:p>
            <a:pPr marL="0" indent="0">
              <a:buNone/>
            </a:pPr>
            <a:endParaRPr lang="en-US" dirty="0" smtClean="0"/>
          </a:p>
          <a:p>
            <a:pPr marL="0" indent="0">
              <a:buNone/>
            </a:pPr>
            <a:r>
              <a:rPr lang="en-US" dirty="0" smtClean="0"/>
              <a:t> </a:t>
            </a:r>
            <a:endParaRPr lang="en-US" dirty="0"/>
          </a:p>
        </p:txBody>
      </p:sp>
      <p:pic>
        <p:nvPicPr>
          <p:cNvPr id="5" name="Picture 4"/>
          <p:cNvPicPr/>
          <p:nvPr/>
        </p:nvPicPr>
        <p:blipFill rotWithShape="1">
          <a:blip r:embed="rId2"/>
          <a:srcRect l="4564" t="12055" r="76010" b="7054"/>
          <a:stretch/>
        </p:blipFill>
        <p:spPr bwMode="auto">
          <a:xfrm>
            <a:off x="4883467" y="1647645"/>
            <a:ext cx="3164978" cy="52103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952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Stop Words</a:t>
            </a:r>
            <a:endParaRPr lang="en-US" dirty="0"/>
          </a:p>
        </p:txBody>
      </p:sp>
      <p:pic>
        <p:nvPicPr>
          <p:cNvPr id="4" name="Content Placeholder 3"/>
          <p:cNvPicPr>
            <a:picLocks noGrp="1" noChangeAspect="1"/>
          </p:cNvPicPr>
          <p:nvPr>
            <p:ph idx="1"/>
          </p:nvPr>
        </p:nvPicPr>
        <p:blipFill rotWithShape="1">
          <a:blip r:embed="rId2"/>
          <a:srcRect t="10350" b="7411"/>
          <a:stretch/>
        </p:blipFill>
        <p:spPr>
          <a:xfrm>
            <a:off x="208302" y="1276709"/>
            <a:ext cx="11393825" cy="5270740"/>
          </a:xfrm>
          <a:prstGeom prst="rect">
            <a:avLst/>
          </a:prstGeom>
        </p:spPr>
      </p:pic>
    </p:spTree>
    <p:extLst>
      <p:ext uri="{BB962C8B-B14F-4D97-AF65-F5344CB8AC3E}">
        <p14:creationId xmlns:p14="http://schemas.microsoft.com/office/powerpoint/2010/main" val="319041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ProcessedReviews.txt</a:t>
            </a:r>
            <a:endParaRPr lang="en-US" dirty="0"/>
          </a:p>
        </p:txBody>
      </p:sp>
      <p:pic>
        <p:nvPicPr>
          <p:cNvPr id="4" name="Content Placeholder 3"/>
          <p:cNvPicPr>
            <a:picLocks noGrp="1" noChangeAspect="1"/>
          </p:cNvPicPr>
          <p:nvPr>
            <p:ph idx="1"/>
          </p:nvPr>
        </p:nvPicPr>
        <p:blipFill rotWithShape="1">
          <a:blip r:embed="rId2"/>
          <a:srcRect b="4724"/>
          <a:stretch/>
        </p:blipFill>
        <p:spPr>
          <a:xfrm>
            <a:off x="646111" y="1224203"/>
            <a:ext cx="10386161" cy="5566221"/>
          </a:xfrm>
          <a:prstGeom prst="rect">
            <a:avLst/>
          </a:prstGeom>
        </p:spPr>
      </p:pic>
    </p:spTree>
    <p:extLst>
      <p:ext uri="{BB962C8B-B14F-4D97-AF65-F5344CB8AC3E}">
        <p14:creationId xmlns:p14="http://schemas.microsoft.com/office/powerpoint/2010/main" val="292269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Corpus of Subjective words</a:t>
            </a:r>
            <a:endParaRPr lang="en-US" dirty="0"/>
          </a:p>
        </p:txBody>
      </p:sp>
      <p:sp>
        <p:nvSpPr>
          <p:cNvPr id="3" name="Content Placeholder 2"/>
          <p:cNvSpPr>
            <a:spLocks noGrp="1"/>
          </p:cNvSpPr>
          <p:nvPr>
            <p:ph idx="1"/>
          </p:nvPr>
        </p:nvSpPr>
        <p:spPr/>
        <p:txBody>
          <a:bodyPr>
            <a:noAutofit/>
          </a:bodyPr>
          <a:lstStyle/>
          <a:p>
            <a:r>
              <a:rPr lang="en-US" sz="2800" dirty="0" smtClean="0"/>
              <a:t>Subjective Word Like Crash, Stable</a:t>
            </a:r>
          </a:p>
          <a:p>
            <a:r>
              <a:rPr lang="en-US" sz="2800" dirty="0" smtClean="0"/>
              <a:t>A </a:t>
            </a:r>
            <a:r>
              <a:rPr lang="en-US" sz="2800" dirty="0"/>
              <a:t>review with the word “crash” in it is likely to have a low </a:t>
            </a:r>
            <a:r>
              <a:rPr lang="en-US" sz="2800" dirty="0" smtClean="0"/>
              <a:t>rating, whereas </a:t>
            </a:r>
            <a:r>
              <a:rPr lang="en-US" sz="2800" dirty="0"/>
              <a:t>one with “stable” in it is likely to have a high </a:t>
            </a:r>
            <a:r>
              <a:rPr lang="en-US" sz="2800" dirty="0" smtClean="0"/>
              <a:t>rating.</a:t>
            </a:r>
          </a:p>
          <a:p>
            <a:r>
              <a:rPr lang="en-US" sz="2800" dirty="0" smtClean="0"/>
              <a:t>We are planning to </a:t>
            </a:r>
            <a:r>
              <a:rPr lang="en-US" sz="2800" dirty="0"/>
              <a:t>extract subjective words from reviews by analyzing their power to predict the rating of a review. W</a:t>
            </a:r>
            <a:r>
              <a:rPr lang="en-US" sz="2800" dirty="0" smtClean="0"/>
              <a:t>e are planning to apply </a:t>
            </a:r>
            <a:r>
              <a:rPr lang="en-US" sz="2800" dirty="0"/>
              <a:t>logistic regression to review ratings. </a:t>
            </a:r>
            <a:endParaRPr lang="en-US" sz="2800" dirty="0" smtClean="0"/>
          </a:p>
        </p:txBody>
      </p:sp>
    </p:spTree>
    <p:extLst>
      <p:ext uri="{BB962C8B-B14F-4D97-AF65-F5344CB8AC3E}">
        <p14:creationId xmlns:p14="http://schemas.microsoft.com/office/powerpoint/2010/main" val="179988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140</TotalTime>
  <Words>452</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  Analysis of Google Play App reviews</vt:lpstr>
      <vt:lpstr>Introduction</vt:lpstr>
      <vt:lpstr>Methodology</vt:lpstr>
      <vt:lpstr>Creating Repository of reviews</vt:lpstr>
      <vt:lpstr>Creating Repository of reviews</vt:lpstr>
      <vt:lpstr>Creating Repository of reviews</vt:lpstr>
      <vt:lpstr>List of Stop Words</vt:lpstr>
      <vt:lpstr>Output: ProcessedReviews.txt</vt:lpstr>
      <vt:lpstr>Creating Corpus of Subjective words</vt:lpstr>
      <vt:lpstr>Logistic Regression</vt:lpstr>
      <vt:lpstr>Output: FeatureWeights.txt</vt:lpstr>
      <vt:lpstr>Identifying topics of interest</vt:lpstr>
      <vt:lpstr>Output: Synsets.txt</vt:lpstr>
      <vt:lpstr>Final Output</vt:lpstr>
      <vt:lpstr>Final Output: Positive Reviews</vt:lpstr>
      <vt:lpstr>Final Output: Negative Reviews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App Store Reviews</dc:title>
  <dc:creator>Sanket Prabhu</dc:creator>
  <cp:lastModifiedBy>Sanket Prabhu</cp:lastModifiedBy>
  <cp:revision>18</cp:revision>
  <dcterms:created xsi:type="dcterms:W3CDTF">2016-04-12T18:54:14Z</dcterms:created>
  <dcterms:modified xsi:type="dcterms:W3CDTF">2016-04-26T21:54:39Z</dcterms:modified>
</cp:coreProperties>
</file>