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d8888ab35b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d8888ab35b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d8888ab35b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d8888ab35b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d8888ab35b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d8888ab35b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d8888ab35b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d8888ab35b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d8888ab35b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d8888ab35b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d83ae9234a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d83ae9234a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d8888ab35b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d8888ab35b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d83ae9234a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d83ae9234a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d8888ab35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d8888ab35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d8888ab35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d8888ab35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d8888ab35b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d8888ab35b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d8888ab35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d8888ab35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d8888ab35b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d8888ab35b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d8888ab35b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d8888ab35b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d8888ab35b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d8888ab35b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1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84" name="Shape 84"/>
        <p:cNvGrpSpPr/>
        <p:nvPr/>
      </p:nvGrpSpPr>
      <p:grpSpPr>
        <a:xfrm>
          <a:off x="0" y="0"/>
          <a:ext cx="0" cy="0"/>
          <a:chOff x="0" y="0"/>
          <a:chExt cx="0" cy="0"/>
        </a:xfrm>
      </p:grpSpPr>
      <p:sp>
        <p:nvSpPr>
          <p:cNvPr id="85" name="Google Shape;85;p13"/>
          <p:cNvSpPr txBox="1"/>
          <p:nvPr>
            <p:ph type="ctrTitle"/>
          </p:nvPr>
        </p:nvSpPr>
        <p:spPr>
          <a:xfrm>
            <a:off x="317500" y="1614175"/>
            <a:ext cx="8502600" cy="904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2280">
                <a:solidFill>
                  <a:srgbClr val="000000"/>
                </a:solidFill>
              </a:rPr>
              <a:t>Handwritten digit recognition using multiple Machine Learning algorithms</a:t>
            </a:r>
            <a:endParaRPr sz="2280">
              <a:solidFill>
                <a:srgbClr val="000000"/>
              </a:solidFill>
            </a:endParaRPr>
          </a:p>
        </p:txBody>
      </p:sp>
      <p:sp>
        <p:nvSpPr>
          <p:cNvPr id="86" name="Google Shape;86;p13"/>
          <p:cNvSpPr txBox="1"/>
          <p:nvPr>
            <p:ph idx="1" type="subTitle"/>
          </p:nvPr>
        </p:nvSpPr>
        <p:spPr>
          <a:xfrm>
            <a:off x="433594" y="3023275"/>
            <a:ext cx="42723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2208">
                <a:solidFill>
                  <a:srgbClr val="3C78D8"/>
                </a:solidFill>
              </a:rPr>
              <a:t>Team Members:</a:t>
            </a:r>
            <a:endParaRPr sz="2208">
              <a:solidFill>
                <a:srgbClr val="3C78D8"/>
              </a:solidFill>
            </a:endParaRPr>
          </a:p>
        </p:txBody>
      </p:sp>
      <p:sp>
        <p:nvSpPr>
          <p:cNvPr id="87" name="Google Shape;87;p13"/>
          <p:cNvSpPr txBox="1"/>
          <p:nvPr/>
        </p:nvSpPr>
        <p:spPr>
          <a:xfrm>
            <a:off x="2188725" y="355675"/>
            <a:ext cx="4363800" cy="754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700">
                <a:latin typeface="Roboto"/>
                <a:ea typeface="Roboto"/>
                <a:cs typeface="Roboto"/>
                <a:sym typeface="Roboto"/>
              </a:rPr>
              <a:t>DS 303 Project</a:t>
            </a:r>
            <a:endParaRPr b="1" sz="3700">
              <a:latin typeface="Roboto"/>
              <a:ea typeface="Roboto"/>
              <a:cs typeface="Roboto"/>
              <a:sym typeface="Roboto"/>
            </a:endParaRPr>
          </a:p>
        </p:txBody>
      </p:sp>
      <p:sp>
        <p:nvSpPr>
          <p:cNvPr id="88" name="Google Shape;88;p13"/>
          <p:cNvSpPr txBox="1"/>
          <p:nvPr/>
        </p:nvSpPr>
        <p:spPr>
          <a:xfrm>
            <a:off x="3187275" y="1152475"/>
            <a:ext cx="23667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rgbClr val="9900FF"/>
                </a:solidFill>
                <a:latin typeface="Roboto"/>
                <a:ea typeface="Roboto"/>
                <a:cs typeface="Roboto"/>
                <a:sym typeface="Roboto"/>
              </a:rPr>
              <a:t>Topic:</a:t>
            </a:r>
            <a:endParaRPr b="1" sz="1800">
              <a:solidFill>
                <a:srgbClr val="9900FF"/>
              </a:solidFill>
              <a:latin typeface="Roboto"/>
              <a:ea typeface="Roboto"/>
              <a:cs typeface="Roboto"/>
              <a:sym typeface="Roboto"/>
            </a:endParaRPr>
          </a:p>
        </p:txBody>
      </p:sp>
      <p:sp>
        <p:nvSpPr>
          <p:cNvPr id="89" name="Google Shape;89;p13"/>
          <p:cNvSpPr txBox="1"/>
          <p:nvPr/>
        </p:nvSpPr>
        <p:spPr>
          <a:xfrm>
            <a:off x="317500" y="3456175"/>
            <a:ext cx="4114800" cy="1108200"/>
          </a:xfrm>
          <a:prstGeom prst="rect">
            <a:avLst/>
          </a:prstGeom>
          <a:noFill/>
          <a:ln>
            <a:noFill/>
          </a:ln>
        </p:spPr>
        <p:txBody>
          <a:bodyPr anchorCtr="0" anchor="t" bIns="91425" lIns="91425" spcFirstLastPara="1" rIns="91425" wrap="square" tIns="91425">
            <a:spAutoFit/>
          </a:bodyPr>
          <a:lstStyle/>
          <a:p>
            <a:pPr indent="-140970" lvl="0" marL="182880" rtl="0" algn="l">
              <a:spcBef>
                <a:spcPts val="0"/>
              </a:spcBef>
              <a:spcAft>
                <a:spcPts val="0"/>
              </a:spcAft>
              <a:buSzPts val="1500"/>
              <a:buFont typeface="Roboto"/>
              <a:buAutoNum type="arabicPeriod"/>
            </a:pPr>
            <a:r>
              <a:rPr b="1" lang="en" sz="1500">
                <a:latin typeface="Roboto"/>
                <a:ea typeface="Roboto"/>
                <a:cs typeface="Roboto"/>
                <a:sym typeface="Roboto"/>
              </a:rPr>
              <a:t>Sanket Ghyar - 190110023 - MEMS</a:t>
            </a:r>
            <a:endParaRPr b="1" sz="1500">
              <a:latin typeface="Roboto"/>
              <a:ea typeface="Roboto"/>
              <a:cs typeface="Roboto"/>
              <a:sym typeface="Roboto"/>
            </a:endParaRPr>
          </a:p>
          <a:p>
            <a:pPr indent="-140970" lvl="0" marL="182880" rtl="0" algn="l">
              <a:spcBef>
                <a:spcPts val="0"/>
              </a:spcBef>
              <a:spcAft>
                <a:spcPts val="0"/>
              </a:spcAft>
              <a:buSzPts val="1500"/>
              <a:buFont typeface="Roboto"/>
              <a:buAutoNum type="arabicPeriod"/>
            </a:pPr>
            <a:r>
              <a:rPr b="1" lang="en" sz="1500">
                <a:latin typeface="Roboto"/>
                <a:ea typeface="Roboto"/>
                <a:cs typeface="Roboto"/>
                <a:sym typeface="Roboto"/>
              </a:rPr>
              <a:t>Arif Ahmad - 190110010 - EE</a:t>
            </a:r>
            <a:endParaRPr b="1" sz="1500">
              <a:latin typeface="Roboto"/>
              <a:ea typeface="Roboto"/>
              <a:cs typeface="Roboto"/>
              <a:sym typeface="Roboto"/>
            </a:endParaRPr>
          </a:p>
          <a:p>
            <a:pPr indent="-140970" lvl="0" marL="182880" rtl="0" algn="l">
              <a:spcBef>
                <a:spcPts val="0"/>
              </a:spcBef>
              <a:spcAft>
                <a:spcPts val="0"/>
              </a:spcAft>
              <a:buSzPts val="1500"/>
              <a:buFont typeface="Roboto"/>
              <a:buAutoNum type="arabicPeriod"/>
            </a:pPr>
            <a:r>
              <a:rPr b="1" lang="en" sz="1500">
                <a:latin typeface="Roboto"/>
                <a:ea typeface="Roboto"/>
                <a:cs typeface="Roboto"/>
                <a:sym typeface="Roboto"/>
              </a:rPr>
              <a:t>Naresh Balamurugan - 190110051 - MEMS</a:t>
            </a:r>
            <a:endParaRPr b="1" sz="1500">
              <a:latin typeface="Roboto"/>
              <a:ea typeface="Roboto"/>
              <a:cs typeface="Roboto"/>
              <a:sym typeface="Roboto"/>
            </a:endParaRPr>
          </a:p>
          <a:p>
            <a:pPr indent="-140970" lvl="0" marL="182880" rtl="0" algn="l">
              <a:spcBef>
                <a:spcPts val="0"/>
              </a:spcBef>
              <a:spcAft>
                <a:spcPts val="0"/>
              </a:spcAft>
              <a:buSzPts val="1500"/>
              <a:buFont typeface="Roboto"/>
              <a:buAutoNum type="arabicPeriod"/>
            </a:pPr>
            <a:r>
              <a:rPr b="1" lang="en" sz="1500">
                <a:latin typeface="Roboto"/>
                <a:ea typeface="Roboto"/>
                <a:cs typeface="Roboto"/>
                <a:sym typeface="Roboto"/>
              </a:rPr>
              <a:t>Yash Shah - 190020136 - CheE</a:t>
            </a:r>
            <a:endParaRPr b="1" sz="1500">
              <a:latin typeface="Roboto"/>
              <a:ea typeface="Roboto"/>
              <a:cs typeface="Roboto"/>
              <a:sym typeface="Roboto"/>
            </a:endParaRPr>
          </a:p>
        </p:txBody>
      </p:sp>
      <p:pic>
        <p:nvPicPr>
          <p:cNvPr id="90" name="Google Shape;90;p13"/>
          <p:cNvPicPr preferRelativeResize="0"/>
          <p:nvPr/>
        </p:nvPicPr>
        <p:blipFill>
          <a:blip r:embed="rId3">
            <a:alphaModFix/>
          </a:blip>
          <a:stretch>
            <a:fillRect/>
          </a:stretch>
        </p:blipFill>
        <p:spPr>
          <a:xfrm>
            <a:off x="5824072" y="2571750"/>
            <a:ext cx="2996027" cy="23665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60" name="Shape 160"/>
        <p:cNvGrpSpPr/>
        <p:nvPr/>
      </p:nvGrpSpPr>
      <p:grpSpPr>
        <a:xfrm>
          <a:off x="0" y="0"/>
          <a:ext cx="0" cy="0"/>
          <a:chOff x="0" y="0"/>
          <a:chExt cx="0" cy="0"/>
        </a:xfrm>
      </p:grpSpPr>
      <p:sp>
        <p:nvSpPr>
          <p:cNvPr id="161" name="Google Shape;161;p22"/>
          <p:cNvSpPr txBox="1"/>
          <p:nvPr>
            <p:ph type="title"/>
          </p:nvPr>
        </p:nvSpPr>
        <p:spPr>
          <a:xfrm>
            <a:off x="228275" y="254875"/>
            <a:ext cx="6679800" cy="675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b="1" lang="en" sz="3420">
                <a:solidFill>
                  <a:srgbClr val="434343"/>
                </a:solidFill>
              </a:rPr>
              <a:t>Results and Analysis of Results:</a:t>
            </a:r>
            <a:endParaRPr b="1" sz="3420">
              <a:solidFill>
                <a:srgbClr val="434343"/>
              </a:solidFill>
            </a:endParaRPr>
          </a:p>
        </p:txBody>
      </p:sp>
      <p:sp>
        <p:nvSpPr>
          <p:cNvPr id="162" name="Google Shape;162;p22"/>
          <p:cNvSpPr txBox="1"/>
          <p:nvPr/>
        </p:nvSpPr>
        <p:spPr>
          <a:xfrm>
            <a:off x="314625" y="984925"/>
            <a:ext cx="733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Georgia"/>
                <a:ea typeface="Georgia"/>
                <a:cs typeface="Georgia"/>
                <a:sym typeface="Georgia"/>
              </a:rPr>
              <a:t>Below are the graphs of model accuracy and model loss for each of the method discussed:</a:t>
            </a:r>
            <a:endParaRPr>
              <a:latin typeface="Georgia"/>
              <a:ea typeface="Georgia"/>
              <a:cs typeface="Georgia"/>
              <a:sym typeface="Georgia"/>
            </a:endParaRPr>
          </a:p>
        </p:txBody>
      </p:sp>
      <p:sp>
        <p:nvSpPr>
          <p:cNvPr id="163" name="Google Shape;163;p22"/>
          <p:cNvSpPr txBox="1"/>
          <p:nvPr/>
        </p:nvSpPr>
        <p:spPr>
          <a:xfrm>
            <a:off x="437750" y="1385125"/>
            <a:ext cx="7906800" cy="9081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Georgia"/>
              <a:buAutoNum type="arabicPeriod"/>
            </a:pPr>
            <a:r>
              <a:rPr b="1" lang="en" sz="1700">
                <a:latin typeface="Georgia"/>
                <a:ea typeface="Georgia"/>
                <a:cs typeface="Georgia"/>
                <a:sym typeface="Georgia"/>
              </a:rPr>
              <a:t>Neural Network</a:t>
            </a:r>
            <a:endParaRPr sz="1500">
              <a:latin typeface="Georgia"/>
              <a:ea typeface="Georgia"/>
              <a:cs typeface="Georgia"/>
              <a:sym typeface="Georgia"/>
            </a:endParaRPr>
          </a:p>
          <a:p>
            <a:pPr indent="0" lvl="0" marL="0" rtl="0" algn="l">
              <a:spcBef>
                <a:spcPts val="0"/>
              </a:spcBef>
              <a:spcAft>
                <a:spcPts val="0"/>
              </a:spcAft>
              <a:buNone/>
            </a:pPr>
            <a:r>
              <a:t/>
            </a:r>
            <a:endParaRPr sz="1500">
              <a:latin typeface="Georgia"/>
              <a:ea typeface="Georgia"/>
              <a:cs typeface="Georgia"/>
              <a:sym typeface="Georgia"/>
            </a:endParaRPr>
          </a:p>
          <a:p>
            <a:pPr indent="0" lvl="0" marL="0" rtl="0" algn="l">
              <a:spcBef>
                <a:spcPts val="0"/>
              </a:spcBef>
              <a:spcAft>
                <a:spcPts val="0"/>
              </a:spcAft>
              <a:buNone/>
            </a:pPr>
            <a:r>
              <a:t/>
            </a:r>
            <a:endParaRPr sz="1500">
              <a:latin typeface="Georgia"/>
              <a:ea typeface="Georgia"/>
              <a:cs typeface="Georgia"/>
              <a:sym typeface="Georgia"/>
            </a:endParaRPr>
          </a:p>
        </p:txBody>
      </p:sp>
      <p:pic>
        <p:nvPicPr>
          <p:cNvPr id="164" name="Google Shape;164;p22"/>
          <p:cNvPicPr preferRelativeResize="0"/>
          <p:nvPr/>
        </p:nvPicPr>
        <p:blipFill>
          <a:blip r:embed="rId3">
            <a:alphaModFix/>
          </a:blip>
          <a:stretch>
            <a:fillRect/>
          </a:stretch>
        </p:blipFill>
        <p:spPr>
          <a:xfrm>
            <a:off x="799875" y="1846725"/>
            <a:ext cx="4567901" cy="2968450"/>
          </a:xfrm>
          <a:prstGeom prst="rect">
            <a:avLst/>
          </a:prstGeom>
          <a:noFill/>
          <a:ln>
            <a:noFill/>
          </a:ln>
        </p:spPr>
      </p:pic>
      <p:sp>
        <p:nvSpPr>
          <p:cNvPr id="165" name="Google Shape;165;p22"/>
          <p:cNvSpPr txBox="1"/>
          <p:nvPr/>
        </p:nvSpPr>
        <p:spPr>
          <a:xfrm>
            <a:off x="5813825" y="1846725"/>
            <a:ext cx="26538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Georgia"/>
                <a:ea typeface="Georgia"/>
                <a:cs typeface="Georgia"/>
                <a:sym typeface="Georgia"/>
              </a:rPr>
              <a:t>As can be seen in the adjacent </a:t>
            </a:r>
            <a:r>
              <a:rPr lang="en">
                <a:latin typeface="Georgia"/>
                <a:ea typeface="Georgia"/>
                <a:cs typeface="Georgia"/>
                <a:sym typeface="Georgia"/>
              </a:rPr>
              <a:t>graphs, as we increase the number of iterations over the dataset (epochs) the model accuracy increases and the loss decreases. In fact the model accuracy increases the most in the first two iterations; indicating that our model is learning very rapidly.</a:t>
            </a:r>
            <a:endParaRPr>
              <a:latin typeface="Georgia"/>
              <a:ea typeface="Georgia"/>
              <a:cs typeface="Georgia"/>
              <a:sym typeface="Georg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69" name="Shape 169"/>
        <p:cNvGrpSpPr/>
        <p:nvPr/>
      </p:nvGrpSpPr>
      <p:grpSpPr>
        <a:xfrm>
          <a:off x="0" y="0"/>
          <a:ext cx="0" cy="0"/>
          <a:chOff x="0" y="0"/>
          <a:chExt cx="0" cy="0"/>
        </a:xfrm>
      </p:grpSpPr>
      <p:sp>
        <p:nvSpPr>
          <p:cNvPr id="170" name="Google Shape;170;p23"/>
          <p:cNvSpPr txBox="1"/>
          <p:nvPr/>
        </p:nvSpPr>
        <p:spPr>
          <a:xfrm>
            <a:off x="506150" y="451425"/>
            <a:ext cx="46509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Georgia"/>
                <a:ea typeface="Georgia"/>
                <a:cs typeface="Georgia"/>
                <a:sym typeface="Georgia"/>
              </a:rPr>
              <a:t>2. Convolutional Neural Network</a:t>
            </a:r>
            <a:endParaRPr b="1" sz="1700">
              <a:latin typeface="Georgia"/>
              <a:ea typeface="Georgia"/>
              <a:cs typeface="Georgia"/>
              <a:sym typeface="Georgia"/>
            </a:endParaRPr>
          </a:p>
        </p:txBody>
      </p:sp>
      <p:pic>
        <p:nvPicPr>
          <p:cNvPr id="171" name="Google Shape;171;p23"/>
          <p:cNvPicPr preferRelativeResize="0"/>
          <p:nvPr/>
        </p:nvPicPr>
        <p:blipFill>
          <a:blip r:embed="rId3">
            <a:alphaModFix/>
          </a:blip>
          <a:stretch>
            <a:fillRect/>
          </a:stretch>
        </p:blipFill>
        <p:spPr>
          <a:xfrm>
            <a:off x="506150" y="919513"/>
            <a:ext cx="3427176" cy="3304463"/>
          </a:xfrm>
          <a:prstGeom prst="rect">
            <a:avLst/>
          </a:prstGeom>
          <a:noFill/>
          <a:ln>
            <a:noFill/>
          </a:ln>
        </p:spPr>
      </p:pic>
      <p:pic>
        <p:nvPicPr>
          <p:cNvPr id="172" name="Google Shape;172;p23"/>
          <p:cNvPicPr preferRelativeResize="0"/>
          <p:nvPr/>
        </p:nvPicPr>
        <p:blipFill>
          <a:blip r:embed="rId4">
            <a:alphaModFix/>
          </a:blip>
          <a:stretch>
            <a:fillRect/>
          </a:stretch>
        </p:blipFill>
        <p:spPr>
          <a:xfrm>
            <a:off x="4028175" y="959062"/>
            <a:ext cx="3290150" cy="3225374"/>
          </a:xfrm>
          <a:prstGeom prst="rect">
            <a:avLst/>
          </a:prstGeom>
          <a:noFill/>
          <a:ln>
            <a:noFill/>
          </a:ln>
        </p:spPr>
      </p:pic>
      <p:sp>
        <p:nvSpPr>
          <p:cNvPr id="173" name="Google Shape;173;p23"/>
          <p:cNvSpPr txBox="1"/>
          <p:nvPr/>
        </p:nvSpPr>
        <p:spPr>
          <a:xfrm>
            <a:off x="506150" y="4363750"/>
            <a:ext cx="837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Georgia"/>
                <a:ea typeface="Georgia"/>
                <a:cs typeface="Georgia"/>
                <a:sym typeface="Georgia"/>
              </a:rPr>
              <a:t>Here too the model accuracy increases very rapidly in first few iterations and loss also decrease rapidly. </a:t>
            </a:r>
            <a:endParaRPr>
              <a:latin typeface="Georgia"/>
              <a:ea typeface="Georgia"/>
              <a:cs typeface="Georgia"/>
              <a:sym typeface="Georgi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77" name="Shape 177"/>
        <p:cNvGrpSpPr/>
        <p:nvPr/>
      </p:nvGrpSpPr>
      <p:grpSpPr>
        <a:xfrm>
          <a:off x="0" y="0"/>
          <a:ext cx="0" cy="0"/>
          <a:chOff x="0" y="0"/>
          <a:chExt cx="0" cy="0"/>
        </a:xfrm>
      </p:grpSpPr>
      <p:sp>
        <p:nvSpPr>
          <p:cNvPr id="178" name="Google Shape;178;p24"/>
          <p:cNvSpPr txBox="1"/>
          <p:nvPr/>
        </p:nvSpPr>
        <p:spPr>
          <a:xfrm>
            <a:off x="478775" y="465100"/>
            <a:ext cx="71955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Georgia"/>
                <a:ea typeface="Georgia"/>
                <a:cs typeface="Georgia"/>
                <a:sym typeface="Georgia"/>
              </a:rPr>
              <a:t>3. Support Vector Machines:</a:t>
            </a:r>
            <a:endParaRPr b="1" sz="1700">
              <a:latin typeface="Georgia"/>
              <a:ea typeface="Georgia"/>
              <a:cs typeface="Georgia"/>
              <a:sym typeface="Georgia"/>
            </a:endParaRPr>
          </a:p>
          <a:p>
            <a:pPr indent="0" lvl="0" marL="0" rtl="0" algn="l">
              <a:spcBef>
                <a:spcPts val="0"/>
              </a:spcBef>
              <a:spcAft>
                <a:spcPts val="0"/>
              </a:spcAft>
              <a:buNone/>
            </a:pPr>
            <a:r>
              <a:t/>
            </a:r>
            <a:endParaRPr b="1" sz="1700">
              <a:latin typeface="Georgia"/>
              <a:ea typeface="Georgia"/>
              <a:cs typeface="Georgia"/>
              <a:sym typeface="Georgia"/>
            </a:endParaRPr>
          </a:p>
          <a:p>
            <a:pPr indent="0" lvl="0" marL="0" rtl="0" algn="l">
              <a:spcBef>
                <a:spcPts val="0"/>
              </a:spcBef>
              <a:spcAft>
                <a:spcPts val="0"/>
              </a:spcAft>
              <a:buNone/>
            </a:pPr>
            <a:r>
              <a:rPr lang="en" sz="1500">
                <a:latin typeface="Georgia"/>
                <a:ea typeface="Georgia"/>
                <a:cs typeface="Georgia"/>
                <a:sym typeface="Georgia"/>
              </a:rPr>
              <a:t>We did not plot a graph in this model as there were no iterations over the complete batch; but made a confusion matrix to find out if the true positives are high or not.</a:t>
            </a:r>
            <a:endParaRPr sz="1500">
              <a:latin typeface="Georgia"/>
              <a:ea typeface="Georgia"/>
              <a:cs typeface="Georgia"/>
              <a:sym typeface="Georgia"/>
            </a:endParaRPr>
          </a:p>
        </p:txBody>
      </p:sp>
      <p:sp>
        <p:nvSpPr>
          <p:cNvPr id="179" name="Google Shape;179;p24"/>
          <p:cNvSpPr txBox="1"/>
          <p:nvPr/>
        </p:nvSpPr>
        <p:spPr>
          <a:xfrm>
            <a:off x="670300" y="1887775"/>
            <a:ext cx="354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Georgia"/>
                <a:ea typeface="Georgia"/>
                <a:cs typeface="Georgia"/>
                <a:sym typeface="Georgia"/>
              </a:rPr>
              <a:t>Confusion Matrix for Linear Kernel SVM</a:t>
            </a:r>
            <a:endParaRPr>
              <a:latin typeface="Georgia"/>
              <a:ea typeface="Georgia"/>
              <a:cs typeface="Georgia"/>
              <a:sym typeface="Georgia"/>
            </a:endParaRPr>
          </a:p>
        </p:txBody>
      </p:sp>
      <p:sp>
        <p:nvSpPr>
          <p:cNvPr id="180" name="Google Shape;180;p24"/>
          <p:cNvSpPr txBox="1"/>
          <p:nvPr/>
        </p:nvSpPr>
        <p:spPr>
          <a:xfrm>
            <a:off x="5020175" y="1887775"/>
            <a:ext cx="354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Georgia"/>
                <a:ea typeface="Georgia"/>
                <a:cs typeface="Georgia"/>
                <a:sym typeface="Georgia"/>
              </a:rPr>
              <a:t>Confusion Matrix for RBF Kernel SVM</a:t>
            </a:r>
            <a:endParaRPr>
              <a:latin typeface="Georgia"/>
              <a:ea typeface="Georgia"/>
              <a:cs typeface="Georgia"/>
              <a:sym typeface="Georgia"/>
            </a:endParaRPr>
          </a:p>
        </p:txBody>
      </p:sp>
      <p:pic>
        <p:nvPicPr>
          <p:cNvPr id="181" name="Google Shape;181;p24"/>
          <p:cNvPicPr preferRelativeResize="0"/>
          <p:nvPr/>
        </p:nvPicPr>
        <p:blipFill>
          <a:blip r:embed="rId3">
            <a:alphaModFix/>
          </a:blip>
          <a:stretch>
            <a:fillRect/>
          </a:stretch>
        </p:blipFill>
        <p:spPr>
          <a:xfrm>
            <a:off x="343925" y="2472650"/>
            <a:ext cx="4209936" cy="1891125"/>
          </a:xfrm>
          <a:prstGeom prst="rect">
            <a:avLst/>
          </a:prstGeom>
          <a:noFill/>
          <a:ln>
            <a:noFill/>
          </a:ln>
        </p:spPr>
      </p:pic>
      <p:pic>
        <p:nvPicPr>
          <p:cNvPr id="182" name="Google Shape;182;p24"/>
          <p:cNvPicPr preferRelativeResize="0"/>
          <p:nvPr/>
        </p:nvPicPr>
        <p:blipFill>
          <a:blip r:embed="rId4">
            <a:alphaModFix/>
          </a:blip>
          <a:stretch>
            <a:fillRect/>
          </a:stretch>
        </p:blipFill>
        <p:spPr>
          <a:xfrm>
            <a:off x="4839050" y="2440375"/>
            <a:ext cx="4152550" cy="189112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86" name="Shape 186"/>
        <p:cNvGrpSpPr/>
        <p:nvPr/>
      </p:nvGrpSpPr>
      <p:grpSpPr>
        <a:xfrm>
          <a:off x="0" y="0"/>
          <a:ext cx="0" cy="0"/>
          <a:chOff x="0" y="0"/>
          <a:chExt cx="0" cy="0"/>
        </a:xfrm>
      </p:grpSpPr>
      <p:sp>
        <p:nvSpPr>
          <p:cNvPr id="187" name="Google Shape;187;p25"/>
          <p:cNvSpPr txBox="1"/>
          <p:nvPr/>
        </p:nvSpPr>
        <p:spPr>
          <a:xfrm>
            <a:off x="273600" y="207350"/>
            <a:ext cx="6388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rgbClr val="434343"/>
                </a:solidFill>
                <a:latin typeface="Roboto"/>
                <a:ea typeface="Roboto"/>
                <a:cs typeface="Roboto"/>
                <a:sym typeface="Roboto"/>
              </a:rPr>
              <a:t>Accuracy, Time Analysis and Results:</a:t>
            </a:r>
            <a:endParaRPr b="1" sz="2800">
              <a:solidFill>
                <a:srgbClr val="434343"/>
              </a:solidFill>
              <a:latin typeface="Roboto"/>
              <a:ea typeface="Roboto"/>
              <a:cs typeface="Roboto"/>
              <a:sym typeface="Roboto"/>
            </a:endParaRPr>
          </a:p>
        </p:txBody>
      </p:sp>
      <p:sp>
        <p:nvSpPr>
          <p:cNvPr id="188" name="Google Shape;188;p25"/>
          <p:cNvSpPr txBox="1"/>
          <p:nvPr/>
        </p:nvSpPr>
        <p:spPr>
          <a:xfrm>
            <a:off x="424050" y="853850"/>
            <a:ext cx="7742700" cy="13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Georgia"/>
                <a:ea typeface="Georgia"/>
                <a:cs typeface="Georgia"/>
                <a:sym typeface="Georgia"/>
              </a:rPr>
              <a:t>Accuracy for the four methods discussed when validated on the test dataset is:</a:t>
            </a:r>
            <a:endParaRPr sz="1500">
              <a:latin typeface="Georgia"/>
              <a:ea typeface="Georgia"/>
              <a:cs typeface="Georgia"/>
              <a:sym typeface="Georgia"/>
            </a:endParaRPr>
          </a:p>
          <a:p>
            <a:pPr indent="-323850" lvl="0" marL="457200" rtl="0" algn="l">
              <a:spcBef>
                <a:spcPts val="0"/>
              </a:spcBef>
              <a:spcAft>
                <a:spcPts val="0"/>
              </a:spcAft>
              <a:buSzPts val="1500"/>
              <a:buFont typeface="Georgia"/>
              <a:buAutoNum type="arabicPeriod"/>
            </a:pPr>
            <a:r>
              <a:rPr lang="en" sz="1500">
                <a:latin typeface="Georgia"/>
                <a:ea typeface="Georgia"/>
                <a:cs typeface="Georgia"/>
                <a:sym typeface="Georgia"/>
              </a:rPr>
              <a:t>Accuracy of Neural Network Model:</a:t>
            </a:r>
            <a:r>
              <a:rPr b="1" lang="en" sz="1500">
                <a:latin typeface="Georgia"/>
                <a:ea typeface="Georgia"/>
                <a:cs typeface="Georgia"/>
                <a:sym typeface="Georgia"/>
              </a:rPr>
              <a:t> 95.8%</a:t>
            </a:r>
            <a:endParaRPr sz="1500">
              <a:latin typeface="Georgia"/>
              <a:ea typeface="Georgia"/>
              <a:cs typeface="Georgia"/>
              <a:sym typeface="Georgia"/>
            </a:endParaRPr>
          </a:p>
          <a:p>
            <a:pPr indent="-323850" lvl="0" marL="457200" rtl="0" algn="l">
              <a:spcBef>
                <a:spcPts val="0"/>
              </a:spcBef>
              <a:spcAft>
                <a:spcPts val="0"/>
              </a:spcAft>
              <a:buSzPts val="1500"/>
              <a:buFont typeface="Georgia"/>
              <a:buAutoNum type="arabicPeriod"/>
            </a:pPr>
            <a:r>
              <a:rPr lang="en" sz="1500">
                <a:latin typeface="Georgia"/>
                <a:ea typeface="Georgia"/>
                <a:cs typeface="Georgia"/>
                <a:sym typeface="Georgia"/>
              </a:rPr>
              <a:t>Accuracy of Convolutional </a:t>
            </a:r>
            <a:r>
              <a:rPr lang="en" sz="1500">
                <a:latin typeface="Georgia"/>
                <a:ea typeface="Georgia"/>
                <a:cs typeface="Georgia"/>
                <a:sym typeface="Georgia"/>
              </a:rPr>
              <a:t>Neural Network Model: </a:t>
            </a:r>
            <a:r>
              <a:rPr b="1" lang="en" sz="1500">
                <a:latin typeface="Georgia"/>
                <a:ea typeface="Georgia"/>
                <a:cs typeface="Georgia"/>
                <a:sym typeface="Georgia"/>
              </a:rPr>
              <a:t>98.49%</a:t>
            </a:r>
            <a:endParaRPr sz="1500">
              <a:latin typeface="Georgia"/>
              <a:ea typeface="Georgia"/>
              <a:cs typeface="Georgia"/>
              <a:sym typeface="Georgia"/>
            </a:endParaRPr>
          </a:p>
          <a:p>
            <a:pPr indent="-323850" lvl="0" marL="457200" rtl="0" algn="l">
              <a:spcBef>
                <a:spcPts val="0"/>
              </a:spcBef>
              <a:spcAft>
                <a:spcPts val="0"/>
              </a:spcAft>
              <a:buSzPts val="1500"/>
              <a:buFont typeface="Georgia"/>
              <a:buAutoNum type="arabicPeriod"/>
            </a:pPr>
            <a:r>
              <a:rPr lang="en" sz="1500">
                <a:latin typeface="Georgia"/>
                <a:ea typeface="Georgia"/>
                <a:cs typeface="Georgia"/>
                <a:sym typeface="Georgia"/>
              </a:rPr>
              <a:t>Accuracy of Linear Kernel SVM: </a:t>
            </a:r>
            <a:r>
              <a:rPr b="1" lang="en" sz="1500">
                <a:latin typeface="Georgia"/>
                <a:ea typeface="Georgia"/>
                <a:cs typeface="Georgia"/>
                <a:sym typeface="Georgia"/>
              </a:rPr>
              <a:t>92.81%</a:t>
            </a:r>
            <a:endParaRPr sz="1500">
              <a:latin typeface="Georgia"/>
              <a:ea typeface="Georgia"/>
              <a:cs typeface="Georgia"/>
              <a:sym typeface="Georgia"/>
            </a:endParaRPr>
          </a:p>
          <a:p>
            <a:pPr indent="-323850" lvl="0" marL="457200" rtl="0" algn="l">
              <a:spcBef>
                <a:spcPts val="0"/>
              </a:spcBef>
              <a:spcAft>
                <a:spcPts val="0"/>
              </a:spcAft>
              <a:buSzPts val="1500"/>
              <a:buFont typeface="Georgia"/>
              <a:buAutoNum type="arabicPeriod"/>
            </a:pPr>
            <a:r>
              <a:rPr lang="en" sz="1500">
                <a:latin typeface="Georgia"/>
                <a:ea typeface="Georgia"/>
                <a:cs typeface="Georgia"/>
                <a:sym typeface="Georgia"/>
              </a:rPr>
              <a:t>Accuracy of RBF Kernel SVM: </a:t>
            </a:r>
            <a:r>
              <a:rPr b="1" lang="en" sz="1500">
                <a:latin typeface="Georgia"/>
                <a:ea typeface="Georgia"/>
                <a:cs typeface="Georgia"/>
                <a:sym typeface="Georgia"/>
              </a:rPr>
              <a:t>96.56%</a:t>
            </a:r>
            <a:endParaRPr sz="1500">
              <a:latin typeface="Georgia"/>
              <a:ea typeface="Georgia"/>
              <a:cs typeface="Georgia"/>
              <a:sym typeface="Georgia"/>
            </a:endParaRPr>
          </a:p>
        </p:txBody>
      </p:sp>
      <p:sp>
        <p:nvSpPr>
          <p:cNvPr id="189" name="Google Shape;189;p25"/>
          <p:cNvSpPr txBox="1"/>
          <p:nvPr/>
        </p:nvSpPr>
        <p:spPr>
          <a:xfrm>
            <a:off x="424050" y="2298150"/>
            <a:ext cx="7578600" cy="13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Georgia"/>
                <a:ea typeface="Georgia"/>
                <a:cs typeface="Georgia"/>
                <a:sym typeface="Georgia"/>
              </a:rPr>
              <a:t>Time taken to train the model (one iteration over dataset only):</a:t>
            </a:r>
            <a:endParaRPr sz="1500">
              <a:latin typeface="Georgia"/>
              <a:ea typeface="Georgia"/>
              <a:cs typeface="Georgia"/>
              <a:sym typeface="Georgia"/>
            </a:endParaRPr>
          </a:p>
          <a:p>
            <a:pPr indent="-323850" lvl="0" marL="457200" rtl="0" algn="l">
              <a:spcBef>
                <a:spcPts val="0"/>
              </a:spcBef>
              <a:spcAft>
                <a:spcPts val="0"/>
              </a:spcAft>
              <a:buSzPts val="1500"/>
              <a:buFont typeface="Georgia"/>
              <a:buAutoNum type="arabicPeriod"/>
            </a:pPr>
            <a:r>
              <a:rPr lang="en" sz="1500">
                <a:latin typeface="Georgia"/>
                <a:ea typeface="Georgia"/>
                <a:cs typeface="Georgia"/>
                <a:sym typeface="Georgia"/>
              </a:rPr>
              <a:t>Neural Network: </a:t>
            </a:r>
            <a:r>
              <a:rPr b="1" lang="en" sz="1500">
                <a:latin typeface="Georgia"/>
                <a:ea typeface="Georgia"/>
                <a:cs typeface="Georgia"/>
                <a:sym typeface="Georgia"/>
              </a:rPr>
              <a:t>4.6 seconds</a:t>
            </a:r>
            <a:endParaRPr b="1" sz="1500">
              <a:latin typeface="Georgia"/>
              <a:ea typeface="Georgia"/>
              <a:cs typeface="Georgia"/>
              <a:sym typeface="Georgia"/>
            </a:endParaRPr>
          </a:p>
          <a:p>
            <a:pPr indent="-323850" lvl="0" marL="457200" rtl="0" algn="l">
              <a:spcBef>
                <a:spcPts val="0"/>
              </a:spcBef>
              <a:spcAft>
                <a:spcPts val="0"/>
              </a:spcAft>
              <a:buSzPts val="1500"/>
              <a:buFont typeface="Georgia"/>
              <a:buAutoNum type="arabicPeriod"/>
            </a:pPr>
            <a:r>
              <a:rPr lang="en" sz="1500">
                <a:latin typeface="Georgia"/>
                <a:ea typeface="Georgia"/>
                <a:cs typeface="Georgia"/>
                <a:sym typeface="Georgia"/>
              </a:rPr>
              <a:t>Convolutional Neural Networks: </a:t>
            </a:r>
            <a:r>
              <a:rPr b="1" lang="en" sz="1500">
                <a:latin typeface="Georgia"/>
                <a:ea typeface="Georgia"/>
                <a:cs typeface="Georgia"/>
                <a:sym typeface="Georgia"/>
              </a:rPr>
              <a:t>100 seconds</a:t>
            </a:r>
            <a:endParaRPr b="1" sz="1500">
              <a:latin typeface="Georgia"/>
              <a:ea typeface="Georgia"/>
              <a:cs typeface="Georgia"/>
              <a:sym typeface="Georgia"/>
            </a:endParaRPr>
          </a:p>
          <a:p>
            <a:pPr indent="-323850" lvl="0" marL="457200" rtl="0" algn="l">
              <a:spcBef>
                <a:spcPts val="0"/>
              </a:spcBef>
              <a:spcAft>
                <a:spcPts val="0"/>
              </a:spcAft>
              <a:buSzPts val="1500"/>
              <a:buFont typeface="Georgia"/>
              <a:buAutoNum type="arabicPeriod"/>
            </a:pPr>
            <a:r>
              <a:rPr lang="en" sz="1500">
                <a:latin typeface="Georgia"/>
                <a:ea typeface="Georgia"/>
                <a:cs typeface="Georgia"/>
                <a:sym typeface="Georgia"/>
              </a:rPr>
              <a:t>Linear Kernel SVM: </a:t>
            </a:r>
            <a:r>
              <a:rPr b="1" lang="en" sz="1500">
                <a:latin typeface="Georgia"/>
                <a:ea typeface="Georgia"/>
                <a:cs typeface="Georgia"/>
                <a:sym typeface="Georgia"/>
              </a:rPr>
              <a:t>11 minutes</a:t>
            </a:r>
            <a:endParaRPr b="1" sz="1500">
              <a:latin typeface="Georgia"/>
              <a:ea typeface="Georgia"/>
              <a:cs typeface="Georgia"/>
              <a:sym typeface="Georgia"/>
            </a:endParaRPr>
          </a:p>
          <a:p>
            <a:pPr indent="-323850" lvl="0" marL="457200" rtl="0" algn="l">
              <a:spcBef>
                <a:spcPts val="0"/>
              </a:spcBef>
              <a:spcAft>
                <a:spcPts val="0"/>
              </a:spcAft>
              <a:buSzPts val="1500"/>
              <a:buFont typeface="Georgia"/>
              <a:buAutoNum type="arabicPeriod"/>
            </a:pPr>
            <a:r>
              <a:rPr lang="en" sz="1500">
                <a:latin typeface="Georgia"/>
                <a:ea typeface="Georgia"/>
                <a:cs typeface="Georgia"/>
                <a:sym typeface="Georgia"/>
              </a:rPr>
              <a:t>RBF Kernel SVM: </a:t>
            </a:r>
            <a:r>
              <a:rPr b="1" lang="en" sz="1500">
                <a:latin typeface="Georgia"/>
                <a:ea typeface="Georgia"/>
                <a:cs typeface="Georgia"/>
                <a:sym typeface="Georgia"/>
              </a:rPr>
              <a:t>16 minutes</a:t>
            </a:r>
            <a:endParaRPr b="1" sz="1500">
              <a:latin typeface="Georgia"/>
              <a:ea typeface="Georgia"/>
              <a:cs typeface="Georgia"/>
              <a:sym typeface="Georgia"/>
            </a:endParaRPr>
          </a:p>
        </p:txBody>
      </p:sp>
      <p:sp>
        <p:nvSpPr>
          <p:cNvPr id="190" name="Google Shape;190;p25"/>
          <p:cNvSpPr txBox="1"/>
          <p:nvPr/>
        </p:nvSpPr>
        <p:spPr>
          <a:xfrm>
            <a:off x="519825" y="4090175"/>
            <a:ext cx="8070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Georgia"/>
                <a:ea typeface="Georgia"/>
                <a:cs typeface="Georgia"/>
                <a:sym typeface="Georgia"/>
              </a:rPr>
              <a:t>Thus we can see that CNN has the highest accuracy while Neural Networks has the least training time. Thus if accuracy of model is a priority then one should use CNN for image classification while if time is a constraint then one should use Neural Network for image classification.</a:t>
            </a:r>
            <a:endParaRPr>
              <a:latin typeface="Georgia"/>
              <a:ea typeface="Georgia"/>
              <a:cs typeface="Georgia"/>
              <a:sym typeface="Georgia"/>
            </a:endParaRPr>
          </a:p>
        </p:txBody>
      </p:sp>
      <p:sp>
        <p:nvSpPr>
          <p:cNvPr id="191" name="Google Shape;191;p25"/>
          <p:cNvSpPr txBox="1"/>
          <p:nvPr/>
        </p:nvSpPr>
        <p:spPr>
          <a:xfrm>
            <a:off x="519825" y="3637350"/>
            <a:ext cx="16827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rgbClr val="434343"/>
                </a:solidFill>
                <a:latin typeface="Roboto"/>
                <a:ea typeface="Roboto"/>
                <a:cs typeface="Roboto"/>
                <a:sym typeface="Roboto"/>
              </a:rPr>
              <a:t>Result:</a:t>
            </a:r>
            <a:endParaRPr b="1" sz="2200">
              <a:solidFill>
                <a:srgbClr val="434343"/>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95" name="Shape 195"/>
        <p:cNvGrpSpPr/>
        <p:nvPr/>
      </p:nvGrpSpPr>
      <p:grpSpPr>
        <a:xfrm>
          <a:off x="0" y="0"/>
          <a:ext cx="0" cy="0"/>
          <a:chOff x="0" y="0"/>
          <a:chExt cx="0" cy="0"/>
        </a:xfrm>
      </p:grpSpPr>
      <p:sp>
        <p:nvSpPr>
          <p:cNvPr id="196" name="Google Shape;196;p26"/>
          <p:cNvSpPr txBox="1"/>
          <p:nvPr/>
        </p:nvSpPr>
        <p:spPr>
          <a:xfrm>
            <a:off x="205200" y="355675"/>
            <a:ext cx="7209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434343"/>
                </a:solidFill>
                <a:latin typeface="Roboto"/>
                <a:ea typeface="Roboto"/>
                <a:cs typeface="Roboto"/>
                <a:sym typeface="Roboto"/>
              </a:rPr>
              <a:t>Comment on Correct and Incorrect Classifications:</a:t>
            </a:r>
            <a:endParaRPr b="1" sz="2400">
              <a:solidFill>
                <a:srgbClr val="434343"/>
              </a:solidFill>
              <a:latin typeface="Roboto"/>
              <a:ea typeface="Roboto"/>
              <a:cs typeface="Roboto"/>
              <a:sym typeface="Roboto"/>
            </a:endParaRPr>
          </a:p>
        </p:txBody>
      </p:sp>
      <p:pic>
        <p:nvPicPr>
          <p:cNvPr id="197" name="Google Shape;197;p26"/>
          <p:cNvPicPr preferRelativeResize="0"/>
          <p:nvPr/>
        </p:nvPicPr>
        <p:blipFill>
          <a:blip r:embed="rId3">
            <a:alphaModFix/>
          </a:blip>
          <a:stretch>
            <a:fillRect/>
          </a:stretch>
        </p:blipFill>
        <p:spPr>
          <a:xfrm>
            <a:off x="357588" y="1473300"/>
            <a:ext cx="3445324" cy="3344324"/>
          </a:xfrm>
          <a:prstGeom prst="rect">
            <a:avLst/>
          </a:prstGeom>
          <a:noFill/>
          <a:ln>
            <a:noFill/>
          </a:ln>
        </p:spPr>
      </p:pic>
      <p:sp>
        <p:nvSpPr>
          <p:cNvPr id="198" name="Google Shape;198;p26"/>
          <p:cNvSpPr txBox="1"/>
          <p:nvPr/>
        </p:nvSpPr>
        <p:spPr>
          <a:xfrm>
            <a:off x="808088" y="1042200"/>
            <a:ext cx="25443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latin typeface="Roboto"/>
                <a:ea typeface="Roboto"/>
                <a:cs typeface="Roboto"/>
                <a:sym typeface="Roboto"/>
              </a:rPr>
              <a:t>Misclassifications:</a:t>
            </a:r>
            <a:endParaRPr b="1" sz="1600">
              <a:latin typeface="Roboto"/>
              <a:ea typeface="Roboto"/>
              <a:cs typeface="Roboto"/>
              <a:sym typeface="Roboto"/>
            </a:endParaRPr>
          </a:p>
        </p:txBody>
      </p:sp>
      <p:sp>
        <p:nvSpPr>
          <p:cNvPr id="199" name="Google Shape;199;p26"/>
          <p:cNvSpPr txBox="1"/>
          <p:nvPr/>
        </p:nvSpPr>
        <p:spPr>
          <a:xfrm>
            <a:off x="4254325" y="1783313"/>
            <a:ext cx="4268100" cy="272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Georgia"/>
                <a:ea typeface="Georgia"/>
                <a:cs typeface="Georgia"/>
                <a:sym typeface="Georgia"/>
              </a:rPr>
              <a:t>Of the 10k Test samples; Neural Network misclassified 420 samples, CNN misclassified 151 samples, Linear Kernel SVM misclassified 719 samples and RBF Kernel SVM misclassified 344 samples.</a:t>
            </a:r>
            <a:endParaRPr sz="1500">
              <a:latin typeface="Georgia"/>
              <a:ea typeface="Georgia"/>
              <a:cs typeface="Georgia"/>
              <a:sym typeface="Georgia"/>
            </a:endParaRPr>
          </a:p>
          <a:p>
            <a:pPr indent="0" lvl="0" marL="0" rtl="0" algn="l">
              <a:spcBef>
                <a:spcPts val="0"/>
              </a:spcBef>
              <a:spcAft>
                <a:spcPts val="0"/>
              </a:spcAft>
              <a:buNone/>
            </a:pPr>
            <a:r>
              <a:t/>
            </a:r>
            <a:endParaRPr sz="1500">
              <a:latin typeface="Georgia"/>
              <a:ea typeface="Georgia"/>
              <a:cs typeface="Georgia"/>
              <a:sym typeface="Georgia"/>
            </a:endParaRPr>
          </a:p>
          <a:p>
            <a:pPr indent="0" lvl="0" marL="0" rtl="0" algn="l">
              <a:spcBef>
                <a:spcPts val="0"/>
              </a:spcBef>
              <a:spcAft>
                <a:spcPts val="0"/>
              </a:spcAft>
              <a:buNone/>
            </a:pPr>
            <a:r>
              <a:rPr lang="en" sz="1500">
                <a:latin typeface="Georgia"/>
                <a:ea typeface="Georgia"/>
                <a:cs typeface="Georgia"/>
                <a:sym typeface="Georgia"/>
              </a:rPr>
              <a:t>Some of these misclassifications can be seen to the left. These mostly correspond to ill-written digits. These digits are not written very clearly and can even be misclassified by a human; let alone our ML models.</a:t>
            </a:r>
            <a:endParaRPr sz="1500">
              <a:latin typeface="Georgia"/>
              <a:ea typeface="Georgia"/>
              <a:cs typeface="Georgia"/>
              <a:sym typeface="Georgi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03" name="Shape 203"/>
        <p:cNvGrpSpPr/>
        <p:nvPr/>
      </p:nvGrpSpPr>
      <p:grpSpPr>
        <a:xfrm>
          <a:off x="0" y="0"/>
          <a:ext cx="0" cy="0"/>
          <a:chOff x="0" y="0"/>
          <a:chExt cx="0" cy="0"/>
        </a:xfrm>
      </p:grpSpPr>
      <p:sp>
        <p:nvSpPr>
          <p:cNvPr id="204" name="Google Shape;204;p27"/>
          <p:cNvSpPr txBox="1"/>
          <p:nvPr>
            <p:ph type="title"/>
          </p:nvPr>
        </p:nvSpPr>
        <p:spPr>
          <a:xfrm>
            <a:off x="228225" y="268125"/>
            <a:ext cx="5517000" cy="479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b="1" lang="en" sz="2088">
                <a:solidFill>
                  <a:srgbClr val="434343"/>
                </a:solidFill>
              </a:rPr>
              <a:t>Contributions of each Team member:</a:t>
            </a:r>
            <a:endParaRPr b="1" sz="2088">
              <a:solidFill>
                <a:srgbClr val="434343"/>
              </a:solidFill>
            </a:endParaRPr>
          </a:p>
        </p:txBody>
      </p:sp>
      <p:pic>
        <p:nvPicPr>
          <p:cNvPr id="205" name="Google Shape;205;p27"/>
          <p:cNvPicPr preferRelativeResize="0"/>
          <p:nvPr/>
        </p:nvPicPr>
        <p:blipFill>
          <a:blip r:embed="rId3">
            <a:alphaModFix/>
          </a:blip>
          <a:stretch>
            <a:fillRect/>
          </a:stretch>
        </p:blipFill>
        <p:spPr>
          <a:xfrm>
            <a:off x="6087375" y="3483550"/>
            <a:ext cx="2880251" cy="1261900"/>
          </a:xfrm>
          <a:prstGeom prst="rect">
            <a:avLst/>
          </a:prstGeom>
          <a:noFill/>
          <a:ln>
            <a:noFill/>
          </a:ln>
        </p:spPr>
      </p:pic>
      <p:sp>
        <p:nvSpPr>
          <p:cNvPr id="206" name="Google Shape;206;p27"/>
          <p:cNvSpPr txBox="1"/>
          <p:nvPr/>
        </p:nvSpPr>
        <p:spPr>
          <a:xfrm>
            <a:off x="228225" y="829900"/>
            <a:ext cx="51891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Georgia"/>
                <a:ea typeface="Georgia"/>
                <a:cs typeface="Georgia"/>
                <a:sym typeface="Georgia"/>
              </a:rPr>
              <a:t>1. Arif Ahmad (190110010) :</a:t>
            </a:r>
            <a:endParaRPr>
              <a:latin typeface="Georgia"/>
              <a:ea typeface="Georgia"/>
              <a:cs typeface="Georgia"/>
              <a:sym typeface="Georgia"/>
            </a:endParaRPr>
          </a:p>
          <a:p>
            <a:pPr indent="-317500" lvl="0" marL="457200" rtl="0" algn="l">
              <a:spcBef>
                <a:spcPts val="0"/>
              </a:spcBef>
              <a:spcAft>
                <a:spcPts val="0"/>
              </a:spcAft>
              <a:buSzPts val="1400"/>
              <a:buFont typeface="Georgia"/>
              <a:buAutoNum type="alphaLcPeriod"/>
            </a:pPr>
            <a:r>
              <a:rPr lang="en">
                <a:latin typeface="Georgia"/>
                <a:ea typeface="Georgia"/>
                <a:cs typeface="Georgia"/>
                <a:sym typeface="Georgia"/>
              </a:rPr>
              <a:t>Making Slides</a:t>
            </a:r>
            <a:endParaRPr>
              <a:latin typeface="Georgia"/>
              <a:ea typeface="Georgia"/>
              <a:cs typeface="Georgia"/>
              <a:sym typeface="Georgia"/>
            </a:endParaRPr>
          </a:p>
          <a:p>
            <a:pPr indent="-317500" lvl="0" marL="457200" rtl="0" algn="l">
              <a:spcBef>
                <a:spcPts val="0"/>
              </a:spcBef>
              <a:spcAft>
                <a:spcPts val="0"/>
              </a:spcAft>
              <a:buSzPts val="1400"/>
              <a:buFont typeface="Georgia"/>
              <a:buAutoNum type="alphaLcPeriod"/>
            </a:pPr>
            <a:r>
              <a:rPr lang="en">
                <a:latin typeface="Georgia"/>
                <a:ea typeface="Georgia"/>
                <a:cs typeface="Georgia"/>
                <a:sym typeface="Georgia"/>
              </a:rPr>
              <a:t>Code for Neural Network Model</a:t>
            </a:r>
            <a:endParaRPr>
              <a:latin typeface="Georgia"/>
              <a:ea typeface="Georgia"/>
              <a:cs typeface="Georgia"/>
              <a:sym typeface="Georgia"/>
            </a:endParaRPr>
          </a:p>
          <a:p>
            <a:pPr indent="-317500" lvl="0" marL="457200" rtl="0" algn="l">
              <a:spcBef>
                <a:spcPts val="0"/>
              </a:spcBef>
              <a:spcAft>
                <a:spcPts val="0"/>
              </a:spcAft>
              <a:buSzPts val="1400"/>
              <a:buFont typeface="Georgia"/>
              <a:buAutoNum type="alphaLcPeriod"/>
            </a:pPr>
            <a:r>
              <a:rPr lang="en">
                <a:latin typeface="Georgia"/>
                <a:ea typeface="Georgia"/>
                <a:cs typeface="Georgia"/>
                <a:sym typeface="Georgia"/>
              </a:rPr>
              <a:t>Interpreting Results and reading relevant articles.</a:t>
            </a:r>
            <a:endParaRPr>
              <a:latin typeface="Georgia"/>
              <a:ea typeface="Georgia"/>
              <a:cs typeface="Georgia"/>
              <a:sym typeface="Georgia"/>
            </a:endParaRPr>
          </a:p>
          <a:p>
            <a:pPr indent="0" lvl="0" marL="0" rtl="0" algn="l">
              <a:spcBef>
                <a:spcPts val="0"/>
              </a:spcBef>
              <a:spcAft>
                <a:spcPts val="0"/>
              </a:spcAft>
              <a:buNone/>
            </a:pPr>
            <a:r>
              <a:rPr lang="en">
                <a:latin typeface="Georgia"/>
                <a:ea typeface="Georgia"/>
                <a:cs typeface="Georgia"/>
                <a:sym typeface="Georgia"/>
              </a:rPr>
              <a:t>2. Sanket Ghyar (190110023):</a:t>
            </a:r>
            <a:endParaRPr>
              <a:latin typeface="Georgia"/>
              <a:ea typeface="Georgia"/>
              <a:cs typeface="Georgia"/>
              <a:sym typeface="Georgia"/>
            </a:endParaRPr>
          </a:p>
          <a:p>
            <a:pPr indent="-317500" lvl="0" marL="457200" rtl="0" algn="l">
              <a:spcBef>
                <a:spcPts val="0"/>
              </a:spcBef>
              <a:spcAft>
                <a:spcPts val="0"/>
              </a:spcAft>
              <a:buSzPts val="1400"/>
              <a:buFont typeface="Georgia"/>
              <a:buAutoNum type="alphaLcPeriod"/>
            </a:pPr>
            <a:r>
              <a:rPr lang="en">
                <a:latin typeface="Georgia"/>
                <a:ea typeface="Georgia"/>
                <a:cs typeface="Georgia"/>
                <a:sym typeface="Georgia"/>
              </a:rPr>
              <a:t>Making Slides</a:t>
            </a:r>
            <a:endParaRPr>
              <a:latin typeface="Georgia"/>
              <a:ea typeface="Georgia"/>
              <a:cs typeface="Georgia"/>
              <a:sym typeface="Georgia"/>
            </a:endParaRPr>
          </a:p>
          <a:p>
            <a:pPr indent="-317500" lvl="0" marL="457200" rtl="0" algn="l">
              <a:spcBef>
                <a:spcPts val="0"/>
              </a:spcBef>
              <a:spcAft>
                <a:spcPts val="0"/>
              </a:spcAft>
              <a:buSzPts val="1400"/>
              <a:buFont typeface="Georgia"/>
              <a:buAutoNum type="alphaLcPeriod"/>
            </a:pPr>
            <a:r>
              <a:rPr lang="en">
                <a:latin typeface="Georgia"/>
                <a:ea typeface="Georgia"/>
                <a:cs typeface="Georgia"/>
                <a:sym typeface="Georgia"/>
              </a:rPr>
              <a:t>Code for Convolutional Neural Network</a:t>
            </a:r>
            <a:endParaRPr>
              <a:latin typeface="Georgia"/>
              <a:ea typeface="Georgia"/>
              <a:cs typeface="Georgia"/>
              <a:sym typeface="Georgia"/>
            </a:endParaRPr>
          </a:p>
          <a:p>
            <a:pPr indent="-317500" lvl="0" marL="457200" rtl="0" algn="l">
              <a:spcBef>
                <a:spcPts val="0"/>
              </a:spcBef>
              <a:spcAft>
                <a:spcPts val="0"/>
              </a:spcAft>
              <a:buSzPts val="1400"/>
              <a:buFont typeface="Georgia"/>
              <a:buAutoNum type="alphaLcPeriod"/>
            </a:pPr>
            <a:r>
              <a:rPr lang="en">
                <a:latin typeface="Georgia"/>
                <a:ea typeface="Georgia"/>
                <a:cs typeface="Georgia"/>
                <a:sym typeface="Georgia"/>
              </a:rPr>
              <a:t>Interpreting Results and reading relevant articles.</a:t>
            </a:r>
            <a:endParaRPr>
              <a:latin typeface="Georgia"/>
              <a:ea typeface="Georgia"/>
              <a:cs typeface="Georgia"/>
              <a:sym typeface="Georgia"/>
            </a:endParaRPr>
          </a:p>
          <a:p>
            <a:pPr indent="0" lvl="0" marL="0" rtl="0" algn="l">
              <a:spcBef>
                <a:spcPts val="0"/>
              </a:spcBef>
              <a:spcAft>
                <a:spcPts val="0"/>
              </a:spcAft>
              <a:buNone/>
            </a:pPr>
            <a:r>
              <a:rPr lang="en">
                <a:latin typeface="Georgia"/>
                <a:ea typeface="Georgia"/>
                <a:cs typeface="Georgia"/>
                <a:sym typeface="Georgia"/>
              </a:rPr>
              <a:t>3. Yash Shah (190020136):</a:t>
            </a:r>
            <a:endParaRPr>
              <a:latin typeface="Georgia"/>
              <a:ea typeface="Georgia"/>
              <a:cs typeface="Georgia"/>
              <a:sym typeface="Georgia"/>
            </a:endParaRPr>
          </a:p>
          <a:p>
            <a:pPr indent="-317500" lvl="0" marL="457200" rtl="0" algn="l">
              <a:spcBef>
                <a:spcPts val="0"/>
              </a:spcBef>
              <a:spcAft>
                <a:spcPts val="0"/>
              </a:spcAft>
              <a:buSzPts val="1400"/>
              <a:buFont typeface="Georgia"/>
              <a:buAutoNum type="alphaLcPeriod"/>
            </a:pPr>
            <a:r>
              <a:rPr lang="en">
                <a:latin typeface="Georgia"/>
                <a:ea typeface="Georgia"/>
                <a:cs typeface="Georgia"/>
                <a:sym typeface="Georgia"/>
              </a:rPr>
              <a:t>Making Slides</a:t>
            </a:r>
            <a:endParaRPr>
              <a:latin typeface="Georgia"/>
              <a:ea typeface="Georgia"/>
              <a:cs typeface="Georgia"/>
              <a:sym typeface="Georgia"/>
            </a:endParaRPr>
          </a:p>
          <a:p>
            <a:pPr indent="-317500" lvl="0" marL="457200" rtl="0" algn="l">
              <a:spcBef>
                <a:spcPts val="0"/>
              </a:spcBef>
              <a:spcAft>
                <a:spcPts val="0"/>
              </a:spcAft>
              <a:buSzPts val="1400"/>
              <a:buFont typeface="Georgia"/>
              <a:buAutoNum type="alphaLcPeriod"/>
            </a:pPr>
            <a:r>
              <a:rPr lang="en">
                <a:latin typeface="Georgia"/>
                <a:ea typeface="Georgia"/>
                <a:cs typeface="Georgia"/>
                <a:sym typeface="Georgia"/>
              </a:rPr>
              <a:t>Code for Linear Kernel SVM and Neural Networks (partly)</a:t>
            </a:r>
            <a:endParaRPr>
              <a:latin typeface="Georgia"/>
              <a:ea typeface="Georgia"/>
              <a:cs typeface="Georgia"/>
              <a:sym typeface="Georgia"/>
            </a:endParaRPr>
          </a:p>
          <a:p>
            <a:pPr indent="-317500" lvl="0" marL="457200" rtl="0" algn="l">
              <a:spcBef>
                <a:spcPts val="0"/>
              </a:spcBef>
              <a:spcAft>
                <a:spcPts val="0"/>
              </a:spcAft>
              <a:buSzPts val="1400"/>
              <a:buFont typeface="Georgia"/>
              <a:buAutoNum type="alphaLcPeriod"/>
            </a:pPr>
            <a:r>
              <a:rPr lang="en">
                <a:latin typeface="Georgia"/>
                <a:ea typeface="Georgia"/>
                <a:cs typeface="Georgia"/>
                <a:sym typeface="Georgia"/>
              </a:rPr>
              <a:t>Interpreting Results and reading relevant articles</a:t>
            </a:r>
            <a:endParaRPr>
              <a:latin typeface="Georgia"/>
              <a:ea typeface="Georgia"/>
              <a:cs typeface="Georgia"/>
              <a:sym typeface="Georgia"/>
            </a:endParaRPr>
          </a:p>
          <a:p>
            <a:pPr indent="0" lvl="0" marL="0" rtl="0" algn="l">
              <a:spcBef>
                <a:spcPts val="0"/>
              </a:spcBef>
              <a:spcAft>
                <a:spcPts val="0"/>
              </a:spcAft>
              <a:buNone/>
            </a:pPr>
            <a:r>
              <a:rPr lang="en">
                <a:latin typeface="Georgia"/>
                <a:ea typeface="Georgia"/>
                <a:cs typeface="Georgia"/>
                <a:sym typeface="Georgia"/>
              </a:rPr>
              <a:t>4. Naresh Balamurugan (190110051):</a:t>
            </a:r>
            <a:endParaRPr>
              <a:latin typeface="Georgia"/>
              <a:ea typeface="Georgia"/>
              <a:cs typeface="Georgia"/>
              <a:sym typeface="Georgia"/>
            </a:endParaRPr>
          </a:p>
          <a:p>
            <a:pPr indent="-317500" lvl="0" marL="457200" rtl="0" algn="l">
              <a:spcBef>
                <a:spcPts val="0"/>
              </a:spcBef>
              <a:spcAft>
                <a:spcPts val="0"/>
              </a:spcAft>
              <a:buSzPts val="1400"/>
              <a:buFont typeface="Georgia"/>
              <a:buAutoNum type="alphaLcPeriod"/>
            </a:pPr>
            <a:r>
              <a:rPr lang="en">
                <a:latin typeface="Georgia"/>
                <a:ea typeface="Georgia"/>
                <a:cs typeface="Georgia"/>
                <a:sym typeface="Georgia"/>
              </a:rPr>
              <a:t>Making Slides</a:t>
            </a:r>
            <a:endParaRPr>
              <a:latin typeface="Georgia"/>
              <a:ea typeface="Georgia"/>
              <a:cs typeface="Georgia"/>
              <a:sym typeface="Georgia"/>
            </a:endParaRPr>
          </a:p>
          <a:p>
            <a:pPr indent="-317500" lvl="0" marL="457200" rtl="0" algn="l">
              <a:spcBef>
                <a:spcPts val="0"/>
              </a:spcBef>
              <a:spcAft>
                <a:spcPts val="0"/>
              </a:spcAft>
              <a:buSzPts val="1400"/>
              <a:buFont typeface="Georgia"/>
              <a:buAutoNum type="alphaLcPeriod"/>
            </a:pPr>
            <a:r>
              <a:rPr lang="en">
                <a:latin typeface="Georgia"/>
                <a:ea typeface="Georgia"/>
                <a:cs typeface="Georgia"/>
                <a:sym typeface="Georgia"/>
              </a:rPr>
              <a:t>Code for RBF Kernel SVM and CNN (partly)</a:t>
            </a:r>
            <a:endParaRPr>
              <a:latin typeface="Georgia"/>
              <a:ea typeface="Georgia"/>
              <a:cs typeface="Georgia"/>
              <a:sym typeface="Georgia"/>
            </a:endParaRPr>
          </a:p>
          <a:p>
            <a:pPr indent="-317500" lvl="0" marL="457200" rtl="0" algn="l">
              <a:spcBef>
                <a:spcPts val="0"/>
              </a:spcBef>
              <a:spcAft>
                <a:spcPts val="0"/>
              </a:spcAft>
              <a:buSzPts val="1400"/>
              <a:buFont typeface="Georgia"/>
              <a:buAutoNum type="alphaLcPeriod"/>
            </a:pPr>
            <a:r>
              <a:rPr lang="en">
                <a:latin typeface="Georgia"/>
                <a:ea typeface="Georgia"/>
                <a:cs typeface="Georgia"/>
                <a:sym typeface="Georgia"/>
              </a:rPr>
              <a:t>Interpreting Results and reading relevant articles.</a:t>
            </a:r>
            <a:endParaRPr>
              <a:latin typeface="Georgia"/>
              <a:ea typeface="Georgia"/>
              <a:cs typeface="Georgia"/>
              <a:sym typeface="Georgi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10" name="Shape 210"/>
        <p:cNvGrpSpPr/>
        <p:nvPr/>
      </p:nvGrpSpPr>
      <p:grpSpPr>
        <a:xfrm>
          <a:off x="0" y="0"/>
          <a:ext cx="0" cy="0"/>
          <a:chOff x="0" y="0"/>
          <a:chExt cx="0" cy="0"/>
        </a:xfrm>
      </p:grpSpPr>
      <p:sp>
        <p:nvSpPr>
          <p:cNvPr id="211" name="Google Shape;211;p28"/>
          <p:cNvSpPr txBox="1"/>
          <p:nvPr>
            <p:ph type="title"/>
          </p:nvPr>
        </p:nvSpPr>
        <p:spPr>
          <a:xfrm>
            <a:off x="2807400" y="2202450"/>
            <a:ext cx="3529200" cy="738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b="1" lang="en" sz="3888">
                <a:solidFill>
                  <a:srgbClr val="434343"/>
                </a:solidFill>
              </a:rPr>
              <a:t>Thank you.</a:t>
            </a:r>
            <a:endParaRPr b="1" sz="3888">
              <a:solidFill>
                <a:srgbClr val="434343"/>
              </a:solidFill>
            </a:endParaRPr>
          </a:p>
        </p:txBody>
      </p:sp>
      <p:sp>
        <p:nvSpPr>
          <p:cNvPr id="212" name="Google Shape;212;p28"/>
          <p:cNvSpPr txBox="1"/>
          <p:nvPr/>
        </p:nvSpPr>
        <p:spPr>
          <a:xfrm>
            <a:off x="1405200" y="3638775"/>
            <a:ext cx="6333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End of Presentation</a:t>
            </a: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94" name="Shape 94"/>
        <p:cNvGrpSpPr/>
        <p:nvPr/>
      </p:nvGrpSpPr>
      <p:grpSpPr>
        <a:xfrm>
          <a:off x="0" y="0"/>
          <a:ext cx="0" cy="0"/>
          <a:chOff x="0" y="0"/>
          <a:chExt cx="0" cy="0"/>
        </a:xfrm>
      </p:grpSpPr>
      <p:sp>
        <p:nvSpPr>
          <p:cNvPr id="95" name="Google Shape;95;p14"/>
          <p:cNvSpPr txBox="1"/>
          <p:nvPr>
            <p:ph type="title"/>
          </p:nvPr>
        </p:nvSpPr>
        <p:spPr>
          <a:xfrm>
            <a:off x="241950" y="323275"/>
            <a:ext cx="5407800" cy="6753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b="1" lang="en">
                <a:solidFill>
                  <a:srgbClr val="434343"/>
                </a:solidFill>
              </a:rPr>
              <a:t>Problem Statement:</a:t>
            </a:r>
            <a:endParaRPr b="1">
              <a:solidFill>
                <a:srgbClr val="434343"/>
              </a:solidFill>
            </a:endParaRPr>
          </a:p>
        </p:txBody>
      </p:sp>
      <p:sp>
        <p:nvSpPr>
          <p:cNvPr id="96" name="Google Shape;96;p14"/>
          <p:cNvSpPr txBox="1"/>
          <p:nvPr/>
        </p:nvSpPr>
        <p:spPr>
          <a:xfrm>
            <a:off x="437750" y="1559450"/>
            <a:ext cx="78657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Roboto"/>
                <a:ea typeface="Roboto"/>
                <a:cs typeface="Roboto"/>
                <a:sym typeface="Roboto"/>
              </a:rPr>
              <a:t>Analyzing Machine Learning Algorithms of </a:t>
            </a:r>
            <a:r>
              <a:rPr b="1" lang="en" sz="1800">
                <a:latin typeface="Roboto"/>
                <a:ea typeface="Roboto"/>
                <a:cs typeface="Roboto"/>
                <a:sym typeface="Roboto"/>
              </a:rPr>
              <a:t>Support Vector Machines</a:t>
            </a:r>
            <a:r>
              <a:rPr lang="en" sz="1800">
                <a:latin typeface="Roboto"/>
                <a:ea typeface="Roboto"/>
                <a:cs typeface="Roboto"/>
                <a:sym typeface="Roboto"/>
              </a:rPr>
              <a:t> (both </a:t>
            </a:r>
            <a:r>
              <a:rPr b="1" lang="en" sz="1800">
                <a:latin typeface="Roboto"/>
                <a:ea typeface="Roboto"/>
                <a:cs typeface="Roboto"/>
                <a:sym typeface="Roboto"/>
              </a:rPr>
              <a:t>linear Kernel</a:t>
            </a:r>
            <a:r>
              <a:rPr lang="en" sz="1800">
                <a:latin typeface="Roboto"/>
                <a:ea typeface="Roboto"/>
                <a:cs typeface="Roboto"/>
                <a:sym typeface="Roboto"/>
              </a:rPr>
              <a:t> and </a:t>
            </a:r>
            <a:r>
              <a:rPr b="1" lang="en" sz="1800">
                <a:latin typeface="Roboto"/>
                <a:ea typeface="Roboto"/>
                <a:cs typeface="Roboto"/>
                <a:sym typeface="Roboto"/>
              </a:rPr>
              <a:t>RBF Kernel</a:t>
            </a:r>
            <a:r>
              <a:rPr lang="en" sz="1800">
                <a:latin typeface="Roboto"/>
                <a:ea typeface="Roboto"/>
                <a:cs typeface="Roboto"/>
                <a:sym typeface="Roboto"/>
              </a:rPr>
              <a:t>), </a:t>
            </a:r>
            <a:r>
              <a:rPr b="1" lang="en" sz="1800">
                <a:latin typeface="Roboto"/>
                <a:ea typeface="Roboto"/>
                <a:cs typeface="Roboto"/>
                <a:sym typeface="Roboto"/>
              </a:rPr>
              <a:t>Neural Networks</a:t>
            </a:r>
            <a:r>
              <a:rPr lang="en" sz="1800">
                <a:latin typeface="Roboto"/>
                <a:ea typeface="Roboto"/>
                <a:cs typeface="Roboto"/>
                <a:sym typeface="Roboto"/>
              </a:rPr>
              <a:t> and </a:t>
            </a:r>
            <a:r>
              <a:rPr b="1" lang="en" sz="1800">
                <a:latin typeface="Roboto"/>
                <a:ea typeface="Roboto"/>
                <a:cs typeface="Roboto"/>
                <a:sym typeface="Roboto"/>
              </a:rPr>
              <a:t>Convolutional Neural Networks</a:t>
            </a:r>
            <a:r>
              <a:rPr lang="en" sz="1800">
                <a:latin typeface="Roboto"/>
                <a:ea typeface="Roboto"/>
                <a:cs typeface="Roboto"/>
                <a:sym typeface="Roboto"/>
              </a:rPr>
              <a:t> for the task of </a:t>
            </a:r>
            <a:r>
              <a:rPr b="1" lang="en" sz="1800">
                <a:latin typeface="Roboto"/>
                <a:ea typeface="Roboto"/>
                <a:cs typeface="Roboto"/>
                <a:sym typeface="Roboto"/>
              </a:rPr>
              <a:t>Digit Classification</a:t>
            </a:r>
            <a:r>
              <a:rPr lang="en" sz="1800">
                <a:latin typeface="Roboto"/>
                <a:ea typeface="Roboto"/>
                <a:cs typeface="Roboto"/>
                <a:sym typeface="Roboto"/>
              </a:rPr>
              <a:t>. Make a </a:t>
            </a:r>
            <a:r>
              <a:rPr b="1" lang="en" sz="1800">
                <a:latin typeface="Roboto"/>
                <a:ea typeface="Roboto"/>
                <a:cs typeface="Roboto"/>
                <a:sym typeface="Roboto"/>
              </a:rPr>
              <a:t>comparison of the accuracy</a:t>
            </a:r>
            <a:r>
              <a:rPr lang="en" sz="1800">
                <a:latin typeface="Roboto"/>
                <a:ea typeface="Roboto"/>
                <a:cs typeface="Roboto"/>
                <a:sym typeface="Roboto"/>
              </a:rPr>
              <a:t> of these models and the </a:t>
            </a:r>
            <a:r>
              <a:rPr b="1" lang="en" sz="1800">
                <a:latin typeface="Roboto"/>
                <a:ea typeface="Roboto"/>
                <a:cs typeface="Roboto"/>
                <a:sym typeface="Roboto"/>
              </a:rPr>
              <a:t>time required to train</a:t>
            </a:r>
            <a:r>
              <a:rPr lang="en" sz="1800">
                <a:latin typeface="Roboto"/>
                <a:ea typeface="Roboto"/>
                <a:cs typeface="Roboto"/>
                <a:sym typeface="Roboto"/>
              </a:rPr>
              <a:t> the models.</a:t>
            </a:r>
            <a:endParaRPr sz="1800">
              <a:latin typeface="Roboto"/>
              <a:ea typeface="Roboto"/>
              <a:cs typeface="Roboto"/>
              <a:sym typeface="Roboto"/>
            </a:endParaRPr>
          </a:p>
        </p:txBody>
      </p:sp>
      <p:pic>
        <p:nvPicPr>
          <p:cNvPr id="97" name="Google Shape;97;p14"/>
          <p:cNvPicPr preferRelativeResize="0"/>
          <p:nvPr/>
        </p:nvPicPr>
        <p:blipFill>
          <a:blip r:embed="rId3">
            <a:alphaModFix/>
          </a:blip>
          <a:stretch>
            <a:fillRect/>
          </a:stretch>
        </p:blipFill>
        <p:spPr>
          <a:xfrm flipH="1" rot="10800000">
            <a:off x="7001200" y="3071300"/>
            <a:ext cx="1712675" cy="1712675"/>
          </a:xfrm>
          <a:prstGeom prst="rect">
            <a:avLst/>
          </a:prstGeom>
          <a:noFill/>
          <a:ln>
            <a:noFill/>
          </a:ln>
        </p:spPr>
      </p:pic>
      <p:pic>
        <p:nvPicPr>
          <p:cNvPr id="98" name="Google Shape;98;p14"/>
          <p:cNvPicPr preferRelativeResize="0"/>
          <p:nvPr/>
        </p:nvPicPr>
        <p:blipFill>
          <a:blip r:embed="rId4">
            <a:alphaModFix/>
          </a:blip>
          <a:stretch>
            <a:fillRect/>
          </a:stretch>
        </p:blipFill>
        <p:spPr>
          <a:xfrm>
            <a:off x="437750" y="3262825"/>
            <a:ext cx="4140681" cy="1712675"/>
          </a:xfrm>
          <a:prstGeom prst="rect">
            <a:avLst/>
          </a:prstGeom>
          <a:noFill/>
          <a:ln>
            <a:noFill/>
          </a:ln>
        </p:spPr>
      </p:pic>
      <p:pic>
        <p:nvPicPr>
          <p:cNvPr id="99" name="Google Shape;99;p14"/>
          <p:cNvPicPr preferRelativeResize="0"/>
          <p:nvPr/>
        </p:nvPicPr>
        <p:blipFill>
          <a:blip r:embed="rId3">
            <a:alphaModFix/>
          </a:blip>
          <a:stretch>
            <a:fillRect/>
          </a:stretch>
        </p:blipFill>
        <p:spPr>
          <a:xfrm rot="10800000">
            <a:off x="5097000" y="3153375"/>
            <a:ext cx="1712675" cy="1712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03" name="Shape 103"/>
        <p:cNvGrpSpPr/>
        <p:nvPr/>
      </p:nvGrpSpPr>
      <p:grpSpPr>
        <a:xfrm>
          <a:off x="0" y="0"/>
          <a:ext cx="0" cy="0"/>
          <a:chOff x="0" y="0"/>
          <a:chExt cx="0" cy="0"/>
        </a:xfrm>
      </p:grpSpPr>
      <p:sp>
        <p:nvSpPr>
          <p:cNvPr id="104" name="Google Shape;104;p15"/>
          <p:cNvSpPr txBox="1"/>
          <p:nvPr>
            <p:ph type="title"/>
          </p:nvPr>
        </p:nvSpPr>
        <p:spPr>
          <a:xfrm>
            <a:off x="410375" y="323275"/>
            <a:ext cx="4162800" cy="6753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b="1" lang="en">
                <a:solidFill>
                  <a:srgbClr val="434343"/>
                </a:solidFill>
              </a:rPr>
              <a:t>Background:</a:t>
            </a:r>
            <a:endParaRPr b="1">
              <a:solidFill>
                <a:srgbClr val="434343"/>
              </a:solidFill>
            </a:endParaRPr>
          </a:p>
        </p:txBody>
      </p:sp>
      <p:sp>
        <p:nvSpPr>
          <p:cNvPr id="105" name="Google Shape;105;p15"/>
          <p:cNvSpPr txBox="1"/>
          <p:nvPr/>
        </p:nvSpPr>
        <p:spPr>
          <a:xfrm>
            <a:off x="410375" y="1258525"/>
            <a:ext cx="7482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Lets, briefly have a discussion on the Machine Learning methods used in this project one-by-one.</a:t>
            </a:r>
            <a:endParaRPr>
              <a:latin typeface="Roboto"/>
              <a:ea typeface="Roboto"/>
              <a:cs typeface="Roboto"/>
              <a:sym typeface="Roboto"/>
            </a:endParaRPr>
          </a:p>
        </p:txBody>
      </p:sp>
      <p:sp>
        <p:nvSpPr>
          <p:cNvPr id="106" name="Google Shape;106;p15"/>
          <p:cNvSpPr txBox="1"/>
          <p:nvPr/>
        </p:nvSpPr>
        <p:spPr>
          <a:xfrm>
            <a:off x="479375" y="1931675"/>
            <a:ext cx="4024800" cy="55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chemeClr val="dk2"/>
                </a:solidFill>
                <a:latin typeface="Roboto"/>
                <a:ea typeface="Roboto"/>
                <a:cs typeface="Roboto"/>
                <a:sym typeface="Roboto"/>
              </a:rPr>
              <a:t>1. </a:t>
            </a:r>
            <a:r>
              <a:rPr b="1" lang="en" sz="2200">
                <a:solidFill>
                  <a:schemeClr val="dk2"/>
                </a:solidFill>
                <a:latin typeface="Roboto"/>
                <a:ea typeface="Roboto"/>
                <a:cs typeface="Roboto"/>
                <a:sym typeface="Roboto"/>
              </a:rPr>
              <a:t>Support Vector Machines</a:t>
            </a:r>
            <a:r>
              <a:rPr b="1" lang="en" sz="2200">
                <a:solidFill>
                  <a:schemeClr val="dk2"/>
                </a:solidFill>
                <a:latin typeface="Roboto"/>
                <a:ea typeface="Roboto"/>
                <a:cs typeface="Roboto"/>
                <a:sym typeface="Roboto"/>
              </a:rPr>
              <a:t>:</a:t>
            </a:r>
            <a:endParaRPr b="1" sz="2200">
              <a:solidFill>
                <a:schemeClr val="dk2"/>
              </a:solidFill>
              <a:latin typeface="Roboto"/>
              <a:ea typeface="Roboto"/>
              <a:cs typeface="Roboto"/>
              <a:sym typeface="Roboto"/>
            </a:endParaRPr>
          </a:p>
          <a:p>
            <a:pPr indent="0" lvl="0" marL="0" rtl="0" algn="l">
              <a:spcBef>
                <a:spcPts val="0"/>
              </a:spcBef>
              <a:spcAft>
                <a:spcPts val="0"/>
              </a:spcAft>
              <a:buNone/>
            </a:pPr>
            <a:r>
              <a:t/>
            </a:r>
            <a:endParaRPr sz="100">
              <a:latin typeface="Roboto"/>
              <a:ea typeface="Roboto"/>
              <a:cs typeface="Roboto"/>
              <a:sym typeface="Roboto"/>
            </a:endParaRPr>
          </a:p>
        </p:txBody>
      </p:sp>
      <p:sp>
        <p:nvSpPr>
          <p:cNvPr id="107" name="Google Shape;107;p15"/>
          <p:cNvSpPr txBox="1"/>
          <p:nvPr/>
        </p:nvSpPr>
        <p:spPr>
          <a:xfrm>
            <a:off x="570750" y="2547225"/>
            <a:ext cx="80025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Georgia"/>
                <a:ea typeface="Georgia"/>
                <a:cs typeface="Georgia"/>
                <a:sym typeface="Georgia"/>
              </a:rPr>
              <a:t>The objective of the support vector machine algorithm is to find a hyperplane in an N-dimensional space(N — the number of features) that distinctly classifies the data points.</a:t>
            </a:r>
            <a:endParaRPr sz="1600">
              <a:latin typeface="Georgia"/>
              <a:ea typeface="Georgia"/>
              <a:cs typeface="Georgia"/>
              <a:sym typeface="Georgia"/>
            </a:endParaRPr>
          </a:p>
          <a:p>
            <a:pPr indent="0" lvl="0" marL="0" rtl="0" algn="l">
              <a:spcBef>
                <a:spcPts val="0"/>
              </a:spcBef>
              <a:spcAft>
                <a:spcPts val="0"/>
              </a:spcAft>
              <a:buNone/>
            </a:pPr>
            <a:r>
              <a:t/>
            </a:r>
            <a:endParaRPr sz="1600">
              <a:latin typeface="Georgia"/>
              <a:ea typeface="Georgia"/>
              <a:cs typeface="Georgia"/>
              <a:sym typeface="Georgia"/>
            </a:endParaRPr>
          </a:p>
          <a:p>
            <a:pPr indent="0" lvl="0" marL="0" rtl="0" algn="l">
              <a:spcBef>
                <a:spcPts val="0"/>
              </a:spcBef>
              <a:spcAft>
                <a:spcPts val="0"/>
              </a:spcAft>
              <a:buNone/>
            </a:pPr>
            <a:r>
              <a:rPr lang="en" sz="1600">
                <a:latin typeface="Georgia"/>
                <a:ea typeface="Georgia"/>
                <a:cs typeface="Georgia"/>
                <a:sym typeface="Georgia"/>
              </a:rPr>
              <a:t>It uses the concept of </a:t>
            </a:r>
            <a:r>
              <a:rPr b="1" lang="en" sz="1600">
                <a:latin typeface="Georgia"/>
                <a:ea typeface="Georgia"/>
                <a:cs typeface="Georgia"/>
                <a:sym typeface="Georgia"/>
              </a:rPr>
              <a:t>Hyperplanes</a:t>
            </a:r>
            <a:r>
              <a:rPr lang="en" sz="1600">
                <a:latin typeface="Georgia"/>
                <a:ea typeface="Georgia"/>
                <a:cs typeface="Georgia"/>
                <a:sym typeface="Georgia"/>
              </a:rPr>
              <a:t>, </a:t>
            </a:r>
            <a:r>
              <a:rPr b="1" lang="en" sz="1600">
                <a:latin typeface="Georgia"/>
                <a:ea typeface="Georgia"/>
                <a:cs typeface="Georgia"/>
                <a:sym typeface="Georgia"/>
              </a:rPr>
              <a:t>Support Vectors</a:t>
            </a:r>
            <a:r>
              <a:rPr lang="en" sz="1600">
                <a:latin typeface="Georgia"/>
                <a:ea typeface="Georgia"/>
                <a:cs typeface="Georgia"/>
                <a:sym typeface="Georgia"/>
              </a:rPr>
              <a:t> and </a:t>
            </a:r>
            <a:r>
              <a:rPr b="1" lang="en" sz="1600">
                <a:latin typeface="Georgia"/>
                <a:ea typeface="Georgia"/>
                <a:cs typeface="Georgia"/>
                <a:sym typeface="Georgia"/>
              </a:rPr>
              <a:t>Support Vector Margin Maximization</a:t>
            </a:r>
            <a:r>
              <a:rPr lang="en" sz="1600">
                <a:latin typeface="Georgia"/>
                <a:ea typeface="Georgia"/>
                <a:cs typeface="Georgia"/>
                <a:sym typeface="Georgia"/>
              </a:rPr>
              <a:t> as the basic concepts to train the Machine Learning model as well as finally in </a:t>
            </a:r>
            <a:r>
              <a:rPr lang="en" sz="1600">
                <a:latin typeface="Georgia"/>
                <a:ea typeface="Georgia"/>
                <a:cs typeface="Georgia"/>
                <a:sym typeface="Georgia"/>
              </a:rPr>
              <a:t>classification</a:t>
            </a:r>
            <a:r>
              <a:rPr lang="en" sz="1600">
                <a:latin typeface="Georgia"/>
                <a:ea typeface="Georgia"/>
                <a:cs typeface="Georgia"/>
                <a:sym typeface="Georgia"/>
              </a:rPr>
              <a:t> during testing.</a:t>
            </a:r>
            <a:endParaRPr sz="1600">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11" name="Shape 111"/>
        <p:cNvGrpSpPr/>
        <p:nvPr/>
      </p:nvGrpSpPr>
      <p:grpSpPr>
        <a:xfrm>
          <a:off x="0" y="0"/>
          <a:ext cx="0" cy="0"/>
          <a:chOff x="0" y="0"/>
          <a:chExt cx="0" cy="0"/>
        </a:xfrm>
      </p:grpSpPr>
      <p:sp>
        <p:nvSpPr>
          <p:cNvPr id="112" name="Google Shape;112;p16"/>
          <p:cNvSpPr txBox="1"/>
          <p:nvPr/>
        </p:nvSpPr>
        <p:spPr>
          <a:xfrm>
            <a:off x="290400" y="2571750"/>
            <a:ext cx="42816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chemeClr val="dk2"/>
                </a:solidFill>
                <a:latin typeface="Roboto"/>
                <a:ea typeface="Roboto"/>
                <a:cs typeface="Roboto"/>
                <a:sym typeface="Roboto"/>
              </a:rPr>
              <a:t>2</a:t>
            </a:r>
            <a:r>
              <a:rPr b="1" lang="en" sz="2200">
                <a:solidFill>
                  <a:schemeClr val="dk2"/>
                </a:solidFill>
                <a:latin typeface="Roboto"/>
                <a:ea typeface="Roboto"/>
                <a:cs typeface="Roboto"/>
                <a:sym typeface="Roboto"/>
              </a:rPr>
              <a:t>. Neural Networks:</a:t>
            </a:r>
            <a:endParaRPr>
              <a:latin typeface="Roboto"/>
              <a:ea typeface="Roboto"/>
              <a:cs typeface="Roboto"/>
              <a:sym typeface="Roboto"/>
            </a:endParaRPr>
          </a:p>
        </p:txBody>
      </p:sp>
      <p:sp>
        <p:nvSpPr>
          <p:cNvPr id="113" name="Google Shape;113;p16"/>
          <p:cNvSpPr txBox="1"/>
          <p:nvPr/>
        </p:nvSpPr>
        <p:spPr>
          <a:xfrm>
            <a:off x="506150" y="424075"/>
            <a:ext cx="5745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Georgia"/>
                <a:ea typeface="Georgia"/>
                <a:cs typeface="Georgia"/>
                <a:sym typeface="Georgia"/>
              </a:rPr>
              <a:t>SVM also uses Kernel functions to account for non-linearity in the data set and for a better classification while still using a simple hypothesis of </a:t>
            </a:r>
            <a:r>
              <a:rPr lang="en">
                <a:latin typeface="Georgia"/>
                <a:ea typeface="Georgia"/>
                <a:cs typeface="Georgia"/>
                <a:sym typeface="Georgia"/>
              </a:rPr>
              <a:t>separation</a:t>
            </a:r>
            <a:r>
              <a:rPr lang="en">
                <a:latin typeface="Georgia"/>
                <a:ea typeface="Georgia"/>
                <a:cs typeface="Georgia"/>
                <a:sym typeface="Georgia"/>
              </a:rPr>
              <a:t> by linear functions.</a:t>
            </a:r>
            <a:endParaRPr>
              <a:latin typeface="Georgia"/>
              <a:ea typeface="Georgia"/>
              <a:cs typeface="Georgia"/>
              <a:sym typeface="Georgia"/>
            </a:endParaRPr>
          </a:p>
        </p:txBody>
      </p:sp>
      <p:sp>
        <p:nvSpPr>
          <p:cNvPr id="114" name="Google Shape;114;p16"/>
          <p:cNvSpPr txBox="1"/>
          <p:nvPr/>
        </p:nvSpPr>
        <p:spPr>
          <a:xfrm>
            <a:off x="506150" y="1913563"/>
            <a:ext cx="4856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Georgia"/>
                <a:ea typeface="Georgia"/>
                <a:cs typeface="Georgia"/>
                <a:sym typeface="Georgia"/>
              </a:rPr>
              <a:t>Basis Kernel Functions in this project and analyzing the accuracy and training time.</a:t>
            </a:r>
            <a:endParaRPr>
              <a:latin typeface="Georgia"/>
              <a:ea typeface="Georgia"/>
              <a:cs typeface="Georgia"/>
              <a:sym typeface="Georgia"/>
            </a:endParaRPr>
          </a:p>
        </p:txBody>
      </p:sp>
      <p:pic>
        <p:nvPicPr>
          <p:cNvPr id="115" name="Google Shape;115;p16"/>
          <p:cNvPicPr preferRelativeResize="0"/>
          <p:nvPr/>
        </p:nvPicPr>
        <p:blipFill>
          <a:blip r:embed="rId3">
            <a:alphaModFix/>
          </a:blip>
          <a:stretch>
            <a:fillRect/>
          </a:stretch>
        </p:blipFill>
        <p:spPr>
          <a:xfrm>
            <a:off x="5526550" y="1870985"/>
            <a:ext cx="3355624" cy="1723376"/>
          </a:xfrm>
          <a:prstGeom prst="rect">
            <a:avLst/>
          </a:prstGeom>
          <a:noFill/>
          <a:ln>
            <a:noFill/>
          </a:ln>
        </p:spPr>
      </p:pic>
      <p:sp>
        <p:nvSpPr>
          <p:cNvPr id="116" name="Google Shape;116;p16"/>
          <p:cNvSpPr txBox="1"/>
          <p:nvPr/>
        </p:nvSpPr>
        <p:spPr>
          <a:xfrm>
            <a:off x="506150" y="1255375"/>
            <a:ext cx="7701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Georgia"/>
                <a:ea typeface="Georgia"/>
                <a:cs typeface="Georgia"/>
                <a:sym typeface="Georgia"/>
              </a:rPr>
              <a:t>As SVM uses Kernel functions, the SVM model can generate very different results based on the Kernel Function used. We are using two very famous Kernel functions Linear Kernel and Radial </a:t>
            </a:r>
            <a:endParaRPr>
              <a:latin typeface="Roboto"/>
              <a:ea typeface="Roboto"/>
              <a:cs typeface="Roboto"/>
              <a:sym typeface="Roboto"/>
            </a:endParaRPr>
          </a:p>
        </p:txBody>
      </p:sp>
      <p:sp>
        <p:nvSpPr>
          <p:cNvPr id="117" name="Google Shape;117;p16"/>
          <p:cNvSpPr txBox="1"/>
          <p:nvPr/>
        </p:nvSpPr>
        <p:spPr>
          <a:xfrm>
            <a:off x="540350" y="3137525"/>
            <a:ext cx="47877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111111"/>
                </a:solidFill>
                <a:latin typeface="Georgia"/>
                <a:ea typeface="Georgia"/>
                <a:cs typeface="Georgia"/>
                <a:sym typeface="Georgia"/>
              </a:rPr>
              <a:t>A neural network is a series of algorithms that endeavors to recognize underlying relationships in a set of data through a</a:t>
            </a:r>
            <a:endParaRPr>
              <a:latin typeface="Georgia"/>
              <a:ea typeface="Georgia"/>
              <a:cs typeface="Georgia"/>
              <a:sym typeface="Georgia"/>
            </a:endParaRPr>
          </a:p>
        </p:txBody>
      </p:sp>
      <p:sp>
        <p:nvSpPr>
          <p:cNvPr id="118" name="Google Shape;118;p16"/>
          <p:cNvSpPr txBox="1"/>
          <p:nvPr/>
        </p:nvSpPr>
        <p:spPr>
          <a:xfrm>
            <a:off x="540350" y="3646325"/>
            <a:ext cx="8341800" cy="118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111111"/>
                </a:solidFill>
                <a:latin typeface="Georgia"/>
                <a:ea typeface="Georgia"/>
                <a:cs typeface="Georgia"/>
                <a:sym typeface="Georgia"/>
              </a:rPr>
              <a:t>process that mimics the way the human brain operates. A basic Neural Network consists of one or more  input nodes, one or more output nodes and one or more hidden layers with each layer having a certain number of nodes.</a:t>
            </a:r>
            <a:endParaRPr sz="1300">
              <a:solidFill>
                <a:srgbClr val="111111"/>
              </a:solidFill>
              <a:latin typeface="Georgia"/>
              <a:ea typeface="Georgia"/>
              <a:cs typeface="Georgia"/>
              <a:sym typeface="Georgia"/>
            </a:endParaRPr>
          </a:p>
          <a:p>
            <a:pPr indent="0" lvl="0" marL="0" rtl="0" algn="l">
              <a:spcBef>
                <a:spcPts val="0"/>
              </a:spcBef>
              <a:spcAft>
                <a:spcPts val="0"/>
              </a:spcAft>
              <a:buNone/>
            </a:pPr>
            <a:r>
              <a:t/>
            </a:r>
            <a:endParaRPr sz="1300">
              <a:solidFill>
                <a:srgbClr val="111111"/>
              </a:solidFill>
              <a:latin typeface="Georgia"/>
              <a:ea typeface="Georgia"/>
              <a:cs typeface="Georgia"/>
              <a:sym typeface="Georgia"/>
            </a:endParaRPr>
          </a:p>
          <a:p>
            <a:pPr indent="0" lvl="0" marL="0" rtl="0" algn="l">
              <a:spcBef>
                <a:spcPts val="0"/>
              </a:spcBef>
              <a:spcAft>
                <a:spcPts val="0"/>
              </a:spcAft>
              <a:buNone/>
            </a:pPr>
            <a:r>
              <a:rPr lang="en" sz="1300">
                <a:solidFill>
                  <a:srgbClr val="111111"/>
                </a:solidFill>
                <a:latin typeface="Georgia"/>
                <a:ea typeface="Georgia"/>
                <a:cs typeface="Georgia"/>
                <a:sym typeface="Georgia"/>
              </a:rPr>
              <a:t>Neural networks use a technique called ‘back propagation’ to fit the Model to the Training Data set.</a:t>
            </a:r>
            <a:endParaRPr sz="1300">
              <a:solidFill>
                <a:srgbClr val="111111"/>
              </a:solidFill>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22" name="Shape 122"/>
        <p:cNvGrpSpPr/>
        <p:nvPr/>
      </p:nvGrpSpPr>
      <p:grpSpPr>
        <a:xfrm>
          <a:off x="0" y="0"/>
          <a:ext cx="0" cy="0"/>
          <a:chOff x="0" y="0"/>
          <a:chExt cx="0" cy="0"/>
        </a:xfrm>
      </p:grpSpPr>
      <p:sp>
        <p:nvSpPr>
          <p:cNvPr id="123" name="Google Shape;123;p17"/>
          <p:cNvSpPr txBox="1"/>
          <p:nvPr/>
        </p:nvSpPr>
        <p:spPr>
          <a:xfrm>
            <a:off x="424225" y="1470838"/>
            <a:ext cx="47193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chemeClr val="dk2"/>
                </a:solidFill>
                <a:latin typeface="Roboto"/>
                <a:ea typeface="Roboto"/>
                <a:cs typeface="Roboto"/>
                <a:sym typeface="Roboto"/>
              </a:rPr>
              <a:t>3</a:t>
            </a:r>
            <a:r>
              <a:rPr b="1" lang="en" sz="2200">
                <a:solidFill>
                  <a:schemeClr val="dk2"/>
                </a:solidFill>
                <a:latin typeface="Roboto"/>
                <a:ea typeface="Roboto"/>
                <a:cs typeface="Roboto"/>
                <a:sym typeface="Roboto"/>
              </a:rPr>
              <a:t>. Convolutional Neural Networks:</a:t>
            </a:r>
            <a:endParaRPr>
              <a:latin typeface="Roboto"/>
              <a:ea typeface="Roboto"/>
              <a:cs typeface="Roboto"/>
              <a:sym typeface="Roboto"/>
            </a:endParaRPr>
          </a:p>
        </p:txBody>
      </p:sp>
      <p:sp>
        <p:nvSpPr>
          <p:cNvPr id="124" name="Google Shape;124;p17"/>
          <p:cNvSpPr txBox="1"/>
          <p:nvPr/>
        </p:nvSpPr>
        <p:spPr>
          <a:xfrm>
            <a:off x="506150" y="355675"/>
            <a:ext cx="57729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Georgia"/>
                <a:ea typeface="Georgia"/>
                <a:cs typeface="Georgia"/>
                <a:sym typeface="Georgia"/>
              </a:rPr>
              <a:t>In the hidden layers, we can have many different Activation Functions, but Activation functions commonly used are the ReLU, the Sigmoid and the SoftPlus Function. In this Project we are using the ReLU Activation Function.</a:t>
            </a:r>
            <a:endParaRPr>
              <a:latin typeface="Georgia"/>
              <a:ea typeface="Georgia"/>
              <a:cs typeface="Georgia"/>
              <a:sym typeface="Georgia"/>
            </a:endParaRPr>
          </a:p>
        </p:txBody>
      </p:sp>
      <p:pic>
        <p:nvPicPr>
          <p:cNvPr id="125" name="Google Shape;125;p17"/>
          <p:cNvPicPr preferRelativeResize="0"/>
          <p:nvPr/>
        </p:nvPicPr>
        <p:blipFill>
          <a:blip r:embed="rId3">
            <a:alphaModFix/>
          </a:blip>
          <a:stretch>
            <a:fillRect/>
          </a:stretch>
        </p:blipFill>
        <p:spPr>
          <a:xfrm>
            <a:off x="5268400" y="1171725"/>
            <a:ext cx="2939326" cy="1722100"/>
          </a:xfrm>
          <a:prstGeom prst="rect">
            <a:avLst/>
          </a:prstGeom>
          <a:noFill/>
          <a:ln>
            <a:noFill/>
          </a:ln>
        </p:spPr>
      </p:pic>
      <p:sp>
        <p:nvSpPr>
          <p:cNvPr id="126" name="Google Shape;126;p17"/>
          <p:cNvSpPr txBox="1"/>
          <p:nvPr/>
        </p:nvSpPr>
        <p:spPr>
          <a:xfrm>
            <a:off x="567625" y="1994050"/>
            <a:ext cx="45759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292929"/>
                </a:solidFill>
                <a:latin typeface="Georgia"/>
                <a:ea typeface="Georgia"/>
                <a:cs typeface="Georgia"/>
                <a:sym typeface="Georgia"/>
              </a:rPr>
              <a:t>Convolutional Neural Network (ConvNet/CNN)</a:t>
            </a:r>
            <a:r>
              <a:rPr lang="en">
                <a:solidFill>
                  <a:srgbClr val="292929"/>
                </a:solidFill>
                <a:latin typeface="Georgia"/>
                <a:ea typeface="Georgia"/>
                <a:cs typeface="Georgia"/>
                <a:sym typeface="Georgia"/>
              </a:rPr>
              <a:t> is a Deep Learning algorithm which can take in an input image, assign importance (learnable weights and bias) to various aspects/objects in the image and be able to</a:t>
            </a:r>
            <a:endParaRPr sz="1200">
              <a:latin typeface="Roboto"/>
              <a:ea typeface="Roboto"/>
              <a:cs typeface="Roboto"/>
              <a:sym typeface="Roboto"/>
            </a:endParaRPr>
          </a:p>
        </p:txBody>
      </p:sp>
      <p:sp>
        <p:nvSpPr>
          <p:cNvPr id="127" name="Google Shape;127;p17"/>
          <p:cNvSpPr txBox="1"/>
          <p:nvPr/>
        </p:nvSpPr>
        <p:spPr>
          <a:xfrm>
            <a:off x="567625" y="2893825"/>
            <a:ext cx="56370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292929"/>
                </a:solidFill>
                <a:latin typeface="Georgia"/>
                <a:ea typeface="Georgia"/>
                <a:cs typeface="Georgia"/>
                <a:sym typeface="Georgia"/>
              </a:rPr>
              <a:t>differentiate one from the other. The pre-processing required in a ConvNet is much lower as compared to other classification algorithms. While in primitive methods filters are hand-engineered, with enough training, ConvNets have the ability to learn these filters/characteristics.</a:t>
            </a:r>
            <a:endParaRPr>
              <a:solidFill>
                <a:srgbClr val="292929"/>
              </a:solidFill>
              <a:latin typeface="Georgia"/>
              <a:ea typeface="Georgia"/>
              <a:cs typeface="Georgia"/>
              <a:sym typeface="Georgia"/>
            </a:endParaRPr>
          </a:p>
          <a:p>
            <a:pPr indent="0" lvl="0" marL="0" rtl="0" algn="l">
              <a:spcBef>
                <a:spcPts val="0"/>
              </a:spcBef>
              <a:spcAft>
                <a:spcPts val="0"/>
              </a:spcAft>
              <a:buNone/>
            </a:pPr>
            <a:r>
              <a:t/>
            </a:r>
            <a:endParaRPr>
              <a:solidFill>
                <a:srgbClr val="292929"/>
              </a:solidFill>
              <a:latin typeface="Georgia"/>
              <a:ea typeface="Georgia"/>
              <a:cs typeface="Georgia"/>
              <a:sym typeface="Georgia"/>
            </a:endParaRPr>
          </a:p>
          <a:p>
            <a:pPr indent="0" lvl="0" marL="0" rtl="0" algn="l">
              <a:spcBef>
                <a:spcPts val="0"/>
              </a:spcBef>
              <a:spcAft>
                <a:spcPts val="0"/>
              </a:spcAft>
              <a:buNone/>
            </a:pPr>
            <a:r>
              <a:rPr lang="en">
                <a:solidFill>
                  <a:srgbClr val="292929"/>
                </a:solidFill>
                <a:latin typeface="Georgia"/>
                <a:ea typeface="Georgia"/>
                <a:cs typeface="Georgia"/>
                <a:sym typeface="Georgia"/>
              </a:rPr>
              <a:t>CNN uses Kernels to extract high-level feature such as edges from the input image so that working with images becomes more manageable. </a:t>
            </a:r>
            <a:endParaRPr>
              <a:solidFill>
                <a:srgbClr val="292929"/>
              </a:solidFill>
              <a:latin typeface="Georgia"/>
              <a:ea typeface="Georgia"/>
              <a:cs typeface="Georgia"/>
              <a:sym typeface="Georgia"/>
            </a:endParaRPr>
          </a:p>
        </p:txBody>
      </p:sp>
      <p:pic>
        <p:nvPicPr>
          <p:cNvPr id="128" name="Google Shape;128;p17"/>
          <p:cNvPicPr preferRelativeResize="0"/>
          <p:nvPr/>
        </p:nvPicPr>
        <p:blipFill>
          <a:blip r:embed="rId4">
            <a:alphaModFix/>
          </a:blip>
          <a:stretch>
            <a:fillRect/>
          </a:stretch>
        </p:blipFill>
        <p:spPr>
          <a:xfrm>
            <a:off x="6102850" y="3172249"/>
            <a:ext cx="2939325" cy="157325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32" name="Shape 132"/>
        <p:cNvGrpSpPr/>
        <p:nvPr/>
      </p:nvGrpSpPr>
      <p:grpSpPr>
        <a:xfrm>
          <a:off x="0" y="0"/>
          <a:ext cx="0" cy="0"/>
          <a:chOff x="0" y="0"/>
          <a:chExt cx="0" cy="0"/>
        </a:xfrm>
      </p:grpSpPr>
      <p:sp>
        <p:nvSpPr>
          <p:cNvPr id="133" name="Google Shape;133;p18"/>
          <p:cNvSpPr txBox="1"/>
          <p:nvPr>
            <p:ph type="title"/>
          </p:nvPr>
        </p:nvSpPr>
        <p:spPr>
          <a:xfrm>
            <a:off x="228275" y="254875"/>
            <a:ext cx="6625200" cy="60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b="1" lang="en" sz="3220">
                <a:solidFill>
                  <a:srgbClr val="434343"/>
                </a:solidFill>
              </a:rPr>
              <a:t>Our Methods and Implementation:</a:t>
            </a:r>
            <a:endParaRPr b="1" sz="3220">
              <a:solidFill>
                <a:srgbClr val="434343"/>
              </a:solidFill>
            </a:endParaRPr>
          </a:p>
        </p:txBody>
      </p:sp>
      <p:sp>
        <p:nvSpPr>
          <p:cNvPr id="134" name="Google Shape;134;p18"/>
          <p:cNvSpPr txBox="1"/>
          <p:nvPr/>
        </p:nvSpPr>
        <p:spPr>
          <a:xfrm>
            <a:off x="533500" y="1258525"/>
            <a:ext cx="77016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Georgia"/>
                <a:ea typeface="Georgia"/>
                <a:cs typeface="Georgia"/>
                <a:sym typeface="Georgia"/>
              </a:rPr>
              <a:t>The aim of this Project as described in the Problem Statement is to use four different models namely Linear Kernel SVM, RBF Kernel SVM, Neural Networks and Convolutional Neural Networks and to compare them and find the most efficient algorithm in terms of accuracy and training time.</a:t>
            </a:r>
            <a:endParaRPr sz="1600">
              <a:latin typeface="Georgia"/>
              <a:ea typeface="Georgia"/>
              <a:cs typeface="Georgia"/>
              <a:sym typeface="Georgia"/>
            </a:endParaRPr>
          </a:p>
        </p:txBody>
      </p:sp>
      <p:sp>
        <p:nvSpPr>
          <p:cNvPr id="135" name="Google Shape;135;p18"/>
          <p:cNvSpPr txBox="1"/>
          <p:nvPr/>
        </p:nvSpPr>
        <p:spPr>
          <a:xfrm>
            <a:off x="533500" y="2428225"/>
            <a:ext cx="3980700" cy="431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Roboto"/>
              <a:buAutoNum type="alphaLcPeriod"/>
            </a:pPr>
            <a:r>
              <a:rPr b="1" lang="en" sz="1600">
                <a:latin typeface="Roboto"/>
                <a:ea typeface="Roboto"/>
                <a:cs typeface="Roboto"/>
                <a:sym typeface="Roboto"/>
              </a:rPr>
              <a:t>Data Preprocessing and Loading</a:t>
            </a:r>
            <a:endParaRPr b="1" sz="1600">
              <a:latin typeface="Roboto"/>
              <a:ea typeface="Roboto"/>
              <a:cs typeface="Roboto"/>
              <a:sym typeface="Roboto"/>
            </a:endParaRPr>
          </a:p>
        </p:txBody>
      </p:sp>
      <p:sp>
        <p:nvSpPr>
          <p:cNvPr id="136" name="Google Shape;136;p18"/>
          <p:cNvSpPr txBox="1"/>
          <p:nvPr/>
        </p:nvSpPr>
        <p:spPr>
          <a:xfrm>
            <a:off x="588225" y="2824975"/>
            <a:ext cx="7701600" cy="215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Georgia"/>
                <a:ea typeface="Georgia"/>
                <a:cs typeface="Georgia"/>
                <a:sym typeface="Georgia"/>
              </a:rPr>
              <a:t>We have used the </a:t>
            </a:r>
            <a:r>
              <a:rPr b="1" lang="en" sz="1600">
                <a:latin typeface="Georgia"/>
                <a:ea typeface="Georgia"/>
                <a:cs typeface="Georgia"/>
                <a:sym typeface="Georgia"/>
              </a:rPr>
              <a:t>MNIST database</a:t>
            </a:r>
            <a:r>
              <a:rPr lang="en" sz="1600">
                <a:latin typeface="Georgia"/>
                <a:ea typeface="Georgia"/>
                <a:cs typeface="Georgia"/>
                <a:sym typeface="Georgia"/>
              </a:rPr>
              <a:t> for building our model in each of the above methods. Then we have split this dataset into 60k training and 10k testing samples.</a:t>
            </a:r>
            <a:endParaRPr sz="1600">
              <a:latin typeface="Georgia"/>
              <a:ea typeface="Georgia"/>
              <a:cs typeface="Georgia"/>
              <a:sym typeface="Georgia"/>
            </a:endParaRPr>
          </a:p>
          <a:p>
            <a:pPr indent="0" lvl="0" marL="0" rtl="0" algn="l">
              <a:spcBef>
                <a:spcPts val="0"/>
              </a:spcBef>
              <a:spcAft>
                <a:spcPts val="0"/>
              </a:spcAft>
              <a:buNone/>
            </a:pPr>
            <a:r>
              <a:t/>
            </a:r>
            <a:endParaRPr sz="1600">
              <a:latin typeface="Georgia"/>
              <a:ea typeface="Georgia"/>
              <a:cs typeface="Georgia"/>
              <a:sym typeface="Georgia"/>
            </a:endParaRPr>
          </a:p>
          <a:p>
            <a:pPr indent="0" lvl="0" marL="0" rtl="0" algn="l">
              <a:spcBef>
                <a:spcPts val="0"/>
              </a:spcBef>
              <a:spcAft>
                <a:spcPts val="0"/>
              </a:spcAft>
              <a:buNone/>
            </a:pPr>
            <a:r>
              <a:rPr lang="en" sz="1600">
                <a:latin typeface="Georgia"/>
                <a:ea typeface="Georgia"/>
                <a:cs typeface="Georgia"/>
                <a:sym typeface="Georgia"/>
              </a:rPr>
              <a:t>The images consist of 28 x 28 pixel values. As the images are black and white their pixel values are on a gray scale ranging between 0 and 255, we have normalized the pixel values to lie between 0 and 1. The labels {0,1,2,....,8,9} have also been one hot encoded in the case of Neural Networks for ease of modelling and interpretation of outcomes.</a:t>
            </a:r>
            <a:endParaRPr sz="1600">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40" name="Shape 140"/>
        <p:cNvGrpSpPr/>
        <p:nvPr/>
      </p:nvGrpSpPr>
      <p:grpSpPr>
        <a:xfrm>
          <a:off x="0" y="0"/>
          <a:ext cx="0" cy="0"/>
          <a:chOff x="0" y="0"/>
          <a:chExt cx="0" cy="0"/>
        </a:xfrm>
      </p:grpSpPr>
      <p:sp>
        <p:nvSpPr>
          <p:cNvPr id="141" name="Google Shape;141;p19"/>
          <p:cNvSpPr txBox="1"/>
          <p:nvPr/>
        </p:nvSpPr>
        <p:spPr>
          <a:xfrm>
            <a:off x="540300" y="231025"/>
            <a:ext cx="57864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Roboto"/>
                <a:ea typeface="Roboto"/>
                <a:cs typeface="Roboto"/>
                <a:sym typeface="Roboto"/>
              </a:rPr>
              <a:t>b</a:t>
            </a:r>
            <a:r>
              <a:rPr b="1" lang="en" sz="1700">
                <a:latin typeface="Roboto"/>
                <a:ea typeface="Roboto"/>
                <a:cs typeface="Roboto"/>
                <a:sym typeface="Roboto"/>
              </a:rPr>
              <a:t>.  </a:t>
            </a:r>
            <a:r>
              <a:rPr b="1" lang="en" sz="1700">
                <a:latin typeface="Roboto"/>
                <a:ea typeface="Roboto"/>
                <a:cs typeface="Roboto"/>
                <a:sym typeface="Roboto"/>
              </a:rPr>
              <a:t> Building the Machine Learning Models for each case.</a:t>
            </a:r>
            <a:endParaRPr b="1" sz="1700">
              <a:latin typeface="Roboto"/>
              <a:ea typeface="Roboto"/>
              <a:cs typeface="Roboto"/>
              <a:sym typeface="Roboto"/>
            </a:endParaRPr>
          </a:p>
        </p:txBody>
      </p:sp>
      <p:sp>
        <p:nvSpPr>
          <p:cNvPr id="142" name="Google Shape;142;p19"/>
          <p:cNvSpPr txBox="1"/>
          <p:nvPr/>
        </p:nvSpPr>
        <p:spPr>
          <a:xfrm>
            <a:off x="540300" y="629275"/>
            <a:ext cx="7619400" cy="25242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Georgia"/>
              <a:buAutoNum type="arabicPeriod"/>
            </a:pPr>
            <a:r>
              <a:rPr b="1" lang="en" sz="1700">
                <a:latin typeface="Georgia"/>
                <a:ea typeface="Georgia"/>
                <a:cs typeface="Georgia"/>
                <a:sym typeface="Georgia"/>
              </a:rPr>
              <a:t>Neural Network</a:t>
            </a:r>
            <a:endParaRPr b="1" sz="1700">
              <a:latin typeface="Georgia"/>
              <a:ea typeface="Georgia"/>
              <a:cs typeface="Georgia"/>
              <a:sym typeface="Georgia"/>
            </a:endParaRPr>
          </a:p>
          <a:p>
            <a:pPr indent="0" lvl="0" marL="457200" rtl="0" algn="l">
              <a:spcBef>
                <a:spcPts val="0"/>
              </a:spcBef>
              <a:spcAft>
                <a:spcPts val="0"/>
              </a:spcAft>
              <a:buNone/>
            </a:pPr>
            <a:r>
              <a:t/>
            </a:r>
            <a:endParaRPr sz="1500">
              <a:latin typeface="Georgia"/>
              <a:ea typeface="Georgia"/>
              <a:cs typeface="Georgia"/>
              <a:sym typeface="Georgia"/>
            </a:endParaRPr>
          </a:p>
          <a:p>
            <a:pPr indent="0" lvl="0" marL="457200" rtl="0" algn="l">
              <a:spcBef>
                <a:spcPts val="0"/>
              </a:spcBef>
              <a:spcAft>
                <a:spcPts val="0"/>
              </a:spcAft>
              <a:buNone/>
            </a:pPr>
            <a:r>
              <a:rPr lang="en" sz="1500">
                <a:latin typeface="Georgia"/>
                <a:ea typeface="Georgia"/>
                <a:cs typeface="Georgia"/>
                <a:sym typeface="Georgia"/>
              </a:rPr>
              <a:t>The Neural Network is made using Sequential Model in the Keras Library. It has an input layer of size 28 x 28 = 784 followed by two hidden layers and a final densely connected layer consisting of 10 nodes for the 10 class labels 0,1,2,...,8,9.</a:t>
            </a:r>
            <a:endParaRPr sz="1500">
              <a:latin typeface="Georgia"/>
              <a:ea typeface="Georgia"/>
              <a:cs typeface="Georgia"/>
              <a:sym typeface="Georgia"/>
            </a:endParaRPr>
          </a:p>
          <a:p>
            <a:pPr indent="0" lvl="0" marL="457200" rtl="0" algn="l">
              <a:spcBef>
                <a:spcPts val="0"/>
              </a:spcBef>
              <a:spcAft>
                <a:spcPts val="0"/>
              </a:spcAft>
              <a:buNone/>
            </a:pPr>
            <a:r>
              <a:t/>
            </a:r>
            <a:endParaRPr sz="1500">
              <a:latin typeface="Georgia"/>
              <a:ea typeface="Georgia"/>
              <a:cs typeface="Georgia"/>
              <a:sym typeface="Georgia"/>
            </a:endParaRPr>
          </a:p>
          <a:p>
            <a:pPr indent="0" lvl="0" marL="457200" rtl="0" algn="l">
              <a:spcBef>
                <a:spcPts val="0"/>
              </a:spcBef>
              <a:spcAft>
                <a:spcPts val="0"/>
              </a:spcAft>
              <a:buNone/>
            </a:pPr>
            <a:r>
              <a:rPr lang="en" sz="1500">
                <a:latin typeface="Georgia"/>
                <a:ea typeface="Georgia"/>
                <a:cs typeface="Georgia"/>
                <a:sym typeface="Georgia"/>
              </a:rPr>
              <a:t>Both the Hidden Layers consist of 512 nodes. And use the ReLU activation function. This is a dense Neural Network. We also fixed few parameter values and didn’t update them in model iterations using the Dropout function in Keras; to ensure that the model doesn’t overfit the training dataset.</a:t>
            </a:r>
            <a:endParaRPr sz="1500">
              <a:latin typeface="Georgia"/>
              <a:ea typeface="Georgia"/>
              <a:cs typeface="Georgia"/>
              <a:sym typeface="Georgia"/>
            </a:endParaRPr>
          </a:p>
        </p:txBody>
      </p:sp>
      <p:sp>
        <p:nvSpPr>
          <p:cNvPr id="143" name="Google Shape;143;p19"/>
          <p:cNvSpPr txBox="1"/>
          <p:nvPr/>
        </p:nvSpPr>
        <p:spPr>
          <a:xfrm>
            <a:off x="608550" y="3081000"/>
            <a:ext cx="7605900" cy="206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Georgia"/>
                <a:ea typeface="Georgia"/>
                <a:cs typeface="Georgia"/>
                <a:sym typeface="Georgia"/>
              </a:rPr>
              <a:t>2.   Convolutional Neural Network</a:t>
            </a:r>
            <a:endParaRPr sz="1500">
              <a:latin typeface="Georgia"/>
              <a:ea typeface="Georgia"/>
              <a:cs typeface="Georgia"/>
              <a:sym typeface="Georgia"/>
            </a:endParaRPr>
          </a:p>
          <a:p>
            <a:pPr indent="0" lvl="0" marL="0" rtl="0" algn="l">
              <a:spcBef>
                <a:spcPts val="0"/>
              </a:spcBef>
              <a:spcAft>
                <a:spcPts val="0"/>
              </a:spcAft>
              <a:buNone/>
            </a:pPr>
            <a:r>
              <a:rPr lang="en" sz="1500">
                <a:latin typeface="Georgia"/>
                <a:ea typeface="Georgia"/>
                <a:cs typeface="Georgia"/>
                <a:sym typeface="Georgia"/>
              </a:rPr>
              <a:t>	</a:t>
            </a:r>
            <a:endParaRPr sz="1500">
              <a:latin typeface="Georgia"/>
              <a:ea typeface="Georgia"/>
              <a:cs typeface="Georgia"/>
              <a:sym typeface="Georgia"/>
            </a:endParaRPr>
          </a:p>
          <a:p>
            <a:pPr indent="0" lvl="0" marL="0" rtl="0" algn="l">
              <a:spcBef>
                <a:spcPts val="0"/>
              </a:spcBef>
              <a:spcAft>
                <a:spcPts val="0"/>
              </a:spcAft>
              <a:buNone/>
            </a:pPr>
            <a:r>
              <a:rPr lang="en" sz="1500">
                <a:latin typeface="Georgia"/>
                <a:ea typeface="Georgia"/>
                <a:cs typeface="Georgia"/>
                <a:sym typeface="Georgia"/>
              </a:rPr>
              <a:t>        </a:t>
            </a:r>
            <a:r>
              <a:rPr lang="en" sz="1500">
                <a:latin typeface="Georgia"/>
                <a:ea typeface="Georgia"/>
                <a:cs typeface="Georgia"/>
                <a:sym typeface="Georgia"/>
              </a:rPr>
              <a:t>The Convolutional Neural Network is made using Sequential Model in the Keras     </a:t>
            </a:r>
            <a:endParaRPr sz="1500">
              <a:latin typeface="Georgia"/>
              <a:ea typeface="Georgia"/>
              <a:cs typeface="Georgia"/>
              <a:sym typeface="Georgia"/>
            </a:endParaRPr>
          </a:p>
          <a:p>
            <a:pPr indent="0" lvl="0" marL="0" rtl="0" algn="l">
              <a:spcBef>
                <a:spcPts val="0"/>
              </a:spcBef>
              <a:spcAft>
                <a:spcPts val="0"/>
              </a:spcAft>
              <a:buNone/>
            </a:pPr>
            <a:r>
              <a:rPr lang="en" sz="1500">
                <a:latin typeface="Georgia"/>
                <a:ea typeface="Georgia"/>
                <a:cs typeface="Georgia"/>
                <a:sym typeface="Georgia"/>
              </a:rPr>
              <a:t>        Library. It has an input layer of size 28 x 28 = 784 followed by three convolutional </a:t>
            </a:r>
            <a:endParaRPr sz="1500">
              <a:latin typeface="Georgia"/>
              <a:ea typeface="Georgia"/>
              <a:cs typeface="Georgia"/>
              <a:sym typeface="Georgia"/>
            </a:endParaRPr>
          </a:p>
          <a:p>
            <a:pPr indent="0" lvl="0" marL="0" rtl="0" algn="l">
              <a:spcBef>
                <a:spcPts val="0"/>
              </a:spcBef>
              <a:spcAft>
                <a:spcPts val="0"/>
              </a:spcAft>
              <a:buNone/>
            </a:pPr>
            <a:r>
              <a:rPr lang="en" sz="1500">
                <a:latin typeface="Georgia"/>
                <a:ea typeface="Georgia"/>
                <a:cs typeface="Georgia"/>
                <a:sym typeface="Georgia"/>
              </a:rPr>
              <a:t>        layers, followed by three fully connected layers and finally connected to dense layer</a:t>
            </a:r>
            <a:endParaRPr sz="1500">
              <a:latin typeface="Georgia"/>
              <a:ea typeface="Georgia"/>
              <a:cs typeface="Georgia"/>
              <a:sym typeface="Georgia"/>
            </a:endParaRPr>
          </a:p>
          <a:p>
            <a:pPr indent="0" lvl="0" marL="0" rtl="0" algn="l">
              <a:spcBef>
                <a:spcPts val="0"/>
              </a:spcBef>
              <a:spcAft>
                <a:spcPts val="0"/>
              </a:spcAft>
              <a:buNone/>
            </a:pPr>
            <a:r>
              <a:rPr lang="en" sz="1500">
                <a:latin typeface="Georgia"/>
                <a:ea typeface="Georgia"/>
                <a:cs typeface="Georgia"/>
                <a:sym typeface="Georgia"/>
              </a:rPr>
              <a:t>        Consisting of 10 nodes for the 10 class labels. All 3 convolutional layers uses 3 x 3  </a:t>
            </a:r>
            <a:endParaRPr sz="1500">
              <a:latin typeface="Georgia"/>
              <a:ea typeface="Georgia"/>
              <a:cs typeface="Georgia"/>
              <a:sym typeface="Georgia"/>
            </a:endParaRPr>
          </a:p>
          <a:p>
            <a:pPr indent="0" lvl="0" marL="0" rtl="0" algn="l">
              <a:spcBef>
                <a:spcPts val="0"/>
              </a:spcBef>
              <a:spcAft>
                <a:spcPts val="0"/>
              </a:spcAft>
              <a:buNone/>
            </a:pPr>
            <a:r>
              <a:rPr lang="en" sz="1500">
                <a:latin typeface="Georgia"/>
                <a:ea typeface="Georgia"/>
                <a:cs typeface="Georgia"/>
                <a:sym typeface="Georgia"/>
              </a:rPr>
              <a:t>        Filters with a stride of 1. We have used max pooling which takes the maximum </a:t>
            </a:r>
            <a:endParaRPr sz="1500">
              <a:latin typeface="Georgia"/>
              <a:ea typeface="Georgia"/>
              <a:cs typeface="Georgia"/>
              <a:sym typeface="Georgia"/>
            </a:endParaRPr>
          </a:p>
          <a:p>
            <a:pPr indent="0" lvl="0" marL="0" rtl="0" algn="l">
              <a:spcBef>
                <a:spcPts val="0"/>
              </a:spcBef>
              <a:spcAft>
                <a:spcPts val="0"/>
              </a:spcAft>
              <a:buNone/>
            </a:pPr>
            <a:r>
              <a:rPr lang="en" sz="1500">
                <a:latin typeface="Georgia"/>
                <a:ea typeface="Georgia"/>
                <a:cs typeface="Georgia"/>
                <a:sym typeface="Georgia"/>
              </a:rPr>
              <a:t>        value of each local clusters of neurons with tiling size of 2 x 2.</a:t>
            </a:r>
            <a:endParaRPr sz="1500">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47" name="Shape 147"/>
        <p:cNvGrpSpPr/>
        <p:nvPr/>
      </p:nvGrpSpPr>
      <p:grpSpPr>
        <a:xfrm>
          <a:off x="0" y="0"/>
          <a:ext cx="0" cy="0"/>
          <a:chOff x="0" y="0"/>
          <a:chExt cx="0" cy="0"/>
        </a:xfrm>
      </p:grpSpPr>
      <p:sp>
        <p:nvSpPr>
          <p:cNvPr id="148" name="Google Shape;148;p20"/>
          <p:cNvSpPr txBox="1"/>
          <p:nvPr/>
        </p:nvSpPr>
        <p:spPr>
          <a:xfrm>
            <a:off x="560850" y="2393925"/>
            <a:ext cx="79752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Georgia"/>
                <a:ea typeface="Georgia"/>
                <a:cs typeface="Georgia"/>
                <a:sym typeface="Georgia"/>
              </a:rPr>
              <a:t>3</a:t>
            </a:r>
            <a:r>
              <a:rPr b="1" lang="en" sz="1700">
                <a:latin typeface="Georgia"/>
                <a:ea typeface="Georgia"/>
                <a:cs typeface="Georgia"/>
                <a:sym typeface="Georgia"/>
              </a:rPr>
              <a:t>. Support Vector Machine</a:t>
            </a:r>
            <a:endParaRPr b="1" sz="1700">
              <a:latin typeface="Georgia"/>
              <a:ea typeface="Georgia"/>
              <a:cs typeface="Georgia"/>
              <a:sym typeface="Georgia"/>
            </a:endParaRPr>
          </a:p>
          <a:p>
            <a:pPr indent="0" lvl="0" marL="0" rtl="0" algn="l">
              <a:spcBef>
                <a:spcPts val="0"/>
              </a:spcBef>
              <a:spcAft>
                <a:spcPts val="0"/>
              </a:spcAft>
              <a:buNone/>
            </a:pPr>
            <a:r>
              <a:t/>
            </a:r>
            <a:endParaRPr b="1" sz="1700">
              <a:latin typeface="Georgia"/>
              <a:ea typeface="Georgia"/>
              <a:cs typeface="Georgia"/>
              <a:sym typeface="Georgia"/>
            </a:endParaRPr>
          </a:p>
          <a:p>
            <a:pPr indent="0" lvl="0" marL="0" rtl="0" algn="l">
              <a:spcBef>
                <a:spcPts val="0"/>
              </a:spcBef>
              <a:spcAft>
                <a:spcPts val="0"/>
              </a:spcAft>
              <a:buNone/>
            </a:pPr>
            <a:r>
              <a:rPr b="1" lang="en" sz="1700">
                <a:latin typeface="Georgia"/>
                <a:ea typeface="Georgia"/>
                <a:cs typeface="Georgia"/>
                <a:sym typeface="Georgia"/>
              </a:rPr>
              <a:t>	</a:t>
            </a:r>
            <a:r>
              <a:rPr lang="en" sz="1500">
                <a:latin typeface="Georgia"/>
                <a:ea typeface="Georgia"/>
                <a:cs typeface="Georgia"/>
                <a:sym typeface="Georgia"/>
              </a:rPr>
              <a:t>After Data Preprocessing SVM model can directly be built using the SVC model in the scikit-learn library. Both the Linear model as well as RBF kernel models were built this way.</a:t>
            </a:r>
            <a:endParaRPr sz="1500">
              <a:latin typeface="Georgia"/>
              <a:ea typeface="Georgia"/>
              <a:cs typeface="Georgia"/>
              <a:sym typeface="Georgia"/>
            </a:endParaRPr>
          </a:p>
        </p:txBody>
      </p:sp>
      <p:sp>
        <p:nvSpPr>
          <p:cNvPr id="149" name="Google Shape;149;p20"/>
          <p:cNvSpPr txBox="1"/>
          <p:nvPr/>
        </p:nvSpPr>
        <p:spPr>
          <a:xfrm>
            <a:off x="522600" y="539850"/>
            <a:ext cx="70896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Georgia"/>
                <a:ea typeface="Georgia"/>
                <a:cs typeface="Georgia"/>
                <a:sym typeface="Georgia"/>
              </a:rPr>
              <a:t>The flattened matrix goes through a</a:t>
            </a:r>
            <a:r>
              <a:rPr lang="en" sz="1500">
                <a:latin typeface="Roboto"/>
                <a:ea typeface="Roboto"/>
                <a:cs typeface="Roboto"/>
                <a:sym typeface="Roboto"/>
              </a:rPr>
              <a:t> series of three fully connected </a:t>
            </a:r>
            <a:endParaRPr sz="1500">
              <a:latin typeface="Roboto"/>
              <a:ea typeface="Roboto"/>
              <a:cs typeface="Roboto"/>
              <a:sym typeface="Roboto"/>
            </a:endParaRPr>
          </a:p>
          <a:p>
            <a:pPr indent="0" lvl="0" marL="0" rtl="0" algn="l">
              <a:spcBef>
                <a:spcPts val="0"/>
              </a:spcBef>
              <a:spcAft>
                <a:spcPts val="0"/>
              </a:spcAft>
              <a:buNone/>
            </a:pPr>
            <a:r>
              <a:rPr lang="en" sz="1500">
                <a:latin typeface="Roboto"/>
                <a:ea typeface="Roboto"/>
                <a:cs typeface="Roboto"/>
                <a:sym typeface="Roboto"/>
              </a:rPr>
              <a:t>Layers finally to the last fully connected layer to classify the digits.</a:t>
            </a:r>
            <a:endParaRPr sz="1500">
              <a:latin typeface="Roboto"/>
              <a:ea typeface="Roboto"/>
              <a:cs typeface="Roboto"/>
              <a:sym typeface="Roboto"/>
            </a:endParaRPr>
          </a:p>
          <a:p>
            <a:pPr indent="0" lvl="0" marL="0" rtl="0" algn="l">
              <a:spcBef>
                <a:spcPts val="0"/>
              </a:spcBef>
              <a:spcAft>
                <a:spcPts val="0"/>
              </a:spcAft>
              <a:buNone/>
            </a:pPr>
            <a:r>
              <a:rPr lang="en" sz="1500">
                <a:latin typeface="Roboto"/>
                <a:ea typeface="Roboto"/>
                <a:cs typeface="Roboto"/>
                <a:sym typeface="Roboto"/>
              </a:rPr>
              <a:t>The fully connected layers are dense as 64 nodes in the first layer</a:t>
            </a:r>
            <a:endParaRPr sz="1500">
              <a:latin typeface="Roboto"/>
              <a:ea typeface="Roboto"/>
              <a:cs typeface="Roboto"/>
              <a:sym typeface="Roboto"/>
            </a:endParaRPr>
          </a:p>
          <a:p>
            <a:pPr indent="0" lvl="0" marL="0" rtl="0" algn="l">
              <a:spcBef>
                <a:spcPts val="0"/>
              </a:spcBef>
              <a:spcAft>
                <a:spcPts val="0"/>
              </a:spcAft>
              <a:buNone/>
            </a:pPr>
            <a:r>
              <a:rPr lang="en" sz="1500">
                <a:latin typeface="Roboto"/>
                <a:ea typeface="Roboto"/>
                <a:cs typeface="Roboto"/>
                <a:sym typeface="Roboto"/>
              </a:rPr>
              <a:t>r</a:t>
            </a:r>
            <a:r>
              <a:rPr lang="en" sz="1500">
                <a:latin typeface="Roboto"/>
                <a:ea typeface="Roboto"/>
                <a:cs typeface="Roboto"/>
                <a:sym typeface="Roboto"/>
              </a:rPr>
              <a:t>educing the number of nodes by factor of 2 and eventually reducing the </a:t>
            </a:r>
            <a:endParaRPr sz="1500">
              <a:latin typeface="Roboto"/>
              <a:ea typeface="Roboto"/>
              <a:cs typeface="Roboto"/>
              <a:sym typeface="Roboto"/>
            </a:endParaRPr>
          </a:p>
          <a:p>
            <a:pPr indent="0" lvl="0" marL="0" rtl="0" algn="l">
              <a:spcBef>
                <a:spcPts val="0"/>
              </a:spcBef>
              <a:spcAft>
                <a:spcPts val="0"/>
              </a:spcAft>
              <a:buNone/>
            </a:pPr>
            <a:r>
              <a:rPr lang="en" sz="1500">
                <a:latin typeface="Roboto"/>
                <a:ea typeface="Roboto"/>
                <a:cs typeface="Roboto"/>
                <a:sym typeface="Roboto"/>
              </a:rPr>
              <a:t>Number of nodes to 10 in the final output layer. </a:t>
            </a:r>
            <a:endParaRPr sz="1500">
              <a:latin typeface="Roboto"/>
              <a:ea typeface="Roboto"/>
              <a:cs typeface="Roboto"/>
              <a:sym typeface="Roboto"/>
            </a:endParaRPr>
          </a:p>
          <a:p>
            <a:pPr indent="0" lvl="0" marL="0" rtl="0" algn="l">
              <a:spcBef>
                <a:spcPts val="0"/>
              </a:spcBef>
              <a:spcAft>
                <a:spcPts val="0"/>
              </a:spcAft>
              <a:buNone/>
            </a:pPr>
            <a:r>
              <a:rPr lang="en" sz="1500">
                <a:latin typeface="Roboto"/>
                <a:ea typeface="Roboto"/>
                <a:cs typeface="Roboto"/>
                <a:sym typeface="Roboto"/>
              </a:rPr>
              <a:t>We have used the </a:t>
            </a:r>
            <a:r>
              <a:rPr lang="en" sz="1500">
                <a:latin typeface="Georgia"/>
                <a:ea typeface="Georgia"/>
                <a:cs typeface="Georgia"/>
                <a:sym typeface="Georgia"/>
              </a:rPr>
              <a:t>ReLU as the activation function for non-linearity in the convolutional layers and also used the dropout function to avoid overfitting.</a:t>
            </a:r>
            <a:endParaRPr sz="1500">
              <a:latin typeface="Roboto"/>
              <a:ea typeface="Roboto"/>
              <a:cs typeface="Roboto"/>
              <a:sym typeface="Roboto"/>
            </a:endParaRPr>
          </a:p>
          <a:p>
            <a:pPr indent="0" lvl="0" marL="0" rtl="0" algn="l">
              <a:spcBef>
                <a:spcPts val="0"/>
              </a:spcBef>
              <a:spcAft>
                <a:spcPts val="0"/>
              </a:spcAft>
              <a:buNone/>
            </a:pPr>
            <a:r>
              <a:t/>
            </a:r>
            <a:endParaRPr sz="15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53" name="Shape 153"/>
        <p:cNvGrpSpPr/>
        <p:nvPr/>
      </p:nvGrpSpPr>
      <p:grpSpPr>
        <a:xfrm>
          <a:off x="0" y="0"/>
          <a:ext cx="0" cy="0"/>
          <a:chOff x="0" y="0"/>
          <a:chExt cx="0" cy="0"/>
        </a:xfrm>
      </p:grpSpPr>
      <p:sp>
        <p:nvSpPr>
          <p:cNvPr id="154" name="Google Shape;154;p21"/>
          <p:cNvSpPr txBox="1"/>
          <p:nvPr/>
        </p:nvSpPr>
        <p:spPr>
          <a:xfrm>
            <a:off x="300975" y="273575"/>
            <a:ext cx="4705800" cy="90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Roboto"/>
                <a:ea typeface="Roboto"/>
                <a:cs typeface="Roboto"/>
                <a:sym typeface="Roboto"/>
              </a:rPr>
              <a:t>c</a:t>
            </a:r>
            <a:r>
              <a:rPr b="1" lang="en" sz="1700">
                <a:latin typeface="Roboto"/>
                <a:ea typeface="Roboto"/>
                <a:cs typeface="Roboto"/>
                <a:sym typeface="Roboto"/>
              </a:rPr>
              <a:t>.   Training the model</a:t>
            </a:r>
            <a:endParaRPr sz="1500">
              <a:latin typeface="Roboto"/>
              <a:ea typeface="Roboto"/>
              <a:cs typeface="Roboto"/>
              <a:sym typeface="Roboto"/>
            </a:endParaRPr>
          </a:p>
          <a:p>
            <a:pPr indent="0" lvl="0" marL="0" rtl="0" algn="l">
              <a:spcBef>
                <a:spcPts val="0"/>
              </a:spcBef>
              <a:spcAft>
                <a:spcPts val="0"/>
              </a:spcAft>
              <a:buNone/>
            </a:pPr>
            <a:r>
              <a:t/>
            </a:r>
            <a:endParaRPr sz="1500">
              <a:latin typeface="Roboto"/>
              <a:ea typeface="Roboto"/>
              <a:cs typeface="Roboto"/>
              <a:sym typeface="Roboto"/>
            </a:endParaRPr>
          </a:p>
          <a:p>
            <a:pPr indent="0" lvl="0" marL="0" rtl="0" algn="l">
              <a:spcBef>
                <a:spcPts val="0"/>
              </a:spcBef>
              <a:spcAft>
                <a:spcPts val="0"/>
              </a:spcAft>
              <a:buNone/>
            </a:pPr>
            <a:r>
              <a:rPr lang="en" sz="1500">
                <a:latin typeface="Roboto"/>
                <a:ea typeface="Roboto"/>
                <a:cs typeface="Roboto"/>
                <a:sym typeface="Roboto"/>
              </a:rPr>
              <a:t>	</a:t>
            </a:r>
            <a:endParaRPr sz="1500">
              <a:latin typeface="Roboto"/>
              <a:ea typeface="Roboto"/>
              <a:cs typeface="Roboto"/>
              <a:sym typeface="Roboto"/>
            </a:endParaRPr>
          </a:p>
        </p:txBody>
      </p:sp>
      <p:sp>
        <p:nvSpPr>
          <p:cNvPr id="155" name="Google Shape;155;p21"/>
          <p:cNvSpPr txBox="1"/>
          <p:nvPr/>
        </p:nvSpPr>
        <p:spPr>
          <a:xfrm>
            <a:off x="588225" y="670325"/>
            <a:ext cx="7428000" cy="39711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Georgia"/>
              <a:buAutoNum type="arabicPeriod"/>
            </a:pPr>
            <a:r>
              <a:rPr b="1" lang="en" sz="1700">
                <a:latin typeface="Georgia"/>
                <a:ea typeface="Georgia"/>
                <a:cs typeface="Georgia"/>
                <a:sym typeface="Georgia"/>
              </a:rPr>
              <a:t>Neural Networks</a:t>
            </a:r>
            <a:endParaRPr sz="1500">
              <a:latin typeface="Georgia"/>
              <a:ea typeface="Georgia"/>
              <a:cs typeface="Georgia"/>
              <a:sym typeface="Georgia"/>
            </a:endParaRPr>
          </a:p>
          <a:p>
            <a:pPr indent="0" lvl="0" marL="457200" rtl="0" algn="l">
              <a:spcBef>
                <a:spcPts val="0"/>
              </a:spcBef>
              <a:spcAft>
                <a:spcPts val="0"/>
              </a:spcAft>
              <a:buNone/>
            </a:pPr>
            <a:r>
              <a:rPr lang="en" sz="1500">
                <a:latin typeface="Georgia"/>
                <a:ea typeface="Georgia"/>
                <a:cs typeface="Georgia"/>
                <a:sym typeface="Georgia"/>
              </a:rPr>
              <a:t>Using categorical cross entropy as the loss function and Stochastic Gradient Descent as the optimizer the Neural network model with two 512-node hidden layers is trained over the 60k training samples. A batch size of 128 is used for updating the parameters and we go over the complete 60k training samples 20 times to yield a better accuracy. </a:t>
            </a:r>
            <a:endParaRPr sz="1500">
              <a:latin typeface="Georgia"/>
              <a:ea typeface="Georgia"/>
              <a:cs typeface="Georgia"/>
              <a:sym typeface="Georgia"/>
            </a:endParaRPr>
          </a:p>
          <a:p>
            <a:pPr indent="0" lvl="0" marL="457200" rtl="0" algn="l">
              <a:spcBef>
                <a:spcPts val="0"/>
              </a:spcBef>
              <a:spcAft>
                <a:spcPts val="0"/>
              </a:spcAft>
              <a:buNone/>
            </a:pPr>
            <a:r>
              <a:t/>
            </a:r>
            <a:endParaRPr sz="1500">
              <a:latin typeface="Georgia"/>
              <a:ea typeface="Georgia"/>
              <a:cs typeface="Georgia"/>
              <a:sym typeface="Georgia"/>
            </a:endParaRPr>
          </a:p>
          <a:p>
            <a:pPr indent="-336550" lvl="0" marL="457200" rtl="0" algn="l">
              <a:spcBef>
                <a:spcPts val="0"/>
              </a:spcBef>
              <a:spcAft>
                <a:spcPts val="0"/>
              </a:spcAft>
              <a:buSzPts val="1700"/>
              <a:buFont typeface="Georgia"/>
              <a:buAutoNum type="arabicPeriod"/>
            </a:pPr>
            <a:r>
              <a:rPr b="1" lang="en" sz="1700">
                <a:latin typeface="Georgia"/>
                <a:ea typeface="Georgia"/>
                <a:cs typeface="Georgia"/>
                <a:sym typeface="Georgia"/>
              </a:rPr>
              <a:t>Convolutional Neural Networks</a:t>
            </a:r>
            <a:endParaRPr b="1" sz="1700">
              <a:latin typeface="Georgia"/>
              <a:ea typeface="Georgia"/>
              <a:cs typeface="Georgia"/>
              <a:sym typeface="Georgia"/>
            </a:endParaRPr>
          </a:p>
          <a:p>
            <a:pPr indent="0" lvl="0" marL="457200" rtl="0" algn="l">
              <a:spcBef>
                <a:spcPts val="0"/>
              </a:spcBef>
              <a:spcAft>
                <a:spcPts val="0"/>
              </a:spcAft>
              <a:buNone/>
            </a:pPr>
            <a:r>
              <a:rPr lang="en" sz="1500">
                <a:latin typeface="Georgia"/>
                <a:ea typeface="Georgia"/>
                <a:cs typeface="Georgia"/>
                <a:sym typeface="Georgia"/>
              </a:rPr>
              <a:t>Here too we used the categorical cross entropy as the loss function and Adam as the optimizer. In this case we went over the complete 60k training dataset over and over 5 times. (i.e. epochs = 5).</a:t>
            </a:r>
            <a:endParaRPr sz="1500">
              <a:latin typeface="Georgia"/>
              <a:ea typeface="Georgia"/>
              <a:cs typeface="Georgia"/>
              <a:sym typeface="Georgia"/>
            </a:endParaRPr>
          </a:p>
          <a:p>
            <a:pPr indent="0" lvl="0" marL="457200" rtl="0" algn="l">
              <a:spcBef>
                <a:spcPts val="0"/>
              </a:spcBef>
              <a:spcAft>
                <a:spcPts val="0"/>
              </a:spcAft>
              <a:buNone/>
            </a:pPr>
            <a:r>
              <a:t/>
            </a:r>
            <a:endParaRPr sz="1500">
              <a:latin typeface="Georgia"/>
              <a:ea typeface="Georgia"/>
              <a:cs typeface="Georgia"/>
              <a:sym typeface="Georgia"/>
            </a:endParaRPr>
          </a:p>
          <a:p>
            <a:pPr indent="-336550" lvl="0" marL="457200" rtl="0" algn="l">
              <a:spcBef>
                <a:spcPts val="0"/>
              </a:spcBef>
              <a:spcAft>
                <a:spcPts val="0"/>
              </a:spcAft>
              <a:buSzPts val="1700"/>
              <a:buFont typeface="Georgia"/>
              <a:buAutoNum type="arabicPeriod"/>
            </a:pPr>
            <a:r>
              <a:rPr b="1" lang="en" sz="1700">
                <a:latin typeface="Georgia"/>
                <a:ea typeface="Georgia"/>
                <a:cs typeface="Georgia"/>
                <a:sym typeface="Georgia"/>
              </a:rPr>
              <a:t>SVM</a:t>
            </a:r>
            <a:endParaRPr b="1" sz="1700">
              <a:latin typeface="Georgia"/>
              <a:ea typeface="Georgia"/>
              <a:cs typeface="Georgia"/>
              <a:sym typeface="Georgia"/>
            </a:endParaRPr>
          </a:p>
          <a:p>
            <a:pPr indent="0" lvl="0" marL="457200" rtl="0" algn="l">
              <a:spcBef>
                <a:spcPts val="0"/>
              </a:spcBef>
              <a:spcAft>
                <a:spcPts val="0"/>
              </a:spcAft>
              <a:buNone/>
            </a:pPr>
            <a:r>
              <a:rPr lang="en" sz="1500">
                <a:latin typeface="Georgia"/>
                <a:ea typeface="Georgia"/>
                <a:cs typeface="Georgia"/>
                <a:sym typeface="Georgia"/>
              </a:rPr>
              <a:t>Here we used the squared hinge loss as the loss function. We did not go over the dataset repeatedly as we did in the last two cases, as the model training by SVM was very slow.</a:t>
            </a:r>
            <a:endParaRPr sz="1500">
              <a:latin typeface="Georgia"/>
              <a:ea typeface="Georgia"/>
              <a:cs typeface="Georgia"/>
              <a:sym typeface="Georgia"/>
            </a:endParaRPr>
          </a:p>
        </p:txBody>
      </p:sp>
      <p:sp>
        <p:nvSpPr>
          <p:cNvPr id="156" name="Google Shape;156;p21"/>
          <p:cNvSpPr txBox="1"/>
          <p:nvPr/>
        </p:nvSpPr>
        <p:spPr>
          <a:xfrm>
            <a:off x="201450" y="4586700"/>
            <a:ext cx="8741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Georgia"/>
                <a:ea typeface="Georgia"/>
                <a:cs typeface="Georgia"/>
                <a:sym typeface="Georgia"/>
              </a:rPr>
              <a:t>Details of the implementation can be found in the code submitted alongside this presentation.</a:t>
            </a:r>
            <a:endParaRPr b="1">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