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notesSlides/notesSlide10.xml" ContentType="application/vnd.openxmlformats-officedocument.presentationml.notesSlide+xml"/>
  <Override PartName="/ppt/theme/themeOverride12.xml" ContentType="application/vnd.openxmlformats-officedocument.themeOverride+xml"/>
  <Override PartName="/ppt/notesSlides/notesSlide11.xml" ContentType="application/vnd.openxmlformats-officedocument.presentationml.notesSlide+xml"/>
  <Override PartName="/ppt/theme/themeOverride13.xml" ContentType="application/vnd.openxmlformats-officedocument.themeOverride+xml"/>
  <Override PartName="/ppt/notesSlides/notesSlide12.xml" ContentType="application/vnd.openxmlformats-officedocument.presentationml.notesSlide+xml"/>
  <Override PartName="/ppt/theme/themeOverride14.xml" ContentType="application/vnd.openxmlformats-officedocument.themeOverride+xml"/>
  <Override PartName="/ppt/notesSlides/notesSlide13.xml" ContentType="application/vnd.openxmlformats-officedocument.presentationml.notesSlide+xml"/>
  <Override PartName="/ppt/theme/themeOverride15.xml" ContentType="application/vnd.openxmlformats-officedocument.themeOverride+xml"/>
  <Override PartName="/ppt/notesSlides/notesSlide14.xml" ContentType="application/vnd.openxmlformats-officedocument.presentationml.notesSlide+xml"/>
  <Override PartName="/ppt/theme/themeOverride16.xml" ContentType="application/vnd.openxmlformats-officedocument.themeOverride+xml"/>
  <Override PartName="/ppt/notesSlides/notesSlide15.xml" ContentType="application/vnd.openxmlformats-officedocument.presentationml.notesSlide+xml"/>
  <Override PartName="/ppt/theme/themeOverride17.xml" ContentType="application/vnd.openxmlformats-officedocument.themeOverride+xml"/>
  <Override PartName="/ppt/notesSlides/notesSlide16.xml" ContentType="application/vnd.openxmlformats-officedocument.presentationml.notesSlide+xml"/>
  <Override PartName="/ppt/theme/themeOverride18.xml" ContentType="application/vnd.openxmlformats-officedocument.themeOverride+xml"/>
  <Override PartName="/ppt/notesSlides/notesSlide17.xml" ContentType="application/vnd.openxmlformats-officedocument.presentationml.notesSlide+xml"/>
  <Override PartName="/ppt/theme/themeOverride19.xml" ContentType="application/vnd.openxmlformats-officedocument.themeOverride+xml"/>
  <Override PartName="/ppt/notesSlides/notesSlide18.xml" ContentType="application/vnd.openxmlformats-officedocument.presentationml.notesSlide+xml"/>
  <Override PartName="/ppt/theme/themeOverride20.xml" ContentType="application/vnd.openxmlformats-officedocument.themeOverride+xml"/>
  <Override PartName="/ppt/notesSlides/notesSlide19.xml" ContentType="application/vnd.openxmlformats-officedocument.presentationml.notesSlide+xml"/>
  <Override PartName="/ppt/theme/themeOverride21.xml" ContentType="application/vnd.openxmlformats-officedocument.themeOverride+xml"/>
  <Override PartName="/ppt/notesSlides/notesSlide20.xml" ContentType="application/vnd.openxmlformats-officedocument.presentationml.notesSlide+xml"/>
  <Override PartName="/ppt/theme/themeOverride22.xml" ContentType="application/vnd.openxmlformats-officedocument.themeOverride+xml"/>
  <Override PartName="/ppt/notesSlides/notesSlide21.xml" ContentType="application/vnd.openxmlformats-officedocument.presentationml.notesSlide+xml"/>
  <Override PartName="/ppt/theme/themeOverride23.xml" ContentType="application/vnd.openxmlformats-officedocument.themeOverride+xml"/>
  <Override PartName="/ppt/notesSlides/notesSlide22.xml" ContentType="application/vnd.openxmlformats-officedocument.presentationml.notesSlide+xml"/>
  <Override PartName="/ppt/theme/themeOverride24.xml" ContentType="application/vnd.openxmlformats-officedocument.themeOverride+xml"/>
  <Override PartName="/ppt/notesSlides/notesSlide23.xml" ContentType="application/vnd.openxmlformats-officedocument.presentationml.notesSlide+xml"/>
  <Override PartName="/ppt/theme/themeOverride25.xml" ContentType="application/vnd.openxmlformats-officedocument.themeOverride+xml"/>
  <Override PartName="/ppt/notesSlides/notesSlide24.xml" ContentType="application/vnd.openxmlformats-officedocument.presentationml.notesSlide+xml"/>
  <Override PartName="/ppt/theme/themeOverride26.xml" ContentType="application/vnd.openxmlformats-officedocument.themeOverride+xml"/>
  <Override PartName="/ppt/notesSlides/notesSlide25.xml" ContentType="application/vnd.openxmlformats-officedocument.presentationml.notesSlide+xml"/>
  <Override PartName="/ppt/theme/themeOverride27.xml" ContentType="application/vnd.openxmlformats-officedocument.themeOverride+xml"/>
  <Override PartName="/ppt/notesSlides/notesSlide26.xml" ContentType="application/vnd.openxmlformats-officedocument.presentationml.notesSlide+xml"/>
  <Override PartName="/ppt/theme/themeOverride28.xml" ContentType="application/vnd.openxmlformats-officedocument.themeOverride+xml"/>
  <Override PartName="/ppt/notesSlides/notesSlide27.xml" ContentType="application/vnd.openxmlformats-officedocument.presentationml.notesSlide+xml"/>
  <Override PartName="/ppt/theme/themeOverride29.xml" ContentType="application/vnd.openxmlformats-officedocument.themeOverr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sldIdLst>
    <p:sldId id="278" r:id="rId5"/>
    <p:sldId id="279" r:id="rId6"/>
    <p:sldId id="307" r:id="rId7"/>
    <p:sldId id="280" r:id="rId8"/>
    <p:sldId id="282" r:id="rId9"/>
    <p:sldId id="283" r:id="rId10"/>
    <p:sldId id="288" r:id="rId11"/>
    <p:sldId id="285" r:id="rId12"/>
    <p:sldId id="286" r:id="rId13"/>
    <p:sldId id="287" r:id="rId14"/>
    <p:sldId id="281" r:id="rId15"/>
    <p:sldId id="294" r:id="rId16"/>
    <p:sldId id="289" r:id="rId17"/>
    <p:sldId id="290" r:id="rId18"/>
    <p:sldId id="291" r:id="rId19"/>
    <p:sldId id="292" r:id="rId20"/>
    <p:sldId id="298" r:id="rId21"/>
    <p:sldId id="299" r:id="rId22"/>
    <p:sldId id="300" r:id="rId23"/>
    <p:sldId id="301" r:id="rId24"/>
    <p:sldId id="302" r:id="rId25"/>
    <p:sldId id="303" r:id="rId26"/>
    <p:sldId id="293" r:id="rId27"/>
    <p:sldId id="295" r:id="rId28"/>
    <p:sldId id="296" r:id="rId29"/>
    <p:sldId id="297" r:id="rId30"/>
    <p:sldId id="308" r:id="rId31"/>
    <p:sldId id="304" r:id="rId32"/>
    <p:sldId id="305" r:id="rId33"/>
    <p:sldId id="30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1331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B2085-D09C-94EF-B0D1-71D9033DE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0CE1BD-1E3A-7881-E9C4-F639100317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0B1DF9-F228-D70D-0BAE-698C730158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515D9B-ED33-8F7C-165D-0761CCCCB1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338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8FA79-CBFF-9353-40E1-3FAD30C08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C2954D-77B6-5C0C-D86C-1AECCDEDFE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2BD33-1925-6EEC-92F8-FC7D9B3192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E1B62A-15EF-8890-23C6-C5D37B83B1A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2457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4CE13-72C1-AA5D-092D-BD2A52979C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BA936E-3113-1DC4-3F01-92A4D83C0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08FC12-36F1-E3D0-EFE3-3ED28B13C1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6ED712-6BE7-261B-602E-270F15E44AB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76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42608-150D-041E-D6E4-A679C3554B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83CBFE-0EBE-86A3-CD32-BEABA1845A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B5CA8B-6322-C223-AA4A-68676A00D6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046978-272B-F11B-FFB0-BFC813D7728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8565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56E16-BC91-485C-53B3-E26F4B6BDA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FEFE84-C45A-4F86-7DE9-89FD82CAB2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A1279F-39A2-A392-72B9-DC4A61914E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9E99D5-51B5-68F0-E430-BAB13AC6055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6053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63C2D-7B28-9831-6D07-417035682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402D5A-1E8D-F6A4-CAFA-40995753C6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C695D4-53A3-6343-BD35-67CF10BB14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D5B584-6DBE-16E9-C8ED-0712E8D5CC4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2321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2AD31-BE17-1589-5BE1-D47F5DB640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8503EF-827E-E115-7415-368E95640E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38A425-2486-611B-AE06-5281F318A2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28F857-DAB5-8D89-5B0F-0A235F17EA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7213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C2BEF-0EC3-1392-5B5F-C09492488F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2EDC99-166E-184F-AD7F-EBEFE3CDC9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553D75-B296-779B-5B18-120BD84066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FB4685-1308-25A6-F30E-9E70B3BE5E1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1752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63ECA-0642-F091-393F-6FC4120136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66CE40-B2EB-E7D6-31BE-66E9BD0512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10B306-CE2A-5B89-2A8C-A01DCA351B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32037B-5A00-0FD4-16C5-FFC15CBB18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6608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F0AF3-43F7-09B2-D74B-3BA2E7A3B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05615E-CB71-8260-D112-191F9CEBED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FBB232-E80C-3973-D3A8-F11CBADEAA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C54212-13AC-3782-3898-A9B79CED63A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9069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666D3-D824-75DF-D3C4-7728E785B4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DA7B3-F9F8-CD1A-D921-F571A68B2D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31CE77-FB17-3709-DD8C-26F1D5933E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CB3C7D-9E79-2946-8D6A-BD3221262F5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3803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A57C5-F031-8671-48E0-9F0DF45700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B070EB-4336-9E0D-E7FA-92993A0F7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CAF5A7-51CF-E03C-2AF8-867CC1B949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03043A-E112-D174-5095-AA9D0402399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0312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5E549-4698-66D7-C114-DB9E0345F2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64A949-E86F-3111-AF74-7B41E7E526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0BF248-8258-CD03-7C58-2497285157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3695-05A3-630B-85DC-B603FA6960D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910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4EB10-914F-1AF7-B0E7-D333133E9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4EC1CD-84D3-21AC-E194-2728ECD7F0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05EEE4-2386-1A24-1769-3248ED6DF8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9D2CC2-2129-3461-09B8-F785428100B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462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C1310-8103-D208-CA25-815007ECAA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76D55-854F-2248-D9F6-1B349D4D11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4A3A5-B3E0-3F7A-1351-70DFE4D819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93CDCE-441A-B0BD-89CB-1D24DFA7AA8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7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35027-8558-A351-09D1-32651121CB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79DCBC-F6AA-945F-161F-BEE9A5409A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DAE377-D0F5-A52D-1CDB-E2FE5BAD2C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B95F0F-2CB3-D08D-4DCC-1FA8EDD86B4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3822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F754D-6A86-7F2F-7596-6712CC9559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611BEE-732D-A5FA-2288-530CC4E64C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5B6F3C-63C7-DB63-30F7-6C6E226406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B0A2CD-38D1-003B-7465-AEB6A6BEA2B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9940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B8908-1A84-1D0E-CE5A-6741362E0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AE8F5C-F657-0E25-4526-DC26EC2059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A419C9-0D17-51FB-0B3D-3E9A6B3FFA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5C54F5-7EB6-0843-18B1-25432F9C8F9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8398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1BC75-8648-5A1F-07DD-35C0D3EF37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978C0E-BF56-8A33-C4A2-C40478AAB5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EDF58E-4044-200C-9189-449BB4C6A5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89F1C3-9CC7-DF53-DEA9-87559FA888C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11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825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757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965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17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783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7261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3765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5/8/2025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9.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20.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hemeOverride" Target="../theme/themeOverride2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9.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7308" y="1940560"/>
            <a:ext cx="4100418" cy="2682240"/>
          </a:xfrm>
        </p:spPr>
        <p:txBody>
          <a:bodyPr>
            <a:normAutofit/>
          </a:bodyPr>
          <a:lstStyle/>
          <a:p>
            <a:pPr>
              <a:lnSpc>
                <a:spcPct val="150000"/>
              </a:lnSpc>
            </a:pPr>
            <a:r>
              <a:rPr lang="en-IN" sz="3600" dirty="0">
                <a:solidFill>
                  <a:schemeClr val="tx1"/>
                </a:solidFill>
                <a:effectLst/>
                <a:latin typeface="Constantia" panose="02030602050306030303" pitchFamily="18" charset="0"/>
              </a:rPr>
              <a:t>Online </a:t>
            </a:r>
            <a:r>
              <a:rPr lang="en-IN" sz="3600" b="0" i="0" dirty="0">
                <a:solidFill>
                  <a:schemeClr val="tx1"/>
                </a:solidFill>
                <a:effectLst/>
                <a:latin typeface="Constantia" panose="02030602050306030303" pitchFamily="18" charset="0"/>
              </a:rPr>
              <a:t>Course Recommendation</a:t>
            </a:r>
            <a:br>
              <a:rPr lang="en-IN" sz="3600" b="0" i="0" dirty="0">
                <a:solidFill>
                  <a:schemeClr val="tx1"/>
                </a:solidFill>
                <a:effectLst/>
                <a:latin typeface="Constantia" panose="02030602050306030303" pitchFamily="18" charset="0"/>
              </a:rPr>
            </a:br>
            <a:r>
              <a:rPr lang="en-IN" sz="4000" b="0" i="0" dirty="0">
                <a:solidFill>
                  <a:schemeClr val="tx1"/>
                </a:solidFill>
                <a:effectLst/>
                <a:latin typeface="Constantia" panose="02030602050306030303" pitchFamily="18" charset="0"/>
              </a:rPr>
              <a:t>P530</a:t>
            </a:r>
            <a:endParaRPr lang="en-US" sz="4000" dirty="0">
              <a:solidFill>
                <a:schemeClr val="tx1"/>
              </a:solidFill>
              <a:latin typeface="Constantia" panose="02030602050306030303" pitchFamily="18" charset="0"/>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467026"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763520" y="609600"/>
            <a:ext cx="8675097" cy="970450"/>
          </a:xfrm>
        </p:spPr>
        <p:txBody>
          <a:bodyPr anchor="b">
            <a:normAutofit/>
          </a:bodyPr>
          <a:lstStyle/>
          <a:p>
            <a:pPr algn="l"/>
            <a:r>
              <a:rPr lang="en-US" sz="4800" dirty="0"/>
              <a:t>Visualizations</a:t>
            </a:r>
          </a:p>
        </p:txBody>
      </p:sp>
      <p:sp>
        <p:nvSpPr>
          <p:cNvPr id="4" name="Rectangle 1">
            <a:extLst>
              <a:ext uri="{FF2B5EF4-FFF2-40B4-BE49-F238E27FC236}">
                <a16:creationId xmlns:a16="http://schemas.microsoft.com/office/drawing/2014/main" id="{7E79F4FC-43CF-26DF-0ED1-2118EC2FF934}"/>
              </a:ext>
            </a:extLst>
          </p:cNvPr>
          <p:cNvSpPr>
            <a:spLocks noGrp="1" noChangeArrowheads="1"/>
          </p:cNvSpPr>
          <p:nvPr>
            <p:ph idx="1"/>
          </p:nvPr>
        </p:nvSpPr>
        <p:spPr bwMode="auto">
          <a:xfrm>
            <a:off x="3128963" y="3988236"/>
            <a:ext cx="839247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285750" indent="-285750" defTabSz="914400" eaLnBrk="0" fontAlgn="base"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49F2A6F-49D1-E5B1-6140-739B0143B279}"/>
              </a:ext>
            </a:extLst>
          </p:cNvPr>
          <p:cNvSpPr txBox="1"/>
          <p:nvPr/>
        </p:nvSpPr>
        <p:spPr>
          <a:xfrm>
            <a:off x="3312160" y="2174240"/>
            <a:ext cx="7731760" cy="646331"/>
          </a:xfrm>
          <a:prstGeom prst="rect">
            <a:avLst/>
          </a:prstGeom>
          <a:noFill/>
        </p:spPr>
        <p:txBody>
          <a:bodyPr wrap="square" rtlCol="0">
            <a:spAutoFit/>
          </a:bodyPr>
          <a:lstStyle/>
          <a:p>
            <a:endParaRPr lang="en-US" dirty="0"/>
          </a:p>
          <a:p>
            <a:endParaRPr lang="en-IN" dirty="0"/>
          </a:p>
        </p:txBody>
      </p:sp>
      <p:pic>
        <p:nvPicPr>
          <p:cNvPr id="8" name="Picture 7" descr="A screenshot of a computer">
            <a:extLst>
              <a:ext uri="{FF2B5EF4-FFF2-40B4-BE49-F238E27FC236}">
                <a16:creationId xmlns:a16="http://schemas.microsoft.com/office/drawing/2014/main" id="{325316BA-04E6-481A-56D7-FAE043D1EDCD}"/>
              </a:ext>
            </a:extLst>
          </p:cNvPr>
          <p:cNvPicPr>
            <a:picLocks noChangeAspect="1"/>
          </p:cNvPicPr>
          <p:nvPr/>
        </p:nvPicPr>
        <p:blipFill>
          <a:blip r:embed="rId7"/>
          <a:srcRect l="9416" t="25035" r="28515" b="7409"/>
          <a:stretch/>
        </p:blipFill>
        <p:spPr>
          <a:xfrm>
            <a:off x="3492735" y="1811105"/>
            <a:ext cx="7567350" cy="4632960"/>
          </a:xfrm>
          <a:prstGeom prst="rect">
            <a:avLst/>
          </a:prstGeom>
        </p:spPr>
      </p:pic>
    </p:spTree>
    <p:extLst>
      <p:ext uri="{BB962C8B-B14F-4D97-AF65-F5344CB8AC3E}">
        <p14:creationId xmlns:p14="http://schemas.microsoft.com/office/powerpoint/2010/main" val="198790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220720" y="609600"/>
            <a:ext cx="8217897" cy="970450"/>
          </a:xfrm>
        </p:spPr>
        <p:txBody>
          <a:bodyPr anchor="b">
            <a:normAutofit/>
          </a:bodyPr>
          <a:lstStyle/>
          <a:p>
            <a:pPr algn="l"/>
            <a:r>
              <a:rPr lang="en-IN" sz="4400" dirty="0"/>
              <a:t>User-Course</a:t>
            </a:r>
            <a:r>
              <a:rPr lang="en-IN" sz="4400" dirty="0">
                <a:solidFill>
                  <a:schemeClr val="tx1"/>
                </a:solidFill>
              </a:rPr>
              <a:t> </a:t>
            </a:r>
            <a:r>
              <a:rPr lang="en-IN" sz="4400" dirty="0"/>
              <a:t>Matrix Analysis</a:t>
            </a:r>
            <a:r>
              <a:rPr lang="en-US" sz="4000" dirty="0">
                <a:solidFill>
                  <a:schemeClr val="tx1"/>
                </a:solidFill>
              </a:rPr>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312160" y="2189649"/>
            <a:ext cx="8686800" cy="3601551"/>
          </a:xfrm>
        </p:spPr>
        <p:txBody>
          <a:bodyPr anchor="t">
            <a:normAutofit fontScale="92500" lnSpcReduction="20000"/>
          </a:bodyPr>
          <a:lstStyle/>
          <a:p>
            <a:pPr marL="36900" indent="0">
              <a:buNone/>
            </a:pPr>
            <a:r>
              <a:rPr lang="en-IN" sz="3600" dirty="0">
                <a:solidFill>
                  <a:schemeClr val="tx1"/>
                </a:solidFill>
              </a:rPr>
              <a:t>📊 Constructed a User-Course interaction matrix</a:t>
            </a:r>
          </a:p>
          <a:p>
            <a:pPr marL="36900" indent="0">
              <a:buNone/>
            </a:pPr>
            <a:r>
              <a:rPr lang="en-IN" sz="3600" dirty="0">
                <a:solidFill>
                  <a:schemeClr val="tx1"/>
                </a:solidFill>
              </a:rPr>
              <a:t>🧮 Sparsity of the matrix: 99.98%</a:t>
            </a:r>
          </a:p>
          <a:p>
            <a:pPr marL="36900" indent="0">
              <a:buNone/>
            </a:pPr>
            <a:r>
              <a:rPr lang="en-IN" sz="3600" dirty="0">
                <a:solidFill>
                  <a:schemeClr val="tx1"/>
                </a:solidFill>
              </a:rPr>
              <a:t>🔍 Indicates very few users have interacted with most courses</a:t>
            </a:r>
          </a:p>
          <a:p>
            <a:pPr marL="36900" indent="0">
              <a:buNone/>
            </a:pPr>
            <a:r>
              <a:rPr lang="en-IN" sz="3600" dirty="0">
                <a:solidFill>
                  <a:schemeClr val="tx1"/>
                </a:solidFill>
              </a:rPr>
              <a:t>💡 Common scenario in recommendation systems (cold start problem)</a:t>
            </a:r>
          </a:p>
          <a:p>
            <a:pPr marL="36900" lvl="0" indent="0">
              <a:buNone/>
            </a:pPr>
            <a:endParaRPr lang="en-US" sz="2400" dirty="0"/>
          </a:p>
        </p:txBody>
      </p:sp>
    </p:spTree>
    <p:extLst>
      <p:ext uri="{BB962C8B-B14F-4D97-AF65-F5344CB8AC3E}">
        <p14:creationId xmlns:p14="http://schemas.microsoft.com/office/powerpoint/2010/main" val="93198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D10CDE6A-198E-D687-FD62-B4F067B7B598}"/>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C7AE509-CBB6-1DBF-A238-945E4F520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C46CED02-D229-1F3E-CAB3-74EE06B68B08}"/>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9BF8E91E-4C62-8A5D-377A-8A42AAB12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D065C44C-7E24-7E35-F5CD-871FB344A333}"/>
              </a:ext>
            </a:extLst>
          </p:cNvPr>
          <p:cNvSpPr>
            <a:spLocks noGrp="1"/>
          </p:cNvSpPr>
          <p:nvPr>
            <p:ph type="title"/>
          </p:nvPr>
        </p:nvSpPr>
        <p:spPr>
          <a:xfrm>
            <a:off x="3220720" y="609600"/>
            <a:ext cx="8217897" cy="970450"/>
          </a:xfrm>
        </p:spPr>
        <p:txBody>
          <a:bodyPr anchor="b">
            <a:normAutofit/>
          </a:bodyPr>
          <a:lstStyle/>
          <a:p>
            <a:pPr algn="l"/>
            <a:r>
              <a:rPr lang="en-US" sz="4000" dirty="0">
                <a:solidFill>
                  <a:schemeClr val="tx1"/>
                </a:solidFill>
              </a:rPr>
              <a:t>Model Building</a:t>
            </a:r>
          </a:p>
        </p:txBody>
      </p:sp>
      <p:sp>
        <p:nvSpPr>
          <p:cNvPr id="24" name="Content Placeholder 2">
            <a:extLst>
              <a:ext uri="{FF2B5EF4-FFF2-40B4-BE49-F238E27FC236}">
                <a16:creationId xmlns:a16="http://schemas.microsoft.com/office/drawing/2014/main" id="{9AFBB019-E8FF-C9D9-397B-731CC179E9EC}"/>
              </a:ext>
            </a:extLst>
          </p:cNvPr>
          <p:cNvSpPr>
            <a:spLocks noGrp="1"/>
          </p:cNvSpPr>
          <p:nvPr>
            <p:ph idx="1"/>
          </p:nvPr>
        </p:nvSpPr>
        <p:spPr>
          <a:xfrm>
            <a:off x="3312160" y="2189649"/>
            <a:ext cx="8686800" cy="3601551"/>
          </a:xfrm>
        </p:spPr>
        <p:txBody>
          <a:bodyPr anchor="t">
            <a:normAutofit/>
          </a:bodyPr>
          <a:lstStyle/>
          <a:p>
            <a:pPr marL="36900" lvl="0" indent="0">
              <a:buNone/>
            </a:pPr>
            <a:endParaRPr lang="en-US" sz="2400" dirty="0"/>
          </a:p>
        </p:txBody>
      </p:sp>
    </p:spTree>
    <p:extLst>
      <p:ext uri="{BB962C8B-B14F-4D97-AF65-F5344CB8AC3E}">
        <p14:creationId xmlns:p14="http://schemas.microsoft.com/office/powerpoint/2010/main" val="2388273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88055E9D-D9F8-42C1-CA96-D8F8664B6A5B}"/>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608739E-8802-09BD-00C6-728E786A0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57225832-DA44-D174-E247-F7B14A388472}"/>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BB23409E-905C-15CD-44EA-A9F4E2B38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C84597A6-DBB6-1548-D0D5-B1F3D333362C}"/>
              </a:ext>
            </a:extLst>
          </p:cNvPr>
          <p:cNvSpPr>
            <a:spLocks noGrp="1"/>
          </p:cNvSpPr>
          <p:nvPr>
            <p:ph type="title"/>
          </p:nvPr>
        </p:nvSpPr>
        <p:spPr>
          <a:xfrm>
            <a:off x="3220720" y="609600"/>
            <a:ext cx="8217897" cy="970450"/>
          </a:xfrm>
        </p:spPr>
        <p:txBody>
          <a:bodyPr anchor="b">
            <a:normAutofit/>
          </a:bodyPr>
          <a:lstStyle/>
          <a:p>
            <a:pPr algn="l"/>
            <a:r>
              <a:rPr lang="en-IN" sz="4400" dirty="0"/>
              <a:t>Data Preprocessing</a:t>
            </a:r>
            <a:endParaRPr lang="en-US" sz="4400" dirty="0">
              <a:solidFill>
                <a:schemeClr val="tx1"/>
              </a:solidFill>
            </a:endParaRPr>
          </a:p>
        </p:txBody>
      </p:sp>
      <p:sp>
        <p:nvSpPr>
          <p:cNvPr id="24" name="Content Placeholder 2">
            <a:extLst>
              <a:ext uri="{FF2B5EF4-FFF2-40B4-BE49-F238E27FC236}">
                <a16:creationId xmlns:a16="http://schemas.microsoft.com/office/drawing/2014/main" id="{18131EA3-E2E5-4C74-A252-467C524E376C}"/>
              </a:ext>
            </a:extLst>
          </p:cNvPr>
          <p:cNvSpPr>
            <a:spLocks noGrp="1"/>
          </p:cNvSpPr>
          <p:nvPr>
            <p:ph idx="1"/>
          </p:nvPr>
        </p:nvSpPr>
        <p:spPr>
          <a:xfrm>
            <a:off x="2844800" y="2189649"/>
            <a:ext cx="9154160" cy="3601551"/>
          </a:xfrm>
        </p:spPr>
        <p:txBody>
          <a:bodyPr anchor="t">
            <a:normAutofit/>
          </a:bodyPr>
          <a:lstStyle/>
          <a:p>
            <a:pPr lvl="0">
              <a:buFont typeface="Wingdings" panose="05000000000000000000" pitchFamily="2" charset="2"/>
              <a:buChar char="Ø"/>
            </a:pPr>
            <a:r>
              <a:rPr lang="en-US" sz="3200" dirty="0"/>
              <a:t>Encodes categorical features (course_name,instructor,difficulty_level,study_material_available) using </a:t>
            </a:r>
            <a:r>
              <a:rPr lang="en-US" sz="3200" dirty="0" err="1"/>
              <a:t>LabelEncoder</a:t>
            </a:r>
            <a:r>
              <a:rPr lang="en-US" sz="3200" dirty="0"/>
              <a:t>.</a:t>
            </a:r>
          </a:p>
          <a:p>
            <a:pPr lvl="0">
              <a:buFont typeface="Wingdings" panose="05000000000000000000" pitchFamily="2" charset="2"/>
              <a:buChar char="Ø"/>
            </a:pPr>
            <a:r>
              <a:rPr lang="en-US" sz="3200" dirty="0"/>
              <a:t>Normalize numeric features like course </a:t>
            </a:r>
            <a:r>
              <a:rPr lang="en-US" sz="3200" dirty="0" err="1"/>
              <a:t>duration,price,rating</a:t>
            </a:r>
            <a:r>
              <a:rPr lang="en-US" sz="3200" dirty="0"/>
              <a:t> and engagement metrics using </a:t>
            </a:r>
            <a:r>
              <a:rPr lang="en-US" sz="3200" dirty="0" err="1"/>
              <a:t>MinMaxScaler</a:t>
            </a:r>
            <a:r>
              <a:rPr lang="en-US" sz="3200" dirty="0"/>
              <a:t>.</a:t>
            </a:r>
          </a:p>
        </p:txBody>
      </p:sp>
    </p:spTree>
    <p:extLst>
      <p:ext uri="{BB962C8B-B14F-4D97-AF65-F5344CB8AC3E}">
        <p14:creationId xmlns:p14="http://schemas.microsoft.com/office/powerpoint/2010/main" val="110347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3B3B87F8-0ADC-B2A0-8ABE-305314F2E2AC}"/>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5911C51-C504-B739-A7C3-0AD17CF9C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A9A5CE93-FBA4-AEA3-1DDD-6970BED956C5}"/>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C8BD0557-070C-7E46-749B-EB7BF8EC48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5469F5C8-DB67-EB70-B126-34E44DBF89F9}"/>
              </a:ext>
            </a:extLst>
          </p:cNvPr>
          <p:cNvSpPr>
            <a:spLocks noGrp="1"/>
          </p:cNvSpPr>
          <p:nvPr>
            <p:ph type="title"/>
          </p:nvPr>
        </p:nvSpPr>
        <p:spPr>
          <a:xfrm>
            <a:off x="3220720" y="609600"/>
            <a:ext cx="8217897" cy="970450"/>
          </a:xfrm>
        </p:spPr>
        <p:txBody>
          <a:bodyPr anchor="b">
            <a:normAutofit/>
          </a:bodyPr>
          <a:lstStyle/>
          <a:p>
            <a:pPr algn="l"/>
            <a:r>
              <a:rPr lang="en-IN" sz="4400" dirty="0"/>
              <a:t>Popularity-Based Recommendation</a:t>
            </a:r>
            <a:endParaRPr lang="en-US" sz="4400" dirty="0">
              <a:solidFill>
                <a:schemeClr val="tx1"/>
              </a:solidFill>
            </a:endParaRPr>
          </a:p>
        </p:txBody>
      </p:sp>
      <p:sp>
        <p:nvSpPr>
          <p:cNvPr id="24" name="Content Placeholder 2">
            <a:extLst>
              <a:ext uri="{FF2B5EF4-FFF2-40B4-BE49-F238E27FC236}">
                <a16:creationId xmlns:a16="http://schemas.microsoft.com/office/drawing/2014/main" id="{5DE10B24-6C13-40EB-10F4-449CDE850DB0}"/>
              </a:ext>
            </a:extLst>
          </p:cNvPr>
          <p:cNvSpPr>
            <a:spLocks noGrp="1"/>
          </p:cNvSpPr>
          <p:nvPr>
            <p:ph idx="1"/>
          </p:nvPr>
        </p:nvSpPr>
        <p:spPr>
          <a:xfrm>
            <a:off x="2781300" y="2189649"/>
            <a:ext cx="9283700" cy="4058751"/>
          </a:xfrm>
        </p:spPr>
        <p:txBody>
          <a:bodyPr anchor="t">
            <a:normAutofit/>
          </a:bodyPr>
          <a:lstStyle/>
          <a:p>
            <a:pPr lvl="0">
              <a:buFont typeface="Wingdings" panose="05000000000000000000" pitchFamily="2" charset="2"/>
              <a:buChar char="Ø"/>
            </a:pPr>
            <a:r>
              <a:rPr lang="en-US" sz="3200" dirty="0"/>
              <a:t>Simple approach to recommend </a:t>
            </a:r>
            <a:r>
              <a:rPr lang="en-US" sz="3200" dirty="0" err="1"/>
              <a:t>couses</a:t>
            </a:r>
            <a:r>
              <a:rPr lang="en-US" sz="3200" dirty="0"/>
              <a:t> based on highest enrollment numbers.</a:t>
            </a:r>
          </a:p>
          <a:p>
            <a:pPr lvl="0">
              <a:buFont typeface="Wingdings" panose="05000000000000000000" pitchFamily="2" charset="2"/>
              <a:buChar char="Ø"/>
            </a:pPr>
            <a:r>
              <a:rPr lang="en-US" sz="3200" dirty="0"/>
              <a:t>Returns top N popular courses sorted by </a:t>
            </a:r>
            <a:r>
              <a:rPr lang="en-US" sz="3200" dirty="0" err="1"/>
              <a:t>enrollment_numbers</a:t>
            </a:r>
            <a:r>
              <a:rPr lang="en-US" sz="3200" dirty="0"/>
              <a:t>.</a:t>
            </a:r>
          </a:p>
        </p:txBody>
      </p:sp>
    </p:spTree>
    <p:extLst>
      <p:ext uri="{BB962C8B-B14F-4D97-AF65-F5344CB8AC3E}">
        <p14:creationId xmlns:p14="http://schemas.microsoft.com/office/powerpoint/2010/main" val="4026021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DCC51641-1211-87C9-FC12-1058F487871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AF24DCE-B1EF-1C71-359F-026A58BB8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BFAA013F-B8DB-D49B-0B5C-A3FD93CB53B3}"/>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AD93E7A9-917C-8B41-5172-D910CE1756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CB57B164-DE7B-2B5F-63D9-6536514B40E6}"/>
              </a:ext>
            </a:extLst>
          </p:cNvPr>
          <p:cNvSpPr>
            <a:spLocks noGrp="1"/>
          </p:cNvSpPr>
          <p:nvPr>
            <p:ph type="title"/>
          </p:nvPr>
        </p:nvSpPr>
        <p:spPr>
          <a:xfrm>
            <a:off x="3220720" y="609600"/>
            <a:ext cx="8217897" cy="970450"/>
          </a:xfrm>
        </p:spPr>
        <p:txBody>
          <a:bodyPr anchor="b">
            <a:normAutofit/>
          </a:bodyPr>
          <a:lstStyle/>
          <a:p>
            <a:pPr algn="l"/>
            <a:r>
              <a:rPr lang="en-IN" sz="4400" dirty="0"/>
              <a:t>Content-Based Filtering</a:t>
            </a:r>
            <a:endParaRPr lang="en-US" sz="4400" dirty="0">
              <a:solidFill>
                <a:schemeClr val="tx1"/>
              </a:solidFill>
            </a:endParaRPr>
          </a:p>
        </p:txBody>
      </p:sp>
      <p:sp>
        <p:nvSpPr>
          <p:cNvPr id="24" name="Content Placeholder 2">
            <a:extLst>
              <a:ext uri="{FF2B5EF4-FFF2-40B4-BE49-F238E27FC236}">
                <a16:creationId xmlns:a16="http://schemas.microsoft.com/office/drawing/2014/main" id="{5E9EA886-0421-3C69-B34E-7E8CB6C3C850}"/>
              </a:ext>
            </a:extLst>
          </p:cNvPr>
          <p:cNvSpPr>
            <a:spLocks noGrp="1"/>
          </p:cNvSpPr>
          <p:nvPr>
            <p:ph idx="1"/>
          </p:nvPr>
        </p:nvSpPr>
        <p:spPr>
          <a:xfrm>
            <a:off x="2781300" y="1739901"/>
            <a:ext cx="9283700" cy="4508500"/>
          </a:xfrm>
        </p:spPr>
        <p:txBody>
          <a:bodyPr anchor="t">
            <a:normAutofit fontScale="92500" lnSpcReduction="10000"/>
          </a:bodyPr>
          <a:lstStyle/>
          <a:p>
            <a:pPr lvl="0">
              <a:buFont typeface="Wingdings" panose="05000000000000000000" pitchFamily="2" charset="2"/>
              <a:buChar char="Ø"/>
            </a:pPr>
            <a:r>
              <a:rPr lang="en-US" sz="3200" dirty="0"/>
              <a:t>Uses three </a:t>
            </a:r>
            <a:r>
              <a:rPr lang="en-US" sz="3200" dirty="0" err="1"/>
              <a:t>fetures</a:t>
            </a:r>
            <a:r>
              <a:rPr lang="en-US" sz="3200" dirty="0"/>
              <a:t> (</a:t>
            </a:r>
            <a:r>
              <a:rPr lang="en-US" sz="3200" dirty="0" err="1"/>
              <a:t>enrollment_numbers,previous_courses_taken,time_spent_hours</a:t>
            </a:r>
            <a:r>
              <a:rPr lang="en-US" sz="3200" dirty="0"/>
              <a:t>) to create a user profile vector.</a:t>
            </a:r>
          </a:p>
          <a:p>
            <a:pPr lvl="0">
              <a:buFont typeface="Wingdings" panose="05000000000000000000" pitchFamily="2" charset="2"/>
              <a:buChar char="Ø"/>
            </a:pPr>
            <a:r>
              <a:rPr lang="en-US" sz="3200" dirty="0"/>
              <a:t>Scales these features for the input and the dataset.</a:t>
            </a:r>
          </a:p>
          <a:p>
            <a:pPr lvl="0">
              <a:buFont typeface="Wingdings" panose="05000000000000000000" pitchFamily="2" charset="2"/>
              <a:buChar char="Ø"/>
            </a:pPr>
            <a:r>
              <a:rPr lang="en-US" sz="3200" dirty="0"/>
              <a:t>Calculates cosine similarity between the user profile and courses to find the most similar courses.</a:t>
            </a:r>
          </a:p>
          <a:p>
            <a:pPr lvl="0">
              <a:buFont typeface="Wingdings" panose="05000000000000000000" pitchFamily="2" charset="2"/>
              <a:buChar char="Ø"/>
            </a:pPr>
            <a:r>
              <a:rPr lang="en-US" sz="3200" dirty="0"/>
              <a:t>Returns the top N courses most similar to the input profile.</a:t>
            </a:r>
          </a:p>
        </p:txBody>
      </p:sp>
    </p:spTree>
    <p:extLst>
      <p:ext uri="{BB962C8B-B14F-4D97-AF65-F5344CB8AC3E}">
        <p14:creationId xmlns:p14="http://schemas.microsoft.com/office/powerpoint/2010/main" val="421163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B1503E08-93A7-5182-8930-39BD390D5227}"/>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BE51E11-465E-7878-07E7-7B1AEB848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3BF6F127-BFD9-0077-5D44-0B51FFEF4236}"/>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DC1721DD-A3D2-724F-FA85-D0EC96804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F2D3D057-1112-EEF5-9C8F-CE59F058A988}"/>
              </a:ext>
            </a:extLst>
          </p:cNvPr>
          <p:cNvSpPr>
            <a:spLocks noGrp="1"/>
          </p:cNvSpPr>
          <p:nvPr>
            <p:ph type="title"/>
          </p:nvPr>
        </p:nvSpPr>
        <p:spPr>
          <a:xfrm>
            <a:off x="2946400" y="355600"/>
            <a:ext cx="9283700" cy="939800"/>
          </a:xfrm>
        </p:spPr>
        <p:txBody>
          <a:bodyPr anchor="b">
            <a:noAutofit/>
          </a:bodyPr>
          <a:lstStyle/>
          <a:p>
            <a:pPr algn="l"/>
            <a:r>
              <a:rPr lang="en-US" sz="4400" dirty="0">
                <a:solidFill>
                  <a:schemeClr val="tx1"/>
                </a:solidFill>
              </a:rPr>
              <a:t>Collaborative Filtering</a:t>
            </a:r>
          </a:p>
        </p:txBody>
      </p:sp>
      <p:sp>
        <p:nvSpPr>
          <p:cNvPr id="24" name="Content Placeholder 2">
            <a:extLst>
              <a:ext uri="{FF2B5EF4-FFF2-40B4-BE49-F238E27FC236}">
                <a16:creationId xmlns:a16="http://schemas.microsoft.com/office/drawing/2014/main" id="{85E4AB71-6C92-DEF6-0C7B-4026BDD1EC13}"/>
              </a:ext>
            </a:extLst>
          </p:cNvPr>
          <p:cNvSpPr>
            <a:spLocks noGrp="1"/>
          </p:cNvSpPr>
          <p:nvPr>
            <p:ph idx="1"/>
          </p:nvPr>
        </p:nvSpPr>
        <p:spPr>
          <a:xfrm>
            <a:off x="2781300" y="1739901"/>
            <a:ext cx="9283700" cy="4508500"/>
          </a:xfrm>
        </p:spPr>
        <p:txBody>
          <a:bodyPr anchor="t">
            <a:normAutofit/>
          </a:bodyPr>
          <a:lstStyle/>
          <a:p>
            <a:pPr lvl="0">
              <a:buFont typeface="Wingdings" panose="05000000000000000000" pitchFamily="2" charset="2"/>
              <a:buChar char="Ø"/>
            </a:pPr>
            <a:r>
              <a:rPr lang="en-US" sz="3200" dirty="0"/>
              <a:t>Recommends courses based on preferences of similar users.</a:t>
            </a:r>
          </a:p>
          <a:p>
            <a:pPr lvl="0">
              <a:buFont typeface="Wingdings" panose="05000000000000000000" pitchFamily="2" charset="2"/>
              <a:buChar char="Ø"/>
            </a:pPr>
            <a:r>
              <a:rPr lang="en-US" sz="3200" dirty="0"/>
              <a:t>Needs enough user-item interaction data.</a:t>
            </a:r>
          </a:p>
          <a:p>
            <a:pPr lvl="0">
              <a:buFont typeface="Wingdings" panose="05000000000000000000" pitchFamily="2" charset="2"/>
              <a:buChar char="Ø"/>
            </a:pPr>
            <a:r>
              <a:rPr lang="en-US" sz="3200" dirty="0"/>
              <a:t>Struggles with cold-start problems for new users or items.</a:t>
            </a:r>
          </a:p>
        </p:txBody>
      </p:sp>
    </p:spTree>
    <p:extLst>
      <p:ext uri="{BB962C8B-B14F-4D97-AF65-F5344CB8AC3E}">
        <p14:creationId xmlns:p14="http://schemas.microsoft.com/office/powerpoint/2010/main" val="2390651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B3A9ADED-6FF9-6A73-1EB7-5D95A2F2F26D}"/>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01F36D4-DDB9-2AC7-5D15-B099027B0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7CA94B8-F7DF-1799-C428-D94BBF3C6851}"/>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FD7F6292-C9FC-887D-23B6-0B8220B8BE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A5F17428-BED7-7F53-AE4B-B587013E1E95}"/>
              </a:ext>
            </a:extLst>
          </p:cNvPr>
          <p:cNvSpPr>
            <a:spLocks noGrp="1"/>
          </p:cNvSpPr>
          <p:nvPr>
            <p:ph type="title"/>
          </p:nvPr>
        </p:nvSpPr>
        <p:spPr>
          <a:xfrm>
            <a:off x="2946400" y="355600"/>
            <a:ext cx="9283700" cy="939800"/>
          </a:xfrm>
        </p:spPr>
        <p:txBody>
          <a:bodyPr anchor="b">
            <a:noAutofit/>
          </a:bodyPr>
          <a:lstStyle/>
          <a:p>
            <a:pPr algn="l"/>
            <a:r>
              <a:rPr lang="en-US" sz="4400" dirty="0">
                <a:solidFill>
                  <a:schemeClr val="tx1"/>
                </a:solidFill>
              </a:rPr>
              <a:t>KNN Recommendation</a:t>
            </a:r>
          </a:p>
        </p:txBody>
      </p:sp>
      <p:sp>
        <p:nvSpPr>
          <p:cNvPr id="24" name="Content Placeholder 2">
            <a:extLst>
              <a:ext uri="{FF2B5EF4-FFF2-40B4-BE49-F238E27FC236}">
                <a16:creationId xmlns:a16="http://schemas.microsoft.com/office/drawing/2014/main" id="{06924340-147F-3727-DE61-8FB49D88390A}"/>
              </a:ext>
            </a:extLst>
          </p:cNvPr>
          <p:cNvSpPr>
            <a:spLocks noGrp="1"/>
          </p:cNvSpPr>
          <p:nvPr>
            <p:ph idx="1"/>
          </p:nvPr>
        </p:nvSpPr>
        <p:spPr>
          <a:xfrm>
            <a:off x="2781300" y="1739901"/>
            <a:ext cx="9283700" cy="4508500"/>
          </a:xfrm>
        </p:spPr>
        <p:txBody>
          <a:bodyPr anchor="t">
            <a:normAutofit/>
          </a:bodyPr>
          <a:lstStyle/>
          <a:p>
            <a:pPr lvl="0">
              <a:buFont typeface="Wingdings" panose="05000000000000000000" pitchFamily="2" charset="2"/>
              <a:buChar char="Ø"/>
            </a:pPr>
            <a:r>
              <a:rPr lang="en-US" sz="3200" dirty="0"/>
              <a:t>Finds similar users (user-based) or similar items(item-based) using distance/similarity measures.</a:t>
            </a:r>
          </a:p>
          <a:p>
            <a:pPr lvl="0">
              <a:buFont typeface="Wingdings" panose="05000000000000000000" pitchFamily="2" charset="2"/>
              <a:buChar char="Ø"/>
            </a:pPr>
            <a:r>
              <a:rPr lang="en-US" sz="3200" dirty="0"/>
              <a:t>Simpler alternative to matrix factorization.</a:t>
            </a:r>
          </a:p>
          <a:p>
            <a:pPr lvl="0">
              <a:buFont typeface="Wingdings" panose="05000000000000000000" pitchFamily="2" charset="2"/>
              <a:buChar char="Ø"/>
            </a:pPr>
            <a:r>
              <a:rPr lang="en-US" sz="3200" dirty="0"/>
              <a:t>Requires computation of distances between feature vectors.</a:t>
            </a:r>
          </a:p>
        </p:txBody>
      </p:sp>
    </p:spTree>
    <p:extLst>
      <p:ext uri="{BB962C8B-B14F-4D97-AF65-F5344CB8AC3E}">
        <p14:creationId xmlns:p14="http://schemas.microsoft.com/office/powerpoint/2010/main" val="1589751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505068B0-3BD8-CE60-2521-0E6E5753B38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480F855-3AE3-1DFD-5279-484CF5CB6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5117CA17-0ECC-E045-63DD-A91DF87DF34D}"/>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D30215B9-E94F-28A2-9101-FC094973FC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7F489E94-37EC-9492-8501-D9170CC1376E}"/>
              </a:ext>
            </a:extLst>
          </p:cNvPr>
          <p:cNvSpPr>
            <a:spLocks noGrp="1"/>
          </p:cNvSpPr>
          <p:nvPr>
            <p:ph type="title"/>
          </p:nvPr>
        </p:nvSpPr>
        <p:spPr>
          <a:xfrm>
            <a:off x="2946400" y="355600"/>
            <a:ext cx="9283700" cy="939800"/>
          </a:xfrm>
        </p:spPr>
        <p:txBody>
          <a:bodyPr anchor="b">
            <a:noAutofit/>
          </a:bodyPr>
          <a:lstStyle/>
          <a:p>
            <a:pPr algn="l"/>
            <a:r>
              <a:rPr lang="en-US" sz="4400" dirty="0">
                <a:solidFill>
                  <a:schemeClr val="tx1"/>
                </a:solidFill>
              </a:rPr>
              <a:t>Utility-Based Recommendation</a:t>
            </a:r>
          </a:p>
        </p:txBody>
      </p:sp>
      <p:sp>
        <p:nvSpPr>
          <p:cNvPr id="24" name="Content Placeholder 2">
            <a:extLst>
              <a:ext uri="{FF2B5EF4-FFF2-40B4-BE49-F238E27FC236}">
                <a16:creationId xmlns:a16="http://schemas.microsoft.com/office/drawing/2014/main" id="{B584B623-AD44-7994-EB1A-1655CCD125D9}"/>
              </a:ext>
            </a:extLst>
          </p:cNvPr>
          <p:cNvSpPr>
            <a:spLocks noGrp="1"/>
          </p:cNvSpPr>
          <p:nvPr>
            <p:ph idx="1"/>
          </p:nvPr>
        </p:nvSpPr>
        <p:spPr>
          <a:xfrm>
            <a:off x="2781300" y="1739901"/>
            <a:ext cx="9283700" cy="4508500"/>
          </a:xfrm>
        </p:spPr>
        <p:txBody>
          <a:bodyPr anchor="t">
            <a:normAutofit/>
          </a:bodyPr>
          <a:lstStyle/>
          <a:p>
            <a:pPr lvl="0">
              <a:buFont typeface="Wingdings" panose="05000000000000000000" pitchFamily="2" charset="2"/>
              <a:buChar char="Ø"/>
            </a:pPr>
            <a:r>
              <a:rPr lang="en-US" sz="3200" dirty="0"/>
              <a:t>Makes recommendations based on calculated utility scores per user.</a:t>
            </a:r>
          </a:p>
          <a:p>
            <a:pPr lvl="0">
              <a:buFont typeface="Wingdings" panose="05000000000000000000" pitchFamily="2" charset="2"/>
              <a:buChar char="Ø"/>
            </a:pPr>
            <a:r>
              <a:rPr lang="en-US" sz="3200" dirty="0"/>
              <a:t>Utility can combine various inputs(</a:t>
            </a:r>
            <a:r>
              <a:rPr lang="en-US" sz="3200" dirty="0" err="1"/>
              <a:t>ratings,engagements,preferences</a:t>
            </a:r>
            <a:r>
              <a:rPr lang="en-US" sz="3200" dirty="0"/>
              <a:t>).</a:t>
            </a:r>
          </a:p>
          <a:p>
            <a:pPr lvl="0">
              <a:buFont typeface="Wingdings" panose="05000000000000000000" pitchFamily="2" charset="2"/>
              <a:buChar char="Ø"/>
            </a:pPr>
            <a:r>
              <a:rPr lang="en-US" sz="3200" dirty="0"/>
              <a:t>Focused on maximizing user satisfaction.</a:t>
            </a:r>
          </a:p>
        </p:txBody>
      </p:sp>
    </p:spTree>
    <p:extLst>
      <p:ext uri="{BB962C8B-B14F-4D97-AF65-F5344CB8AC3E}">
        <p14:creationId xmlns:p14="http://schemas.microsoft.com/office/powerpoint/2010/main" val="149340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F9C26D4D-DBCA-3CC7-3BBC-CBED99BA8766}"/>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D513186-64DF-1F9D-F66A-97B6E094F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C776575A-3504-0685-B856-5ACF1D6709CC}"/>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918919F7-4089-7919-A387-1F27AE6C65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DEF68B1B-3790-42B2-B514-6EC383FB4929}"/>
              </a:ext>
            </a:extLst>
          </p:cNvPr>
          <p:cNvSpPr>
            <a:spLocks noGrp="1"/>
          </p:cNvSpPr>
          <p:nvPr>
            <p:ph type="title"/>
          </p:nvPr>
        </p:nvSpPr>
        <p:spPr>
          <a:xfrm>
            <a:off x="2946400" y="355600"/>
            <a:ext cx="9283700" cy="939800"/>
          </a:xfrm>
        </p:spPr>
        <p:txBody>
          <a:bodyPr anchor="b">
            <a:noAutofit/>
          </a:bodyPr>
          <a:lstStyle/>
          <a:p>
            <a:pPr algn="l"/>
            <a:r>
              <a:rPr lang="en-US" sz="4400" dirty="0">
                <a:solidFill>
                  <a:schemeClr val="tx1"/>
                </a:solidFill>
              </a:rPr>
              <a:t>Knowledge-Based Recommendation</a:t>
            </a:r>
          </a:p>
        </p:txBody>
      </p:sp>
      <p:sp>
        <p:nvSpPr>
          <p:cNvPr id="24" name="Content Placeholder 2">
            <a:extLst>
              <a:ext uri="{FF2B5EF4-FFF2-40B4-BE49-F238E27FC236}">
                <a16:creationId xmlns:a16="http://schemas.microsoft.com/office/drawing/2014/main" id="{2A0E69FF-62E3-CD00-9D76-F353B1D25FB7}"/>
              </a:ext>
            </a:extLst>
          </p:cNvPr>
          <p:cNvSpPr>
            <a:spLocks noGrp="1"/>
          </p:cNvSpPr>
          <p:nvPr>
            <p:ph idx="1"/>
          </p:nvPr>
        </p:nvSpPr>
        <p:spPr>
          <a:xfrm>
            <a:off x="2781300" y="1739901"/>
            <a:ext cx="9283700" cy="4508500"/>
          </a:xfrm>
        </p:spPr>
        <p:txBody>
          <a:bodyPr anchor="t">
            <a:normAutofit/>
          </a:bodyPr>
          <a:lstStyle/>
          <a:p>
            <a:pPr lvl="0">
              <a:buFont typeface="Wingdings" panose="05000000000000000000" pitchFamily="2" charset="2"/>
              <a:buChar char="Ø"/>
            </a:pPr>
            <a:r>
              <a:rPr lang="en-US" sz="3200" dirty="0"/>
              <a:t>Recommends courses using explicit knowledge about user preferences and course attributes.</a:t>
            </a:r>
          </a:p>
          <a:p>
            <a:pPr lvl="0">
              <a:buFont typeface="Wingdings" panose="05000000000000000000" pitchFamily="2" charset="2"/>
              <a:buChar char="Ø"/>
            </a:pPr>
            <a:r>
              <a:rPr lang="en-US" sz="3200" dirty="0"/>
              <a:t>Works </a:t>
            </a:r>
            <a:r>
              <a:rPr lang="en-US" sz="3200" dirty="0" err="1"/>
              <a:t>wll</a:t>
            </a:r>
            <a:r>
              <a:rPr lang="en-US" sz="3200" dirty="0"/>
              <a:t> when historical data is insufficient.</a:t>
            </a:r>
          </a:p>
          <a:p>
            <a:pPr lvl="0">
              <a:buFont typeface="Wingdings" panose="05000000000000000000" pitchFamily="2" charset="2"/>
              <a:buChar char="Ø"/>
            </a:pPr>
            <a:r>
              <a:rPr lang="en-US" sz="3200" dirty="0"/>
              <a:t>Often rule-based or uses </a:t>
            </a:r>
            <a:r>
              <a:rPr lang="en-US" sz="3200" dirty="0" err="1"/>
              <a:t>contraints</a:t>
            </a:r>
            <a:r>
              <a:rPr lang="en-US" sz="3200" dirty="0"/>
              <a:t> set by users.(</a:t>
            </a:r>
            <a:r>
              <a:rPr lang="en-US" sz="3200" dirty="0" err="1"/>
              <a:t>e.g</a:t>
            </a:r>
            <a:r>
              <a:rPr lang="en-US" sz="3200" dirty="0"/>
              <a:t> ‘Only certified under 2 hours’.)</a:t>
            </a:r>
          </a:p>
          <a:p>
            <a:pPr lvl="0">
              <a:buFont typeface="Wingdings" panose="05000000000000000000" pitchFamily="2" charset="2"/>
              <a:buChar char="Ø"/>
            </a:pPr>
            <a:endParaRPr lang="en-US" sz="3200" dirty="0"/>
          </a:p>
        </p:txBody>
      </p:sp>
    </p:spTree>
    <p:extLst>
      <p:ext uri="{BB962C8B-B14F-4D97-AF65-F5344CB8AC3E}">
        <p14:creationId xmlns:p14="http://schemas.microsoft.com/office/powerpoint/2010/main" val="335735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Team Members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solidFill>
                  <a:schemeClr val="tx1"/>
                </a:solidFill>
              </a:rPr>
              <a:t>Keerthi Mani Purna Chandrika	</a:t>
            </a:r>
          </a:p>
          <a:p>
            <a:pPr marL="36900" lvl="0" indent="0">
              <a:buNone/>
            </a:pPr>
            <a:r>
              <a:rPr lang="en-US" sz="2400" dirty="0">
                <a:solidFill>
                  <a:schemeClr val="tx1"/>
                </a:solidFill>
              </a:rPr>
              <a:t>ASWANTH TK	</a:t>
            </a:r>
          </a:p>
          <a:p>
            <a:pPr marL="36900" lvl="0" indent="0">
              <a:buNone/>
            </a:pPr>
            <a:r>
              <a:rPr lang="en-US" sz="2400" dirty="0" err="1">
                <a:solidFill>
                  <a:schemeClr val="tx1"/>
                </a:solidFill>
              </a:rPr>
              <a:t>Jithin</a:t>
            </a:r>
            <a:r>
              <a:rPr lang="en-US" sz="2400" dirty="0">
                <a:solidFill>
                  <a:schemeClr val="tx1"/>
                </a:solidFill>
              </a:rPr>
              <a:t> K S	</a:t>
            </a:r>
          </a:p>
          <a:p>
            <a:pPr marL="36900" lvl="0" indent="0">
              <a:buNone/>
            </a:pPr>
            <a:r>
              <a:rPr lang="en-US" sz="2400" dirty="0">
                <a:solidFill>
                  <a:schemeClr val="tx1"/>
                </a:solidFill>
              </a:rPr>
              <a:t>Sonam Akshay </a:t>
            </a:r>
            <a:r>
              <a:rPr lang="en-US" sz="2400" dirty="0" err="1">
                <a:solidFill>
                  <a:schemeClr val="tx1"/>
                </a:solidFill>
              </a:rPr>
              <a:t>Sherkar</a:t>
            </a:r>
            <a:r>
              <a:rPr lang="en-US" sz="2400" dirty="0">
                <a:solidFill>
                  <a:schemeClr val="tx1"/>
                </a:solidFill>
              </a:rPr>
              <a:t>	</a:t>
            </a:r>
          </a:p>
          <a:p>
            <a:pPr marL="36900" lvl="0" indent="0">
              <a:buNone/>
            </a:pPr>
            <a:r>
              <a:rPr lang="en-US" sz="2400" dirty="0">
                <a:solidFill>
                  <a:schemeClr val="tx1"/>
                </a:solidFill>
              </a:rPr>
              <a:t>Saurabh Sanjay </a:t>
            </a:r>
            <a:r>
              <a:rPr lang="en-US" sz="2400" dirty="0" err="1">
                <a:solidFill>
                  <a:schemeClr val="tx1"/>
                </a:solidFill>
              </a:rPr>
              <a:t>Lonari</a:t>
            </a:r>
            <a:r>
              <a:rPr lang="en-US" sz="2400" dirty="0">
                <a:solidFill>
                  <a:schemeClr val="tx1"/>
                </a:solidFill>
              </a:rPr>
              <a:t>	</a:t>
            </a:r>
          </a:p>
          <a:p>
            <a:pPr marL="36900" lvl="0" indent="0">
              <a:buNone/>
            </a:pPr>
            <a:r>
              <a:rPr lang="en-US" sz="2400" dirty="0" err="1">
                <a:solidFill>
                  <a:schemeClr val="tx1"/>
                </a:solidFill>
              </a:rPr>
              <a:t>Sanket</a:t>
            </a:r>
            <a:r>
              <a:rPr lang="en-US" sz="2400" dirty="0">
                <a:solidFill>
                  <a:schemeClr val="tx1"/>
                </a:solidFill>
              </a:rPr>
              <a:t> Rajendra Ghadge</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41BF47B7-DE6F-2D09-EDB1-5B296607692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4BBDEF-827C-7EFD-FE46-6BA23ABDE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0261A31D-4117-7DE6-16D4-62C74A69487F}"/>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E567E7B8-8B78-D81F-1DFF-1E6753DF39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946ABCB9-8D0F-5D3E-A662-F170D46E12C1}"/>
              </a:ext>
            </a:extLst>
          </p:cNvPr>
          <p:cNvSpPr>
            <a:spLocks noGrp="1"/>
          </p:cNvSpPr>
          <p:nvPr>
            <p:ph type="title"/>
          </p:nvPr>
        </p:nvSpPr>
        <p:spPr>
          <a:xfrm>
            <a:off x="2946400" y="355600"/>
            <a:ext cx="9283700" cy="939800"/>
          </a:xfrm>
        </p:spPr>
        <p:txBody>
          <a:bodyPr anchor="b">
            <a:noAutofit/>
          </a:bodyPr>
          <a:lstStyle/>
          <a:p>
            <a:pPr algn="l"/>
            <a:r>
              <a:rPr lang="en-US" sz="4400" dirty="0">
                <a:solidFill>
                  <a:schemeClr val="tx1"/>
                </a:solidFill>
              </a:rPr>
              <a:t>Hybrid Recommendation</a:t>
            </a:r>
          </a:p>
        </p:txBody>
      </p:sp>
      <p:sp>
        <p:nvSpPr>
          <p:cNvPr id="24" name="Content Placeholder 2">
            <a:extLst>
              <a:ext uri="{FF2B5EF4-FFF2-40B4-BE49-F238E27FC236}">
                <a16:creationId xmlns:a16="http://schemas.microsoft.com/office/drawing/2014/main" id="{4B1646E9-A9C9-0BD0-C292-F48DD9CF3A96}"/>
              </a:ext>
            </a:extLst>
          </p:cNvPr>
          <p:cNvSpPr>
            <a:spLocks noGrp="1"/>
          </p:cNvSpPr>
          <p:nvPr>
            <p:ph idx="1"/>
          </p:nvPr>
        </p:nvSpPr>
        <p:spPr>
          <a:xfrm>
            <a:off x="2781300" y="1739901"/>
            <a:ext cx="9283700" cy="4508500"/>
          </a:xfrm>
        </p:spPr>
        <p:txBody>
          <a:bodyPr anchor="t">
            <a:normAutofit/>
          </a:bodyPr>
          <a:lstStyle/>
          <a:p>
            <a:pPr lvl="0">
              <a:buFont typeface="Wingdings" panose="05000000000000000000" pitchFamily="2" charset="2"/>
              <a:buChar char="Ø"/>
            </a:pPr>
            <a:r>
              <a:rPr lang="en-US" sz="3200" dirty="0"/>
              <a:t>Combines two or more recommendation strategies (</a:t>
            </a:r>
            <a:r>
              <a:rPr lang="en-US" sz="3200" dirty="0" err="1"/>
              <a:t>e.g</a:t>
            </a:r>
            <a:r>
              <a:rPr lang="en-US" sz="3200" dirty="0"/>
              <a:t> content + Collaborative).</a:t>
            </a:r>
          </a:p>
          <a:p>
            <a:pPr lvl="0">
              <a:buFont typeface="Wingdings" panose="05000000000000000000" pitchFamily="2" charset="2"/>
              <a:buChar char="Ø"/>
            </a:pPr>
            <a:r>
              <a:rPr lang="en-US" sz="3200" dirty="0"/>
              <a:t>Improves accuracy and robustness.</a:t>
            </a:r>
          </a:p>
          <a:p>
            <a:pPr lvl="0">
              <a:buFont typeface="Wingdings" panose="05000000000000000000" pitchFamily="2" charset="2"/>
              <a:buChar char="Ø"/>
            </a:pPr>
            <a:r>
              <a:rPr lang="en-US" sz="3200" dirty="0"/>
              <a:t>Reduces individual model limitations.(</a:t>
            </a:r>
            <a:r>
              <a:rPr lang="en-US" sz="3200" dirty="0" err="1"/>
              <a:t>e.g</a:t>
            </a:r>
            <a:r>
              <a:rPr lang="en-US" sz="3200" dirty="0"/>
              <a:t> cold start or sparsity).</a:t>
            </a:r>
          </a:p>
        </p:txBody>
      </p:sp>
    </p:spTree>
    <p:extLst>
      <p:ext uri="{BB962C8B-B14F-4D97-AF65-F5344CB8AC3E}">
        <p14:creationId xmlns:p14="http://schemas.microsoft.com/office/powerpoint/2010/main" val="1042701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F930CEA8-28B3-C366-4FEF-12704C919903}"/>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9D64596-599F-80FB-35D3-B9868A06F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CBC3A0E5-9AF6-D036-CA0F-6195332DAD55}"/>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6252A2B1-47AD-2F9F-3582-3D1AC6DA1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FE7DBF51-BB7B-0B84-CF4D-384999FF92C4}"/>
              </a:ext>
            </a:extLst>
          </p:cNvPr>
          <p:cNvSpPr>
            <a:spLocks noGrp="1"/>
          </p:cNvSpPr>
          <p:nvPr>
            <p:ph type="title"/>
          </p:nvPr>
        </p:nvSpPr>
        <p:spPr>
          <a:xfrm>
            <a:off x="2946400" y="355600"/>
            <a:ext cx="9283700" cy="939800"/>
          </a:xfrm>
        </p:spPr>
        <p:txBody>
          <a:bodyPr anchor="b">
            <a:noAutofit/>
          </a:bodyPr>
          <a:lstStyle/>
          <a:p>
            <a:pPr algn="l"/>
            <a:r>
              <a:rPr lang="en-US" sz="4400" dirty="0">
                <a:solidFill>
                  <a:schemeClr val="tx1"/>
                </a:solidFill>
              </a:rPr>
              <a:t>Evaluation Matrix</a:t>
            </a:r>
          </a:p>
        </p:txBody>
      </p:sp>
      <p:sp>
        <p:nvSpPr>
          <p:cNvPr id="24" name="Content Placeholder 2">
            <a:extLst>
              <a:ext uri="{FF2B5EF4-FFF2-40B4-BE49-F238E27FC236}">
                <a16:creationId xmlns:a16="http://schemas.microsoft.com/office/drawing/2014/main" id="{70C24016-3B8F-460B-1402-9F7B546FC6ED}"/>
              </a:ext>
            </a:extLst>
          </p:cNvPr>
          <p:cNvSpPr>
            <a:spLocks noGrp="1"/>
          </p:cNvSpPr>
          <p:nvPr>
            <p:ph idx="1"/>
          </p:nvPr>
        </p:nvSpPr>
        <p:spPr>
          <a:xfrm>
            <a:off x="2781300" y="1739901"/>
            <a:ext cx="9283700" cy="4508500"/>
          </a:xfrm>
        </p:spPr>
        <p:txBody>
          <a:bodyPr anchor="t">
            <a:normAutofit/>
          </a:bodyPr>
          <a:lstStyle/>
          <a:p>
            <a:pPr lvl="0">
              <a:buFont typeface="Wingdings" panose="05000000000000000000" pitchFamily="2" charset="2"/>
              <a:buChar char="Ø"/>
            </a:pPr>
            <a:r>
              <a:rPr lang="en-US" sz="3200" dirty="0"/>
              <a:t>Accuracy </a:t>
            </a:r>
            <a:r>
              <a:rPr lang="en-US" sz="3200" dirty="0" err="1"/>
              <a:t>Score:Measures</a:t>
            </a:r>
            <a:r>
              <a:rPr lang="en-US" sz="3200" dirty="0"/>
              <a:t> the percentage of correct predictions in classification task.</a:t>
            </a:r>
          </a:p>
          <a:p>
            <a:pPr lvl="0">
              <a:buFont typeface="Wingdings" panose="05000000000000000000" pitchFamily="2" charset="2"/>
              <a:buChar char="Ø"/>
            </a:pPr>
            <a:r>
              <a:rPr lang="en-US" sz="3200" dirty="0"/>
              <a:t>Precision,Recall,F1-score:Used to evaluate multi-class classification performance.</a:t>
            </a:r>
          </a:p>
          <a:p>
            <a:pPr lvl="0">
              <a:buFont typeface="Wingdings" panose="05000000000000000000" pitchFamily="2" charset="2"/>
              <a:buChar char="Ø"/>
            </a:pPr>
            <a:endParaRPr lang="en-US" sz="3200" dirty="0"/>
          </a:p>
        </p:txBody>
      </p:sp>
    </p:spTree>
    <p:extLst>
      <p:ext uri="{BB962C8B-B14F-4D97-AF65-F5344CB8AC3E}">
        <p14:creationId xmlns:p14="http://schemas.microsoft.com/office/powerpoint/2010/main" val="2063819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1C992F84-79DF-E847-2A82-D919ED9CD311}"/>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6271E4C-1199-1AAA-3CD1-49A4B14CC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6CDEF44-8713-F9C7-C1A7-461478C00F60}"/>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C5C9A7BE-4950-48C9-9BF4-F21F33B665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A485BB02-6A2B-C554-E2C5-9289742F1A69}"/>
              </a:ext>
            </a:extLst>
          </p:cNvPr>
          <p:cNvSpPr>
            <a:spLocks noGrp="1"/>
          </p:cNvSpPr>
          <p:nvPr>
            <p:ph type="title"/>
          </p:nvPr>
        </p:nvSpPr>
        <p:spPr>
          <a:xfrm>
            <a:off x="2946400" y="355600"/>
            <a:ext cx="9283700" cy="939800"/>
          </a:xfrm>
        </p:spPr>
        <p:txBody>
          <a:bodyPr anchor="b">
            <a:noAutofit/>
          </a:bodyPr>
          <a:lstStyle/>
          <a:p>
            <a:pPr algn="l"/>
            <a:r>
              <a:rPr lang="en-US" sz="4400" dirty="0">
                <a:solidFill>
                  <a:schemeClr val="tx1"/>
                </a:solidFill>
              </a:rPr>
              <a:t>Usage</a:t>
            </a:r>
          </a:p>
        </p:txBody>
      </p:sp>
      <p:sp>
        <p:nvSpPr>
          <p:cNvPr id="24" name="Content Placeholder 2">
            <a:extLst>
              <a:ext uri="{FF2B5EF4-FFF2-40B4-BE49-F238E27FC236}">
                <a16:creationId xmlns:a16="http://schemas.microsoft.com/office/drawing/2014/main" id="{6B9A9C4C-A4D1-C2FD-317C-E0945F56263E}"/>
              </a:ext>
            </a:extLst>
          </p:cNvPr>
          <p:cNvSpPr>
            <a:spLocks noGrp="1"/>
          </p:cNvSpPr>
          <p:nvPr>
            <p:ph idx="1"/>
          </p:nvPr>
        </p:nvSpPr>
        <p:spPr>
          <a:xfrm>
            <a:off x="2781300" y="1295400"/>
            <a:ext cx="9283700" cy="5562599"/>
          </a:xfrm>
        </p:spPr>
        <p:txBody>
          <a:bodyPr anchor="t">
            <a:normAutofit/>
          </a:bodyPr>
          <a:lstStyle/>
          <a:p>
            <a:pPr lvl="0">
              <a:buFont typeface="Wingdings" panose="05000000000000000000" pitchFamily="2" charset="2"/>
              <a:buChar char="Ø"/>
            </a:pPr>
            <a:r>
              <a:rPr lang="en-US" sz="3200" dirty="0" err="1"/>
              <a:t>Popularity-Based:Display</a:t>
            </a:r>
            <a:r>
              <a:rPr lang="en-US" sz="3200" dirty="0"/>
              <a:t> top N highest-rated or most-enrolled courses.</a:t>
            </a:r>
          </a:p>
          <a:p>
            <a:pPr lvl="0">
              <a:buFont typeface="Wingdings" panose="05000000000000000000" pitchFamily="2" charset="2"/>
              <a:buChar char="Ø"/>
            </a:pPr>
            <a:r>
              <a:rPr lang="en-US" sz="3200" dirty="0" err="1"/>
              <a:t>Content-Based:Given</a:t>
            </a:r>
            <a:r>
              <a:rPr lang="en-US" sz="3200" dirty="0"/>
              <a:t> a course </a:t>
            </a:r>
            <a:r>
              <a:rPr lang="en-US" sz="3200" dirty="0" err="1"/>
              <a:t>index,returns</a:t>
            </a:r>
            <a:r>
              <a:rPr lang="en-US" sz="3200" dirty="0"/>
              <a:t> the top N similar courses.</a:t>
            </a:r>
          </a:p>
          <a:p>
            <a:pPr lvl="0">
              <a:buFont typeface="Wingdings" panose="05000000000000000000" pitchFamily="2" charset="2"/>
              <a:buChar char="Ø"/>
            </a:pPr>
            <a:r>
              <a:rPr lang="en-US" sz="3200" dirty="0"/>
              <a:t>Collaborative Filtering: Given a user ID ,recommends top N courses based on similar user ratings.</a:t>
            </a:r>
          </a:p>
          <a:p>
            <a:pPr lvl="0">
              <a:buFont typeface="Wingdings" panose="05000000000000000000" pitchFamily="2" charset="2"/>
              <a:buChar char="Ø"/>
            </a:pPr>
            <a:r>
              <a:rPr lang="en-US" sz="3200" dirty="0"/>
              <a:t>KNN: Finds nearest neighbors (users or items) based on feature similarity for recommendation.</a:t>
            </a:r>
          </a:p>
          <a:p>
            <a:pPr lvl="0">
              <a:buFont typeface="Wingdings" panose="05000000000000000000" pitchFamily="2" charset="2"/>
              <a:buChar char="Ø"/>
            </a:pPr>
            <a:endParaRPr lang="en-US" sz="3200" dirty="0"/>
          </a:p>
          <a:p>
            <a:pPr lvl="0">
              <a:buFont typeface="Wingdings" panose="05000000000000000000" pitchFamily="2" charset="2"/>
              <a:buChar char="Ø"/>
            </a:pPr>
            <a:endParaRPr lang="en-US" sz="3200" dirty="0"/>
          </a:p>
        </p:txBody>
      </p:sp>
    </p:spTree>
    <p:extLst>
      <p:ext uri="{BB962C8B-B14F-4D97-AF65-F5344CB8AC3E}">
        <p14:creationId xmlns:p14="http://schemas.microsoft.com/office/powerpoint/2010/main" val="1707563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8E2F24DC-378E-7C6C-9F12-BE4C69B2CA9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6C27C6B-FF41-EF0D-C0F7-1ED852F44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C2320434-482D-F1C2-CA41-8F41F63F6F3D}"/>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965F104D-DB86-CB72-9443-7D3D5DB8EA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B993318E-3916-5097-D21F-1680EBD594BF}"/>
              </a:ext>
            </a:extLst>
          </p:cNvPr>
          <p:cNvSpPr>
            <a:spLocks noGrp="1"/>
          </p:cNvSpPr>
          <p:nvPr>
            <p:ph type="title"/>
          </p:nvPr>
        </p:nvSpPr>
        <p:spPr>
          <a:xfrm>
            <a:off x="2946400" y="355600"/>
            <a:ext cx="9283700" cy="939800"/>
          </a:xfrm>
        </p:spPr>
        <p:txBody>
          <a:bodyPr anchor="b">
            <a:noAutofit/>
          </a:bodyPr>
          <a:lstStyle/>
          <a:p>
            <a:pPr algn="l"/>
            <a:r>
              <a:rPr lang="en-US" sz="4400" dirty="0">
                <a:solidFill>
                  <a:schemeClr val="tx1"/>
                </a:solidFill>
              </a:rPr>
              <a:t>Usage</a:t>
            </a:r>
          </a:p>
        </p:txBody>
      </p:sp>
      <p:sp>
        <p:nvSpPr>
          <p:cNvPr id="24" name="Content Placeholder 2">
            <a:extLst>
              <a:ext uri="{FF2B5EF4-FFF2-40B4-BE49-F238E27FC236}">
                <a16:creationId xmlns:a16="http://schemas.microsoft.com/office/drawing/2014/main" id="{8F0FEA30-9805-5E28-4D12-1E4892ED13C9}"/>
              </a:ext>
            </a:extLst>
          </p:cNvPr>
          <p:cNvSpPr>
            <a:spLocks noGrp="1"/>
          </p:cNvSpPr>
          <p:nvPr>
            <p:ph idx="1"/>
          </p:nvPr>
        </p:nvSpPr>
        <p:spPr>
          <a:xfrm>
            <a:off x="2781300" y="1295400"/>
            <a:ext cx="9283700" cy="5562599"/>
          </a:xfrm>
        </p:spPr>
        <p:txBody>
          <a:bodyPr anchor="t">
            <a:normAutofit/>
          </a:bodyPr>
          <a:lstStyle/>
          <a:p>
            <a:pPr lvl="0">
              <a:buFont typeface="Wingdings" panose="05000000000000000000" pitchFamily="2" charset="2"/>
              <a:buChar char="Ø"/>
            </a:pPr>
            <a:r>
              <a:rPr lang="en-US" sz="3200" dirty="0" err="1"/>
              <a:t>Hybrid:Combines</a:t>
            </a:r>
            <a:r>
              <a:rPr lang="en-US" sz="3200" dirty="0"/>
              <a:t> outputs (</a:t>
            </a:r>
            <a:r>
              <a:rPr lang="en-US" sz="3200" dirty="0" err="1"/>
              <a:t>e.g</a:t>
            </a:r>
            <a:r>
              <a:rPr lang="en-US" sz="3200" dirty="0"/>
              <a:t> averages or blends content and collaborative results) for more accurate recommendations.</a:t>
            </a:r>
          </a:p>
          <a:p>
            <a:pPr lvl="0">
              <a:buFont typeface="Wingdings" panose="05000000000000000000" pitchFamily="2" charset="2"/>
              <a:buChar char="Ø"/>
            </a:pPr>
            <a:endParaRPr lang="en-US" sz="3200" dirty="0"/>
          </a:p>
          <a:p>
            <a:pPr lvl="0">
              <a:buFont typeface="Wingdings" panose="05000000000000000000" pitchFamily="2" charset="2"/>
              <a:buChar char="Ø"/>
            </a:pPr>
            <a:endParaRPr lang="en-US" sz="3200" dirty="0"/>
          </a:p>
        </p:txBody>
      </p:sp>
    </p:spTree>
    <p:extLst>
      <p:ext uri="{BB962C8B-B14F-4D97-AF65-F5344CB8AC3E}">
        <p14:creationId xmlns:p14="http://schemas.microsoft.com/office/powerpoint/2010/main" val="1642917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B39F197B-B7EB-5126-DA0C-5A761DB25201}"/>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1173CD6-0EBF-E354-A4A3-5863A52B2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AB8647B7-828C-1F6E-64DA-63B22E0C0926}"/>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683853C1-BB98-8119-A7CB-22A7318275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24FB45D2-F062-E953-EADC-209C99A03B6C}"/>
              </a:ext>
            </a:extLst>
          </p:cNvPr>
          <p:cNvSpPr>
            <a:spLocks noGrp="1"/>
          </p:cNvSpPr>
          <p:nvPr>
            <p:ph type="title"/>
          </p:nvPr>
        </p:nvSpPr>
        <p:spPr>
          <a:xfrm>
            <a:off x="2946400" y="355600"/>
            <a:ext cx="9283700" cy="939800"/>
          </a:xfrm>
        </p:spPr>
        <p:txBody>
          <a:bodyPr anchor="b">
            <a:noAutofit/>
          </a:bodyPr>
          <a:lstStyle/>
          <a:p>
            <a:pPr algn="l"/>
            <a:r>
              <a:rPr lang="en-US" sz="4400" dirty="0">
                <a:solidFill>
                  <a:schemeClr val="tx1"/>
                </a:solidFill>
              </a:rPr>
              <a:t>Model Deployment</a:t>
            </a:r>
          </a:p>
        </p:txBody>
      </p:sp>
      <p:sp>
        <p:nvSpPr>
          <p:cNvPr id="24" name="Content Placeholder 2">
            <a:extLst>
              <a:ext uri="{FF2B5EF4-FFF2-40B4-BE49-F238E27FC236}">
                <a16:creationId xmlns:a16="http://schemas.microsoft.com/office/drawing/2014/main" id="{B1D3E0FD-343F-ED4F-6281-3B9093938E0B}"/>
              </a:ext>
            </a:extLst>
          </p:cNvPr>
          <p:cNvSpPr>
            <a:spLocks noGrp="1"/>
          </p:cNvSpPr>
          <p:nvPr>
            <p:ph idx="1"/>
          </p:nvPr>
        </p:nvSpPr>
        <p:spPr>
          <a:xfrm>
            <a:off x="2781300" y="1739901"/>
            <a:ext cx="9283700" cy="4508500"/>
          </a:xfrm>
        </p:spPr>
        <p:txBody>
          <a:bodyPr anchor="t">
            <a:normAutofit fontScale="92500" lnSpcReduction="10000"/>
          </a:bodyPr>
          <a:lstStyle/>
          <a:p>
            <a:pPr lvl="0">
              <a:buFont typeface="Wingdings" panose="05000000000000000000" pitchFamily="2" charset="2"/>
              <a:buChar char="Ø"/>
            </a:pPr>
            <a:r>
              <a:rPr lang="en-US" sz="3200" b="1" dirty="0" err="1"/>
              <a:t>Framework:</a:t>
            </a:r>
            <a:r>
              <a:rPr lang="en-US" sz="3200" dirty="0" err="1"/>
              <a:t>Uses</a:t>
            </a:r>
            <a:r>
              <a:rPr lang="en-US" sz="3200" dirty="0"/>
              <a:t> </a:t>
            </a:r>
            <a:r>
              <a:rPr lang="en-US" sz="3200" dirty="0" err="1"/>
              <a:t>Streamlit</a:t>
            </a:r>
            <a:r>
              <a:rPr lang="en-US" sz="3200" dirty="0"/>
              <a:t> for building an interactive web app.</a:t>
            </a:r>
          </a:p>
          <a:p>
            <a:pPr lvl="0">
              <a:buFont typeface="Wingdings" panose="05000000000000000000" pitchFamily="2" charset="2"/>
              <a:buChar char="Ø"/>
            </a:pPr>
            <a:r>
              <a:rPr lang="en-US" sz="3200" b="1" dirty="0"/>
              <a:t>Data Loading: </a:t>
            </a:r>
            <a:r>
              <a:rPr lang="en-US" sz="3200" dirty="0"/>
              <a:t>Loads course data from an Excel file.</a:t>
            </a:r>
          </a:p>
          <a:p>
            <a:pPr lvl="0">
              <a:buFont typeface="Wingdings" panose="05000000000000000000" pitchFamily="2" charset="2"/>
              <a:buChar char="Ø"/>
            </a:pPr>
            <a:r>
              <a:rPr lang="en-US" sz="3200" b="1" dirty="0"/>
              <a:t>User Input: </a:t>
            </a:r>
            <a:r>
              <a:rPr lang="en-US" sz="3200" dirty="0"/>
              <a:t>Collects user preferences(</a:t>
            </a:r>
            <a:r>
              <a:rPr lang="en-US" sz="3200" dirty="0" err="1"/>
              <a:t>enrollment,interest,engagement</a:t>
            </a:r>
            <a:r>
              <a:rPr lang="en-US" sz="3200" dirty="0"/>
              <a:t>) via sliders in the sidebar.</a:t>
            </a:r>
          </a:p>
          <a:p>
            <a:pPr lvl="0">
              <a:buFont typeface="Wingdings" panose="05000000000000000000" pitchFamily="2" charset="2"/>
              <a:buChar char="Ø"/>
            </a:pPr>
            <a:r>
              <a:rPr lang="en-US" sz="3200" b="1" dirty="0"/>
              <a:t>Data Preprocessing: </a:t>
            </a:r>
            <a:r>
              <a:rPr lang="en-US" sz="3200" dirty="0"/>
              <a:t>Label encoding for categorical </a:t>
            </a:r>
            <a:r>
              <a:rPr lang="en-US" sz="3200" dirty="0" err="1"/>
              <a:t>fields.MinMax</a:t>
            </a:r>
            <a:r>
              <a:rPr lang="en-US" sz="3200" dirty="0"/>
              <a:t> scaling for numerical fields.</a:t>
            </a:r>
          </a:p>
          <a:p>
            <a:pPr lvl="0">
              <a:buFont typeface="Wingdings" panose="05000000000000000000" pitchFamily="2" charset="2"/>
              <a:buChar char="Ø"/>
            </a:pPr>
            <a:endParaRPr lang="en-US" sz="3200" b="1" dirty="0"/>
          </a:p>
        </p:txBody>
      </p:sp>
    </p:spTree>
    <p:extLst>
      <p:ext uri="{BB962C8B-B14F-4D97-AF65-F5344CB8AC3E}">
        <p14:creationId xmlns:p14="http://schemas.microsoft.com/office/powerpoint/2010/main" val="2690578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856F6153-5C7F-3BBD-E448-21D0976414D4}"/>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3A58540-4755-CD48-F95E-EB10496AC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1E909F8C-30BD-C50D-5ABD-7A18C294FE27}"/>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A3FB76FA-4580-F4E3-E80D-777AFDE2C5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CACC682D-5B7D-84F0-4D4F-EA1C4F6A9EED}"/>
              </a:ext>
            </a:extLst>
          </p:cNvPr>
          <p:cNvSpPr>
            <a:spLocks noGrp="1"/>
          </p:cNvSpPr>
          <p:nvPr>
            <p:ph type="title"/>
          </p:nvPr>
        </p:nvSpPr>
        <p:spPr>
          <a:xfrm>
            <a:off x="2946400" y="355600"/>
            <a:ext cx="9283700" cy="939800"/>
          </a:xfrm>
        </p:spPr>
        <p:txBody>
          <a:bodyPr anchor="b">
            <a:noAutofit/>
          </a:bodyPr>
          <a:lstStyle/>
          <a:p>
            <a:pPr algn="l"/>
            <a:r>
              <a:rPr lang="en-US" sz="4400" dirty="0">
                <a:solidFill>
                  <a:schemeClr val="tx1"/>
                </a:solidFill>
              </a:rPr>
              <a:t>Model Deployment</a:t>
            </a:r>
          </a:p>
        </p:txBody>
      </p:sp>
      <p:sp>
        <p:nvSpPr>
          <p:cNvPr id="24" name="Content Placeholder 2">
            <a:extLst>
              <a:ext uri="{FF2B5EF4-FFF2-40B4-BE49-F238E27FC236}">
                <a16:creationId xmlns:a16="http://schemas.microsoft.com/office/drawing/2014/main" id="{75FFD97A-8EB6-08C5-7760-4CFD83066A64}"/>
              </a:ext>
            </a:extLst>
          </p:cNvPr>
          <p:cNvSpPr>
            <a:spLocks noGrp="1"/>
          </p:cNvSpPr>
          <p:nvPr>
            <p:ph idx="1"/>
          </p:nvPr>
        </p:nvSpPr>
        <p:spPr>
          <a:xfrm>
            <a:off x="2781300" y="1739901"/>
            <a:ext cx="9283700" cy="4508500"/>
          </a:xfrm>
        </p:spPr>
        <p:txBody>
          <a:bodyPr anchor="t">
            <a:normAutofit/>
          </a:bodyPr>
          <a:lstStyle/>
          <a:p>
            <a:pPr lvl="0">
              <a:buFont typeface="Wingdings" panose="05000000000000000000" pitchFamily="2" charset="2"/>
              <a:buChar char="Ø"/>
            </a:pPr>
            <a:r>
              <a:rPr lang="en-US" sz="3200" b="1" dirty="0"/>
              <a:t>Recommendation Logic: </a:t>
            </a:r>
          </a:p>
          <a:p>
            <a:pPr lvl="0">
              <a:buFont typeface="Arial" panose="020B0604020202020204" pitchFamily="34" charset="0"/>
              <a:buChar char="•"/>
            </a:pPr>
            <a:r>
              <a:rPr lang="en-US" sz="3200" b="1" dirty="0"/>
              <a:t>   </a:t>
            </a:r>
            <a:r>
              <a:rPr lang="en-US" sz="3200" b="1" dirty="0" err="1"/>
              <a:t>Popularity-based:</a:t>
            </a:r>
            <a:r>
              <a:rPr lang="en-US" sz="3200" dirty="0" err="1"/>
              <a:t>Recommends</a:t>
            </a:r>
            <a:r>
              <a:rPr lang="en-US" sz="3200" dirty="0"/>
              <a:t> top courses based on enrollment numbers.</a:t>
            </a:r>
          </a:p>
          <a:p>
            <a:pPr lvl="0">
              <a:buFont typeface="Arial" panose="020B0604020202020204" pitchFamily="34" charset="0"/>
              <a:buChar char="•"/>
            </a:pPr>
            <a:r>
              <a:rPr lang="en-US" sz="3200" b="1" dirty="0" err="1"/>
              <a:t>Content-based:</a:t>
            </a:r>
            <a:r>
              <a:rPr lang="en-US" sz="3200" dirty="0" err="1"/>
              <a:t>Uses</a:t>
            </a:r>
            <a:r>
              <a:rPr lang="en-US" sz="3200" dirty="0"/>
              <a:t> cosine similarity between user input and scaled course features to recommend similar courses.</a:t>
            </a:r>
            <a:r>
              <a:rPr lang="en-US" sz="3200" b="1" dirty="0"/>
              <a:t>    </a:t>
            </a:r>
          </a:p>
        </p:txBody>
      </p:sp>
    </p:spTree>
    <p:extLst>
      <p:ext uri="{BB962C8B-B14F-4D97-AF65-F5344CB8AC3E}">
        <p14:creationId xmlns:p14="http://schemas.microsoft.com/office/powerpoint/2010/main" val="2579859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BB76C86D-241A-E3F5-921C-B6B33687C4FD}"/>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851379A-9736-F6A5-9C99-3CB566A90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EA001BA7-EE89-E9C5-6A41-1705EC751408}"/>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1045C758-0555-B11D-2270-0E2E09A55A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B355901A-A509-B8DB-4985-FEBEF9E96F94}"/>
              </a:ext>
            </a:extLst>
          </p:cNvPr>
          <p:cNvSpPr>
            <a:spLocks noGrp="1"/>
          </p:cNvSpPr>
          <p:nvPr>
            <p:ph type="title"/>
          </p:nvPr>
        </p:nvSpPr>
        <p:spPr>
          <a:xfrm>
            <a:off x="2946400" y="355600"/>
            <a:ext cx="9283700" cy="939800"/>
          </a:xfrm>
        </p:spPr>
        <p:txBody>
          <a:bodyPr anchor="b">
            <a:noAutofit/>
          </a:bodyPr>
          <a:lstStyle/>
          <a:p>
            <a:pPr algn="l"/>
            <a:r>
              <a:rPr lang="en-US" sz="4400" dirty="0">
                <a:solidFill>
                  <a:schemeClr val="tx1"/>
                </a:solidFill>
              </a:rPr>
              <a:t>Model Deployment</a:t>
            </a:r>
          </a:p>
        </p:txBody>
      </p:sp>
      <p:sp>
        <p:nvSpPr>
          <p:cNvPr id="24" name="Content Placeholder 2">
            <a:extLst>
              <a:ext uri="{FF2B5EF4-FFF2-40B4-BE49-F238E27FC236}">
                <a16:creationId xmlns:a16="http://schemas.microsoft.com/office/drawing/2014/main" id="{F50AE76E-8BD4-8D22-0161-D8403A8E13A4}"/>
              </a:ext>
            </a:extLst>
          </p:cNvPr>
          <p:cNvSpPr>
            <a:spLocks noGrp="1"/>
          </p:cNvSpPr>
          <p:nvPr>
            <p:ph idx="1"/>
          </p:nvPr>
        </p:nvSpPr>
        <p:spPr>
          <a:xfrm>
            <a:off x="2781300" y="1739901"/>
            <a:ext cx="9283700" cy="4508500"/>
          </a:xfrm>
        </p:spPr>
        <p:txBody>
          <a:bodyPr anchor="t">
            <a:normAutofit/>
          </a:bodyPr>
          <a:lstStyle/>
          <a:p>
            <a:pPr lvl="0">
              <a:buFont typeface="Wingdings" panose="05000000000000000000" pitchFamily="2" charset="2"/>
              <a:buChar char="Ø"/>
            </a:pPr>
            <a:r>
              <a:rPr lang="en-US" sz="3200" b="1" dirty="0"/>
              <a:t>Output: </a:t>
            </a:r>
          </a:p>
          <a:p>
            <a:pPr lvl="0">
              <a:buFont typeface="Arial" panose="020B0604020202020204" pitchFamily="34" charset="0"/>
              <a:buChar char="•"/>
            </a:pPr>
            <a:r>
              <a:rPr lang="en-US" sz="3200" b="1" dirty="0"/>
              <a:t> </a:t>
            </a:r>
            <a:r>
              <a:rPr lang="en-US" sz="3200" dirty="0"/>
              <a:t>Shows dataset preview and stats.</a:t>
            </a:r>
          </a:p>
          <a:p>
            <a:pPr lvl="0">
              <a:buFont typeface="Arial" panose="020B0604020202020204" pitchFamily="34" charset="0"/>
              <a:buChar char="•"/>
            </a:pPr>
            <a:r>
              <a:rPr lang="en-US" sz="3200" dirty="0"/>
              <a:t>Displays personalized and popular course recommendation.</a:t>
            </a:r>
          </a:p>
          <a:p>
            <a:pPr lvl="0">
              <a:buFont typeface="Wingdings" panose="05000000000000000000" pitchFamily="2" charset="2"/>
              <a:buChar char="Ø"/>
            </a:pPr>
            <a:r>
              <a:rPr lang="en-US" sz="3200" b="1" dirty="0"/>
              <a:t>Modular Functions: </a:t>
            </a:r>
            <a:r>
              <a:rPr lang="en-US" sz="3200" dirty="0"/>
              <a:t>Cleanly separated functions for </a:t>
            </a:r>
            <a:r>
              <a:rPr lang="en-US" sz="3200" dirty="0" err="1"/>
              <a:t>diaplaying</a:t>
            </a:r>
            <a:r>
              <a:rPr lang="en-US" sz="3200" dirty="0"/>
              <a:t> </a:t>
            </a:r>
            <a:r>
              <a:rPr lang="en-US" sz="3200" dirty="0" err="1"/>
              <a:t>recommendations,course</a:t>
            </a:r>
            <a:r>
              <a:rPr lang="en-US" sz="3200" dirty="0"/>
              <a:t> details, and footer.</a:t>
            </a:r>
          </a:p>
        </p:txBody>
      </p:sp>
    </p:spTree>
    <p:extLst>
      <p:ext uri="{BB962C8B-B14F-4D97-AF65-F5344CB8AC3E}">
        <p14:creationId xmlns:p14="http://schemas.microsoft.com/office/powerpoint/2010/main" val="550577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F435AABD-1F14-0026-F913-589DE5543126}"/>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8E3279F-F29F-E4C6-1509-66CD4CC77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0166C9E1-A557-3534-32B6-632F8B15681C}"/>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467026" cy="6857990"/>
          </a:xfrm>
          <a:prstGeom prst="rect">
            <a:avLst/>
          </a:prstGeom>
        </p:spPr>
      </p:pic>
      <p:pic>
        <p:nvPicPr>
          <p:cNvPr id="57" name="Picture 56">
            <a:extLst>
              <a:ext uri="{FF2B5EF4-FFF2-40B4-BE49-F238E27FC236}">
                <a16:creationId xmlns:a16="http://schemas.microsoft.com/office/drawing/2014/main" id="{A8A6A2A4-C101-D716-D5E4-F579622678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F922B19F-0759-5C58-B350-8BDC3258AA86}"/>
              </a:ext>
            </a:extLst>
          </p:cNvPr>
          <p:cNvSpPr>
            <a:spLocks noGrp="1"/>
          </p:cNvSpPr>
          <p:nvPr>
            <p:ph type="title"/>
          </p:nvPr>
        </p:nvSpPr>
        <p:spPr>
          <a:xfrm>
            <a:off x="2763520" y="609600"/>
            <a:ext cx="8675097" cy="970450"/>
          </a:xfrm>
        </p:spPr>
        <p:txBody>
          <a:bodyPr anchor="b">
            <a:noAutofit/>
          </a:bodyPr>
          <a:lstStyle/>
          <a:p>
            <a:pPr algn="l"/>
            <a:r>
              <a:rPr lang="en-US" sz="4800" dirty="0"/>
              <a:t>UI of Online Course Recommendation System</a:t>
            </a:r>
          </a:p>
        </p:txBody>
      </p:sp>
      <p:sp>
        <p:nvSpPr>
          <p:cNvPr id="4" name="Rectangle 1">
            <a:extLst>
              <a:ext uri="{FF2B5EF4-FFF2-40B4-BE49-F238E27FC236}">
                <a16:creationId xmlns:a16="http://schemas.microsoft.com/office/drawing/2014/main" id="{63B73659-CE45-66FD-59DA-A5B47629E4E1}"/>
              </a:ext>
            </a:extLst>
          </p:cNvPr>
          <p:cNvSpPr>
            <a:spLocks noGrp="1" noChangeArrowheads="1"/>
          </p:cNvSpPr>
          <p:nvPr>
            <p:ph idx="1"/>
          </p:nvPr>
        </p:nvSpPr>
        <p:spPr bwMode="auto">
          <a:xfrm>
            <a:off x="3128963" y="3988236"/>
            <a:ext cx="839247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285750" indent="-285750" defTabSz="914400" eaLnBrk="0" fontAlgn="base"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C0E8D1E-280A-6318-A5E8-8A7E169DABA5}"/>
              </a:ext>
            </a:extLst>
          </p:cNvPr>
          <p:cNvSpPr txBox="1"/>
          <p:nvPr/>
        </p:nvSpPr>
        <p:spPr>
          <a:xfrm>
            <a:off x="3312160" y="2174240"/>
            <a:ext cx="7731760" cy="646331"/>
          </a:xfrm>
          <a:prstGeom prst="rect">
            <a:avLst/>
          </a:prstGeom>
          <a:noFill/>
        </p:spPr>
        <p:txBody>
          <a:bodyPr wrap="square" rtlCol="0">
            <a:spAutoFit/>
          </a:bodyPr>
          <a:lstStyle/>
          <a:p>
            <a:endParaRPr lang="en-US" dirty="0"/>
          </a:p>
          <a:p>
            <a:endParaRPr lang="en-IN" dirty="0"/>
          </a:p>
        </p:txBody>
      </p:sp>
      <p:pic>
        <p:nvPicPr>
          <p:cNvPr id="7" name="Picture 6">
            <a:extLst>
              <a:ext uri="{FF2B5EF4-FFF2-40B4-BE49-F238E27FC236}">
                <a16:creationId xmlns:a16="http://schemas.microsoft.com/office/drawing/2014/main" id="{519D6EDE-83D7-1303-3D40-C41FBE50E0E1}"/>
              </a:ext>
            </a:extLst>
          </p:cNvPr>
          <p:cNvPicPr>
            <a:picLocks noChangeAspect="1"/>
          </p:cNvPicPr>
          <p:nvPr/>
        </p:nvPicPr>
        <p:blipFill>
          <a:blip r:embed="rId7"/>
          <a:stretch>
            <a:fillRect/>
          </a:stretch>
        </p:blipFill>
        <p:spPr>
          <a:xfrm>
            <a:off x="2845366" y="1683027"/>
            <a:ext cx="9028582" cy="4757530"/>
          </a:xfrm>
          <a:prstGeom prst="rect">
            <a:avLst/>
          </a:prstGeom>
        </p:spPr>
      </p:pic>
    </p:spTree>
    <p:extLst>
      <p:ext uri="{BB962C8B-B14F-4D97-AF65-F5344CB8AC3E}">
        <p14:creationId xmlns:p14="http://schemas.microsoft.com/office/powerpoint/2010/main" val="3041004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B8CD6684-1BA1-C76A-0EAB-C0A85D2EDACA}"/>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CA0D218-0776-9910-67E8-8B88992EF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C34DEAAC-8972-9142-9535-30437A425CB1}"/>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3F84005E-7346-5E25-56C9-94D4A04907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55AD2728-D7D1-84D4-7082-F9648AD8E4EF}"/>
              </a:ext>
            </a:extLst>
          </p:cNvPr>
          <p:cNvSpPr>
            <a:spLocks noGrp="1"/>
          </p:cNvSpPr>
          <p:nvPr>
            <p:ph type="title"/>
          </p:nvPr>
        </p:nvSpPr>
        <p:spPr>
          <a:xfrm>
            <a:off x="2946400" y="355600"/>
            <a:ext cx="9283700" cy="939800"/>
          </a:xfrm>
        </p:spPr>
        <p:txBody>
          <a:bodyPr anchor="b">
            <a:noAutofit/>
          </a:bodyPr>
          <a:lstStyle/>
          <a:p>
            <a:pPr algn="l"/>
            <a:r>
              <a:rPr lang="en-US" sz="4400" dirty="0">
                <a:solidFill>
                  <a:schemeClr val="tx1"/>
                </a:solidFill>
              </a:rPr>
              <a:t>Challenges</a:t>
            </a:r>
          </a:p>
        </p:txBody>
      </p:sp>
      <p:sp>
        <p:nvSpPr>
          <p:cNvPr id="24" name="Content Placeholder 2">
            <a:extLst>
              <a:ext uri="{FF2B5EF4-FFF2-40B4-BE49-F238E27FC236}">
                <a16:creationId xmlns:a16="http://schemas.microsoft.com/office/drawing/2014/main" id="{2F4DCB7A-3508-5976-634C-AEB8F22836CE}"/>
              </a:ext>
            </a:extLst>
          </p:cNvPr>
          <p:cNvSpPr>
            <a:spLocks noGrp="1"/>
          </p:cNvSpPr>
          <p:nvPr>
            <p:ph idx="1"/>
          </p:nvPr>
        </p:nvSpPr>
        <p:spPr>
          <a:xfrm>
            <a:off x="2781300" y="1739901"/>
            <a:ext cx="9283700" cy="4508500"/>
          </a:xfrm>
        </p:spPr>
        <p:txBody>
          <a:bodyPr anchor="t">
            <a:normAutofit fontScale="92500" lnSpcReduction="20000"/>
          </a:bodyPr>
          <a:lstStyle/>
          <a:p>
            <a:pPr marL="551250" lvl="0" indent="-514350">
              <a:buFont typeface="+mj-lt"/>
              <a:buAutoNum type="arabicPeriod"/>
            </a:pPr>
            <a:r>
              <a:rPr lang="en-US" sz="3200" dirty="0"/>
              <a:t>Feature </a:t>
            </a:r>
            <a:r>
              <a:rPr lang="en-US" sz="3200" dirty="0" err="1"/>
              <a:t>Selection:The</a:t>
            </a:r>
            <a:r>
              <a:rPr lang="en-US" sz="3200" dirty="0"/>
              <a:t> similarity models only use a few scaled numeric features (</a:t>
            </a:r>
            <a:r>
              <a:rPr lang="en-US" sz="3200" dirty="0" err="1"/>
              <a:t>enrollment_numbers</a:t>
            </a:r>
            <a:r>
              <a:rPr lang="en-US" sz="3200" dirty="0"/>
              <a:t>, </a:t>
            </a:r>
            <a:r>
              <a:rPr lang="en-US" sz="3200" dirty="0" err="1"/>
              <a:t>previous_courses_taken</a:t>
            </a:r>
            <a:r>
              <a:rPr lang="en-US" sz="3200" dirty="0"/>
              <a:t>, </a:t>
            </a:r>
            <a:r>
              <a:rPr lang="en-US" sz="3200" dirty="0" err="1"/>
              <a:t>time_spent_hours</a:t>
            </a:r>
            <a:r>
              <a:rPr lang="en-US" sz="3200" dirty="0"/>
              <a:t>). </a:t>
            </a:r>
          </a:p>
          <a:p>
            <a:pPr marL="551250" lvl="0" indent="-514350">
              <a:buFont typeface="+mj-lt"/>
              <a:buAutoNum type="arabicPeriod"/>
            </a:pPr>
            <a:r>
              <a:rPr lang="en-US" sz="3200" dirty="0"/>
              <a:t>Memory </a:t>
            </a:r>
            <a:r>
              <a:rPr lang="en-US" sz="3200" dirty="0" err="1"/>
              <a:t>Load:Using</a:t>
            </a:r>
            <a:r>
              <a:rPr lang="en-US" sz="3200" dirty="0"/>
              <a:t> </a:t>
            </a:r>
            <a:r>
              <a:rPr lang="en-US" sz="3200" dirty="0" err="1"/>
              <a:t>cosine_similarity</a:t>
            </a:r>
            <a:r>
              <a:rPr lang="en-US" sz="3200" dirty="0"/>
              <a:t> over the entire dataset or fitting KNN on all features can become memory-heavy if the dataset grows large.</a:t>
            </a:r>
          </a:p>
          <a:p>
            <a:pPr marL="551250" lvl="0" indent="-514350">
              <a:buFont typeface="+mj-lt"/>
              <a:buAutoNum type="arabicPeriod"/>
            </a:pPr>
            <a:r>
              <a:rPr lang="en-US" sz="3200" dirty="0"/>
              <a:t> Sparse </a:t>
            </a:r>
            <a:r>
              <a:rPr lang="en-US" sz="3200" dirty="0" err="1"/>
              <a:t>Data:If</a:t>
            </a:r>
            <a:r>
              <a:rPr lang="en-US" sz="3200" dirty="0"/>
              <a:t> many users or courses have few interactions, the collaborative filtering (KNN) and similarity computations may become unreliable.</a:t>
            </a:r>
          </a:p>
        </p:txBody>
      </p:sp>
    </p:spTree>
    <p:extLst>
      <p:ext uri="{BB962C8B-B14F-4D97-AF65-F5344CB8AC3E}">
        <p14:creationId xmlns:p14="http://schemas.microsoft.com/office/powerpoint/2010/main" val="2167619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69EAC388-8F03-0D8C-CFA1-01BAADF0ABC3}"/>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EDAA8CE-4138-6EF9-67A7-32502BA42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1BA527EF-24C8-F18C-3CF1-F40A407425B4}"/>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A692749C-EAB2-FCDD-699B-5639BF8A5E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1ADC4F7D-2018-1893-FD64-DBF07AE7F4CD}"/>
              </a:ext>
            </a:extLst>
          </p:cNvPr>
          <p:cNvSpPr>
            <a:spLocks noGrp="1"/>
          </p:cNvSpPr>
          <p:nvPr>
            <p:ph type="title"/>
          </p:nvPr>
        </p:nvSpPr>
        <p:spPr>
          <a:xfrm>
            <a:off x="2946400" y="355600"/>
            <a:ext cx="9283700" cy="939800"/>
          </a:xfrm>
        </p:spPr>
        <p:txBody>
          <a:bodyPr anchor="b">
            <a:noAutofit/>
          </a:bodyPr>
          <a:lstStyle/>
          <a:p>
            <a:pPr algn="l"/>
            <a:r>
              <a:rPr lang="en-US" sz="4400" dirty="0">
                <a:solidFill>
                  <a:schemeClr val="tx1"/>
                </a:solidFill>
              </a:rPr>
              <a:t>Conclusion</a:t>
            </a:r>
          </a:p>
        </p:txBody>
      </p:sp>
      <p:sp>
        <p:nvSpPr>
          <p:cNvPr id="24" name="Content Placeholder 2">
            <a:extLst>
              <a:ext uri="{FF2B5EF4-FFF2-40B4-BE49-F238E27FC236}">
                <a16:creationId xmlns:a16="http://schemas.microsoft.com/office/drawing/2014/main" id="{E7FAFD0E-361A-A12E-3818-C3903485ADB2}"/>
              </a:ext>
            </a:extLst>
          </p:cNvPr>
          <p:cNvSpPr>
            <a:spLocks noGrp="1"/>
          </p:cNvSpPr>
          <p:nvPr>
            <p:ph idx="1"/>
          </p:nvPr>
        </p:nvSpPr>
        <p:spPr>
          <a:xfrm>
            <a:off x="2781300" y="1739901"/>
            <a:ext cx="9283700" cy="4508500"/>
          </a:xfrm>
        </p:spPr>
        <p:txBody>
          <a:bodyPr anchor="t">
            <a:normAutofit/>
          </a:bodyPr>
          <a:lstStyle/>
          <a:p>
            <a:pPr marL="36900" lvl="0" indent="0">
              <a:buNone/>
            </a:pPr>
            <a:r>
              <a:rPr lang="en-US" sz="3000" dirty="0"/>
              <a:t>In this project, we built an online course recommendation system using recommendation models to suggest relevant courses to users based on their interactions and preferences. The models performed well after data preprocessing and feature engineering. Despite some challenges like cold-start issues and missing data, the system provides a solid base for personalized course recommendations.</a:t>
            </a:r>
          </a:p>
        </p:txBody>
      </p:sp>
    </p:spTree>
    <p:extLst>
      <p:ext uri="{BB962C8B-B14F-4D97-AF65-F5344CB8AC3E}">
        <p14:creationId xmlns:p14="http://schemas.microsoft.com/office/powerpoint/2010/main" val="162072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9626894F-86CD-6BB9-62D6-E258A84260AE}"/>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0269E12-0F58-A59B-B886-BA71B5EE2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2AB90794-A178-F539-1AB8-080FCC88290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58782" cy="6857990"/>
          </a:xfrm>
          <a:prstGeom prst="rect">
            <a:avLst/>
          </a:prstGeom>
        </p:spPr>
      </p:pic>
      <p:pic>
        <p:nvPicPr>
          <p:cNvPr id="57" name="Picture 56">
            <a:extLst>
              <a:ext uri="{FF2B5EF4-FFF2-40B4-BE49-F238E27FC236}">
                <a16:creationId xmlns:a16="http://schemas.microsoft.com/office/drawing/2014/main" id="{9C542A44-434A-A2C7-9F0E-9EDC6EE090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65BB4B94-4D98-41E5-2840-12B91F579444}"/>
              </a:ext>
            </a:extLst>
          </p:cNvPr>
          <p:cNvSpPr>
            <a:spLocks noGrp="1"/>
          </p:cNvSpPr>
          <p:nvPr>
            <p:ph type="title"/>
          </p:nvPr>
        </p:nvSpPr>
        <p:spPr>
          <a:xfrm>
            <a:off x="3220720" y="609600"/>
            <a:ext cx="8217897" cy="970450"/>
          </a:xfrm>
        </p:spPr>
        <p:txBody>
          <a:bodyPr anchor="b">
            <a:normAutofit/>
          </a:bodyPr>
          <a:lstStyle/>
          <a:p>
            <a:pPr algn="l"/>
            <a:r>
              <a:rPr lang="en-US" sz="4000" dirty="0">
                <a:solidFill>
                  <a:schemeClr val="tx1"/>
                </a:solidFill>
              </a:rPr>
              <a:t>Introduction</a:t>
            </a:r>
          </a:p>
        </p:txBody>
      </p:sp>
      <p:sp>
        <p:nvSpPr>
          <p:cNvPr id="24" name="Content Placeholder 2">
            <a:extLst>
              <a:ext uri="{FF2B5EF4-FFF2-40B4-BE49-F238E27FC236}">
                <a16:creationId xmlns:a16="http://schemas.microsoft.com/office/drawing/2014/main" id="{FF6DAEE5-5549-4991-6323-CAFB1FE6F13F}"/>
              </a:ext>
            </a:extLst>
          </p:cNvPr>
          <p:cNvSpPr>
            <a:spLocks noGrp="1"/>
          </p:cNvSpPr>
          <p:nvPr>
            <p:ph idx="1"/>
          </p:nvPr>
        </p:nvSpPr>
        <p:spPr>
          <a:xfrm>
            <a:off x="3312160" y="2189649"/>
            <a:ext cx="8686800" cy="3601551"/>
          </a:xfrm>
        </p:spPr>
        <p:txBody>
          <a:bodyPr anchor="t">
            <a:normAutofit/>
          </a:bodyPr>
          <a:lstStyle/>
          <a:p>
            <a:pPr marL="36900" lvl="0" indent="0">
              <a:buNone/>
            </a:pPr>
            <a:r>
              <a:rPr lang="en-US" sz="3000" dirty="0"/>
              <a:t>This project focuses on developing an online course recommendation system that suggests personalized courses to users based on their interaction history and course features. By leveraging recommendation models, the goal is to enhance user experience, improve engagement, and help learners discover relevant content efficiently.</a:t>
            </a:r>
          </a:p>
        </p:txBody>
      </p:sp>
    </p:spTree>
    <p:extLst>
      <p:ext uri="{BB962C8B-B14F-4D97-AF65-F5344CB8AC3E}">
        <p14:creationId xmlns:p14="http://schemas.microsoft.com/office/powerpoint/2010/main" val="1281961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62E5CF-59CD-CB16-A9BA-3DE400BAC064}"/>
              </a:ext>
            </a:extLst>
          </p:cNvPr>
          <p:cNvSpPr>
            <a:spLocks noGrp="1"/>
          </p:cNvSpPr>
          <p:nvPr>
            <p:ph type="title"/>
          </p:nvPr>
        </p:nvSpPr>
        <p:spPr>
          <a:xfrm>
            <a:off x="919119" y="2800350"/>
            <a:ext cx="10353762" cy="1257300"/>
          </a:xfrm>
        </p:spPr>
        <p:txBody>
          <a:bodyPr/>
          <a:lstStyle/>
          <a:p>
            <a:r>
              <a:rPr lang="en-IN" dirty="0"/>
              <a:t>THANK YOU</a:t>
            </a:r>
          </a:p>
        </p:txBody>
      </p:sp>
    </p:spTree>
    <p:extLst>
      <p:ext uri="{BB962C8B-B14F-4D97-AF65-F5344CB8AC3E}">
        <p14:creationId xmlns:p14="http://schemas.microsoft.com/office/powerpoint/2010/main" val="2190394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48622"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129280" y="609600"/>
            <a:ext cx="8309337" cy="970450"/>
          </a:xfrm>
        </p:spPr>
        <p:txBody>
          <a:bodyPr anchor="b">
            <a:normAutofit fontScale="90000"/>
          </a:bodyPr>
          <a:lstStyle/>
          <a:p>
            <a:pPr algn="l"/>
            <a:r>
              <a:rPr lang="en-US" sz="4000" dirty="0"/>
              <a:t>INSTALLING NECESSARY PACKAGES AND LIBRARIES 	</a:t>
            </a:r>
          </a:p>
        </p:txBody>
      </p:sp>
      <p:sp>
        <p:nvSpPr>
          <p:cNvPr id="4" name="Rectangle 1">
            <a:extLst>
              <a:ext uri="{FF2B5EF4-FFF2-40B4-BE49-F238E27FC236}">
                <a16:creationId xmlns:a16="http://schemas.microsoft.com/office/drawing/2014/main" id="{7E79F4FC-43CF-26DF-0ED1-2118EC2FF934}"/>
              </a:ext>
            </a:extLst>
          </p:cNvPr>
          <p:cNvSpPr>
            <a:spLocks noGrp="1" noChangeArrowheads="1"/>
          </p:cNvSpPr>
          <p:nvPr>
            <p:ph idx="1"/>
          </p:nvPr>
        </p:nvSpPr>
        <p:spPr bwMode="auto">
          <a:xfrm>
            <a:off x="3128963" y="1956911"/>
            <a:ext cx="8392477"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pandas</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For data manipulation and analysis (loading, filtering, grouping, etc.)</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err="1">
                <a:ln>
                  <a:noFill/>
                </a:ln>
                <a:solidFill>
                  <a:schemeClr val="tx1"/>
                </a:solidFill>
                <a:effectLst/>
              </a:rPr>
              <a:t>numpy</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For numerical operations and statistical computations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err="1">
                <a:ln>
                  <a:noFill/>
                </a:ln>
                <a:solidFill>
                  <a:schemeClr val="tx1"/>
                </a:solidFill>
                <a:effectLst/>
              </a:rPr>
              <a:t>matplotlib.pyplot</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For creating basic visualizations (bar charts, histograms, etc.)</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seaborn</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For advanced, beautiful visualizations (box plots, heatmaps,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rPr>
              <a:t>Installed </a:t>
            </a:r>
            <a:r>
              <a:rPr kumimoji="0" lang="en-US" altLang="en-US" sz="2400" b="0" i="0" u="none" strike="noStrike" cap="none" normalizeH="0" baseline="0" dirty="0" err="1">
                <a:ln>
                  <a:noFill/>
                </a:ln>
                <a:solidFill>
                  <a:schemeClr val="tx1"/>
                </a:solidFill>
                <a:effectLst/>
              </a:rPr>
              <a:t>openpyxl</a:t>
            </a:r>
            <a:r>
              <a:rPr kumimoji="0" lang="en-US" altLang="en-US" sz="2400" b="0" i="0" u="none" strike="noStrike" cap="none" normalizeH="0" baseline="0" dirty="0">
                <a:ln>
                  <a:noFill/>
                </a:ln>
                <a:solidFill>
                  <a:schemeClr val="tx1"/>
                </a:solidFill>
                <a:effectLst/>
              </a:rPr>
              <a:t> to work with Excel files using </a:t>
            </a:r>
            <a:r>
              <a:rPr kumimoji="0" lang="en-US" altLang="en-US" sz="2400" b="0" i="0" u="none" strike="noStrike" cap="none" normalizeH="0" baseline="0" dirty="0" err="1">
                <a:ln>
                  <a:noFill/>
                </a:ln>
                <a:solidFill>
                  <a:schemeClr val="tx1"/>
                </a:solidFill>
                <a:effectLst/>
              </a:rPr>
              <a:t>pandas.read_excel</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285750" indent="-285750" defTabSz="914400" eaLnBrk="0" fontAlgn="base"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118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548622"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129280" y="609600"/>
            <a:ext cx="8309337" cy="970450"/>
          </a:xfrm>
        </p:spPr>
        <p:txBody>
          <a:bodyPr anchor="b">
            <a:normAutofit/>
          </a:bodyPr>
          <a:lstStyle/>
          <a:p>
            <a:pPr algn="l"/>
            <a:r>
              <a:rPr lang="en-IN" sz="4400" dirty="0"/>
              <a:t>Data Quality &amp; Summary</a:t>
            </a:r>
            <a:endParaRPr lang="en-US" sz="4800" dirty="0"/>
          </a:p>
        </p:txBody>
      </p:sp>
      <p:sp>
        <p:nvSpPr>
          <p:cNvPr id="4" name="Rectangle 1">
            <a:extLst>
              <a:ext uri="{FF2B5EF4-FFF2-40B4-BE49-F238E27FC236}">
                <a16:creationId xmlns:a16="http://schemas.microsoft.com/office/drawing/2014/main" id="{7E79F4FC-43CF-26DF-0ED1-2118EC2FF934}"/>
              </a:ext>
            </a:extLst>
          </p:cNvPr>
          <p:cNvSpPr>
            <a:spLocks noGrp="1" noChangeArrowheads="1"/>
          </p:cNvSpPr>
          <p:nvPr>
            <p:ph idx="1"/>
          </p:nvPr>
        </p:nvSpPr>
        <p:spPr bwMode="auto">
          <a:xfrm>
            <a:off x="3128963" y="3988236"/>
            <a:ext cx="839247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285750" indent="-285750" defTabSz="914400" eaLnBrk="0" fontAlgn="base"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49F2A6F-49D1-E5B1-6140-739B0143B279}"/>
              </a:ext>
            </a:extLst>
          </p:cNvPr>
          <p:cNvSpPr txBox="1"/>
          <p:nvPr/>
        </p:nvSpPr>
        <p:spPr>
          <a:xfrm>
            <a:off x="3312160" y="2174240"/>
            <a:ext cx="7731760" cy="4585871"/>
          </a:xfrm>
          <a:prstGeom prst="rect">
            <a:avLst/>
          </a:prstGeom>
          <a:noFill/>
        </p:spPr>
        <p:txBody>
          <a:bodyPr wrap="square" rtlCol="0">
            <a:spAutoFit/>
          </a:bodyPr>
          <a:lstStyle/>
          <a:p>
            <a:r>
              <a:rPr lang="en-US" sz="3200" dirty="0"/>
              <a:t>• ✅ No missing values in the dataset</a:t>
            </a:r>
          </a:p>
          <a:p>
            <a:r>
              <a:rPr lang="en-US" sz="3200" dirty="0"/>
              <a:t>• ✅ No duplicate rows found</a:t>
            </a:r>
          </a:p>
          <a:p>
            <a:r>
              <a:rPr lang="en-US" sz="3200" dirty="0"/>
              <a:t>• 👤 43,242 unique users out of 100,000 total records</a:t>
            </a:r>
          </a:p>
          <a:p>
            <a:r>
              <a:rPr lang="en-US" sz="3200" dirty="0"/>
              <a:t>• 📚 20 unique courses offered</a:t>
            </a:r>
          </a:p>
          <a:p>
            <a:r>
              <a:rPr lang="en-US" sz="3200" dirty="0"/>
              <a:t>• 🧑‍🏫 20 unique instructors</a:t>
            </a:r>
          </a:p>
          <a:p>
            <a:r>
              <a:rPr lang="en-US" sz="3200" dirty="0"/>
              <a:t>• 📜 Certifications and study materials: provided for some courses, not all</a:t>
            </a:r>
          </a:p>
          <a:p>
            <a:endParaRPr lang="en-US" dirty="0"/>
          </a:p>
          <a:p>
            <a:endParaRPr lang="en-IN" dirty="0"/>
          </a:p>
        </p:txBody>
      </p:sp>
    </p:spTree>
    <p:extLst>
      <p:ext uri="{BB962C8B-B14F-4D97-AF65-F5344CB8AC3E}">
        <p14:creationId xmlns:p14="http://schemas.microsoft.com/office/powerpoint/2010/main" val="375281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467026"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763520" y="609600"/>
            <a:ext cx="8675097" cy="970450"/>
          </a:xfrm>
        </p:spPr>
        <p:txBody>
          <a:bodyPr anchor="b">
            <a:normAutofit/>
          </a:bodyPr>
          <a:lstStyle/>
          <a:p>
            <a:pPr algn="l"/>
            <a:r>
              <a:rPr lang="en-US" sz="4800" dirty="0"/>
              <a:t>Visualizations</a:t>
            </a:r>
          </a:p>
        </p:txBody>
      </p:sp>
      <p:sp>
        <p:nvSpPr>
          <p:cNvPr id="4" name="Rectangle 1">
            <a:extLst>
              <a:ext uri="{FF2B5EF4-FFF2-40B4-BE49-F238E27FC236}">
                <a16:creationId xmlns:a16="http://schemas.microsoft.com/office/drawing/2014/main" id="{7E79F4FC-43CF-26DF-0ED1-2118EC2FF934}"/>
              </a:ext>
            </a:extLst>
          </p:cNvPr>
          <p:cNvSpPr>
            <a:spLocks noGrp="1" noChangeArrowheads="1"/>
          </p:cNvSpPr>
          <p:nvPr>
            <p:ph idx="1"/>
          </p:nvPr>
        </p:nvSpPr>
        <p:spPr bwMode="auto">
          <a:xfrm>
            <a:off x="3128963" y="3988236"/>
            <a:ext cx="839247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285750" indent="-285750" defTabSz="914400" eaLnBrk="0" fontAlgn="base"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49F2A6F-49D1-E5B1-6140-739B0143B279}"/>
              </a:ext>
            </a:extLst>
          </p:cNvPr>
          <p:cNvSpPr txBox="1"/>
          <p:nvPr/>
        </p:nvSpPr>
        <p:spPr>
          <a:xfrm>
            <a:off x="3312160" y="2174240"/>
            <a:ext cx="7731760" cy="646331"/>
          </a:xfrm>
          <a:prstGeom prst="rect">
            <a:avLst/>
          </a:prstGeom>
          <a:noFill/>
        </p:spPr>
        <p:txBody>
          <a:bodyPr wrap="square" rtlCol="0">
            <a:spAutoFit/>
          </a:bodyPr>
          <a:lstStyle/>
          <a:p>
            <a:endParaRPr lang="en-US" dirty="0"/>
          </a:p>
          <a:p>
            <a:endParaRPr lang="en-IN" dirty="0"/>
          </a:p>
        </p:txBody>
      </p:sp>
      <p:pic>
        <p:nvPicPr>
          <p:cNvPr id="7" name="Picture 6" descr="A screenshot of a computer">
            <a:extLst>
              <a:ext uri="{FF2B5EF4-FFF2-40B4-BE49-F238E27FC236}">
                <a16:creationId xmlns:a16="http://schemas.microsoft.com/office/drawing/2014/main" id="{73A08367-FAD3-CD8C-ABDE-931D74EF9330}"/>
              </a:ext>
            </a:extLst>
          </p:cNvPr>
          <p:cNvPicPr>
            <a:picLocks noChangeAspect="1"/>
          </p:cNvPicPr>
          <p:nvPr/>
        </p:nvPicPr>
        <p:blipFill>
          <a:blip r:embed="rId7"/>
          <a:srcRect l="8833" t="27259" r="45166" b="5778"/>
          <a:stretch/>
        </p:blipFill>
        <p:spPr>
          <a:xfrm>
            <a:off x="4032530" y="2061954"/>
            <a:ext cx="6371310" cy="4340703"/>
          </a:xfrm>
          <a:prstGeom prst="rect">
            <a:avLst/>
          </a:prstGeom>
        </p:spPr>
      </p:pic>
    </p:spTree>
    <p:extLst>
      <p:ext uri="{BB962C8B-B14F-4D97-AF65-F5344CB8AC3E}">
        <p14:creationId xmlns:p14="http://schemas.microsoft.com/office/powerpoint/2010/main" val="354328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467026"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763520" y="609600"/>
            <a:ext cx="8675097" cy="970450"/>
          </a:xfrm>
        </p:spPr>
        <p:txBody>
          <a:bodyPr anchor="b">
            <a:normAutofit/>
          </a:bodyPr>
          <a:lstStyle/>
          <a:p>
            <a:pPr algn="l"/>
            <a:r>
              <a:rPr lang="en-US" sz="4800" dirty="0"/>
              <a:t>Visualizations</a:t>
            </a:r>
          </a:p>
        </p:txBody>
      </p:sp>
      <p:sp>
        <p:nvSpPr>
          <p:cNvPr id="4" name="Rectangle 1">
            <a:extLst>
              <a:ext uri="{FF2B5EF4-FFF2-40B4-BE49-F238E27FC236}">
                <a16:creationId xmlns:a16="http://schemas.microsoft.com/office/drawing/2014/main" id="{7E79F4FC-43CF-26DF-0ED1-2118EC2FF934}"/>
              </a:ext>
            </a:extLst>
          </p:cNvPr>
          <p:cNvSpPr>
            <a:spLocks noGrp="1" noChangeArrowheads="1"/>
          </p:cNvSpPr>
          <p:nvPr>
            <p:ph idx="1"/>
          </p:nvPr>
        </p:nvSpPr>
        <p:spPr bwMode="auto">
          <a:xfrm>
            <a:off x="3128963" y="3988236"/>
            <a:ext cx="839247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285750" indent="-285750" defTabSz="914400" eaLnBrk="0" fontAlgn="base"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49F2A6F-49D1-E5B1-6140-739B0143B279}"/>
              </a:ext>
            </a:extLst>
          </p:cNvPr>
          <p:cNvSpPr txBox="1"/>
          <p:nvPr/>
        </p:nvSpPr>
        <p:spPr>
          <a:xfrm>
            <a:off x="3312160" y="2174240"/>
            <a:ext cx="7731760" cy="646331"/>
          </a:xfrm>
          <a:prstGeom prst="rect">
            <a:avLst/>
          </a:prstGeom>
          <a:noFill/>
        </p:spPr>
        <p:txBody>
          <a:bodyPr wrap="square" rtlCol="0">
            <a:spAutoFit/>
          </a:bodyPr>
          <a:lstStyle/>
          <a:p>
            <a:endParaRPr lang="en-US" dirty="0"/>
          </a:p>
          <a:p>
            <a:endParaRPr lang="en-IN" dirty="0"/>
          </a:p>
        </p:txBody>
      </p:sp>
      <p:pic>
        <p:nvPicPr>
          <p:cNvPr id="8" name="Picture 7" descr="A screenshot of a computer">
            <a:extLst>
              <a:ext uri="{FF2B5EF4-FFF2-40B4-BE49-F238E27FC236}">
                <a16:creationId xmlns:a16="http://schemas.microsoft.com/office/drawing/2014/main" id="{77B8C8EE-AB1B-ADB6-F937-D53CBE40A479}"/>
              </a:ext>
            </a:extLst>
          </p:cNvPr>
          <p:cNvPicPr>
            <a:picLocks noChangeAspect="1"/>
          </p:cNvPicPr>
          <p:nvPr/>
        </p:nvPicPr>
        <p:blipFill>
          <a:blip r:embed="rId7"/>
          <a:srcRect l="10084" t="29185" r="22749" b="8889"/>
          <a:stretch/>
        </p:blipFill>
        <p:spPr>
          <a:xfrm>
            <a:off x="3230721" y="2001520"/>
            <a:ext cx="8188960" cy="4246880"/>
          </a:xfrm>
          <a:prstGeom prst="rect">
            <a:avLst/>
          </a:prstGeom>
        </p:spPr>
      </p:pic>
    </p:spTree>
    <p:extLst>
      <p:ext uri="{BB962C8B-B14F-4D97-AF65-F5344CB8AC3E}">
        <p14:creationId xmlns:p14="http://schemas.microsoft.com/office/powerpoint/2010/main" val="178212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467026"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763520" y="609600"/>
            <a:ext cx="8675097" cy="970450"/>
          </a:xfrm>
        </p:spPr>
        <p:txBody>
          <a:bodyPr anchor="b">
            <a:normAutofit/>
          </a:bodyPr>
          <a:lstStyle/>
          <a:p>
            <a:pPr algn="l"/>
            <a:r>
              <a:rPr lang="en-US" sz="4800" dirty="0"/>
              <a:t>Visualizations</a:t>
            </a:r>
          </a:p>
        </p:txBody>
      </p:sp>
      <p:sp>
        <p:nvSpPr>
          <p:cNvPr id="4" name="Rectangle 1">
            <a:extLst>
              <a:ext uri="{FF2B5EF4-FFF2-40B4-BE49-F238E27FC236}">
                <a16:creationId xmlns:a16="http://schemas.microsoft.com/office/drawing/2014/main" id="{7E79F4FC-43CF-26DF-0ED1-2118EC2FF934}"/>
              </a:ext>
            </a:extLst>
          </p:cNvPr>
          <p:cNvSpPr>
            <a:spLocks noGrp="1" noChangeArrowheads="1"/>
          </p:cNvSpPr>
          <p:nvPr>
            <p:ph idx="1"/>
          </p:nvPr>
        </p:nvSpPr>
        <p:spPr bwMode="auto">
          <a:xfrm>
            <a:off x="3128963" y="3988236"/>
            <a:ext cx="839247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285750" indent="-285750" defTabSz="914400" eaLnBrk="0" fontAlgn="base"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49F2A6F-49D1-E5B1-6140-739B0143B279}"/>
              </a:ext>
            </a:extLst>
          </p:cNvPr>
          <p:cNvSpPr txBox="1"/>
          <p:nvPr/>
        </p:nvSpPr>
        <p:spPr>
          <a:xfrm>
            <a:off x="3312160" y="2174240"/>
            <a:ext cx="7731760" cy="646331"/>
          </a:xfrm>
          <a:prstGeom prst="rect">
            <a:avLst/>
          </a:prstGeom>
          <a:noFill/>
        </p:spPr>
        <p:txBody>
          <a:bodyPr wrap="square" rtlCol="0">
            <a:spAutoFit/>
          </a:bodyPr>
          <a:lstStyle/>
          <a:p>
            <a:endParaRPr lang="en-US" dirty="0"/>
          </a:p>
          <a:p>
            <a:endParaRPr lang="en-IN" dirty="0"/>
          </a:p>
        </p:txBody>
      </p:sp>
      <p:pic>
        <p:nvPicPr>
          <p:cNvPr id="6" name="Picture 5" descr="A screenshot of a computer">
            <a:extLst>
              <a:ext uri="{FF2B5EF4-FFF2-40B4-BE49-F238E27FC236}">
                <a16:creationId xmlns:a16="http://schemas.microsoft.com/office/drawing/2014/main" id="{2E173268-0DAC-18F2-11C5-8241BBE9E8C6}"/>
              </a:ext>
            </a:extLst>
          </p:cNvPr>
          <p:cNvPicPr>
            <a:picLocks noChangeAspect="1"/>
          </p:cNvPicPr>
          <p:nvPr/>
        </p:nvPicPr>
        <p:blipFill>
          <a:blip r:embed="rId7"/>
          <a:srcRect l="9917" t="34815" r="26667" b="10369"/>
          <a:stretch/>
        </p:blipFill>
        <p:spPr>
          <a:xfrm>
            <a:off x="3128962" y="2174240"/>
            <a:ext cx="7894320" cy="3838237"/>
          </a:xfrm>
          <a:prstGeom prst="rect">
            <a:avLst/>
          </a:prstGeom>
        </p:spPr>
      </p:pic>
    </p:spTree>
    <p:extLst>
      <p:ext uri="{BB962C8B-B14F-4D97-AF65-F5344CB8AC3E}">
        <p14:creationId xmlns:p14="http://schemas.microsoft.com/office/powerpoint/2010/main" val="357196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2467026"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763520" y="609600"/>
            <a:ext cx="8675097" cy="970450"/>
          </a:xfrm>
        </p:spPr>
        <p:txBody>
          <a:bodyPr anchor="b">
            <a:normAutofit/>
          </a:bodyPr>
          <a:lstStyle/>
          <a:p>
            <a:pPr algn="l"/>
            <a:r>
              <a:rPr lang="en-US" sz="4800" dirty="0"/>
              <a:t>Visualizations</a:t>
            </a:r>
          </a:p>
        </p:txBody>
      </p:sp>
      <p:sp>
        <p:nvSpPr>
          <p:cNvPr id="4" name="Rectangle 1">
            <a:extLst>
              <a:ext uri="{FF2B5EF4-FFF2-40B4-BE49-F238E27FC236}">
                <a16:creationId xmlns:a16="http://schemas.microsoft.com/office/drawing/2014/main" id="{7E79F4FC-43CF-26DF-0ED1-2118EC2FF934}"/>
              </a:ext>
            </a:extLst>
          </p:cNvPr>
          <p:cNvSpPr>
            <a:spLocks noGrp="1" noChangeArrowheads="1"/>
          </p:cNvSpPr>
          <p:nvPr>
            <p:ph idx="1"/>
          </p:nvPr>
        </p:nvSpPr>
        <p:spPr bwMode="auto">
          <a:xfrm>
            <a:off x="3128963" y="3988236"/>
            <a:ext cx="839247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285750" indent="-285750" defTabSz="914400" eaLnBrk="0" fontAlgn="base"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49F2A6F-49D1-E5B1-6140-739B0143B279}"/>
              </a:ext>
            </a:extLst>
          </p:cNvPr>
          <p:cNvSpPr txBox="1"/>
          <p:nvPr/>
        </p:nvSpPr>
        <p:spPr>
          <a:xfrm>
            <a:off x="3312160" y="2174240"/>
            <a:ext cx="7731760" cy="646331"/>
          </a:xfrm>
          <a:prstGeom prst="rect">
            <a:avLst/>
          </a:prstGeom>
          <a:noFill/>
        </p:spPr>
        <p:txBody>
          <a:bodyPr wrap="square" rtlCol="0">
            <a:spAutoFit/>
          </a:bodyPr>
          <a:lstStyle/>
          <a:p>
            <a:endParaRPr lang="en-US" dirty="0"/>
          </a:p>
          <a:p>
            <a:endParaRPr lang="en-IN" dirty="0"/>
          </a:p>
        </p:txBody>
      </p:sp>
      <p:pic>
        <p:nvPicPr>
          <p:cNvPr id="8" name="Picture 7" descr="A screenshot of a computer">
            <a:extLst>
              <a:ext uri="{FF2B5EF4-FFF2-40B4-BE49-F238E27FC236}">
                <a16:creationId xmlns:a16="http://schemas.microsoft.com/office/drawing/2014/main" id="{C0D6942F-22BD-8DCA-0DC0-F5177EE8D07D}"/>
              </a:ext>
            </a:extLst>
          </p:cNvPr>
          <p:cNvPicPr>
            <a:picLocks noChangeAspect="1"/>
          </p:cNvPicPr>
          <p:nvPr/>
        </p:nvPicPr>
        <p:blipFill>
          <a:blip r:embed="rId7"/>
          <a:srcRect l="9417" t="27703" r="34417" b="6964"/>
          <a:stretch/>
        </p:blipFill>
        <p:spPr>
          <a:xfrm>
            <a:off x="3545840" y="1869440"/>
            <a:ext cx="6847840" cy="4480560"/>
          </a:xfrm>
          <a:prstGeom prst="rect">
            <a:avLst/>
          </a:prstGeom>
        </p:spPr>
      </p:pic>
    </p:spTree>
    <p:extLst>
      <p:ext uri="{BB962C8B-B14F-4D97-AF65-F5344CB8AC3E}">
        <p14:creationId xmlns:p14="http://schemas.microsoft.com/office/powerpoint/2010/main" val="2333501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{F257C999-680E-49B2-B1B1-BE6A2C81F28F}tf55705232_win32</Template>
  <TotalTime>288</TotalTime>
  <Words>967</Words>
  <Application>Microsoft Office PowerPoint</Application>
  <PresentationFormat>Widescreen</PresentationFormat>
  <Paragraphs>134</Paragraphs>
  <Slides>30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Constantia</vt:lpstr>
      <vt:lpstr>Goudy Old Style</vt:lpstr>
      <vt:lpstr>Wingdings</vt:lpstr>
      <vt:lpstr>Wingdings 2</vt:lpstr>
      <vt:lpstr>SlateVTI</vt:lpstr>
      <vt:lpstr>Online Course Recommendation P530</vt:lpstr>
      <vt:lpstr>Team Members </vt:lpstr>
      <vt:lpstr>Introduction</vt:lpstr>
      <vt:lpstr>INSTALLING NECESSARY PACKAGES AND LIBRARIES  </vt:lpstr>
      <vt:lpstr>Data Quality &amp; Summary</vt:lpstr>
      <vt:lpstr>Visualizations</vt:lpstr>
      <vt:lpstr>Visualizations</vt:lpstr>
      <vt:lpstr>Visualizations</vt:lpstr>
      <vt:lpstr>Visualizations</vt:lpstr>
      <vt:lpstr>Visualizations</vt:lpstr>
      <vt:lpstr>User-Course Matrix Analysis </vt:lpstr>
      <vt:lpstr>Model Building</vt:lpstr>
      <vt:lpstr>Data Preprocessing</vt:lpstr>
      <vt:lpstr>Popularity-Based Recommendation</vt:lpstr>
      <vt:lpstr>Content-Based Filtering</vt:lpstr>
      <vt:lpstr>Collaborative Filtering</vt:lpstr>
      <vt:lpstr>KNN Recommendation</vt:lpstr>
      <vt:lpstr>Utility-Based Recommendation</vt:lpstr>
      <vt:lpstr>Knowledge-Based Recommendation</vt:lpstr>
      <vt:lpstr>Hybrid Recommendation</vt:lpstr>
      <vt:lpstr>Evaluation Matrix</vt:lpstr>
      <vt:lpstr>Usage</vt:lpstr>
      <vt:lpstr>Usage</vt:lpstr>
      <vt:lpstr>Model Deployment</vt:lpstr>
      <vt:lpstr>Model Deployment</vt:lpstr>
      <vt:lpstr>Model Deployment</vt:lpstr>
      <vt:lpstr>UI of Online Course Recommendation System</vt:lpstr>
      <vt:lpstr>Challenges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chandrika keerthi</dc:creator>
  <cp:lastModifiedBy>Sonam Sherkar</cp:lastModifiedBy>
  <cp:revision>30</cp:revision>
  <dcterms:created xsi:type="dcterms:W3CDTF">2025-04-16T06:50:00Z</dcterms:created>
  <dcterms:modified xsi:type="dcterms:W3CDTF">2025-05-08T07:28:45Z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