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84" r:id="rId10"/>
    <p:sldId id="264" r:id="rId11"/>
    <p:sldId id="265" r:id="rId12"/>
    <p:sldId id="266" r:id="rId13"/>
    <p:sldId id="267" r:id="rId14"/>
    <p:sldId id="268" r:id="rId15"/>
    <p:sldId id="269" r:id="rId16"/>
    <p:sldId id="270" r:id="rId17"/>
    <p:sldId id="286" r:id="rId18"/>
    <p:sldId id="287" r:id="rId19"/>
    <p:sldId id="271" r:id="rId20"/>
    <p:sldId id="274" r:id="rId21"/>
    <p:sldId id="275" r:id="rId22"/>
    <p:sldId id="276" r:id="rId23"/>
    <p:sldId id="277" r:id="rId24"/>
    <p:sldId id="278" r:id="rId25"/>
    <p:sldId id="279" r:id="rId26"/>
    <p:sldId id="280" r:id="rId27"/>
    <p:sldId id="281" r:id="rId28"/>
    <p:sldId id="282" r:id="rId29"/>
    <p:sldId id="272" r:id="rId30"/>
    <p:sldId id="273"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1" r:id="rId54"/>
    <p:sldId id="310" r:id="rId55"/>
    <p:sldId id="312" r:id="rId56"/>
    <p:sldId id="313" r:id="rId57"/>
    <p:sldId id="314" r:id="rId58"/>
    <p:sldId id="315"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217DF-936D-4C15-8B66-6CB8168785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2679744-81DB-4E61-8064-63D99ACABF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BD7713B-B1BE-431D-B05E-C416089160E1}"/>
              </a:ext>
            </a:extLst>
          </p:cNvPr>
          <p:cNvSpPr>
            <a:spLocks noGrp="1"/>
          </p:cNvSpPr>
          <p:nvPr>
            <p:ph type="dt" sz="half" idx="10"/>
          </p:nvPr>
        </p:nvSpPr>
        <p:spPr/>
        <p:txBody>
          <a:bodyPr/>
          <a:lstStyle/>
          <a:p>
            <a:fld id="{07D7CCFB-F41D-4308-86FE-C28670DDA9AF}" type="datetimeFigureOut">
              <a:rPr lang="en-IN" smtClean="0"/>
              <a:t>26-05-2022</a:t>
            </a:fld>
            <a:endParaRPr lang="en-IN"/>
          </a:p>
        </p:txBody>
      </p:sp>
      <p:sp>
        <p:nvSpPr>
          <p:cNvPr id="5" name="Footer Placeholder 4">
            <a:extLst>
              <a:ext uri="{FF2B5EF4-FFF2-40B4-BE49-F238E27FC236}">
                <a16:creationId xmlns:a16="http://schemas.microsoft.com/office/drawing/2014/main" id="{42656512-F229-4D41-8DAC-C9E2BB222E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FCCC45-C0FF-400E-8283-513C47C75E25}"/>
              </a:ext>
            </a:extLst>
          </p:cNvPr>
          <p:cNvSpPr>
            <a:spLocks noGrp="1"/>
          </p:cNvSpPr>
          <p:nvPr>
            <p:ph type="sldNum" sz="quarter" idx="12"/>
          </p:nvPr>
        </p:nvSpPr>
        <p:spPr/>
        <p:txBody>
          <a:bodyPr/>
          <a:lstStyle/>
          <a:p>
            <a:fld id="{C9C6846B-6ECC-4591-9FC9-7A5BFA4BB0F5}" type="slidenum">
              <a:rPr lang="en-IN" smtClean="0"/>
              <a:t>‹#›</a:t>
            </a:fld>
            <a:endParaRPr lang="en-IN"/>
          </a:p>
        </p:txBody>
      </p:sp>
    </p:spTree>
    <p:extLst>
      <p:ext uri="{BB962C8B-B14F-4D97-AF65-F5344CB8AC3E}">
        <p14:creationId xmlns:p14="http://schemas.microsoft.com/office/powerpoint/2010/main" val="2382386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F353C-4E76-4D9C-A0B2-637190D6A5F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4A9FFFC-AF8D-409C-A6DB-F1844296A3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CD7FAF-9E79-4114-B773-6E1B840FF0A7}"/>
              </a:ext>
            </a:extLst>
          </p:cNvPr>
          <p:cNvSpPr>
            <a:spLocks noGrp="1"/>
          </p:cNvSpPr>
          <p:nvPr>
            <p:ph type="dt" sz="half" idx="10"/>
          </p:nvPr>
        </p:nvSpPr>
        <p:spPr/>
        <p:txBody>
          <a:bodyPr/>
          <a:lstStyle/>
          <a:p>
            <a:fld id="{07D7CCFB-F41D-4308-86FE-C28670DDA9AF}" type="datetimeFigureOut">
              <a:rPr lang="en-IN" smtClean="0"/>
              <a:t>26-05-2022</a:t>
            </a:fld>
            <a:endParaRPr lang="en-IN"/>
          </a:p>
        </p:txBody>
      </p:sp>
      <p:sp>
        <p:nvSpPr>
          <p:cNvPr id="5" name="Footer Placeholder 4">
            <a:extLst>
              <a:ext uri="{FF2B5EF4-FFF2-40B4-BE49-F238E27FC236}">
                <a16:creationId xmlns:a16="http://schemas.microsoft.com/office/drawing/2014/main" id="{8502BACB-75DE-49E1-8041-D2FAA0E948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DCE38D-09C1-419F-9AD3-B9EA11E47BE2}"/>
              </a:ext>
            </a:extLst>
          </p:cNvPr>
          <p:cNvSpPr>
            <a:spLocks noGrp="1"/>
          </p:cNvSpPr>
          <p:nvPr>
            <p:ph type="sldNum" sz="quarter" idx="12"/>
          </p:nvPr>
        </p:nvSpPr>
        <p:spPr/>
        <p:txBody>
          <a:bodyPr/>
          <a:lstStyle/>
          <a:p>
            <a:fld id="{C9C6846B-6ECC-4591-9FC9-7A5BFA4BB0F5}" type="slidenum">
              <a:rPr lang="en-IN" smtClean="0"/>
              <a:t>‹#›</a:t>
            </a:fld>
            <a:endParaRPr lang="en-IN"/>
          </a:p>
        </p:txBody>
      </p:sp>
    </p:spTree>
    <p:extLst>
      <p:ext uri="{BB962C8B-B14F-4D97-AF65-F5344CB8AC3E}">
        <p14:creationId xmlns:p14="http://schemas.microsoft.com/office/powerpoint/2010/main" val="1454106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7E4B17-9A3B-488D-B7D9-6EC3A30ADC7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81F0FD7-BA9F-4F0F-9117-97429AB99F4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17267F-EE7E-4AF4-8A88-8CA83A519317}"/>
              </a:ext>
            </a:extLst>
          </p:cNvPr>
          <p:cNvSpPr>
            <a:spLocks noGrp="1"/>
          </p:cNvSpPr>
          <p:nvPr>
            <p:ph type="dt" sz="half" idx="10"/>
          </p:nvPr>
        </p:nvSpPr>
        <p:spPr/>
        <p:txBody>
          <a:bodyPr/>
          <a:lstStyle/>
          <a:p>
            <a:fld id="{07D7CCFB-F41D-4308-86FE-C28670DDA9AF}" type="datetimeFigureOut">
              <a:rPr lang="en-IN" smtClean="0"/>
              <a:t>26-05-2022</a:t>
            </a:fld>
            <a:endParaRPr lang="en-IN"/>
          </a:p>
        </p:txBody>
      </p:sp>
      <p:sp>
        <p:nvSpPr>
          <p:cNvPr id="5" name="Footer Placeholder 4">
            <a:extLst>
              <a:ext uri="{FF2B5EF4-FFF2-40B4-BE49-F238E27FC236}">
                <a16:creationId xmlns:a16="http://schemas.microsoft.com/office/drawing/2014/main" id="{AA31FEE6-CD5A-449C-B7A6-18DF5025A3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D55660-22F3-41E7-A375-8D88AF2382DC}"/>
              </a:ext>
            </a:extLst>
          </p:cNvPr>
          <p:cNvSpPr>
            <a:spLocks noGrp="1"/>
          </p:cNvSpPr>
          <p:nvPr>
            <p:ph type="sldNum" sz="quarter" idx="12"/>
          </p:nvPr>
        </p:nvSpPr>
        <p:spPr/>
        <p:txBody>
          <a:bodyPr/>
          <a:lstStyle/>
          <a:p>
            <a:fld id="{C9C6846B-6ECC-4591-9FC9-7A5BFA4BB0F5}" type="slidenum">
              <a:rPr lang="en-IN" smtClean="0"/>
              <a:t>‹#›</a:t>
            </a:fld>
            <a:endParaRPr lang="en-IN"/>
          </a:p>
        </p:txBody>
      </p:sp>
    </p:spTree>
    <p:extLst>
      <p:ext uri="{BB962C8B-B14F-4D97-AF65-F5344CB8AC3E}">
        <p14:creationId xmlns:p14="http://schemas.microsoft.com/office/powerpoint/2010/main" val="3421446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0A380-8F70-41AC-82F3-A2D2BB793E0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08C2E85-4899-49F5-AE00-AA7CD458C65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68324E-6EC1-410C-B2B5-F00EE7318885}"/>
              </a:ext>
            </a:extLst>
          </p:cNvPr>
          <p:cNvSpPr>
            <a:spLocks noGrp="1"/>
          </p:cNvSpPr>
          <p:nvPr>
            <p:ph type="dt" sz="half" idx="10"/>
          </p:nvPr>
        </p:nvSpPr>
        <p:spPr/>
        <p:txBody>
          <a:bodyPr/>
          <a:lstStyle/>
          <a:p>
            <a:fld id="{07D7CCFB-F41D-4308-86FE-C28670DDA9AF}" type="datetimeFigureOut">
              <a:rPr lang="en-IN" smtClean="0"/>
              <a:t>26-05-2022</a:t>
            </a:fld>
            <a:endParaRPr lang="en-IN"/>
          </a:p>
        </p:txBody>
      </p:sp>
      <p:sp>
        <p:nvSpPr>
          <p:cNvPr id="5" name="Footer Placeholder 4">
            <a:extLst>
              <a:ext uri="{FF2B5EF4-FFF2-40B4-BE49-F238E27FC236}">
                <a16:creationId xmlns:a16="http://schemas.microsoft.com/office/drawing/2014/main" id="{BA055198-576C-4C66-A0C8-4C62BAAFD4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F60B41-05D0-4711-A30D-277B2E2B9E32}"/>
              </a:ext>
            </a:extLst>
          </p:cNvPr>
          <p:cNvSpPr>
            <a:spLocks noGrp="1"/>
          </p:cNvSpPr>
          <p:nvPr>
            <p:ph type="sldNum" sz="quarter" idx="12"/>
          </p:nvPr>
        </p:nvSpPr>
        <p:spPr/>
        <p:txBody>
          <a:bodyPr/>
          <a:lstStyle/>
          <a:p>
            <a:fld id="{C9C6846B-6ECC-4591-9FC9-7A5BFA4BB0F5}" type="slidenum">
              <a:rPr lang="en-IN" smtClean="0"/>
              <a:t>‹#›</a:t>
            </a:fld>
            <a:endParaRPr lang="en-IN"/>
          </a:p>
        </p:txBody>
      </p:sp>
    </p:spTree>
    <p:extLst>
      <p:ext uri="{BB962C8B-B14F-4D97-AF65-F5344CB8AC3E}">
        <p14:creationId xmlns:p14="http://schemas.microsoft.com/office/powerpoint/2010/main" val="854244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FA3C8-FE0A-4945-A4C9-68AE528997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043D71A-FD8F-49E4-B5EB-BE61D83AF3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64FBA77-0A67-44B7-B19A-9953ADFDFD1B}"/>
              </a:ext>
            </a:extLst>
          </p:cNvPr>
          <p:cNvSpPr>
            <a:spLocks noGrp="1"/>
          </p:cNvSpPr>
          <p:nvPr>
            <p:ph type="dt" sz="half" idx="10"/>
          </p:nvPr>
        </p:nvSpPr>
        <p:spPr/>
        <p:txBody>
          <a:bodyPr/>
          <a:lstStyle/>
          <a:p>
            <a:fld id="{07D7CCFB-F41D-4308-86FE-C28670DDA9AF}" type="datetimeFigureOut">
              <a:rPr lang="en-IN" smtClean="0"/>
              <a:t>26-05-2022</a:t>
            </a:fld>
            <a:endParaRPr lang="en-IN"/>
          </a:p>
        </p:txBody>
      </p:sp>
      <p:sp>
        <p:nvSpPr>
          <p:cNvPr id="5" name="Footer Placeholder 4">
            <a:extLst>
              <a:ext uri="{FF2B5EF4-FFF2-40B4-BE49-F238E27FC236}">
                <a16:creationId xmlns:a16="http://schemas.microsoft.com/office/drawing/2014/main" id="{719FD11D-4781-4BE7-9E78-3694458FE5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4548BB-FC77-41ED-B70E-577A0FF6FF54}"/>
              </a:ext>
            </a:extLst>
          </p:cNvPr>
          <p:cNvSpPr>
            <a:spLocks noGrp="1"/>
          </p:cNvSpPr>
          <p:nvPr>
            <p:ph type="sldNum" sz="quarter" idx="12"/>
          </p:nvPr>
        </p:nvSpPr>
        <p:spPr/>
        <p:txBody>
          <a:bodyPr/>
          <a:lstStyle/>
          <a:p>
            <a:fld id="{C9C6846B-6ECC-4591-9FC9-7A5BFA4BB0F5}" type="slidenum">
              <a:rPr lang="en-IN" smtClean="0"/>
              <a:t>‹#›</a:t>
            </a:fld>
            <a:endParaRPr lang="en-IN"/>
          </a:p>
        </p:txBody>
      </p:sp>
    </p:spTree>
    <p:extLst>
      <p:ext uri="{BB962C8B-B14F-4D97-AF65-F5344CB8AC3E}">
        <p14:creationId xmlns:p14="http://schemas.microsoft.com/office/powerpoint/2010/main" val="2691320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9418D-1BF9-4D08-B377-54F78864AD1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103EFD-99EB-4417-B70D-B7C2B73AB5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2F08785-A401-47CE-A145-DC9E6F5761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8C60E8F-D60E-4FAF-930C-EE5B08C56F12}"/>
              </a:ext>
            </a:extLst>
          </p:cNvPr>
          <p:cNvSpPr>
            <a:spLocks noGrp="1"/>
          </p:cNvSpPr>
          <p:nvPr>
            <p:ph type="dt" sz="half" idx="10"/>
          </p:nvPr>
        </p:nvSpPr>
        <p:spPr/>
        <p:txBody>
          <a:bodyPr/>
          <a:lstStyle/>
          <a:p>
            <a:fld id="{07D7CCFB-F41D-4308-86FE-C28670DDA9AF}" type="datetimeFigureOut">
              <a:rPr lang="en-IN" smtClean="0"/>
              <a:t>26-05-2022</a:t>
            </a:fld>
            <a:endParaRPr lang="en-IN"/>
          </a:p>
        </p:txBody>
      </p:sp>
      <p:sp>
        <p:nvSpPr>
          <p:cNvPr id="6" name="Footer Placeholder 5">
            <a:extLst>
              <a:ext uri="{FF2B5EF4-FFF2-40B4-BE49-F238E27FC236}">
                <a16:creationId xmlns:a16="http://schemas.microsoft.com/office/drawing/2014/main" id="{EEFA9B7B-1AA5-46E9-8ECB-ACCDB077867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AF5CF0C-487F-483C-A49F-AC39E78DD053}"/>
              </a:ext>
            </a:extLst>
          </p:cNvPr>
          <p:cNvSpPr>
            <a:spLocks noGrp="1"/>
          </p:cNvSpPr>
          <p:nvPr>
            <p:ph type="sldNum" sz="quarter" idx="12"/>
          </p:nvPr>
        </p:nvSpPr>
        <p:spPr/>
        <p:txBody>
          <a:bodyPr/>
          <a:lstStyle/>
          <a:p>
            <a:fld id="{C9C6846B-6ECC-4591-9FC9-7A5BFA4BB0F5}" type="slidenum">
              <a:rPr lang="en-IN" smtClean="0"/>
              <a:t>‹#›</a:t>
            </a:fld>
            <a:endParaRPr lang="en-IN"/>
          </a:p>
        </p:txBody>
      </p:sp>
    </p:spTree>
    <p:extLst>
      <p:ext uri="{BB962C8B-B14F-4D97-AF65-F5344CB8AC3E}">
        <p14:creationId xmlns:p14="http://schemas.microsoft.com/office/powerpoint/2010/main" val="1174372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61CBD-B00F-4DF9-BEE4-4D8048C0097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0AD6540-BA58-4CE7-AE81-7333367DC4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22C1DB-4AFE-4E83-B31E-B4C7DF1E83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B5F023A-61E1-45B6-B70D-4B6C926E30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9B6BB1-FC52-4AA9-B322-8EAC778E5CA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98E6167-2B43-48BA-8340-7CDC116AA9C3}"/>
              </a:ext>
            </a:extLst>
          </p:cNvPr>
          <p:cNvSpPr>
            <a:spLocks noGrp="1"/>
          </p:cNvSpPr>
          <p:nvPr>
            <p:ph type="dt" sz="half" idx="10"/>
          </p:nvPr>
        </p:nvSpPr>
        <p:spPr/>
        <p:txBody>
          <a:bodyPr/>
          <a:lstStyle/>
          <a:p>
            <a:fld id="{07D7CCFB-F41D-4308-86FE-C28670DDA9AF}" type="datetimeFigureOut">
              <a:rPr lang="en-IN" smtClean="0"/>
              <a:t>26-05-2022</a:t>
            </a:fld>
            <a:endParaRPr lang="en-IN"/>
          </a:p>
        </p:txBody>
      </p:sp>
      <p:sp>
        <p:nvSpPr>
          <p:cNvPr id="8" name="Footer Placeholder 7">
            <a:extLst>
              <a:ext uri="{FF2B5EF4-FFF2-40B4-BE49-F238E27FC236}">
                <a16:creationId xmlns:a16="http://schemas.microsoft.com/office/drawing/2014/main" id="{9BFCCC2B-C7AA-4EE2-84CB-356F66E3B64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E63FBE9-48F9-487D-A12F-49529EFB3765}"/>
              </a:ext>
            </a:extLst>
          </p:cNvPr>
          <p:cNvSpPr>
            <a:spLocks noGrp="1"/>
          </p:cNvSpPr>
          <p:nvPr>
            <p:ph type="sldNum" sz="quarter" idx="12"/>
          </p:nvPr>
        </p:nvSpPr>
        <p:spPr/>
        <p:txBody>
          <a:bodyPr/>
          <a:lstStyle/>
          <a:p>
            <a:fld id="{C9C6846B-6ECC-4591-9FC9-7A5BFA4BB0F5}" type="slidenum">
              <a:rPr lang="en-IN" smtClean="0"/>
              <a:t>‹#›</a:t>
            </a:fld>
            <a:endParaRPr lang="en-IN"/>
          </a:p>
        </p:txBody>
      </p:sp>
    </p:spTree>
    <p:extLst>
      <p:ext uri="{BB962C8B-B14F-4D97-AF65-F5344CB8AC3E}">
        <p14:creationId xmlns:p14="http://schemas.microsoft.com/office/powerpoint/2010/main" val="1295959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FFD17-C6A0-41F3-90B9-C1BCE15EAD1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24CCA3D-08ED-44AD-8812-08B40EDD5C1C}"/>
              </a:ext>
            </a:extLst>
          </p:cNvPr>
          <p:cNvSpPr>
            <a:spLocks noGrp="1"/>
          </p:cNvSpPr>
          <p:nvPr>
            <p:ph type="dt" sz="half" idx="10"/>
          </p:nvPr>
        </p:nvSpPr>
        <p:spPr/>
        <p:txBody>
          <a:bodyPr/>
          <a:lstStyle/>
          <a:p>
            <a:fld id="{07D7CCFB-F41D-4308-86FE-C28670DDA9AF}" type="datetimeFigureOut">
              <a:rPr lang="en-IN" smtClean="0"/>
              <a:t>26-05-2022</a:t>
            </a:fld>
            <a:endParaRPr lang="en-IN"/>
          </a:p>
        </p:txBody>
      </p:sp>
      <p:sp>
        <p:nvSpPr>
          <p:cNvPr id="4" name="Footer Placeholder 3">
            <a:extLst>
              <a:ext uri="{FF2B5EF4-FFF2-40B4-BE49-F238E27FC236}">
                <a16:creationId xmlns:a16="http://schemas.microsoft.com/office/drawing/2014/main" id="{00D76F56-3469-46D8-8AA8-336D7804457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B1EAC0F-A577-4FD6-BAB2-1F0F0AA98B33}"/>
              </a:ext>
            </a:extLst>
          </p:cNvPr>
          <p:cNvSpPr>
            <a:spLocks noGrp="1"/>
          </p:cNvSpPr>
          <p:nvPr>
            <p:ph type="sldNum" sz="quarter" idx="12"/>
          </p:nvPr>
        </p:nvSpPr>
        <p:spPr/>
        <p:txBody>
          <a:bodyPr/>
          <a:lstStyle/>
          <a:p>
            <a:fld id="{C9C6846B-6ECC-4591-9FC9-7A5BFA4BB0F5}" type="slidenum">
              <a:rPr lang="en-IN" smtClean="0"/>
              <a:t>‹#›</a:t>
            </a:fld>
            <a:endParaRPr lang="en-IN"/>
          </a:p>
        </p:txBody>
      </p:sp>
    </p:spTree>
    <p:extLst>
      <p:ext uri="{BB962C8B-B14F-4D97-AF65-F5344CB8AC3E}">
        <p14:creationId xmlns:p14="http://schemas.microsoft.com/office/powerpoint/2010/main" val="1202093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F26E48-ADF4-4BCC-A032-FB7E2DE688CB}"/>
              </a:ext>
            </a:extLst>
          </p:cNvPr>
          <p:cNvSpPr>
            <a:spLocks noGrp="1"/>
          </p:cNvSpPr>
          <p:nvPr>
            <p:ph type="dt" sz="half" idx="10"/>
          </p:nvPr>
        </p:nvSpPr>
        <p:spPr/>
        <p:txBody>
          <a:bodyPr/>
          <a:lstStyle/>
          <a:p>
            <a:fld id="{07D7CCFB-F41D-4308-86FE-C28670DDA9AF}" type="datetimeFigureOut">
              <a:rPr lang="en-IN" smtClean="0"/>
              <a:t>26-05-2022</a:t>
            </a:fld>
            <a:endParaRPr lang="en-IN"/>
          </a:p>
        </p:txBody>
      </p:sp>
      <p:sp>
        <p:nvSpPr>
          <p:cNvPr id="3" name="Footer Placeholder 2">
            <a:extLst>
              <a:ext uri="{FF2B5EF4-FFF2-40B4-BE49-F238E27FC236}">
                <a16:creationId xmlns:a16="http://schemas.microsoft.com/office/drawing/2014/main" id="{7F416212-8080-4EAE-A82B-03455C31DEC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AC42605-F10E-4563-8623-8E8557D9A561}"/>
              </a:ext>
            </a:extLst>
          </p:cNvPr>
          <p:cNvSpPr>
            <a:spLocks noGrp="1"/>
          </p:cNvSpPr>
          <p:nvPr>
            <p:ph type="sldNum" sz="quarter" idx="12"/>
          </p:nvPr>
        </p:nvSpPr>
        <p:spPr/>
        <p:txBody>
          <a:bodyPr/>
          <a:lstStyle/>
          <a:p>
            <a:fld id="{C9C6846B-6ECC-4591-9FC9-7A5BFA4BB0F5}" type="slidenum">
              <a:rPr lang="en-IN" smtClean="0"/>
              <a:t>‹#›</a:t>
            </a:fld>
            <a:endParaRPr lang="en-IN"/>
          </a:p>
        </p:txBody>
      </p:sp>
    </p:spTree>
    <p:extLst>
      <p:ext uri="{BB962C8B-B14F-4D97-AF65-F5344CB8AC3E}">
        <p14:creationId xmlns:p14="http://schemas.microsoft.com/office/powerpoint/2010/main" val="1512968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DF39D-6219-4AC3-88CF-415FE4D8E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5A0FA1C-EADF-457D-8FAA-44D667A7F0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1B26C8F-8A0B-4D2F-9A93-73C8DACE1B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3B0A2B-32F3-45EB-A005-065F83530CD9}"/>
              </a:ext>
            </a:extLst>
          </p:cNvPr>
          <p:cNvSpPr>
            <a:spLocks noGrp="1"/>
          </p:cNvSpPr>
          <p:nvPr>
            <p:ph type="dt" sz="half" idx="10"/>
          </p:nvPr>
        </p:nvSpPr>
        <p:spPr/>
        <p:txBody>
          <a:bodyPr/>
          <a:lstStyle/>
          <a:p>
            <a:fld id="{07D7CCFB-F41D-4308-86FE-C28670DDA9AF}" type="datetimeFigureOut">
              <a:rPr lang="en-IN" smtClean="0"/>
              <a:t>26-05-2022</a:t>
            </a:fld>
            <a:endParaRPr lang="en-IN"/>
          </a:p>
        </p:txBody>
      </p:sp>
      <p:sp>
        <p:nvSpPr>
          <p:cNvPr id="6" name="Footer Placeholder 5">
            <a:extLst>
              <a:ext uri="{FF2B5EF4-FFF2-40B4-BE49-F238E27FC236}">
                <a16:creationId xmlns:a16="http://schemas.microsoft.com/office/drawing/2014/main" id="{99A9CC7A-86FD-4C55-846A-91BE3CFC57B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A3948BA-AA0D-4B6F-9A65-3DA58FC82044}"/>
              </a:ext>
            </a:extLst>
          </p:cNvPr>
          <p:cNvSpPr>
            <a:spLocks noGrp="1"/>
          </p:cNvSpPr>
          <p:nvPr>
            <p:ph type="sldNum" sz="quarter" idx="12"/>
          </p:nvPr>
        </p:nvSpPr>
        <p:spPr/>
        <p:txBody>
          <a:bodyPr/>
          <a:lstStyle/>
          <a:p>
            <a:fld id="{C9C6846B-6ECC-4591-9FC9-7A5BFA4BB0F5}" type="slidenum">
              <a:rPr lang="en-IN" smtClean="0"/>
              <a:t>‹#›</a:t>
            </a:fld>
            <a:endParaRPr lang="en-IN"/>
          </a:p>
        </p:txBody>
      </p:sp>
    </p:spTree>
    <p:extLst>
      <p:ext uri="{BB962C8B-B14F-4D97-AF65-F5344CB8AC3E}">
        <p14:creationId xmlns:p14="http://schemas.microsoft.com/office/powerpoint/2010/main" val="2374471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9BF6F-E328-495C-827A-1EAE30F8C5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01A388B-6A61-4B8A-8F27-9B4CB2C2AC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62D1E1E-52E8-4667-9C0B-965E59C4ED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5BD589-9F27-452A-980F-3F05D081F77B}"/>
              </a:ext>
            </a:extLst>
          </p:cNvPr>
          <p:cNvSpPr>
            <a:spLocks noGrp="1"/>
          </p:cNvSpPr>
          <p:nvPr>
            <p:ph type="dt" sz="half" idx="10"/>
          </p:nvPr>
        </p:nvSpPr>
        <p:spPr/>
        <p:txBody>
          <a:bodyPr/>
          <a:lstStyle/>
          <a:p>
            <a:fld id="{07D7CCFB-F41D-4308-86FE-C28670DDA9AF}" type="datetimeFigureOut">
              <a:rPr lang="en-IN" smtClean="0"/>
              <a:t>26-05-2022</a:t>
            </a:fld>
            <a:endParaRPr lang="en-IN"/>
          </a:p>
        </p:txBody>
      </p:sp>
      <p:sp>
        <p:nvSpPr>
          <p:cNvPr id="6" name="Footer Placeholder 5">
            <a:extLst>
              <a:ext uri="{FF2B5EF4-FFF2-40B4-BE49-F238E27FC236}">
                <a16:creationId xmlns:a16="http://schemas.microsoft.com/office/drawing/2014/main" id="{37BC3465-0F22-4C07-90B2-254A97EFA8E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0F578CB-8843-48B2-95E8-984A4489103E}"/>
              </a:ext>
            </a:extLst>
          </p:cNvPr>
          <p:cNvSpPr>
            <a:spLocks noGrp="1"/>
          </p:cNvSpPr>
          <p:nvPr>
            <p:ph type="sldNum" sz="quarter" idx="12"/>
          </p:nvPr>
        </p:nvSpPr>
        <p:spPr/>
        <p:txBody>
          <a:bodyPr/>
          <a:lstStyle/>
          <a:p>
            <a:fld id="{C9C6846B-6ECC-4591-9FC9-7A5BFA4BB0F5}" type="slidenum">
              <a:rPr lang="en-IN" smtClean="0"/>
              <a:t>‹#›</a:t>
            </a:fld>
            <a:endParaRPr lang="en-IN"/>
          </a:p>
        </p:txBody>
      </p:sp>
    </p:spTree>
    <p:extLst>
      <p:ext uri="{BB962C8B-B14F-4D97-AF65-F5344CB8AC3E}">
        <p14:creationId xmlns:p14="http://schemas.microsoft.com/office/powerpoint/2010/main" val="3956991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16C151-DC0D-409E-8481-B7540E19BE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4736972-8129-48AF-A006-422ED78682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C5CC85-28C7-4646-9543-8DBB0F400C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D7CCFB-F41D-4308-86FE-C28670DDA9AF}" type="datetimeFigureOut">
              <a:rPr lang="en-IN" smtClean="0"/>
              <a:t>26-05-2022</a:t>
            </a:fld>
            <a:endParaRPr lang="en-IN"/>
          </a:p>
        </p:txBody>
      </p:sp>
      <p:sp>
        <p:nvSpPr>
          <p:cNvPr id="5" name="Footer Placeholder 4">
            <a:extLst>
              <a:ext uri="{FF2B5EF4-FFF2-40B4-BE49-F238E27FC236}">
                <a16:creationId xmlns:a16="http://schemas.microsoft.com/office/drawing/2014/main" id="{56509F9E-CC5D-4D7F-9271-393713D996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83E5A4E-6313-46C3-8594-6F6495380A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C6846B-6ECC-4591-9FC9-7A5BFA4BB0F5}" type="slidenum">
              <a:rPr lang="en-IN" smtClean="0"/>
              <a:t>‹#›</a:t>
            </a:fld>
            <a:endParaRPr lang="en-IN"/>
          </a:p>
        </p:txBody>
      </p:sp>
    </p:spTree>
    <p:extLst>
      <p:ext uri="{BB962C8B-B14F-4D97-AF65-F5344CB8AC3E}">
        <p14:creationId xmlns:p14="http://schemas.microsoft.com/office/powerpoint/2010/main" val="22500818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nunit.or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AC30D-BAFF-4A77-9A85-C1F042C35FF0}"/>
              </a:ext>
            </a:extLst>
          </p:cNvPr>
          <p:cNvSpPr>
            <a:spLocks noGrp="1"/>
          </p:cNvSpPr>
          <p:nvPr>
            <p:ph type="ctrTitle"/>
          </p:nvPr>
        </p:nvSpPr>
        <p:spPr/>
        <p:txBody>
          <a:bodyPr/>
          <a:lstStyle/>
          <a:p>
            <a:r>
              <a:rPr lang="en-US" dirty="0"/>
              <a:t>Testing</a:t>
            </a:r>
            <a:endParaRPr lang="en-IN" dirty="0"/>
          </a:p>
        </p:txBody>
      </p:sp>
    </p:spTree>
    <p:extLst>
      <p:ext uri="{BB962C8B-B14F-4D97-AF65-F5344CB8AC3E}">
        <p14:creationId xmlns:p14="http://schemas.microsoft.com/office/powerpoint/2010/main" val="29331046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27D75-0086-469E-968A-009B6981F5C3}"/>
              </a:ext>
            </a:extLst>
          </p:cNvPr>
          <p:cNvSpPr>
            <a:spLocks noGrp="1"/>
          </p:cNvSpPr>
          <p:nvPr>
            <p:ph type="title"/>
          </p:nvPr>
        </p:nvSpPr>
        <p:spPr/>
        <p:txBody>
          <a:bodyPr/>
          <a:lstStyle/>
          <a:p>
            <a:r>
              <a:rPr lang="en-US" dirty="0"/>
              <a:t>Unit Testing </a:t>
            </a:r>
            <a:endParaRPr lang="en-IN" dirty="0"/>
          </a:p>
        </p:txBody>
      </p:sp>
      <p:pic>
        <p:nvPicPr>
          <p:cNvPr id="4" name="Content Placeholder 3">
            <a:extLst>
              <a:ext uri="{FF2B5EF4-FFF2-40B4-BE49-F238E27FC236}">
                <a16:creationId xmlns:a16="http://schemas.microsoft.com/office/drawing/2014/main" id="{614220FD-D43D-4CF4-AC3C-32E22A77495A}"/>
              </a:ext>
            </a:extLst>
          </p:cNvPr>
          <p:cNvPicPr>
            <a:picLocks noGrp="1" noChangeAspect="1"/>
          </p:cNvPicPr>
          <p:nvPr>
            <p:ph idx="1"/>
          </p:nvPr>
        </p:nvPicPr>
        <p:blipFill>
          <a:blip r:embed="rId2"/>
          <a:stretch>
            <a:fillRect/>
          </a:stretch>
        </p:blipFill>
        <p:spPr>
          <a:xfrm>
            <a:off x="2600325" y="2167731"/>
            <a:ext cx="5524500" cy="3381375"/>
          </a:xfrm>
          <a:prstGeom prst="rect">
            <a:avLst/>
          </a:prstGeom>
        </p:spPr>
      </p:pic>
    </p:spTree>
    <p:extLst>
      <p:ext uri="{BB962C8B-B14F-4D97-AF65-F5344CB8AC3E}">
        <p14:creationId xmlns:p14="http://schemas.microsoft.com/office/powerpoint/2010/main" val="41154660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55E86-DC0B-4576-A4F3-FF890EB64AC7}"/>
              </a:ext>
            </a:extLst>
          </p:cNvPr>
          <p:cNvSpPr>
            <a:spLocks noGrp="1"/>
          </p:cNvSpPr>
          <p:nvPr>
            <p:ph type="title"/>
          </p:nvPr>
        </p:nvSpPr>
        <p:spPr/>
        <p:txBody>
          <a:bodyPr/>
          <a:lstStyle/>
          <a:p>
            <a:r>
              <a:rPr lang="en-US" dirty="0"/>
              <a:t>Unit Testing </a:t>
            </a:r>
            <a:endParaRPr lang="en-IN" dirty="0"/>
          </a:p>
        </p:txBody>
      </p:sp>
      <p:sp>
        <p:nvSpPr>
          <p:cNvPr id="3" name="Content Placeholder 2">
            <a:extLst>
              <a:ext uri="{FF2B5EF4-FFF2-40B4-BE49-F238E27FC236}">
                <a16:creationId xmlns:a16="http://schemas.microsoft.com/office/drawing/2014/main" id="{792FA2CB-89EB-430F-9DBD-99A2167C1A0B}"/>
              </a:ext>
            </a:extLst>
          </p:cNvPr>
          <p:cNvSpPr>
            <a:spLocks noGrp="1"/>
          </p:cNvSpPr>
          <p:nvPr>
            <p:ph idx="1"/>
          </p:nvPr>
        </p:nvSpPr>
        <p:spPr/>
        <p:txBody>
          <a:bodyPr/>
          <a:lstStyle/>
          <a:p>
            <a:r>
              <a:rPr lang="en-US" dirty="0"/>
              <a:t>Unit testing breaks the program down into the smallest bit of code, usually function-level, and ensures that the function returns the value one expects. </a:t>
            </a:r>
          </a:p>
          <a:p>
            <a:r>
              <a:rPr lang="en-US" dirty="0"/>
              <a:t>By using a unit testing framework, the unit tests become a separate entity which can then run automated tests on the program as it is being built.</a:t>
            </a:r>
          </a:p>
          <a:p>
            <a:r>
              <a:rPr lang="en-US" b="0" i="0" dirty="0">
                <a:solidFill>
                  <a:srgbClr val="2E3A4D"/>
                </a:solidFill>
                <a:effectLst/>
                <a:latin typeface="Solomon-Sans-Normal"/>
              </a:rPr>
              <a:t>The purpose of unit testing is to isolate individual parts of the program and show that individually these parts are functional. </a:t>
            </a:r>
          </a:p>
          <a:p>
            <a:r>
              <a:rPr lang="en-US" b="0" i="0" dirty="0">
                <a:solidFill>
                  <a:srgbClr val="2E3A4D"/>
                </a:solidFill>
                <a:effectLst/>
                <a:latin typeface="Solomon-Sans-Normal"/>
              </a:rPr>
              <a:t>This type of testing is usually done by programmers.</a:t>
            </a:r>
            <a:endParaRPr lang="en-IN" dirty="0"/>
          </a:p>
        </p:txBody>
      </p:sp>
    </p:spTree>
    <p:extLst>
      <p:ext uri="{BB962C8B-B14F-4D97-AF65-F5344CB8AC3E}">
        <p14:creationId xmlns:p14="http://schemas.microsoft.com/office/powerpoint/2010/main" val="1035474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C5EAE-2E0F-4CFF-80CA-96D4EEC48EFF}"/>
              </a:ext>
            </a:extLst>
          </p:cNvPr>
          <p:cNvSpPr>
            <a:spLocks noGrp="1"/>
          </p:cNvSpPr>
          <p:nvPr>
            <p:ph type="title"/>
          </p:nvPr>
        </p:nvSpPr>
        <p:spPr>
          <a:xfrm>
            <a:off x="838200" y="365126"/>
            <a:ext cx="10515600" cy="654050"/>
          </a:xfrm>
        </p:spPr>
        <p:txBody>
          <a:bodyPr>
            <a:normAutofit fontScale="90000"/>
          </a:bodyPr>
          <a:lstStyle/>
          <a:p>
            <a:r>
              <a:rPr lang="en-US" dirty="0"/>
              <a:t>Unit Tests</a:t>
            </a:r>
            <a:endParaRPr lang="en-IN" dirty="0"/>
          </a:p>
        </p:txBody>
      </p:sp>
      <p:sp>
        <p:nvSpPr>
          <p:cNvPr id="3" name="Content Placeholder 2">
            <a:extLst>
              <a:ext uri="{FF2B5EF4-FFF2-40B4-BE49-F238E27FC236}">
                <a16:creationId xmlns:a16="http://schemas.microsoft.com/office/drawing/2014/main" id="{6C76D0D7-F945-4A51-9F7E-F51B4907B581}"/>
              </a:ext>
            </a:extLst>
          </p:cNvPr>
          <p:cNvSpPr>
            <a:spLocks noGrp="1"/>
          </p:cNvSpPr>
          <p:nvPr>
            <p:ph idx="1"/>
          </p:nvPr>
        </p:nvSpPr>
        <p:spPr>
          <a:xfrm>
            <a:off x="838200" y="1019175"/>
            <a:ext cx="10515600" cy="5562599"/>
          </a:xfrm>
        </p:spPr>
        <p:txBody>
          <a:bodyPr>
            <a:normAutofit fontScale="92500" lnSpcReduction="10000"/>
          </a:bodyPr>
          <a:lstStyle/>
          <a:p>
            <a:r>
              <a:rPr lang="en-US" b="0" i="0" dirty="0">
                <a:solidFill>
                  <a:srgbClr val="2E3A4D"/>
                </a:solidFill>
                <a:effectLst/>
                <a:latin typeface="Solomon-Sans-Normal"/>
              </a:rPr>
              <a:t>To create unit tests, small sections of code are selected that need to be tested. </a:t>
            </a:r>
          </a:p>
          <a:p>
            <a:r>
              <a:rPr lang="en-US" b="0" i="0" dirty="0">
                <a:solidFill>
                  <a:srgbClr val="2E3A4D"/>
                </a:solidFill>
                <a:effectLst/>
                <a:latin typeface="Solomon-Sans-Normal"/>
              </a:rPr>
              <a:t>The test site should generally be less than class. </a:t>
            </a:r>
          </a:p>
          <a:p>
            <a:r>
              <a:rPr lang="en-US" b="0" i="0" dirty="0">
                <a:solidFill>
                  <a:srgbClr val="2E3A4D"/>
                </a:solidFill>
                <a:effectLst/>
                <a:latin typeface="Solomon-Sans-Normal"/>
              </a:rPr>
              <a:t>In most cases, a single class method or even part of the functions of a method is tested.</a:t>
            </a:r>
          </a:p>
          <a:p>
            <a:r>
              <a:rPr lang="en-US" b="0" i="0" dirty="0">
                <a:solidFill>
                  <a:srgbClr val="2E3A4D"/>
                </a:solidFill>
                <a:effectLst/>
                <a:latin typeface="Solomon-Sans-Normal"/>
              </a:rPr>
              <a:t>When testing, it is important to isolate the code under test from the rest of the program with which it interacts, so that you can clearly identify the possibility of errors in this isolated code.</a:t>
            </a:r>
          </a:p>
          <a:p>
            <a:r>
              <a:rPr lang="en-US" b="0" i="0" dirty="0">
                <a:solidFill>
                  <a:srgbClr val="2E3A4D"/>
                </a:solidFill>
                <a:effectLst/>
                <a:latin typeface="Solomon-Sans-Normal"/>
              </a:rPr>
              <a:t>The creation of unit tests for small sections of code leads to the fact that the number of these unit tests becomes very large. </a:t>
            </a:r>
          </a:p>
          <a:p>
            <a:r>
              <a:rPr lang="en-US" b="0" i="0" dirty="0">
                <a:solidFill>
                  <a:srgbClr val="2E3A4D"/>
                </a:solidFill>
                <a:effectLst/>
                <a:latin typeface="Solomon-Sans-Normal"/>
              </a:rPr>
              <a:t>If the process of obtaining results and conducting tests is not automated, this can lead to a waste of working time and lower productivity. </a:t>
            </a:r>
          </a:p>
          <a:p>
            <a:r>
              <a:rPr lang="en-US" b="0" i="0" dirty="0">
                <a:solidFill>
                  <a:srgbClr val="2E3A4D"/>
                </a:solidFill>
                <a:effectLst/>
                <a:latin typeface="Solomon-Sans-Normal"/>
              </a:rPr>
              <a:t>Therefore, it is important that the results of unit tests be a simple solution; either the test is passed or not.</a:t>
            </a:r>
            <a:endParaRPr lang="en-US" dirty="0">
              <a:solidFill>
                <a:srgbClr val="2E3A4D"/>
              </a:solidFill>
              <a:latin typeface="Solomon-Sans-Normal"/>
            </a:endParaRPr>
          </a:p>
          <a:p>
            <a:endParaRPr lang="en-IN" dirty="0"/>
          </a:p>
        </p:txBody>
      </p:sp>
    </p:spTree>
    <p:extLst>
      <p:ext uri="{BB962C8B-B14F-4D97-AF65-F5344CB8AC3E}">
        <p14:creationId xmlns:p14="http://schemas.microsoft.com/office/powerpoint/2010/main" val="10023312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DD1DB-8E8D-42AB-9FD0-1A3BA13C40F8}"/>
              </a:ext>
            </a:extLst>
          </p:cNvPr>
          <p:cNvSpPr>
            <a:spLocks noGrp="1"/>
          </p:cNvSpPr>
          <p:nvPr>
            <p:ph type="title"/>
          </p:nvPr>
        </p:nvSpPr>
        <p:spPr/>
        <p:txBody>
          <a:bodyPr/>
          <a:lstStyle/>
          <a:p>
            <a:r>
              <a:rPr lang="en-US" dirty="0"/>
              <a:t>Structural Technique </a:t>
            </a:r>
            <a:endParaRPr lang="en-IN" dirty="0"/>
          </a:p>
        </p:txBody>
      </p:sp>
      <p:sp>
        <p:nvSpPr>
          <p:cNvPr id="3" name="Content Placeholder 2">
            <a:extLst>
              <a:ext uri="{FF2B5EF4-FFF2-40B4-BE49-F238E27FC236}">
                <a16:creationId xmlns:a16="http://schemas.microsoft.com/office/drawing/2014/main" id="{5332AFDD-9A12-470E-AC4F-22AA2C0D2FC5}"/>
              </a:ext>
            </a:extLst>
          </p:cNvPr>
          <p:cNvSpPr>
            <a:spLocks noGrp="1"/>
          </p:cNvSpPr>
          <p:nvPr>
            <p:ph idx="1"/>
          </p:nvPr>
        </p:nvSpPr>
        <p:spPr/>
        <p:txBody>
          <a:bodyPr>
            <a:normAutofit fontScale="92500" lnSpcReduction="10000"/>
          </a:bodyPr>
          <a:lstStyle/>
          <a:p>
            <a:r>
              <a:rPr lang="en-US" dirty="0"/>
              <a:t>Another type of software testing technique is Structural testing, which is used to test the internal design of the software or structure of the coding for the particular software.</a:t>
            </a:r>
          </a:p>
          <a:p>
            <a:pPr algn="l"/>
            <a:r>
              <a:rPr lang="en-US" dirty="0"/>
              <a:t>In this testing, the development team members are included in the testing team to execute the software's internal design. </a:t>
            </a:r>
          </a:p>
          <a:p>
            <a:pPr algn="l"/>
            <a:r>
              <a:rPr lang="en-US" dirty="0"/>
              <a:t>The working of structural testing is opposite to Behavioral testing.</a:t>
            </a:r>
          </a:p>
          <a:p>
            <a:pPr algn="l"/>
            <a:r>
              <a:rPr lang="en-US" dirty="0"/>
              <a:t>In other words, we can say that structural testing tests the different features of an application based on its types.</a:t>
            </a:r>
          </a:p>
          <a:p>
            <a:pPr algn="l"/>
            <a:r>
              <a:rPr lang="en-US" dirty="0"/>
              <a:t>Structural testing is also known as white-box testing, glass box testing, and clear-box testing. </a:t>
            </a:r>
          </a:p>
          <a:p>
            <a:pPr algn="l"/>
            <a:r>
              <a:rPr lang="en-US" dirty="0"/>
              <a:t>Developers mostly implement it to identify the issue and fix them quickly.</a:t>
            </a:r>
          </a:p>
          <a:p>
            <a:endParaRPr lang="en-IN" dirty="0"/>
          </a:p>
        </p:txBody>
      </p:sp>
    </p:spTree>
    <p:extLst>
      <p:ext uri="{BB962C8B-B14F-4D97-AF65-F5344CB8AC3E}">
        <p14:creationId xmlns:p14="http://schemas.microsoft.com/office/powerpoint/2010/main" val="5642170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63034-7D5B-4CEA-AB02-83082066E308}"/>
              </a:ext>
            </a:extLst>
          </p:cNvPr>
          <p:cNvSpPr>
            <a:spLocks noGrp="1"/>
          </p:cNvSpPr>
          <p:nvPr>
            <p:ph type="title"/>
          </p:nvPr>
        </p:nvSpPr>
        <p:spPr/>
        <p:txBody>
          <a:bodyPr/>
          <a:lstStyle/>
          <a:p>
            <a:r>
              <a:rPr lang="en-US" dirty="0"/>
              <a:t>Structural Technique </a:t>
            </a:r>
            <a:endParaRPr lang="en-IN" dirty="0"/>
          </a:p>
        </p:txBody>
      </p:sp>
      <p:sp>
        <p:nvSpPr>
          <p:cNvPr id="3" name="Content Placeholder 2">
            <a:extLst>
              <a:ext uri="{FF2B5EF4-FFF2-40B4-BE49-F238E27FC236}">
                <a16:creationId xmlns:a16="http://schemas.microsoft.com/office/drawing/2014/main" id="{432E1451-5723-4B2D-AB04-23C772AC16B4}"/>
              </a:ext>
            </a:extLst>
          </p:cNvPr>
          <p:cNvSpPr>
            <a:spLocks noGrp="1"/>
          </p:cNvSpPr>
          <p:nvPr>
            <p:ph idx="1"/>
          </p:nvPr>
        </p:nvSpPr>
        <p:spPr/>
        <p:txBody>
          <a:bodyPr/>
          <a:lstStyle/>
          <a:p>
            <a:r>
              <a:rPr lang="en-US" dirty="0"/>
              <a:t>The structural testing process requires an in-depth knowledge of the programming language and is opposite to Functional Testing.</a:t>
            </a:r>
          </a:p>
          <a:p>
            <a:r>
              <a:rPr lang="en-US" dirty="0"/>
              <a:t>The knowledge of the code's internal executions and how the software is implemented is a necessity for the test engineer to implement the structural testing.</a:t>
            </a:r>
          </a:p>
          <a:p>
            <a:r>
              <a:rPr lang="en-US" dirty="0"/>
              <a:t>Throughout the structural testing, the test engineer intends on how the software performs, and it can be used at all levels of testing.</a:t>
            </a:r>
          </a:p>
          <a:p>
            <a:endParaRPr lang="en-IN" dirty="0"/>
          </a:p>
        </p:txBody>
      </p:sp>
    </p:spTree>
    <p:extLst>
      <p:ext uri="{BB962C8B-B14F-4D97-AF65-F5344CB8AC3E}">
        <p14:creationId xmlns:p14="http://schemas.microsoft.com/office/powerpoint/2010/main" val="2922838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D07ED-254A-4E27-88B1-5F8C24C35706}"/>
              </a:ext>
            </a:extLst>
          </p:cNvPr>
          <p:cNvSpPr>
            <a:spLocks noGrp="1"/>
          </p:cNvSpPr>
          <p:nvPr>
            <p:ph type="title"/>
          </p:nvPr>
        </p:nvSpPr>
        <p:spPr>
          <a:xfrm>
            <a:off x="838200" y="365125"/>
            <a:ext cx="10515600" cy="835025"/>
          </a:xfrm>
        </p:spPr>
        <p:txBody>
          <a:bodyPr/>
          <a:lstStyle/>
          <a:p>
            <a:r>
              <a:rPr lang="en-IN" dirty="0"/>
              <a:t>Functional Testing</a:t>
            </a:r>
          </a:p>
        </p:txBody>
      </p:sp>
      <p:sp>
        <p:nvSpPr>
          <p:cNvPr id="3" name="Content Placeholder 2">
            <a:extLst>
              <a:ext uri="{FF2B5EF4-FFF2-40B4-BE49-F238E27FC236}">
                <a16:creationId xmlns:a16="http://schemas.microsoft.com/office/drawing/2014/main" id="{7D876A3B-3F9A-4906-9C99-B9652DB5595E}"/>
              </a:ext>
            </a:extLst>
          </p:cNvPr>
          <p:cNvSpPr>
            <a:spLocks noGrp="1"/>
          </p:cNvSpPr>
          <p:nvPr>
            <p:ph idx="1"/>
          </p:nvPr>
        </p:nvSpPr>
        <p:spPr>
          <a:xfrm>
            <a:off x="838200" y="1371600"/>
            <a:ext cx="10515600" cy="5121275"/>
          </a:xfrm>
        </p:spPr>
        <p:txBody>
          <a:bodyPr>
            <a:normAutofit fontScale="92500"/>
          </a:bodyPr>
          <a:lstStyle/>
          <a:p>
            <a:r>
              <a:rPr lang="en-US" dirty="0"/>
              <a:t>It is a type of software testing which is used to verify the functionality of the software application, whether the function is working according to the requirement specification. </a:t>
            </a:r>
          </a:p>
          <a:p>
            <a:r>
              <a:rPr lang="en-US" dirty="0"/>
              <a:t>In functional testing, each function tested by giving the value, determining the output, and verifying the actual output with the expected value. </a:t>
            </a:r>
          </a:p>
          <a:p>
            <a:r>
              <a:rPr lang="en-US" dirty="0"/>
              <a:t>Functional testing performed as black-box testing which is presented to confirm that the functionality of an application or system behaves as we are expecting. </a:t>
            </a:r>
          </a:p>
          <a:p>
            <a:r>
              <a:rPr lang="en-US" dirty="0"/>
              <a:t>It is done to verify the functionality of the application.</a:t>
            </a:r>
          </a:p>
          <a:p>
            <a:r>
              <a:rPr lang="en-US" dirty="0"/>
              <a:t>Functional testing also called as black-box testing, because it focuses on application specification rather than actual code. </a:t>
            </a:r>
          </a:p>
          <a:p>
            <a:r>
              <a:rPr lang="en-US" dirty="0"/>
              <a:t>Tester has to test only the program rather than the system.</a:t>
            </a:r>
            <a:endParaRPr lang="en-IN" dirty="0"/>
          </a:p>
        </p:txBody>
      </p:sp>
    </p:spTree>
    <p:extLst>
      <p:ext uri="{BB962C8B-B14F-4D97-AF65-F5344CB8AC3E}">
        <p14:creationId xmlns:p14="http://schemas.microsoft.com/office/powerpoint/2010/main" val="13610432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155B3-BA37-45E7-A100-77CA4DD966E3}"/>
              </a:ext>
            </a:extLst>
          </p:cNvPr>
          <p:cNvSpPr>
            <a:spLocks noGrp="1"/>
          </p:cNvSpPr>
          <p:nvPr>
            <p:ph type="title"/>
          </p:nvPr>
        </p:nvSpPr>
        <p:spPr>
          <a:xfrm>
            <a:off x="838200" y="365126"/>
            <a:ext cx="10515600" cy="711200"/>
          </a:xfrm>
        </p:spPr>
        <p:txBody>
          <a:bodyPr/>
          <a:lstStyle/>
          <a:p>
            <a:r>
              <a:rPr lang="en-IN" dirty="0"/>
              <a:t>Error Based Techniques</a:t>
            </a:r>
          </a:p>
        </p:txBody>
      </p:sp>
      <p:sp>
        <p:nvSpPr>
          <p:cNvPr id="3" name="Content Placeholder 2">
            <a:extLst>
              <a:ext uri="{FF2B5EF4-FFF2-40B4-BE49-F238E27FC236}">
                <a16:creationId xmlns:a16="http://schemas.microsoft.com/office/drawing/2014/main" id="{BF8519DF-99FE-47E7-98BD-B6097F111989}"/>
              </a:ext>
            </a:extLst>
          </p:cNvPr>
          <p:cNvSpPr>
            <a:spLocks noGrp="1"/>
          </p:cNvSpPr>
          <p:nvPr>
            <p:ph idx="1"/>
          </p:nvPr>
        </p:nvSpPr>
        <p:spPr>
          <a:xfrm>
            <a:off x="838200" y="1253330"/>
            <a:ext cx="10515600" cy="5471319"/>
          </a:xfrm>
        </p:spPr>
        <p:txBody>
          <a:bodyPr>
            <a:normAutofit lnSpcReduction="10000"/>
          </a:bodyPr>
          <a:lstStyle/>
          <a:p>
            <a:r>
              <a:rPr lang="en-US" dirty="0"/>
              <a:t>Error guessing is a technique in which there is no specific method for identifying the error.</a:t>
            </a:r>
          </a:p>
          <a:p>
            <a:r>
              <a:rPr lang="en-US" dirty="0"/>
              <a:t> It is based on the experience of the test analyst, where the tester uses the experience to guess the problematic areas of the software. </a:t>
            </a:r>
          </a:p>
          <a:p>
            <a:r>
              <a:rPr lang="en-US" dirty="0"/>
              <a:t>It is a type of black box testing technique which does not have any defined structure to find the error.</a:t>
            </a:r>
          </a:p>
          <a:p>
            <a:r>
              <a:rPr lang="en-US" dirty="0"/>
              <a:t>In this approach, every test engineer will derive the values or inputs based on their understanding or assumption of the requirements, and we do not follow any kind of rules to perform error guessing technique.</a:t>
            </a:r>
          </a:p>
          <a:p>
            <a:r>
              <a:rPr lang="en-US" dirty="0"/>
              <a:t>The accomplishment of the error guessing technique is dependent on the ability and product knowledge of the tester because a good test engineer knows where the bugs are most likely to be, which helps to save lots of time.</a:t>
            </a:r>
            <a:endParaRPr lang="en-IN" dirty="0"/>
          </a:p>
        </p:txBody>
      </p:sp>
    </p:spTree>
    <p:extLst>
      <p:ext uri="{BB962C8B-B14F-4D97-AF65-F5344CB8AC3E}">
        <p14:creationId xmlns:p14="http://schemas.microsoft.com/office/powerpoint/2010/main" val="30099776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9AD3D-7E99-41F2-8380-B9047E83C24A}"/>
              </a:ext>
            </a:extLst>
          </p:cNvPr>
          <p:cNvSpPr>
            <a:spLocks noGrp="1"/>
          </p:cNvSpPr>
          <p:nvPr>
            <p:ph type="title"/>
          </p:nvPr>
        </p:nvSpPr>
        <p:spPr/>
        <p:txBody>
          <a:bodyPr/>
          <a:lstStyle/>
          <a:p>
            <a:r>
              <a:rPr lang="en-US" dirty="0"/>
              <a:t>Mocking Frameworks</a:t>
            </a:r>
            <a:endParaRPr lang="en-IN" dirty="0"/>
          </a:p>
        </p:txBody>
      </p:sp>
      <p:sp>
        <p:nvSpPr>
          <p:cNvPr id="3" name="Content Placeholder 2">
            <a:extLst>
              <a:ext uri="{FF2B5EF4-FFF2-40B4-BE49-F238E27FC236}">
                <a16:creationId xmlns:a16="http://schemas.microsoft.com/office/drawing/2014/main" id="{F427EF98-C17B-4149-A5A1-9AFC4C750FCD}"/>
              </a:ext>
            </a:extLst>
          </p:cNvPr>
          <p:cNvSpPr>
            <a:spLocks noGrp="1"/>
          </p:cNvSpPr>
          <p:nvPr>
            <p:ph idx="1"/>
          </p:nvPr>
        </p:nvSpPr>
        <p:spPr/>
        <p:txBody>
          <a:bodyPr>
            <a:normAutofit fontScale="92500"/>
          </a:bodyPr>
          <a:lstStyle/>
          <a:p>
            <a:r>
              <a:rPr lang="en-US" dirty="0"/>
              <a:t>Mocking Frameworks (</a:t>
            </a:r>
            <a:r>
              <a:rPr lang="en-US" dirty="0" err="1"/>
              <a:t>Moq</a:t>
            </a:r>
            <a:r>
              <a:rPr lang="en-US" dirty="0"/>
              <a:t>, </a:t>
            </a:r>
            <a:r>
              <a:rPr lang="en-US" dirty="0" err="1"/>
              <a:t>NSubstitute</a:t>
            </a:r>
            <a:r>
              <a:rPr lang="en-US" dirty="0"/>
              <a:t>, Rhino Mocks, </a:t>
            </a:r>
            <a:r>
              <a:rPr lang="en-US" dirty="0" err="1"/>
              <a:t>FakeItEasy</a:t>
            </a:r>
            <a:r>
              <a:rPr lang="en-US" dirty="0"/>
              <a:t>, and NMock3) are used to create fake objects. </a:t>
            </a:r>
          </a:p>
          <a:p>
            <a:r>
              <a:rPr lang="en-US" dirty="0"/>
              <a:t>We can stub, i.e., completely replace the body of member and function. </a:t>
            </a:r>
          </a:p>
          <a:p>
            <a:r>
              <a:rPr lang="en-US" dirty="0"/>
              <a:t>It is used to isolate each dependency and help developers in performing unit testing in a concise, quick, and reliable way.</a:t>
            </a:r>
          </a:p>
          <a:p>
            <a:r>
              <a:rPr lang="en-US" dirty="0"/>
              <a:t>Creating mock objects manually is very difficult and time-consuming. </a:t>
            </a:r>
          </a:p>
          <a:p>
            <a:r>
              <a:rPr lang="en-US" dirty="0"/>
              <a:t>So, to increase your productivity, you can go for the automatic generation of mock objects by using a Mocking Framework. </a:t>
            </a:r>
          </a:p>
          <a:p>
            <a:r>
              <a:rPr lang="en-US" dirty="0"/>
              <a:t>A developer can build his/her unit test by using any of the </a:t>
            </a:r>
            <a:r>
              <a:rPr lang="en-US" dirty="0" err="1"/>
              <a:t>NUnit</a:t>
            </a:r>
            <a:r>
              <a:rPr lang="en-US" dirty="0"/>
              <a:t>, </a:t>
            </a:r>
            <a:r>
              <a:rPr lang="en-US" dirty="0" err="1"/>
              <a:t>MbUnit</a:t>
            </a:r>
            <a:r>
              <a:rPr lang="en-US" dirty="0"/>
              <a:t>, </a:t>
            </a:r>
            <a:r>
              <a:rPr lang="en-US" dirty="0" err="1"/>
              <a:t>MSTest</a:t>
            </a:r>
            <a:r>
              <a:rPr lang="en-US" dirty="0"/>
              <a:t>, </a:t>
            </a:r>
            <a:r>
              <a:rPr lang="en-US" dirty="0" err="1"/>
              <a:t>xUnit</a:t>
            </a:r>
            <a:r>
              <a:rPr lang="en-US" dirty="0"/>
              <a:t> etc. unit test frameworks.</a:t>
            </a:r>
            <a:endParaRPr lang="en-IN" dirty="0"/>
          </a:p>
        </p:txBody>
      </p:sp>
    </p:spTree>
    <p:extLst>
      <p:ext uri="{BB962C8B-B14F-4D97-AF65-F5344CB8AC3E}">
        <p14:creationId xmlns:p14="http://schemas.microsoft.com/office/powerpoint/2010/main" val="19127454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2EC69-7610-44A1-B8E8-35215EFF39F5}"/>
              </a:ext>
            </a:extLst>
          </p:cNvPr>
          <p:cNvSpPr>
            <a:spLocks noGrp="1"/>
          </p:cNvSpPr>
          <p:nvPr>
            <p:ph type="title"/>
          </p:nvPr>
        </p:nvSpPr>
        <p:spPr/>
        <p:txBody>
          <a:bodyPr>
            <a:normAutofit fontScale="90000"/>
          </a:bodyPr>
          <a:lstStyle/>
          <a:p>
            <a:br>
              <a:rPr lang="en-IN" b="0" i="0" dirty="0">
                <a:solidFill>
                  <a:srgbClr val="212121"/>
                </a:solidFill>
                <a:effectLst/>
                <a:latin typeface="Roboto" panose="02000000000000000000" pitchFamily="2" charset="0"/>
              </a:rPr>
            </a:br>
            <a:r>
              <a:rPr lang="en-IN" b="0" i="0" dirty="0">
                <a:solidFill>
                  <a:srgbClr val="212121"/>
                </a:solidFill>
                <a:effectLst/>
                <a:latin typeface="Roboto" panose="02000000000000000000" pitchFamily="2" charset="0"/>
              </a:rPr>
              <a:t>SOLID principles</a:t>
            </a:r>
            <a:br>
              <a:rPr lang="en-IN" b="0" i="0" dirty="0">
                <a:solidFill>
                  <a:srgbClr val="212121"/>
                </a:solidFill>
                <a:effectLs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81BCD1E6-A412-49B0-B01F-55696CA282D4}"/>
              </a:ext>
            </a:extLst>
          </p:cNvPr>
          <p:cNvSpPr>
            <a:spLocks noGrp="1"/>
          </p:cNvSpPr>
          <p:nvPr>
            <p:ph idx="1"/>
          </p:nvPr>
        </p:nvSpPr>
        <p:spPr/>
        <p:txBody>
          <a:bodyPr/>
          <a:lstStyle/>
          <a:p>
            <a:r>
              <a:rPr lang="en-US" dirty="0"/>
              <a:t>SOLID principles are the design principles that enable us to manage most of the software design problems. </a:t>
            </a:r>
          </a:p>
          <a:p>
            <a:r>
              <a:rPr lang="en-US" dirty="0"/>
              <a:t>Robert C. Martin compiled these principles in the 1990s.</a:t>
            </a:r>
          </a:p>
          <a:p>
            <a:r>
              <a:rPr lang="en-US" dirty="0"/>
              <a:t> These principles provide us with ways to move from tightly coupled code and little encapsulation to the desired results of loosely coupled and encapsulated real needs of a business properly.</a:t>
            </a:r>
            <a:endParaRPr lang="en-IN" dirty="0"/>
          </a:p>
        </p:txBody>
      </p:sp>
    </p:spTree>
    <p:extLst>
      <p:ext uri="{BB962C8B-B14F-4D97-AF65-F5344CB8AC3E}">
        <p14:creationId xmlns:p14="http://schemas.microsoft.com/office/powerpoint/2010/main" val="8785373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290E0-2E54-4C68-ACBC-3204522C9BDE}"/>
              </a:ext>
            </a:extLst>
          </p:cNvPr>
          <p:cNvSpPr>
            <a:spLocks noGrp="1"/>
          </p:cNvSpPr>
          <p:nvPr>
            <p:ph type="title"/>
          </p:nvPr>
        </p:nvSpPr>
        <p:spPr/>
        <p:txBody>
          <a:bodyPr>
            <a:normAutofit fontScale="90000"/>
          </a:bodyPr>
          <a:lstStyle/>
          <a:p>
            <a:br>
              <a:rPr lang="en-IN" b="0" i="0" dirty="0">
                <a:solidFill>
                  <a:srgbClr val="212121"/>
                </a:solidFill>
                <a:effectLst/>
                <a:latin typeface="Roboto" panose="02000000000000000000" pitchFamily="2" charset="0"/>
              </a:rPr>
            </a:br>
            <a:r>
              <a:rPr lang="en-IN" b="0" i="0" dirty="0">
                <a:solidFill>
                  <a:srgbClr val="212121"/>
                </a:solidFill>
                <a:effectLst/>
                <a:latin typeface="Roboto" panose="02000000000000000000" pitchFamily="2" charset="0"/>
              </a:rPr>
              <a:t>SOLID principles</a:t>
            </a:r>
            <a:br>
              <a:rPr lang="en-IN" b="0" i="0" dirty="0">
                <a:solidFill>
                  <a:srgbClr val="212121"/>
                </a:solidFill>
                <a:effectLs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C568718A-4448-4B85-B22D-9E4295B53B54}"/>
              </a:ext>
            </a:extLst>
          </p:cNvPr>
          <p:cNvSpPr>
            <a:spLocks noGrp="1"/>
          </p:cNvSpPr>
          <p:nvPr>
            <p:ph idx="1"/>
          </p:nvPr>
        </p:nvSpPr>
        <p:spPr/>
        <p:txBody>
          <a:bodyPr/>
          <a:lstStyle/>
          <a:p>
            <a:r>
              <a:rPr lang="en-US" dirty="0"/>
              <a:t>SOLID is an acronym of the following.</a:t>
            </a:r>
          </a:p>
          <a:p>
            <a:r>
              <a:rPr lang="en-US" dirty="0"/>
              <a:t>S: Single Responsibility Principle (SRP)</a:t>
            </a:r>
          </a:p>
          <a:p>
            <a:r>
              <a:rPr lang="en-US" dirty="0"/>
              <a:t>O: Open closed Principle (OCP)</a:t>
            </a:r>
          </a:p>
          <a:p>
            <a:r>
              <a:rPr lang="en-US" dirty="0"/>
              <a:t>L: </a:t>
            </a:r>
            <a:r>
              <a:rPr lang="en-US" dirty="0" err="1"/>
              <a:t>Liskov</a:t>
            </a:r>
            <a:r>
              <a:rPr lang="en-US" dirty="0"/>
              <a:t> substitution Principle (LSP)</a:t>
            </a:r>
          </a:p>
          <a:p>
            <a:r>
              <a:rPr lang="en-US" dirty="0"/>
              <a:t>I: Interface Segregation Principle (ISP)</a:t>
            </a:r>
          </a:p>
          <a:p>
            <a:r>
              <a:rPr lang="en-US" dirty="0"/>
              <a:t>D: Dependency Inversion Principle (DIP)</a:t>
            </a:r>
            <a:endParaRPr lang="en-IN" dirty="0"/>
          </a:p>
        </p:txBody>
      </p:sp>
    </p:spTree>
    <p:extLst>
      <p:ext uri="{BB962C8B-B14F-4D97-AF65-F5344CB8AC3E}">
        <p14:creationId xmlns:p14="http://schemas.microsoft.com/office/powerpoint/2010/main" val="3465152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E1041-05E6-4C20-B58C-E50E4396BEF0}"/>
              </a:ext>
            </a:extLst>
          </p:cNvPr>
          <p:cNvSpPr>
            <a:spLocks noGrp="1"/>
          </p:cNvSpPr>
          <p:nvPr>
            <p:ph type="title"/>
          </p:nvPr>
        </p:nvSpPr>
        <p:spPr/>
        <p:txBody>
          <a:bodyPr/>
          <a:lstStyle/>
          <a:p>
            <a:r>
              <a:rPr lang="en-US" dirty="0"/>
              <a:t>Software Testing </a:t>
            </a:r>
            <a:endParaRPr lang="en-IN" dirty="0"/>
          </a:p>
        </p:txBody>
      </p:sp>
      <p:sp>
        <p:nvSpPr>
          <p:cNvPr id="3" name="Content Placeholder 2">
            <a:extLst>
              <a:ext uri="{FF2B5EF4-FFF2-40B4-BE49-F238E27FC236}">
                <a16:creationId xmlns:a16="http://schemas.microsoft.com/office/drawing/2014/main" id="{157FA39E-4B0C-4484-9841-22C66B917C8E}"/>
              </a:ext>
            </a:extLst>
          </p:cNvPr>
          <p:cNvSpPr>
            <a:spLocks noGrp="1"/>
          </p:cNvSpPr>
          <p:nvPr>
            <p:ph idx="1"/>
          </p:nvPr>
        </p:nvSpPr>
        <p:spPr/>
        <p:txBody>
          <a:bodyPr/>
          <a:lstStyle/>
          <a:p>
            <a:r>
              <a:rPr lang="en-US" dirty="0"/>
              <a:t>Software Testing is a method to check whether the actual software product matches expected requirements and to ensure that software product is Defect free.</a:t>
            </a:r>
          </a:p>
          <a:p>
            <a:r>
              <a:rPr lang="en-US" dirty="0"/>
              <a:t>It involves execution of software/system components using manual or automated tools to evaluate one or more properties of interest. </a:t>
            </a:r>
          </a:p>
          <a:p>
            <a:r>
              <a:rPr lang="en-US" dirty="0"/>
              <a:t>The purpose of software testing is to identify errors, gaps or missing requirements in contrast to actual requirements.</a:t>
            </a:r>
          </a:p>
          <a:p>
            <a:endParaRPr lang="en-IN" dirty="0"/>
          </a:p>
        </p:txBody>
      </p:sp>
    </p:spTree>
    <p:extLst>
      <p:ext uri="{BB962C8B-B14F-4D97-AF65-F5344CB8AC3E}">
        <p14:creationId xmlns:p14="http://schemas.microsoft.com/office/powerpoint/2010/main" val="1212591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264C3-C411-4CD0-8CD1-97CE96AB91FA}"/>
              </a:ext>
            </a:extLst>
          </p:cNvPr>
          <p:cNvSpPr>
            <a:spLocks noGrp="1"/>
          </p:cNvSpPr>
          <p:nvPr>
            <p:ph type="title"/>
          </p:nvPr>
        </p:nvSpPr>
        <p:spPr/>
        <p:txBody>
          <a:bodyPr/>
          <a:lstStyle/>
          <a:p>
            <a:r>
              <a:rPr lang="en-US" dirty="0"/>
              <a:t>Single Responsibility Principle</a:t>
            </a:r>
            <a:endParaRPr lang="en-IN" dirty="0"/>
          </a:p>
        </p:txBody>
      </p:sp>
      <p:sp>
        <p:nvSpPr>
          <p:cNvPr id="3" name="Content Placeholder 2">
            <a:extLst>
              <a:ext uri="{FF2B5EF4-FFF2-40B4-BE49-F238E27FC236}">
                <a16:creationId xmlns:a16="http://schemas.microsoft.com/office/drawing/2014/main" id="{DEB4FE3D-3757-4834-BD63-CFBEF0416333}"/>
              </a:ext>
            </a:extLst>
          </p:cNvPr>
          <p:cNvSpPr>
            <a:spLocks noGrp="1"/>
          </p:cNvSpPr>
          <p:nvPr>
            <p:ph idx="1"/>
          </p:nvPr>
        </p:nvSpPr>
        <p:spPr/>
        <p:txBody>
          <a:bodyPr/>
          <a:lstStyle/>
          <a:p>
            <a:r>
              <a:rPr lang="en-US" dirty="0"/>
              <a:t>The Single Responsibility Principle states that “Each software module or class should have only one reason to change“. </a:t>
            </a:r>
          </a:p>
          <a:p>
            <a:r>
              <a:rPr lang="en-US" dirty="0"/>
              <a:t>In other words, we can say that each module or class should have only one responsibility to do.</a:t>
            </a:r>
          </a:p>
          <a:p>
            <a:r>
              <a:rPr lang="en-US" dirty="0"/>
              <a:t>That does not mean your class should contain only one method or property, you can have multiple members (methods or properties) as long as they are related to a single responsibility or functionality. </a:t>
            </a:r>
          </a:p>
          <a:p>
            <a:r>
              <a:rPr lang="en-US" dirty="0"/>
              <a:t>So, with the help of SRP, the classes become smaller and cleaner and thus easier to maintain.</a:t>
            </a:r>
            <a:endParaRPr lang="en-IN" dirty="0"/>
          </a:p>
        </p:txBody>
      </p:sp>
    </p:spTree>
    <p:extLst>
      <p:ext uri="{BB962C8B-B14F-4D97-AF65-F5344CB8AC3E}">
        <p14:creationId xmlns:p14="http://schemas.microsoft.com/office/powerpoint/2010/main" val="22007321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EC927-D34E-4D7B-BC5B-BDADDC737780}"/>
              </a:ext>
            </a:extLst>
          </p:cNvPr>
          <p:cNvSpPr>
            <a:spLocks noGrp="1"/>
          </p:cNvSpPr>
          <p:nvPr>
            <p:ph type="title"/>
          </p:nvPr>
        </p:nvSpPr>
        <p:spPr>
          <a:xfrm>
            <a:off x="838200" y="365126"/>
            <a:ext cx="10515600" cy="635000"/>
          </a:xfrm>
        </p:spPr>
        <p:txBody>
          <a:bodyPr>
            <a:normAutofit fontScale="90000"/>
          </a:bodyPr>
          <a:lstStyle/>
          <a:p>
            <a:r>
              <a:rPr lang="en-US" dirty="0"/>
              <a:t>Single Responsibility Principle</a:t>
            </a:r>
            <a:endParaRPr lang="en-IN" dirty="0"/>
          </a:p>
        </p:txBody>
      </p:sp>
      <p:pic>
        <p:nvPicPr>
          <p:cNvPr id="4" name="Content Placeholder 3">
            <a:extLst>
              <a:ext uri="{FF2B5EF4-FFF2-40B4-BE49-F238E27FC236}">
                <a16:creationId xmlns:a16="http://schemas.microsoft.com/office/drawing/2014/main" id="{9C62C332-0043-4E75-BF02-84A6FA9680E9}"/>
              </a:ext>
            </a:extLst>
          </p:cNvPr>
          <p:cNvPicPr>
            <a:picLocks noGrp="1" noChangeAspect="1"/>
          </p:cNvPicPr>
          <p:nvPr>
            <p:ph idx="1"/>
          </p:nvPr>
        </p:nvPicPr>
        <p:blipFill>
          <a:blip r:embed="rId2"/>
          <a:stretch>
            <a:fillRect/>
          </a:stretch>
        </p:blipFill>
        <p:spPr>
          <a:xfrm>
            <a:off x="838200" y="1100931"/>
            <a:ext cx="8358187" cy="2805333"/>
          </a:xfrm>
          <a:prstGeom prst="rect">
            <a:avLst/>
          </a:prstGeom>
        </p:spPr>
      </p:pic>
      <p:pic>
        <p:nvPicPr>
          <p:cNvPr id="5" name="Picture 4">
            <a:extLst>
              <a:ext uri="{FF2B5EF4-FFF2-40B4-BE49-F238E27FC236}">
                <a16:creationId xmlns:a16="http://schemas.microsoft.com/office/drawing/2014/main" id="{1F77F947-C2AB-4733-979B-E812154E5B69}"/>
              </a:ext>
            </a:extLst>
          </p:cNvPr>
          <p:cNvPicPr>
            <a:picLocks noChangeAspect="1"/>
          </p:cNvPicPr>
          <p:nvPr/>
        </p:nvPicPr>
        <p:blipFill>
          <a:blip r:embed="rId3"/>
          <a:stretch>
            <a:fillRect/>
          </a:stretch>
        </p:blipFill>
        <p:spPr>
          <a:xfrm>
            <a:off x="728662" y="4038600"/>
            <a:ext cx="8467725" cy="2819400"/>
          </a:xfrm>
          <a:prstGeom prst="rect">
            <a:avLst/>
          </a:prstGeom>
        </p:spPr>
      </p:pic>
    </p:spTree>
    <p:extLst>
      <p:ext uri="{BB962C8B-B14F-4D97-AF65-F5344CB8AC3E}">
        <p14:creationId xmlns:p14="http://schemas.microsoft.com/office/powerpoint/2010/main" val="22892248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8A851-0C0A-45DE-AC06-9ACC2616845E}"/>
              </a:ext>
            </a:extLst>
          </p:cNvPr>
          <p:cNvSpPr>
            <a:spLocks noGrp="1"/>
          </p:cNvSpPr>
          <p:nvPr>
            <p:ph type="title"/>
          </p:nvPr>
        </p:nvSpPr>
        <p:spPr/>
        <p:txBody>
          <a:bodyPr/>
          <a:lstStyle/>
          <a:p>
            <a:r>
              <a:rPr lang="en-US" dirty="0"/>
              <a:t>Open-Closed Principle</a:t>
            </a:r>
            <a:endParaRPr lang="en-IN" dirty="0"/>
          </a:p>
        </p:txBody>
      </p:sp>
      <p:sp>
        <p:nvSpPr>
          <p:cNvPr id="3" name="Content Placeholder 2">
            <a:extLst>
              <a:ext uri="{FF2B5EF4-FFF2-40B4-BE49-F238E27FC236}">
                <a16:creationId xmlns:a16="http://schemas.microsoft.com/office/drawing/2014/main" id="{0D7E6009-66EF-4D60-B7EC-5C35697B3A86}"/>
              </a:ext>
            </a:extLst>
          </p:cNvPr>
          <p:cNvSpPr>
            <a:spLocks noGrp="1"/>
          </p:cNvSpPr>
          <p:nvPr>
            <p:ph idx="1"/>
          </p:nvPr>
        </p:nvSpPr>
        <p:spPr/>
        <p:txBody>
          <a:bodyPr/>
          <a:lstStyle/>
          <a:p>
            <a:r>
              <a:rPr lang="en-US" dirty="0"/>
              <a:t>The Open-Closed Principle states that “software entities such as modules, classes, functions, etc. should be open for extension, but closed for modification“.</a:t>
            </a:r>
          </a:p>
          <a:p>
            <a:r>
              <a:rPr lang="en-US" dirty="0"/>
              <a:t>The Open for extension means we need to design the software modules/classes in such a way that the new responsibilities or functionalities should be added easily when new requirements come. </a:t>
            </a:r>
          </a:p>
          <a:p>
            <a:r>
              <a:rPr lang="en-US" dirty="0"/>
              <a:t>On the other hand, Closed for modification means, we should not modify the class/module until we find some bugs.</a:t>
            </a:r>
            <a:endParaRPr lang="en-IN" dirty="0"/>
          </a:p>
        </p:txBody>
      </p:sp>
    </p:spTree>
    <p:extLst>
      <p:ext uri="{BB962C8B-B14F-4D97-AF65-F5344CB8AC3E}">
        <p14:creationId xmlns:p14="http://schemas.microsoft.com/office/powerpoint/2010/main" val="28930526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D0129-FD32-4A17-8BD2-758F544238CE}"/>
              </a:ext>
            </a:extLst>
          </p:cNvPr>
          <p:cNvSpPr>
            <a:spLocks noGrp="1"/>
          </p:cNvSpPr>
          <p:nvPr>
            <p:ph type="title"/>
          </p:nvPr>
        </p:nvSpPr>
        <p:spPr/>
        <p:txBody>
          <a:bodyPr/>
          <a:lstStyle/>
          <a:p>
            <a:r>
              <a:rPr lang="en-IN" dirty="0"/>
              <a:t>Open-Closed Principle</a:t>
            </a:r>
          </a:p>
        </p:txBody>
      </p:sp>
      <p:sp>
        <p:nvSpPr>
          <p:cNvPr id="3" name="Content Placeholder 2">
            <a:extLst>
              <a:ext uri="{FF2B5EF4-FFF2-40B4-BE49-F238E27FC236}">
                <a16:creationId xmlns:a16="http://schemas.microsoft.com/office/drawing/2014/main" id="{7819BAFA-39B4-4F15-916B-F5ADD944F08F}"/>
              </a:ext>
            </a:extLst>
          </p:cNvPr>
          <p:cNvSpPr>
            <a:spLocks noGrp="1"/>
          </p:cNvSpPr>
          <p:nvPr>
            <p:ph idx="1"/>
          </p:nvPr>
        </p:nvSpPr>
        <p:spPr/>
        <p:txBody>
          <a:bodyPr/>
          <a:lstStyle/>
          <a:p>
            <a:r>
              <a:rPr lang="en-US" dirty="0"/>
              <a:t>The easiest way to implement the Open-Closed Principle in C# is to add the new functionalities by creating new derived classes which should be inherited from the original base class.</a:t>
            </a:r>
          </a:p>
          <a:p>
            <a:r>
              <a:rPr lang="en-US" dirty="0"/>
              <a:t>Another way is to allow the client to access the original class with an abstract interface.</a:t>
            </a:r>
          </a:p>
          <a:p>
            <a:r>
              <a:rPr lang="en-US" dirty="0"/>
              <a:t>So, at any given point of time when there is a change in requirement or any new requirement comes then instead of touching the existing functionality, it’s always better and suggested to create new derived classes and leave the original class implementation as it is.</a:t>
            </a:r>
            <a:endParaRPr lang="en-IN" dirty="0"/>
          </a:p>
        </p:txBody>
      </p:sp>
    </p:spTree>
    <p:extLst>
      <p:ext uri="{BB962C8B-B14F-4D97-AF65-F5344CB8AC3E}">
        <p14:creationId xmlns:p14="http://schemas.microsoft.com/office/powerpoint/2010/main" val="36098363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EEA32-4918-4DFE-8917-EDF469C887AB}"/>
              </a:ext>
            </a:extLst>
          </p:cNvPr>
          <p:cNvSpPr>
            <a:spLocks noGrp="1"/>
          </p:cNvSpPr>
          <p:nvPr>
            <p:ph type="title"/>
          </p:nvPr>
        </p:nvSpPr>
        <p:spPr/>
        <p:txBody>
          <a:bodyPr/>
          <a:lstStyle/>
          <a:p>
            <a:r>
              <a:rPr lang="en-IN" dirty="0" err="1"/>
              <a:t>Liskov</a:t>
            </a:r>
            <a:r>
              <a:rPr lang="en-IN" dirty="0"/>
              <a:t> Substitution Principle</a:t>
            </a:r>
          </a:p>
        </p:txBody>
      </p:sp>
      <p:sp>
        <p:nvSpPr>
          <p:cNvPr id="3" name="Content Placeholder 2">
            <a:extLst>
              <a:ext uri="{FF2B5EF4-FFF2-40B4-BE49-F238E27FC236}">
                <a16:creationId xmlns:a16="http://schemas.microsoft.com/office/drawing/2014/main" id="{8E3F85EE-F839-48AE-9AF4-F7E4AAFA2342}"/>
              </a:ext>
            </a:extLst>
          </p:cNvPr>
          <p:cNvSpPr>
            <a:spLocks noGrp="1"/>
          </p:cNvSpPr>
          <p:nvPr>
            <p:ph idx="1"/>
          </p:nvPr>
        </p:nvSpPr>
        <p:spPr/>
        <p:txBody>
          <a:bodyPr>
            <a:normAutofit lnSpcReduction="10000"/>
          </a:bodyPr>
          <a:lstStyle/>
          <a:p>
            <a:r>
              <a:rPr lang="en-US" dirty="0"/>
              <a:t>The </a:t>
            </a:r>
            <a:r>
              <a:rPr lang="en-US" dirty="0" err="1"/>
              <a:t>Liskov</a:t>
            </a:r>
            <a:r>
              <a:rPr lang="en-US" dirty="0"/>
              <a:t> Substitution Principle is a Substitutability principle in object-oriented programming Language. </a:t>
            </a:r>
          </a:p>
          <a:p>
            <a:r>
              <a:rPr lang="en-US" dirty="0"/>
              <a:t>This principle states that, if S is a subtype of T, then objects of type T should be replaced with the objects of type S. </a:t>
            </a:r>
          </a:p>
          <a:p>
            <a:r>
              <a:rPr lang="en-US" dirty="0"/>
              <a:t>In other words, we can say that objects in an application should be replaceable with the instances of their subtypes without modifying the correctness of that application. </a:t>
            </a:r>
          </a:p>
          <a:p>
            <a:r>
              <a:rPr lang="en-US" dirty="0"/>
              <a:t>For example, a father is a teacher whereas his son is a doctor. </a:t>
            </a:r>
          </a:p>
          <a:p>
            <a:r>
              <a:rPr lang="en-US" dirty="0"/>
              <a:t>So here, in this case, the son can’t simply replace his father even though both belong to the same family.</a:t>
            </a:r>
            <a:endParaRPr lang="en-IN" dirty="0"/>
          </a:p>
        </p:txBody>
      </p:sp>
    </p:spTree>
    <p:extLst>
      <p:ext uri="{BB962C8B-B14F-4D97-AF65-F5344CB8AC3E}">
        <p14:creationId xmlns:p14="http://schemas.microsoft.com/office/powerpoint/2010/main" val="21659694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177E5-1631-4090-91B3-D4740F6B752E}"/>
              </a:ext>
            </a:extLst>
          </p:cNvPr>
          <p:cNvSpPr>
            <a:spLocks noGrp="1"/>
          </p:cNvSpPr>
          <p:nvPr>
            <p:ph type="title"/>
          </p:nvPr>
        </p:nvSpPr>
        <p:spPr/>
        <p:txBody>
          <a:bodyPr/>
          <a:lstStyle/>
          <a:p>
            <a:r>
              <a:rPr lang="en-IN" dirty="0"/>
              <a:t>Interface Segregation Principle </a:t>
            </a:r>
          </a:p>
        </p:txBody>
      </p:sp>
      <p:sp>
        <p:nvSpPr>
          <p:cNvPr id="3" name="Content Placeholder 2">
            <a:extLst>
              <a:ext uri="{FF2B5EF4-FFF2-40B4-BE49-F238E27FC236}">
                <a16:creationId xmlns:a16="http://schemas.microsoft.com/office/drawing/2014/main" id="{5A693931-CD58-4232-9B83-0824BF1DC761}"/>
              </a:ext>
            </a:extLst>
          </p:cNvPr>
          <p:cNvSpPr>
            <a:spLocks noGrp="1"/>
          </p:cNvSpPr>
          <p:nvPr>
            <p:ph idx="1"/>
          </p:nvPr>
        </p:nvSpPr>
        <p:spPr/>
        <p:txBody>
          <a:bodyPr/>
          <a:lstStyle/>
          <a:p>
            <a:r>
              <a:rPr lang="en-US" dirty="0"/>
              <a:t>The Interface Segregation Principle states that “Clients should not be forced to implement any methods they don’t use.</a:t>
            </a:r>
          </a:p>
          <a:p>
            <a:r>
              <a:rPr lang="en-US" dirty="0"/>
              <a:t> Rather than one fat interface, numerous little interfaces are preferred based on groups of methods with each interface serving one submodule“.</a:t>
            </a:r>
          </a:p>
          <a:p>
            <a:r>
              <a:rPr lang="en-US" dirty="0"/>
              <a:t>First, no class should be forced to implement any method(s) of an interface they don’t use.</a:t>
            </a:r>
          </a:p>
          <a:p>
            <a:r>
              <a:rPr lang="en-US" dirty="0"/>
              <a:t>Secondly, instead of creating large or you can say fat interfaces, create multiple smaller interfaces with the aim that the clients should only think about the methods that are of interest to them.</a:t>
            </a:r>
            <a:endParaRPr lang="en-IN" dirty="0"/>
          </a:p>
        </p:txBody>
      </p:sp>
    </p:spTree>
    <p:extLst>
      <p:ext uri="{BB962C8B-B14F-4D97-AF65-F5344CB8AC3E}">
        <p14:creationId xmlns:p14="http://schemas.microsoft.com/office/powerpoint/2010/main" val="42593958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44218-38E8-48D0-B92E-784C1275D234}"/>
              </a:ext>
            </a:extLst>
          </p:cNvPr>
          <p:cNvSpPr>
            <a:spLocks noGrp="1"/>
          </p:cNvSpPr>
          <p:nvPr>
            <p:ph type="title"/>
          </p:nvPr>
        </p:nvSpPr>
        <p:spPr/>
        <p:txBody>
          <a:bodyPr/>
          <a:lstStyle/>
          <a:p>
            <a:r>
              <a:rPr lang="en-IN" dirty="0"/>
              <a:t>Interface Segregation Principle </a:t>
            </a:r>
          </a:p>
        </p:txBody>
      </p:sp>
      <p:sp>
        <p:nvSpPr>
          <p:cNvPr id="3" name="Content Placeholder 2">
            <a:extLst>
              <a:ext uri="{FF2B5EF4-FFF2-40B4-BE49-F238E27FC236}">
                <a16:creationId xmlns:a16="http://schemas.microsoft.com/office/drawing/2014/main" id="{2C5071AF-52CB-490A-AEC3-37CC2F4873CE}"/>
              </a:ext>
            </a:extLst>
          </p:cNvPr>
          <p:cNvSpPr>
            <a:spLocks noGrp="1"/>
          </p:cNvSpPr>
          <p:nvPr>
            <p:ph idx="1"/>
          </p:nvPr>
        </p:nvSpPr>
        <p:spPr/>
        <p:txBody>
          <a:bodyPr/>
          <a:lstStyle/>
          <a:p>
            <a:r>
              <a:rPr lang="en-US" dirty="0"/>
              <a:t>As per the Single Responsibility Principle of SOLID, like classes, interfaces also should have a single responsibility. </a:t>
            </a:r>
          </a:p>
          <a:p>
            <a:r>
              <a:rPr lang="en-US" dirty="0"/>
              <a:t>That means we shouldn’t force any class to implement any method(s) which they don’t require.</a:t>
            </a:r>
            <a:endParaRPr lang="en-IN" dirty="0"/>
          </a:p>
        </p:txBody>
      </p:sp>
    </p:spTree>
    <p:extLst>
      <p:ext uri="{BB962C8B-B14F-4D97-AF65-F5344CB8AC3E}">
        <p14:creationId xmlns:p14="http://schemas.microsoft.com/office/powerpoint/2010/main" val="4218479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5934B-7EEA-4D3A-8F8F-B32D3AA3653F}"/>
              </a:ext>
            </a:extLst>
          </p:cNvPr>
          <p:cNvSpPr>
            <a:spLocks noGrp="1"/>
          </p:cNvSpPr>
          <p:nvPr>
            <p:ph type="title"/>
          </p:nvPr>
        </p:nvSpPr>
        <p:spPr/>
        <p:txBody>
          <a:bodyPr/>
          <a:lstStyle/>
          <a:p>
            <a:r>
              <a:rPr lang="en-IN" dirty="0"/>
              <a:t>Dependency Inversion Principle</a:t>
            </a:r>
          </a:p>
        </p:txBody>
      </p:sp>
      <p:sp>
        <p:nvSpPr>
          <p:cNvPr id="3" name="Content Placeholder 2">
            <a:extLst>
              <a:ext uri="{FF2B5EF4-FFF2-40B4-BE49-F238E27FC236}">
                <a16:creationId xmlns:a16="http://schemas.microsoft.com/office/drawing/2014/main" id="{2F3C09A3-60E7-4EEE-8DCC-8EC1686D0653}"/>
              </a:ext>
            </a:extLst>
          </p:cNvPr>
          <p:cNvSpPr>
            <a:spLocks noGrp="1"/>
          </p:cNvSpPr>
          <p:nvPr>
            <p:ph idx="1"/>
          </p:nvPr>
        </p:nvSpPr>
        <p:spPr/>
        <p:txBody>
          <a:bodyPr>
            <a:normAutofit fontScale="92500" lnSpcReduction="20000"/>
          </a:bodyPr>
          <a:lstStyle/>
          <a:p>
            <a:r>
              <a:rPr lang="en-US" dirty="0"/>
              <a:t>The Dependency Inversion Principle (DIP) states that high-level modules/classes should not depend on low-level modules/classes. </a:t>
            </a:r>
          </a:p>
          <a:p>
            <a:r>
              <a:rPr lang="en-US" dirty="0"/>
              <a:t>Both should depend upon abstractions.</a:t>
            </a:r>
          </a:p>
          <a:p>
            <a:r>
              <a:rPr lang="en-US" dirty="0"/>
              <a:t>Secondly, abstractions should not depend upon details. Details should depend upon abstractions.</a:t>
            </a:r>
          </a:p>
          <a:p>
            <a:r>
              <a:rPr lang="en-US" dirty="0"/>
              <a:t>The most important point that you need to remember while developing real-time applications, always to try to keep the High-level module and Low-level module as loosely coupled as possible.</a:t>
            </a:r>
          </a:p>
          <a:p>
            <a:endParaRPr lang="en-US" dirty="0"/>
          </a:p>
          <a:p>
            <a:r>
              <a:rPr lang="en-US" dirty="0"/>
              <a:t>When a class knows about the design and implementation of another class, it raises the risk that if we do any changes to one class will break the other class. </a:t>
            </a:r>
          </a:p>
        </p:txBody>
      </p:sp>
    </p:spTree>
    <p:extLst>
      <p:ext uri="{BB962C8B-B14F-4D97-AF65-F5344CB8AC3E}">
        <p14:creationId xmlns:p14="http://schemas.microsoft.com/office/powerpoint/2010/main" val="15590431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B1C99-C4EC-4756-923E-E08E91F9AE37}"/>
              </a:ext>
            </a:extLst>
          </p:cNvPr>
          <p:cNvSpPr>
            <a:spLocks noGrp="1"/>
          </p:cNvSpPr>
          <p:nvPr>
            <p:ph type="title"/>
          </p:nvPr>
        </p:nvSpPr>
        <p:spPr/>
        <p:txBody>
          <a:bodyPr/>
          <a:lstStyle/>
          <a:p>
            <a:r>
              <a:rPr lang="en-IN" dirty="0"/>
              <a:t>Dependency Inversion Principle</a:t>
            </a:r>
          </a:p>
        </p:txBody>
      </p:sp>
      <p:sp>
        <p:nvSpPr>
          <p:cNvPr id="3" name="Content Placeholder 2">
            <a:extLst>
              <a:ext uri="{FF2B5EF4-FFF2-40B4-BE49-F238E27FC236}">
                <a16:creationId xmlns:a16="http://schemas.microsoft.com/office/drawing/2014/main" id="{B26778E0-9814-4AA6-9A76-B054DF2276F3}"/>
              </a:ext>
            </a:extLst>
          </p:cNvPr>
          <p:cNvSpPr>
            <a:spLocks noGrp="1"/>
          </p:cNvSpPr>
          <p:nvPr>
            <p:ph idx="1"/>
          </p:nvPr>
        </p:nvSpPr>
        <p:spPr/>
        <p:txBody>
          <a:bodyPr/>
          <a:lstStyle/>
          <a:p>
            <a:r>
              <a:rPr lang="en-US" dirty="0"/>
              <a:t>So we must keep these high-level and low-level modules/classes loosely coupled as much as possible. </a:t>
            </a:r>
          </a:p>
          <a:p>
            <a:r>
              <a:rPr lang="en-US" dirty="0"/>
              <a:t>To do that, we need to make both of them dependent on abstractions instead of knowing each other.</a:t>
            </a:r>
          </a:p>
          <a:p>
            <a:endParaRPr lang="en-IN" dirty="0"/>
          </a:p>
        </p:txBody>
      </p:sp>
    </p:spTree>
    <p:extLst>
      <p:ext uri="{BB962C8B-B14F-4D97-AF65-F5344CB8AC3E}">
        <p14:creationId xmlns:p14="http://schemas.microsoft.com/office/powerpoint/2010/main" val="14799986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5735B-A08D-4E5B-82D8-09EE33661C30}"/>
              </a:ext>
            </a:extLst>
          </p:cNvPr>
          <p:cNvSpPr>
            <a:spLocks noGrp="1"/>
          </p:cNvSpPr>
          <p:nvPr>
            <p:ph type="title"/>
          </p:nvPr>
        </p:nvSpPr>
        <p:spPr>
          <a:xfrm>
            <a:off x="838200" y="365125"/>
            <a:ext cx="10515600" cy="701675"/>
          </a:xfrm>
        </p:spPr>
        <p:txBody>
          <a:bodyPr/>
          <a:lstStyle/>
          <a:p>
            <a:r>
              <a:rPr lang="en-US" dirty="0"/>
              <a:t>Advantages </a:t>
            </a:r>
            <a:endParaRPr lang="en-IN" dirty="0"/>
          </a:p>
        </p:txBody>
      </p:sp>
      <p:sp>
        <p:nvSpPr>
          <p:cNvPr id="3" name="Content Placeholder 2">
            <a:extLst>
              <a:ext uri="{FF2B5EF4-FFF2-40B4-BE49-F238E27FC236}">
                <a16:creationId xmlns:a16="http://schemas.microsoft.com/office/drawing/2014/main" id="{2C244D3B-E50D-44BB-885C-643E534D0C5B}"/>
              </a:ext>
            </a:extLst>
          </p:cNvPr>
          <p:cNvSpPr>
            <a:spLocks noGrp="1"/>
          </p:cNvSpPr>
          <p:nvPr>
            <p:ph idx="1"/>
          </p:nvPr>
        </p:nvSpPr>
        <p:spPr>
          <a:xfrm>
            <a:off x="904875" y="1253331"/>
            <a:ext cx="10515600" cy="5328444"/>
          </a:xfrm>
        </p:spPr>
        <p:txBody>
          <a:bodyPr>
            <a:normAutofit/>
          </a:bodyPr>
          <a:lstStyle/>
          <a:p>
            <a:pPr marL="0" indent="0">
              <a:buNone/>
            </a:pPr>
            <a:r>
              <a:rPr lang="en-IN" b="1" dirty="0"/>
              <a:t>Maintainability</a:t>
            </a:r>
          </a:p>
          <a:p>
            <a:r>
              <a:rPr lang="en-US" dirty="0"/>
              <a:t>Maintaining software is very important for organizations.</a:t>
            </a:r>
          </a:p>
          <a:p>
            <a:r>
              <a:rPr lang="en-US" dirty="0"/>
              <a:t>Day by day the business may grow for the organization and you may need to enhance the software with new changes. </a:t>
            </a:r>
          </a:p>
          <a:p>
            <a:r>
              <a:rPr lang="en-US" dirty="0"/>
              <a:t>So you need to design the software in such a way that it should accept future changes without any problem.</a:t>
            </a:r>
          </a:p>
          <a:p>
            <a:pPr marL="0" indent="0">
              <a:buNone/>
            </a:pPr>
            <a:r>
              <a:rPr lang="en-US" b="1" dirty="0"/>
              <a:t>Testability</a:t>
            </a:r>
          </a:p>
          <a:p>
            <a:r>
              <a:rPr lang="en-US" dirty="0"/>
              <a:t>Test-Driven Development (TDD) is one of the most important key aspects nowadays when you need to design and develop a large-scale application. </a:t>
            </a:r>
            <a:endParaRPr lang="en-IN" dirty="0"/>
          </a:p>
        </p:txBody>
      </p:sp>
    </p:spTree>
    <p:extLst>
      <p:ext uri="{BB962C8B-B14F-4D97-AF65-F5344CB8AC3E}">
        <p14:creationId xmlns:p14="http://schemas.microsoft.com/office/powerpoint/2010/main" val="1991716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F6265-44B4-4D59-8498-A5203C725B61}"/>
              </a:ext>
            </a:extLst>
          </p:cNvPr>
          <p:cNvSpPr>
            <a:spLocks noGrp="1"/>
          </p:cNvSpPr>
          <p:nvPr>
            <p:ph type="title"/>
          </p:nvPr>
        </p:nvSpPr>
        <p:spPr>
          <a:xfrm>
            <a:off x="838200" y="365125"/>
            <a:ext cx="10515600" cy="663575"/>
          </a:xfrm>
        </p:spPr>
        <p:txBody>
          <a:bodyPr>
            <a:normAutofit fontScale="90000"/>
          </a:bodyPr>
          <a:lstStyle/>
          <a:p>
            <a:r>
              <a:rPr lang="en-US" dirty="0"/>
              <a:t>Benefits Of Software Testing </a:t>
            </a:r>
            <a:endParaRPr lang="en-IN" dirty="0"/>
          </a:p>
        </p:txBody>
      </p:sp>
      <p:sp>
        <p:nvSpPr>
          <p:cNvPr id="3" name="Content Placeholder 2">
            <a:extLst>
              <a:ext uri="{FF2B5EF4-FFF2-40B4-BE49-F238E27FC236}">
                <a16:creationId xmlns:a16="http://schemas.microsoft.com/office/drawing/2014/main" id="{31D9998E-6E7D-4B72-8F12-A3E5504C35FA}"/>
              </a:ext>
            </a:extLst>
          </p:cNvPr>
          <p:cNvSpPr>
            <a:spLocks noGrp="1"/>
          </p:cNvSpPr>
          <p:nvPr>
            <p:ph idx="1"/>
          </p:nvPr>
        </p:nvSpPr>
        <p:spPr>
          <a:xfrm>
            <a:off x="838200" y="1253331"/>
            <a:ext cx="10515600" cy="5239544"/>
          </a:xfrm>
        </p:spPr>
        <p:txBody>
          <a:bodyPr>
            <a:normAutofit fontScale="92500" lnSpcReduction="20000"/>
          </a:bodyPr>
          <a:lstStyle/>
          <a:p>
            <a:r>
              <a:rPr lang="en-US" b="1" dirty="0"/>
              <a:t>Cost-Effective</a:t>
            </a:r>
            <a:r>
              <a:rPr lang="en-US" dirty="0"/>
              <a:t>: It is one of the important advantages of software testing. </a:t>
            </a:r>
          </a:p>
          <a:p>
            <a:r>
              <a:rPr lang="en-US" dirty="0"/>
              <a:t>Testing any IT project on time helps you to save your money for the long term. </a:t>
            </a:r>
          </a:p>
          <a:p>
            <a:r>
              <a:rPr lang="en-US" dirty="0"/>
              <a:t>In case if the bugs caught in the earlier stage of software testing, it costs less to fix.</a:t>
            </a:r>
          </a:p>
          <a:p>
            <a:r>
              <a:rPr lang="en-US" b="1" dirty="0"/>
              <a:t>Security: </a:t>
            </a:r>
            <a:r>
              <a:rPr lang="en-US" dirty="0"/>
              <a:t>It is the most vulnerable and sensitive benefit of software testing. </a:t>
            </a:r>
          </a:p>
          <a:p>
            <a:r>
              <a:rPr lang="en-US" dirty="0"/>
              <a:t>People are looking for trusted products. </a:t>
            </a:r>
          </a:p>
          <a:p>
            <a:r>
              <a:rPr lang="en-US" dirty="0"/>
              <a:t>It helps in removing risks and problems earlier.</a:t>
            </a:r>
          </a:p>
          <a:p>
            <a:r>
              <a:rPr lang="en-US" b="1" dirty="0"/>
              <a:t>Product quality</a:t>
            </a:r>
            <a:r>
              <a:rPr lang="en-US" dirty="0"/>
              <a:t>: It is an essential requirement of any software product. </a:t>
            </a:r>
          </a:p>
          <a:p>
            <a:r>
              <a:rPr lang="en-US" dirty="0"/>
              <a:t>Testing ensures a quality product is delivered to customers.</a:t>
            </a:r>
          </a:p>
          <a:p>
            <a:r>
              <a:rPr lang="en-US" b="1" dirty="0"/>
              <a:t>Customer Satisfaction</a:t>
            </a:r>
            <a:r>
              <a:rPr lang="en-US" dirty="0"/>
              <a:t>: The main aim of any product is to give satisfaction to their customers. </a:t>
            </a:r>
          </a:p>
          <a:p>
            <a:r>
              <a:rPr lang="en-US" dirty="0"/>
              <a:t>UI/UX Testing ensures the best user experience.</a:t>
            </a:r>
            <a:endParaRPr lang="en-IN" dirty="0"/>
          </a:p>
        </p:txBody>
      </p:sp>
    </p:spTree>
    <p:extLst>
      <p:ext uri="{BB962C8B-B14F-4D97-AF65-F5344CB8AC3E}">
        <p14:creationId xmlns:p14="http://schemas.microsoft.com/office/powerpoint/2010/main" val="17998043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7F6D6-9D56-4564-B9E2-166011C6010C}"/>
              </a:ext>
            </a:extLst>
          </p:cNvPr>
          <p:cNvSpPr>
            <a:spLocks noGrp="1"/>
          </p:cNvSpPr>
          <p:nvPr>
            <p:ph type="title"/>
          </p:nvPr>
        </p:nvSpPr>
        <p:spPr>
          <a:xfrm>
            <a:off x="838200" y="365126"/>
            <a:ext cx="10515600" cy="596900"/>
          </a:xfrm>
        </p:spPr>
        <p:txBody>
          <a:bodyPr>
            <a:normAutofit fontScale="90000"/>
          </a:bodyPr>
          <a:lstStyle/>
          <a:p>
            <a:r>
              <a:rPr lang="en-US" dirty="0"/>
              <a:t>Advantages </a:t>
            </a:r>
            <a:endParaRPr lang="en-IN" dirty="0"/>
          </a:p>
        </p:txBody>
      </p:sp>
      <p:sp>
        <p:nvSpPr>
          <p:cNvPr id="3" name="Content Placeholder 2">
            <a:extLst>
              <a:ext uri="{FF2B5EF4-FFF2-40B4-BE49-F238E27FC236}">
                <a16:creationId xmlns:a16="http://schemas.microsoft.com/office/drawing/2014/main" id="{3379F89B-9642-4EC2-BBE5-FA0A7CAFCD95}"/>
              </a:ext>
            </a:extLst>
          </p:cNvPr>
          <p:cNvSpPr>
            <a:spLocks noGrp="1"/>
          </p:cNvSpPr>
          <p:nvPr>
            <p:ph idx="1"/>
          </p:nvPr>
        </p:nvSpPr>
        <p:spPr>
          <a:xfrm>
            <a:off x="838200" y="1168399"/>
            <a:ext cx="10515600" cy="5410199"/>
          </a:xfrm>
        </p:spPr>
        <p:txBody>
          <a:bodyPr>
            <a:normAutofit fontScale="92500" lnSpcReduction="10000"/>
          </a:bodyPr>
          <a:lstStyle/>
          <a:p>
            <a:pPr marL="0" indent="0">
              <a:buNone/>
            </a:pPr>
            <a:r>
              <a:rPr lang="en-US" b="1" dirty="0"/>
              <a:t>Flexibility and Extensibility</a:t>
            </a:r>
          </a:p>
          <a:p>
            <a:r>
              <a:rPr lang="en-US" dirty="0"/>
              <a:t>Nowadays flexibility and extensibility both are very much required for enterprise applications. </a:t>
            </a:r>
          </a:p>
          <a:p>
            <a:r>
              <a:rPr lang="en-US" dirty="0"/>
              <a:t>So we should design the application in such a way that it should be flexible so that it can be adapted to work in different ways and extensible so that we can add new features easily with minimum modifications.</a:t>
            </a:r>
          </a:p>
          <a:p>
            <a:pPr marL="0" indent="0">
              <a:buNone/>
            </a:pPr>
            <a:r>
              <a:rPr lang="en-US" b="1" dirty="0"/>
              <a:t>Parallel Development:</a:t>
            </a:r>
          </a:p>
          <a:p>
            <a:r>
              <a:rPr lang="en-US" dirty="0"/>
              <a:t>The Parallel Development of an application is one of the most important key aspects. </a:t>
            </a:r>
          </a:p>
          <a:p>
            <a:r>
              <a:rPr lang="en-US" dirty="0"/>
              <a:t>As we know it is not possible to have the entire development team will work on the same module at the same time. </a:t>
            </a:r>
          </a:p>
          <a:p>
            <a:r>
              <a:rPr lang="en-US" dirty="0"/>
              <a:t>So we need to design the software in such a way that different teams can work on different modules.</a:t>
            </a:r>
          </a:p>
          <a:p>
            <a:endParaRPr lang="en-IN" dirty="0"/>
          </a:p>
        </p:txBody>
      </p:sp>
    </p:spTree>
    <p:extLst>
      <p:ext uri="{BB962C8B-B14F-4D97-AF65-F5344CB8AC3E}">
        <p14:creationId xmlns:p14="http://schemas.microsoft.com/office/powerpoint/2010/main" val="41669677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673B1-6817-446F-9764-1D28040E8B6B}"/>
              </a:ext>
            </a:extLst>
          </p:cNvPr>
          <p:cNvSpPr>
            <a:spLocks noGrp="1"/>
          </p:cNvSpPr>
          <p:nvPr>
            <p:ph type="ctrTitle"/>
          </p:nvPr>
        </p:nvSpPr>
        <p:spPr/>
        <p:txBody>
          <a:bodyPr/>
          <a:lstStyle/>
          <a:p>
            <a:r>
              <a:rPr lang="en-US" dirty="0"/>
              <a:t>Dependency Injection</a:t>
            </a:r>
            <a:endParaRPr lang="en-IN" dirty="0"/>
          </a:p>
        </p:txBody>
      </p:sp>
      <p:sp>
        <p:nvSpPr>
          <p:cNvPr id="3" name="Subtitle 2">
            <a:extLst>
              <a:ext uri="{FF2B5EF4-FFF2-40B4-BE49-F238E27FC236}">
                <a16:creationId xmlns:a16="http://schemas.microsoft.com/office/drawing/2014/main" id="{A1B0F5E5-E4A5-4737-B51C-87E3C4F6E604}"/>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9641983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9C8C2-3D58-467F-894C-218349A075D7}"/>
              </a:ext>
            </a:extLst>
          </p:cNvPr>
          <p:cNvSpPr>
            <a:spLocks noGrp="1"/>
          </p:cNvSpPr>
          <p:nvPr>
            <p:ph type="title"/>
          </p:nvPr>
        </p:nvSpPr>
        <p:spPr/>
        <p:txBody>
          <a:bodyPr/>
          <a:lstStyle/>
          <a:p>
            <a:r>
              <a:rPr lang="en-US" dirty="0"/>
              <a:t>Dependency Injection</a:t>
            </a:r>
            <a:endParaRPr lang="en-IN" dirty="0"/>
          </a:p>
        </p:txBody>
      </p:sp>
      <p:sp>
        <p:nvSpPr>
          <p:cNvPr id="3" name="Content Placeholder 2">
            <a:extLst>
              <a:ext uri="{FF2B5EF4-FFF2-40B4-BE49-F238E27FC236}">
                <a16:creationId xmlns:a16="http://schemas.microsoft.com/office/drawing/2014/main" id="{3541CDE2-7228-4313-81F4-BE24A33A1B8E}"/>
              </a:ext>
            </a:extLst>
          </p:cNvPr>
          <p:cNvSpPr>
            <a:spLocks noGrp="1"/>
          </p:cNvSpPr>
          <p:nvPr>
            <p:ph idx="1"/>
          </p:nvPr>
        </p:nvSpPr>
        <p:spPr/>
        <p:txBody>
          <a:bodyPr/>
          <a:lstStyle/>
          <a:p>
            <a:r>
              <a:rPr lang="en-US" dirty="0"/>
              <a:t>Dependency Injection (DI) is a software pattern.</a:t>
            </a:r>
          </a:p>
          <a:p>
            <a:r>
              <a:rPr lang="en-US" dirty="0"/>
              <a:t> DI is a technique whereby one object supplies the dependencies of another object. </a:t>
            </a:r>
          </a:p>
          <a:p>
            <a:r>
              <a:rPr lang="en-US" dirty="0"/>
              <a:t>With the help of DI, we can write loosely coupled code. </a:t>
            </a:r>
          </a:p>
          <a:p>
            <a:r>
              <a:rPr lang="en-US" dirty="0"/>
              <a:t>A loosely-coupled code is a code where all your classes can work independently without relying on each other.</a:t>
            </a:r>
            <a:endParaRPr lang="en-IN" dirty="0"/>
          </a:p>
        </p:txBody>
      </p:sp>
    </p:spTree>
    <p:extLst>
      <p:ext uri="{BB962C8B-B14F-4D97-AF65-F5344CB8AC3E}">
        <p14:creationId xmlns:p14="http://schemas.microsoft.com/office/powerpoint/2010/main" val="41242903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65FDA-E6D2-4501-9F89-7ABABF14B2D7}"/>
              </a:ext>
            </a:extLst>
          </p:cNvPr>
          <p:cNvSpPr>
            <a:spLocks noGrp="1"/>
          </p:cNvSpPr>
          <p:nvPr>
            <p:ph type="title"/>
          </p:nvPr>
        </p:nvSpPr>
        <p:spPr/>
        <p:txBody>
          <a:bodyPr/>
          <a:lstStyle/>
          <a:p>
            <a:r>
              <a:rPr lang="en-US" dirty="0"/>
              <a:t>Types of DI</a:t>
            </a:r>
            <a:endParaRPr lang="en-IN" dirty="0"/>
          </a:p>
        </p:txBody>
      </p:sp>
      <p:sp>
        <p:nvSpPr>
          <p:cNvPr id="3" name="Content Placeholder 2">
            <a:extLst>
              <a:ext uri="{FF2B5EF4-FFF2-40B4-BE49-F238E27FC236}">
                <a16:creationId xmlns:a16="http://schemas.microsoft.com/office/drawing/2014/main" id="{BA3786D3-418C-434D-A753-342AD488AA54}"/>
              </a:ext>
            </a:extLst>
          </p:cNvPr>
          <p:cNvSpPr>
            <a:spLocks noGrp="1"/>
          </p:cNvSpPr>
          <p:nvPr>
            <p:ph idx="1"/>
          </p:nvPr>
        </p:nvSpPr>
        <p:spPr/>
        <p:txBody>
          <a:bodyPr/>
          <a:lstStyle/>
          <a:p>
            <a:pPr marL="0" indent="0">
              <a:buNone/>
            </a:pPr>
            <a:r>
              <a:rPr lang="en-US" dirty="0"/>
              <a:t>There are four types of DI in C#</a:t>
            </a:r>
          </a:p>
          <a:p>
            <a:r>
              <a:rPr lang="en-US" dirty="0"/>
              <a:t>Constructor Injection</a:t>
            </a:r>
          </a:p>
          <a:p>
            <a:r>
              <a:rPr lang="en-US" dirty="0"/>
              <a:t>Setter or property Injection</a:t>
            </a:r>
          </a:p>
          <a:p>
            <a:r>
              <a:rPr lang="en-US" dirty="0"/>
              <a:t>Method Injection</a:t>
            </a:r>
          </a:p>
          <a:p>
            <a:r>
              <a:rPr lang="en-US" dirty="0"/>
              <a:t>Service Locator Injection</a:t>
            </a:r>
            <a:endParaRPr lang="en-IN" dirty="0"/>
          </a:p>
        </p:txBody>
      </p:sp>
    </p:spTree>
    <p:extLst>
      <p:ext uri="{BB962C8B-B14F-4D97-AF65-F5344CB8AC3E}">
        <p14:creationId xmlns:p14="http://schemas.microsoft.com/office/powerpoint/2010/main" val="11894386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B32A0-20D6-427A-A0C1-72457BDAD420}"/>
              </a:ext>
            </a:extLst>
          </p:cNvPr>
          <p:cNvSpPr>
            <a:spLocks noGrp="1"/>
          </p:cNvSpPr>
          <p:nvPr>
            <p:ph type="title"/>
          </p:nvPr>
        </p:nvSpPr>
        <p:spPr>
          <a:xfrm>
            <a:off x="838200" y="365126"/>
            <a:ext cx="10515600" cy="863600"/>
          </a:xfrm>
        </p:spPr>
        <p:txBody>
          <a:bodyPr/>
          <a:lstStyle/>
          <a:p>
            <a:r>
              <a:rPr lang="en-US" dirty="0"/>
              <a:t>Constructor injection</a:t>
            </a:r>
            <a:endParaRPr lang="en-IN" dirty="0"/>
          </a:p>
        </p:txBody>
      </p:sp>
      <p:sp>
        <p:nvSpPr>
          <p:cNvPr id="3" name="Content Placeholder 2">
            <a:extLst>
              <a:ext uri="{FF2B5EF4-FFF2-40B4-BE49-F238E27FC236}">
                <a16:creationId xmlns:a16="http://schemas.microsoft.com/office/drawing/2014/main" id="{DEDB5D39-AF13-4FD7-8C37-593C9328E4EE}"/>
              </a:ext>
            </a:extLst>
          </p:cNvPr>
          <p:cNvSpPr>
            <a:spLocks noGrp="1"/>
          </p:cNvSpPr>
          <p:nvPr>
            <p:ph idx="1"/>
          </p:nvPr>
        </p:nvSpPr>
        <p:spPr>
          <a:xfrm>
            <a:off x="838200" y="1416050"/>
            <a:ext cx="10515600" cy="5076824"/>
          </a:xfrm>
        </p:spPr>
        <p:txBody>
          <a:bodyPr>
            <a:normAutofit fontScale="77500" lnSpcReduction="20000"/>
          </a:bodyPr>
          <a:lstStyle/>
          <a:p>
            <a:r>
              <a:rPr lang="en-US" sz="3600" dirty="0"/>
              <a:t>Constructor injection is nothing but the process of injecting dependent class object  through the constructor. </a:t>
            </a:r>
          </a:p>
          <a:p>
            <a:pPr marL="0" indent="0">
              <a:buNone/>
            </a:pPr>
            <a:endParaRPr lang="en-US" dirty="0"/>
          </a:p>
          <a:p>
            <a:pPr marL="0" indent="0">
              <a:buNone/>
            </a:pPr>
            <a:r>
              <a:rPr lang="en-US" dirty="0"/>
              <a:t>public interface </a:t>
            </a:r>
            <a:r>
              <a:rPr lang="en-US" dirty="0" err="1"/>
              <a:t>IAccount</a:t>
            </a:r>
            <a:r>
              <a:rPr lang="en-US" dirty="0"/>
              <a:t>  </a:t>
            </a:r>
          </a:p>
          <a:p>
            <a:pPr marL="0" indent="0">
              <a:buNone/>
            </a:pPr>
            <a:r>
              <a:rPr lang="en-US" dirty="0"/>
              <a:t>{  </a:t>
            </a:r>
          </a:p>
          <a:p>
            <a:pPr marL="0" indent="0">
              <a:buNone/>
            </a:pPr>
            <a:r>
              <a:rPr lang="en-US" dirty="0"/>
              <a:t>    void </a:t>
            </a:r>
            <a:r>
              <a:rPr lang="en-US" dirty="0" err="1"/>
              <a:t>PrintData</a:t>
            </a:r>
            <a:r>
              <a:rPr lang="en-US" dirty="0"/>
              <a:t>();  </a:t>
            </a:r>
          </a:p>
          <a:p>
            <a:pPr marL="0" indent="0">
              <a:buNone/>
            </a:pPr>
            <a:r>
              <a:rPr lang="en-US" dirty="0"/>
              <a:t>} </a:t>
            </a:r>
          </a:p>
          <a:p>
            <a:pPr marL="0" indent="0">
              <a:buNone/>
            </a:pPr>
            <a:r>
              <a:rPr lang="en-IN" dirty="0"/>
              <a:t>public class </a:t>
            </a:r>
            <a:r>
              <a:rPr lang="en-IN" dirty="0" err="1"/>
              <a:t>SavingAccount</a:t>
            </a:r>
            <a:r>
              <a:rPr lang="en-IN" dirty="0"/>
              <a:t> : </a:t>
            </a:r>
            <a:r>
              <a:rPr lang="en-IN" dirty="0" err="1"/>
              <a:t>IAccount</a:t>
            </a:r>
            <a:r>
              <a:rPr lang="en-IN" dirty="0"/>
              <a:t>  </a:t>
            </a:r>
          </a:p>
          <a:p>
            <a:pPr marL="0" indent="0">
              <a:buNone/>
            </a:pPr>
            <a:r>
              <a:rPr lang="en-IN" dirty="0"/>
              <a:t>{  </a:t>
            </a:r>
          </a:p>
          <a:p>
            <a:pPr marL="0" indent="0">
              <a:buNone/>
            </a:pPr>
            <a:r>
              <a:rPr lang="en-IN" dirty="0"/>
              <a:t>    public void </a:t>
            </a:r>
            <a:r>
              <a:rPr lang="en-IN" dirty="0" err="1"/>
              <a:t>PrintData</a:t>
            </a:r>
            <a:r>
              <a:rPr lang="en-IN" dirty="0"/>
              <a:t>()  </a:t>
            </a:r>
          </a:p>
          <a:p>
            <a:pPr marL="0" indent="0">
              <a:buNone/>
            </a:pPr>
            <a:r>
              <a:rPr lang="en-IN" dirty="0"/>
              <a:t>    {  </a:t>
            </a:r>
          </a:p>
          <a:p>
            <a:pPr marL="0" indent="0">
              <a:buNone/>
            </a:pPr>
            <a:r>
              <a:rPr lang="en-IN" dirty="0"/>
              <a:t>        </a:t>
            </a:r>
            <a:r>
              <a:rPr lang="en-IN" dirty="0" err="1"/>
              <a:t>Console.WriteLine</a:t>
            </a:r>
            <a:r>
              <a:rPr lang="en-IN" dirty="0"/>
              <a:t>("Saving account data.");  </a:t>
            </a:r>
          </a:p>
          <a:p>
            <a:pPr marL="0" indent="0">
              <a:buNone/>
            </a:pPr>
            <a:r>
              <a:rPr lang="en-IN" dirty="0"/>
              <a:t>    }  </a:t>
            </a:r>
          </a:p>
          <a:p>
            <a:pPr marL="0" indent="0">
              <a:buNone/>
            </a:pPr>
            <a:r>
              <a:rPr lang="en-IN" dirty="0"/>
              <a:t>} </a:t>
            </a:r>
          </a:p>
        </p:txBody>
      </p:sp>
    </p:spTree>
    <p:extLst>
      <p:ext uri="{BB962C8B-B14F-4D97-AF65-F5344CB8AC3E}">
        <p14:creationId xmlns:p14="http://schemas.microsoft.com/office/powerpoint/2010/main" val="19567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2ED06-037D-4807-8FF9-387E9DA13E98}"/>
              </a:ext>
            </a:extLst>
          </p:cNvPr>
          <p:cNvSpPr>
            <a:spLocks noGrp="1"/>
          </p:cNvSpPr>
          <p:nvPr>
            <p:ph type="title"/>
          </p:nvPr>
        </p:nvSpPr>
        <p:spPr/>
        <p:txBody>
          <a:bodyPr/>
          <a:lstStyle/>
          <a:p>
            <a:r>
              <a:rPr lang="en-US" dirty="0"/>
              <a:t>Constructor injection</a:t>
            </a:r>
            <a:endParaRPr lang="en-IN" dirty="0"/>
          </a:p>
        </p:txBody>
      </p:sp>
      <p:sp>
        <p:nvSpPr>
          <p:cNvPr id="3" name="Content Placeholder 2">
            <a:extLst>
              <a:ext uri="{FF2B5EF4-FFF2-40B4-BE49-F238E27FC236}">
                <a16:creationId xmlns:a16="http://schemas.microsoft.com/office/drawing/2014/main" id="{EE9D8E32-61C4-4EEF-93DC-BFCEB5095C0E}"/>
              </a:ext>
            </a:extLst>
          </p:cNvPr>
          <p:cNvSpPr>
            <a:spLocks noGrp="1"/>
          </p:cNvSpPr>
          <p:nvPr>
            <p:ph idx="1"/>
          </p:nvPr>
        </p:nvSpPr>
        <p:spPr/>
        <p:txBody>
          <a:bodyPr>
            <a:normAutofit/>
          </a:bodyPr>
          <a:lstStyle/>
          <a:p>
            <a:pPr marL="0" indent="0">
              <a:buNone/>
            </a:pPr>
            <a:r>
              <a:rPr lang="en-US" sz="2400" dirty="0"/>
              <a:t>public class </a:t>
            </a:r>
            <a:r>
              <a:rPr lang="en-US" sz="2400" dirty="0" err="1"/>
              <a:t>CurrentAccount</a:t>
            </a:r>
            <a:r>
              <a:rPr lang="en-US" sz="2400" dirty="0"/>
              <a:t> : </a:t>
            </a:r>
            <a:r>
              <a:rPr lang="en-US" sz="2400" dirty="0" err="1"/>
              <a:t>IAccount</a:t>
            </a:r>
            <a:r>
              <a:rPr lang="en-US" sz="2400" dirty="0"/>
              <a:t>  </a:t>
            </a:r>
          </a:p>
          <a:p>
            <a:pPr marL="0" indent="0">
              <a:buNone/>
            </a:pPr>
            <a:r>
              <a:rPr lang="en-US" sz="2400" dirty="0"/>
              <a:t>{  </a:t>
            </a:r>
          </a:p>
          <a:p>
            <a:pPr marL="0" indent="0">
              <a:buNone/>
            </a:pPr>
            <a:r>
              <a:rPr lang="en-US" sz="2400" dirty="0"/>
              <a:t>    public void </a:t>
            </a:r>
            <a:r>
              <a:rPr lang="en-US" sz="2400" dirty="0" err="1"/>
              <a:t>PrintData</a:t>
            </a:r>
            <a:r>
              <a:rPr lang="en-US" sz="2400" dirty="0"/>
              <a:t>()  </a:t>
            </a:r>
          </a:p>
          <a:p>
            <a:pPr marL="0" indent="0">
              <a:buNone/>
            </a:pPr>
            <a:r>
              <a:rPr lang="en-US" sz="2400" dirty="0"/>
              <a:t>    {  </a:t>
            </a:r>
          </a:p>
          <a:p>
            <a:pPr marL="0" indent="0">
              <a:buNone/>
            </a:pPr>
            <a:r>
              <a:rPr lang="en-US" sz="2400" dirty="0"/>
              <a:t>        </a:t>
            </a:r>
            <a:r>
              <a:rPr lang="en-US" sz="2400" dirty="0" err="1"/>
              <a:t>Console.WriteLine</a:t>
            </a:r>
            <a:r>
              <a:rPr lang="en-US" sz="2400" dirty="0"/>
              <a:t>("Current account data.");  </a:t>
            </a:r>
          </a:p>
          <a:p>
            <a:pPr marL="0" indent="0">
              <a:buNone/>
            </a:pPr>
            <a:r>
              <a:rPr lang="en-US" sz="2400" dirty="0"/>
              <a:t>    }  </a:t>
            </a:r>
          </a:p>
          <a:p>
            <a:pPr marL="0" indent="0">
              <a:buNone/>
            </a:pPr>
            <a:r>
              <a:rPr lang="en-US" sz="2400" dirty="0"/>
              <a:t>} </a:t>
            </a:r>
            <a:endParaRPr lang="en-IN" sz="2400" dirty="0"/>
          </a:p>
        </p:txBody>
      </p:sp>
    </p:spTree>
    <p:extLst>
      <p:ext uri="{BB962C8B-B14F-4D97-AF65-F5344CB8AC3E}">
        <p14:creationId xmlns:p14="http://schemas.microsoft.com/office/powerpoint/2010/main" val="40828243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F483D-4DF9-4287-A496-AC5A4CFCD9CC}"/>
              </a:ext>
            </a:extLst>
          </p:cNvPr>
          <p:cNvSpPr>
            <a:spLocks noGrp="1"/>
          </p:cNvSpPr>
          <p:nvPr>
            <p:ph type="title"/>
          </p:nvPr>
        </p:nvSpPr>
        <p:spPr/>
        <p:txBody>
          <a:bodyPr/>
          <a:lstStyle/>
          <a:p>
            <a:r>
              <a:rPr lang="en-US" dirty="0"/>
              <a:t>Constructor injection</a:t>
            </a:r>
            <a:endParaRPr lang="en-IN" dirty="0"/>
          </a:p>
        </p:txBody>
      </p:sp>
      <p:sp>
        <p:nvSpPr>
          <p:cNvPr id="3" name="Content Placeholder 2">
            <a:extLst>
              <a:ext uri="{FF2B5EF4-FFF2-40B4-BE49-F238E27FC236}">
                <a16:creationId xmlns:a16="http://schemas.microsoft.com/office/drawing/2014/main" id="{F0B67859-7304-4664-8525-746F66BC92D3}"/>
              </a:ext>
            </a:extLst>
          </p:cNvPr>
          <p:cNvSpPr>
            <a:spLocks noGrp="1"/>
          </p:cNvSpPr>
          <p:nvPr>
            <p:ph idx="1"/>
          </p:nvPr>
        </p:nvSpPr>
        <p:spPr>
          <a:xfrm>
            <a:off x="838200" y="1825625"/>
            <a:ext cx="5915025" cy="4351338"/>
          </a:xfrm>
        </p:spPr>
        <p:txBody>
          <a:bodyPr>
            <a:noAutofit/>
          </a:bodyPr>
          <a:lstStyle/>
          <a:p>
            <a:pPr marL="0" indent="0">
              <a:buNone/>
            </a:pPr>
            <a:r>
              <a:rPr lang="en-US" sz="2400" dirty="0"/>
              <a:t>public class Account  </a:t>
            </a:r>
          </a:p>
          <a:p>
            <a:pPr marL="0" indent="0">
              <a:buNone/>
            </a:pPr>
            <a:r>
              <a:rPr lang="en-US" sz="2400" dirty="0"/>
              <a:t>{  </a:t>
            </a:r>
          </a:p>
          <a:p>
            <a:pPr marL="0" indent="0">
              <a:buNone/>
            </a:pPr>
            <a:r>
              <a:rPr lang="en-US" sz="2400" dirty="0"/>
              <a:t>    private </a:t>
            </a:r>
            <a:r>
              <a:rPr lang="en-US" sz="2400" dirty="0" err="1"/>
              <a:t>IAccount</a:t>
            </a:r>
            <a:r>
              <a:rPr lang="en-US" sz="2400" dirty="0"/>
              <a:t> account;  </a:t>
            </a:r>
          </a:p>
          <a:p>
            <a:pPr marL="0" indent="0">
              <a:buNone/>
            </a:pPr>
            <a:r>
              <a:rPr lang="en-US" sz="2400" dirty="0"/>
              <a:t>      //Passing </a:t>
            </a:r>
            <a:r>
              <a:rPr lang="en-US" sz="2400" dirty="0" err="1"/>
              <a:t>IAccount</a:t>
            </a:r>
            <a:r>
              <a:rPr lang="en-US" sz="2400" dirty="0"/>
              <a:t> interface as parameter to Account constructor  </a:t>
            </a:r>
          </a:p>
          <a:p>
            <a:pPr marL="0" indent="0">
              <a:buNone/>
            </a:pPr>
            <a:r>
              <a:rPr lang="en-US" sz="2400" dirty="0"/>
              <a:t>    public Account(</a:t>
            </a:r>
            <a:r>
              <a:rPr lang="en-US" sz="2400" dirty="0" err="1"/>
              <a:t>IAccount</a:t>
            </a:r>
            <a:r>
              <a:rPr lang="en-US" sz="2400" dirty="0"/>
              <a:t> account)  </a:t>
            </a:r>
          </a:p>
          <a:p>
            <a:pPr marL="0" indent="0">
              <a:buNone/>
            </a:pPr>
            <a:r>
              <a:rPr lang="en-US" sz="2400" dirty="0"/>
              <a:t>    {  </a:t>
            </a:r>
          </a:p>
          <a:p>
            <a:pPr marL="0" indent="0">
              <a:buNone/>
            </a:pPr>
            <a:r>
              <a:rPr lang="en-US" sz="2400" dirty="0"/>
              <a:t>        </a:t>
            </a:r>
            <a:r>
              <a:rPr lang="en-US" sz="2400" dirty="0" err="1"/>
              <a:t>this.account</a:t>
            </a:r>
            <a:r>
              <a:rPr lang="en-US" sz="2400" dirty="0"/>
              <a:t> = account;  </a:t>
            </a:r>
          </a:p>
          <a:p>
            <a:pPr marL="0" indent="0">
              <a:buNone/>
            </a:pPr>
            <a:r>
              <a:rPr lang="en-US" sz="2400" dirty="0"/>
              <a:t>    }  </a:t>
            </a:r>
          </a:p>
          <a:p>
            <a:pPr marL="0" indent="0">
              <a:buNone/>
            </a:pPr>
            <a:endParaRPr lang="en-IN" sz="2400" dirty="0"/>
          </a:p>
        </p:txBody>
      </p:sp>
      <p:sp>
        <p:nvSpPr>
          <p:cNvPr id="4" name="TextBox 3">
            <a:extLst>
              <a:ext uri="{FF2B5EF4-FFF2-40B4-BE49-F238E27FC236}">
                <a16:creationId xmlns:a16="http://schemas.microsoft.com/office/drawing/2014/main" id="{1872687A-1E9A-4997-B0ED-3E555AD3CE60}"/>
              </a:ext>
            </a:extLst>
          </p:cNvPr>
          <p:cNvSpPr txBox="1"/>
          <p:nvPr/>
        </p:nvSpPr>
        <p:spPr>
          <a:xfrm>
            <a:off x="7362825" y="1571625"/>
            <a:ext cx="4210050" cy="19389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public void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PrintAccounts</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account.PrintData</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endParaRPr kumimoji="0" lang="en-IN"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039088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00B94-67F1-4D57-B011-A5C7E2E5F264}"/>
              </a:ext>
            </a:extLst>
          </p:cNvPr>
          <p:cNvSpPr>
            <a:spLocks noGrp="1"/>
          </p:cNvSpPr>
          <p:nvPr>
            <p:ph type="title"/>
          </p:nvPr>
        </p:nvSpPr>
        <p:spPr>
          <a:xfrm>
            <a:off x="838200" y="365126"/>
            <a:ext cx="10515600" cy="615950"/>
          </a:xfrm>
        </p:spPr>
        <p:txBody>
          <a:bodyPr>
            <a:normAutofit fontScale="90000"/>
          </a:bodyPr>
          <a:lstStyle/>
          <a:p>
            <a:r>
              <a:rPr lang="en-IN" dirty="0"/>
              <a:t>Constructor injection</a:t>
            </a:r>
          </a:p>
        </p:txBody>
      </p:sp>
      <p:sp>
        <p:nvSpPr>
          <p:cNvPr id="3" name="Content Placeholder 2">
            <a:extLst>
              <a:ext uri="{FF2B5EF4-FFF2-40B4-BE49-F238E27FC236}">
                <a16:creationId xmlns:a16="http://schemas.microsoft.com/office/drawing/2014/main" id="{0E7DB06E-EB48-4859-934D-0CB495D4063D}"/>
              </a:ext>
            </a:extLst>
          </p:cNvPr>
          <p:cNvSpPr>
            <a:spLocks noGrp="1"/>
          </p:cNvSpPr>
          <p:nvPr>
            <p:ph idx="1"/>
          </p:nvPr>
        </p:nvSpPr>
        <p:spPr>
          <a:xfrm>
            <a:off x="933450" y="1209674"/>
            <a:ext cx="10515600" cy="5457825"/>
          </a:xfrm>
        </p:spPr>
        <p:txBody>
          <a:bodyPr>
            <a:normAutofit lnSpcReduction="10000"/>
          </a:bodyPr>
          <a:lstStyle/>
          <a:p>
            <a:pPr marL="0" indent="0">
              <a:buNone/>
            </a:pPr>
            <a:r>
              <a:rPr lang="en-US" sz="2400" dirty="0"/>
              <a:t>class Program  </a:t>
            </a:r>
          </a:p>
          <a:p>
            <a:pPr marL="0" indent="0">
              <a:buNone/>
            </a:pPr>
            <a:r>
              <a:rPr lang="en-US" sz="2400" dirty="0"/>
              <a:t>{  </a:t>
            </a:r>
          </a:p>
          <a:p>
            <a:pPr marL="0" indent="0">
              <a:buNone/>
            </a:pPr>
            <a:r>
              <a:rPr lang="en-US" sz="2400" dirty="0"/>
              <a:t>    static void Main()  </a:t>
            </a:r>
          </a:p>
          <a:p>
            <a:pPr marL="0" indent="0">
              <a:buNone/>
            </a:pPr>
            <a:r>
              <a:rPr lang="en-US" sz="2400" dirty="0"/>
              <a:t>    { </a:t>
            </a:r>
          </a:p>
          <a:p>
            <a:pPr marL="0" indent="0">
              <a:buNone/>
            </a:pPr>
            <a:r>
              <a:rPr lang="en-US" sz="2400" dirty="0"/>
              <a:t>       //If you want to call the </a:t>
            </a:r>
            <a:r>
              <a:rPr lang="en-US" sz="2400" dirty="0" err="1"/>
              <a:t>SavingAccount</a:t>
            </a:r>
            <a:r>
              <a:rPr lang="en-US" sz="2400" dirty="0"/>
              <a:t> class </a:t>
            </a:r>
            <a:r>
              <a:rPr lang="en-US" sz="2400" dirty="0" err="1"/>
              <a:t>PrintAccounts</a:t>
            </a:r>
            <a:r>
              <a:rPr lang="en-US" sz="2400" dirty="0"/>
              <a:t>() method, just create the object of </a:t>
            </a:r>
            <a:r>
              <a:rPr lang="en-US" sz="2400" dirty="0" err="1"/>
              <a:t>SavingAccount</a:t>
            </a:r>
            <a:r>
              <a:rPr lang="en-US" sz="2400" dirty="0"/>
              <a:t>() and pass as parameter to Account constructor.  </a:t>
            </a:r>
          </a:p>
          <a:p>
            <a:pPr marL="0" indent="0">
              <a:buNone/>
            </a:pPr>
            <a:r>
              <a:rPr lang="en-US" sz="2400" dirty="0"/>
              <a:t>        </a:t>
            </a:r>
            <a:r>
              <a:rPr lang="en-US" sz="2400" dirty="0" err="1"/>
              <a:t>IAccount</a:t>
            </a:r>
            <a:r>
              <a:rPr lang="en-US" sz="2400" dirty="0"/>
              <a:t> </a:t>
            </a:r>
            <a:r>
              <a:rPr lang="en-US" sz="2400" dirty="0" err="1"/>
              <a:t>savingAccount</a:t>
            </a:r>
            <a:r>
              <a:rPr lang="en-US" sz="2400" dirty="0"/>
              <a:t> = new </a:t>
            </a:r>
            <a:r>
              <a:rPr lang="en-US" sz="2400" dirty="0" err="1"/>
              <a:t>SavingAccount</a:t>
            </a:r>
            <a:r>
              <a:rPr lang="en-US" sz="2400" dirty="0"/>
              <a:t>();  </a:t>
            </a:r>
          </a:p>
          <a:p>
            <a:pPr marL="0" indent="0">
              <a:buNone/>
            </a:pPr>
            <a:r>
              <a:rPr lang="en-US" sz="2400" dirty="0"/>
              <a:t>        Account </a:t>
            </a:r>
            <a:r>
              <a:rPr lang="en-US" sz="2400" dirty="0" err="1"/>
              <a:t>account</a:t>
            </a:r>
            <a:r>
              <a:rPr lang="en-US" sz="2400" dirty="0"/>
              <a:t> = new Account(</a:t>
            </a:r>
            <a:r>
              <a:rPr lang="en-US" sz="2400" dirty="0" err="1"/>
              <a:t>savingAccount</a:t>
            </a:r>
            <a:r>
              <a:rPr lang="en-US" sz="2400" dirty="0"/>
              <a:t>);  </a:t>
            </a:r>
          </a:p>
          <a:p>
            <a:pPr marL="0" indent="0">
              <a:buNone/>
            </a:pPr>
            <a:r>
              <a:rPr lang="en-US" sz="2400" dirty="0"/>
              <a:t>        </a:t>
            </a:r>
            <a:r>
              <a:rPr lang="en-US" sz="2400" dirty="0" err="1"/>
              <a:t>account.PrintAccounts</a:t>
            </a:r>
            <a:r>
              <a:rPr lang="en-US" sz="2400" dirty="0"/>
              <a:t>();  </a:t>
            </a:r>
          </a:p>
          <a:p>
            <a:pPr marL="0" indent="0">
              <a:buNone/>
            </a:pPr>
            <a:r>
              <a:rPr lang="en-US" sz="2400" dirty="0"/>
              <a:t> //Similar approach for current account class as well.</a:t>
            </a:r>
          </a:p>
          <a:p>
            <a:pPr marL="0" indent="0">
              <a:buNone/>
            </a:pPr>
            <a:r>
              <a:rPr lang="en-US" sz="2400" dirty="0"/>
              <a:t> </a:t>
            </a:r>
            <a:r>
              <a:rPr lang="en-US" sz="2400" dirty="0" err="1"/>
              <a:t>Console.ReadLine</a:t>
            </a:r>
            <a:r>
              <a:rPr lang="en-US" sz="2400" dirty="0"/>
              <a:t>();  </a:t>
            </a:r>
          </a:p>
          <a:p>
            <a:pPr marL="0" indent="0">
              <a:buNone/>
            </a:pPr>
            <a:r>
              <a:rPr lang="en-US" sz="2400" dirty="0"/>
              <a:t>    }  </a:t>
            </a:r>
          </a:p>
          <a:p>
            <a:pPr marL="0" indent="0">
              <a:buNone/>
            </a:pPr>
            <a:r>
              <a:rPr lang="en-US" sz="2400" dirty="0"/>
              <a:t>} </a:t>
            </a:r>
          </a:p>
          <a:p>
            <a:pPr marL="0" indent="0">
              <a:buNone/>
            </a:pPr>
            <a:endParaRPr lang="en-IN" dirty="0"/>
          </a:p>
        </p:txBody>
      </p:sp>
    </p:spTree>
    <p:extLst>
      <p:ext uri="{BB962C8B-B14F-4D97-AF65-F5344CB8AC3E}">
        <p14:creationId xmlns:p14="http://schemas.microsoft.com/office/powerpoint/2010/main" val="42039074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9EAEA-0AFB-4F7A-B246-BE18F07D18B0}"/>
              </a:ext>
            </a:extLst>
          </p:cNvPr>
          <p:cNvSpPr>
            <a:spLocks noGrp="1"/>
          </p:cNvSpPr>
          <p:nvPr>
            <p:ph type="title"/>
          </p:nvPr>
        </p:nvSpPr>
        <p:spPr>
          <a:xfrm>
            <a:off x="838200" y="365125"/>
            <a:ext cx="10515600" cy="701675"/>
          </a:xfrm>
        </p:spPr>
        <p:txBody>
          <a:bodyPr/>
          <a:lstStyle/>
          <a:p>
            <a:r>
              <a:rPr lang="en-US" dirty="0"/>
              <a:t>DI using Setter or Property Injection</a:t>
            </a:r>
            <a:endParaRPr lang="en-IN" dirty="0"/>
          </a:p>
        </p:txBody>
      </p:sp>
      <p:sp>
        <p:nvSpPr>
          <p:cNvPr id="3" name="Content Placeholder 2">
            <a:extLst>
              <a:ext uri="{FF2B5EF4-FFF2-40B4-BE49-F238E27FC236}">
                <a16:creationId xmlns:a16="http://schemas.microsoft.com/office/drawing/2014/main" id="{EAA55F84-78A9-4481-AA8E-E0F0C6A236CF}"/>
              </a:ext>
            </a:extLst>
          </p:cNvPr>
          <p:cNvSpPr>
            <a:spLocks noGrp="1"/>
          </p:cNvSpPr>
          <p:nvPr>
            <p:ph idx="1"/>
          </p:nvPr>
        </p:nvSpPr>
        <p:spPr>
          <a:xfrm>
            <a:off x="638175" y="1400175"/>
            <a:ext cx="10810875" cy="5092700"/>
          </a:xfrm>
        </p:spPr>
        <p:txBody>
          <a:bodyPr>
            <a:normAutofit fontScale="25000" lnSpcReduction="20000"/>
          </a:bodyPr>
          <a:lstStyle/>
          <a:p>
            <a:r>
              <a:rPr lang="en-US" sz="11200" dirty="0"/>
              <a:t>Setter or property injection is injecting dependent class object through the property. </a:t>
            </a:r>
          </a:p>
          <a:p>
            <a:pPr marL="0" indent="0">
              <a:buNone/>
            </a:pPr>
            <a:r>
              <a:rPr lang="en-IN" sz="8000" dirty="0"/>
              <a:t>public interface </a:t>
            </a:r>
            <a:r>
              <a:rPr lang="en-IN" sz="8000" dirty="0" err="1"/>
              <a:t>IAccount</a:t>
            </a:r>
            <a:r>
              <a:rPr lang="en-IN" sz="8000" dirty="0"/>
              <a:t>  </a:t>
            </a:r>
          </a:p>
          <a:p>
            <a:pPr marL="0" indent="0">
              <a:buNone/>
            </a:pPr>
            <a:r>
              <a:rPr lang="en-IN" sz="8000" dirty="0"/>
              <a:t>{  </a:t>
            </a:r>
          </a:p>
          <a:p>
            <a:pPr marL="0" indent="0">
              <a:buNone/>
            </a:pPr>
            <a:r>
              <a:rPr lang="en-IN" sz="8000" dirty="0"/>
              <a:t>    void </a:t>
            </a:r>
            <a:r>
              <a:rPr lang="en-IN" sz="8000" dirty="0" err="1"/>
              <a:t>PrintData</a:t>
            </a:r>
            <a:r>
              <a:rPr lang="en-IN" sz="8000" dirty="0"/>
              <a:t>();  </a:t>
            </a:r>
          </a:p>
          <a:p>
            <a:pPr marL="0" indent="0">
              <a:buNone/>
            </a:pPr>
            <a:r>
              <a:rPr lang="en-IN" sz="8000" dirty="0"/>
              <a:t>}  </a:t>
            </a:r>
          </a:p>
          <a:p>
            <a:pPr marL="0" indent="0">
              <a:buNone/>
            </a:pPr>
            <a:r>
              <a:rPr lang="en-IN" sz="8000" dirty="0"/>
              <a:t>  </a:t>
            </a:r>
          </a:p>
          <a:p>
            <a:pPr marL="0" indent="0">
              <a:buNone/>
            </a:pPr>
            <a:r>
              <a:rPr lang="en-IN" sz="8000" dirty="0"/>
              <a:t>//Implemented the </a:t>
            </a:r>
            <a:r>
              <a:rPr lang="en-IN" sz="8000" dirty="0" err="1"/>
              <a:t>IAccount</a:t>
            </a:r>
            <a:r>
              <a:rPr lang="en-IN" sz="8000" dirty="0"/>
              <a:t> interface in </a:t>
            </a:r>
            <a:r>
              <a:rPr lang="en-IN" sz="8000" dirty="0" err="1"/>
              <a:t>SavingAccount</a:t>
            </a:r>
            <a:r>
              <a:rPr lang="en-IN" sz="8000" dirty="0"/>
              <a:t> class  </a:t>
            </a:r>
          </a:p>
          <a:p>
            <a:pPr marL="0" indent="0">
              <a:buNone/>
            </a:pPr>
            <a:r>
              <a:rPr lang="en-IN" sz="8000" dirty="0"/>
              <a:t>public class </a:t>
            </a:r>
            <a:r>
              <a:rPr lang="en-IN" sz="8000" dirty="0" err="1"/>
              <a:t>SavingAccount</a:t>
            </a:r>
            <a:r>
              <a:rPr lang="en-IN" sz="8000" dirty="0"/>
              <a:t> : </a:t>
            </a:r>
            <a:r>
              <a:rPr lang="en-IN" sz="8000" dirty="0" err="1"/>
              <a:t>IAccount</a:t>
            </a:r>
            <a:r>
              <a:rPr lang="en-IN" sz="8000" dirty="0"/>
              <a:t>  </a:t>
            </a:r>
          </a:p>
          <a:p>
            <a:pPr marL="0" indent="0">
              <a:buNone/>
            </a:pPr>
            <a:r>
              <a:rPr lang="en-IN" sz="8000" dirty="0"/>
              <a:t>{  </a:t>
            </a:r>
          </a:p>
          <a:p>
            <a:pPr marL="0" indent="0">
              <a:buNone/>
            </a:pPr>
            <a:r>
              <a:rPr lang="en-IN" sz="8000" dirty="0"/>
              <a:t>    public void </a:t>
            </a:r>
            <a:r>
              <a:rPr lang="en-IN" sz="8000" dirty="0" err="1"/>
              <a:t>PrintData</a:t>
            </a:r>
            <a:r>
              <a:rPr lang="en-IN" sz="8000" dirty="0"/>
              <a:t>()  </a:t>
            </a:r>
          </a:p>
          <a:p>
            <a:pPr marL="0" indent="0">
              <a:buNone/>
            </a:pPr>
            <a:r>
              <a:rPr lang="en-IN" sz="8000" dirty="0"/>
              <a:t>    {  </a:t>
            </a:r>
          </a:p>
          <a:p>
            <a:pPr marL="0" indent="0">
              <a:buNone/>
            </a:pPr>
            <a:r>
              <a:rPr lang="en-IN" sz="8000" dirty="0"/>
              <a:t>        </a:t>
            </a:r>
            <a:r>
              <a:rPr lang="en-IN" sz="8000" dirty="0" err="1"/>
              <a:t>Console.WriteLine</a:t>
            </a:r>
            <a:r>
              <a:rPr lang="en-IN" sz="8000" dirty="0"/>
              <a:t>("Saving account data.");  </a:t>
            </a:r>
          </a:p>
          <a:p>
            <a:pPr marL="0" indent="0">
              <a:buNone/>
            </a:pPr>
            <a:r>
              <a:rPr lang="en-IN" sz="8000" dirty="0"/>
              <a:t>    }  </a:t>
            </a:r>
          </a:p>
          <a:p>
            <a:pPr marL="0" indent="0">
              <a:buNone/>
            </a:pPr>
            <a:r>
              <a:rPr lang="en-IN" sz="8000" dirty="0"/>
              <a:t>} </a:t>
            </a:r>
          </a:p>
        </p:txBody>
      </p:sp>
    </p:spTree>
    <p:extLst>
      <p:ext uri="{BB962C8B-B14F-4D97-AF65-F5344CB8AC3E}">
        <p14:creationId xmlns:p14="http://schemas.microsoft.com/office/powerpoint/2010/main" val="16885261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6274B-D73C-44BD-AEFA-E18C24BC54F4}"/>
              </a:ext>
            </a:extLst>
          </p:cNvPr>
          <p:cNvSpPr>
            <a:spLocks noGrp="1"/>
          </p:cNvSpPr>
          <p:nvPr>
            <p:ph type="title"/>
          </p:nvPr>
        </p:nvSpPr>
        <p:spPr>
          <a:xfrm>
            <a:off x="838200" y="365125"/>
            <a:ext cx="10515600" cy="396875"/>
          </a:xfrm>
        </p:spPr>
        <p:txBody>
          <a:bodyPr>
            <a:normAutofit fontScale="90000"/>
          </a:bodyPr>
          <a:lstStyle/>
          <a:p>
            <a:r>
              <a:rPr lang="en-US" dirty="0"/>
              <a:t>DI using Setter or Property Injection</a:t>
            </a:r>
            <a:endParaRPr lang="en-IN" dirty="0"/>
          </a:p>
        </p:txBody>
      </p:sp>
      <p:sp>
        <p:nvSpPr>
          <p:cNvPr id="3" name="Content Placeholder 2">
            <a:extLst>
              <a:ext uri="{FF2B5EF4-FFF2-40B4-BE49-F238E27FC236}">
                <a16:creationId xmlns:a16="http://schemas.microsoft.com/office/drawing/2014/main" id="{EF1661F3-5E7D-461E-B9D3-55B87B120279}"/>
              </a:ext>
            </a:extLst>
          </p:cNvPr>
          <p:cNvSpPr>
            <a:spLocks noGrp="1"/>
          </p:cNvSpPr>
          <p:nvPr>
            <p:ph idx="1"/>
          </p:nvPr>
        </p:nvSpPr>
        <p:spPr>
          <a:xfrm>
            <a:off x="838200" y="1082674"/>
            <a:ext cx="5791200" cy="5661025"/>
          </a:xfrm>
        </p:spPr>
        <p:txBody>
          <a:bodyPr>
            <a:noAutofit/>
          </a:bodyPr>
          <a:lstStyle/>
          <a:p>
            <a:pPr marL="0" indent="0">
              <a:buNone/>
            </a:pPr>
            <a:r>
              <a:rPr lang="en-US" sz="2400" dirty="0"/>
              <a:t>public class </a:t>
            </a:r>
            <a:r>
              <a:rPr lang="en-US" sz="2400" dirty="0" err="1"/>
              <a:t>CurrentAccount</a:t>
            </a:r>
            <a:r>
              <a:rPr lang="en-US" sz="2400" dirty="0"/>
              <a:t> : </a:t>
            </a:r>
            <a:r>
              <a:rPr lang="en-US" sz="2400" dirty="0" err="1"/>
              <a:t>IAccount</a:t>
            </a:r>
            <a:r>
              <a:rPr lang="en-US" sz="2400" dirty="0"/>
              <a:t>  </a:t>
            </a:r>
          </a:p>
          <a:p>
            <a:pPr marL="0" indent="0">
              <a:buNone/>
            </a:pPr>
            <a:r>
              <a:rPr lang="en-US" sz="2400" dirty="0"/>
              <a:t>{  </a:t>
            </a:r>
          </a:p>
          <a:p>
            <a:pPr marL="0" indent="0">
              <a:buNone/>
            </a:pPr>
            <a:r>
              <a:rPr lang="en-US" sz="2400" dirty="0"/>
              <a:t>    public void </a:t>
            </a:r>
            <a:r>
              <a:rPr lang="en-US" sz="2400" dirty="0" err="1"/>
              <a:t>PrintData</a:t>
            </a:r>
            <a:r>
              <a:rPr lang="en-US" sz="2400" dirty="0"/>
              <a:t>()  </a:t>
            </a:r>
          </a:p>
          <a:p>
            <a:pPr marL="0" indent="0">
              <a:buNone/>
            </a:pPr>
            <a:r>
              <a:rPr lang="en-US" sz="2400" dirty="0"/>
              <a:t>    {  </a:t>
            </a:r>
          </a:p>
          <a:p>
            <a:pPr marL="0" indent="0">
              <a:buNone/>
            </a:pPr>
            <a:r>
              <a:rPr lang="en-US" sz="2400" dirty="0"/>
              <a:t>        </a:t>
            </a:r>
            <a:r>
              <a:rPr lang="en-US" sz="2400" dirty="0" err="1"/>
              <a:t>Console.WriteLine</a:t>
            </a:r>
            <a:r>
              <a:rPr lang="en-US" sz="2400" dirty="0"/>
              <a:t>("Current account data.");  </a:t>
            </a:r>
          </a:p>
          <a:p>
            <a:pPr marL="0" indent="0">
              <a:buNone/>
            </a:pPr>
            <a:r>
              <a:rPr lang="en-US" sz="2400" dirty="0"/>
              <a:t>    }  </a:t>
            </a:r>
          </a:p>
          <a:p>
            <a:pPr marL="0" indent="0">
              <a:buNone/>
            </a:pPr>
            <a:r>
              <a:rPr lang="en-US" sz="2400" dirty="0"/>
              <a:t>}  </a:t>
            </a:r>
          </a:p>
          <a:p>
            <a:pPr marL="0" indent="0">
              <a:buNone/>
            </a:pPr>
            <a:r>
              <a:rPr lang="en-US" sz="2400" dirty="0"/>
              <a:t>public class Account  </a:t>
            </a:r>
          </a:p>
          <a:p>
            <a:pPr marL="0" indent="0">
              <a:buNone/>
            </a:pPr>
            <a:r>
              <a:rPr lang="en-US" sz="2400" dirty="0"/>
              <a:t>{  </a:t>
            </a:r>
          </a:p>
          <a:p>
            <a:pPr marL="0" indent="0">
              <a:buNone/>
            </a:pPr>
            <a:r>
              <a:rPr lang="en-US" sz="2400" dirty="0"/>
              <a:t>    //Here my account property is of type </a:t>
            </a:r>
            <a:r>
              <a:rPr lang="en-US" sz="2400" dirty="0" err="1"/>
              <a:t>IAccount</a:t>
            </a:r>
            <a:r>
              <a:rPr lang="en-US" sz="2400" dirty="0"/>
              <a:t> interface  </a:t>
            </a:r>
          </a:p>
          <a:p>
            <a:pPr marL="0" indent="0">
              <a:buNone/>
            </a:pPr>
            <a:r>
              <a:rPr lang="en-US" sz="2400" dirty="0"/>
              <a:t>    public </a:t>
            </a:r>
            <a:r>
              <a:rPr lang="en-US" sz="2400" dirty="0" err="1"/>
              <a:t>IAccount</a:t>
            </a:r>
            <a:r>
              <a:rPr lang="en-US" sz="2400" dirty="0"/>
              <a:t> account { get; set; }  </a:t>
            </a:r>
          </a:p>
          <a:p>
            <a:pPr marL="0" indent="0">
              <a:buNone/>
            </a:pPr>
            <a:endParaRPr lang="en-IN" sz="2400" dirty="0"/>
          </a:p>
        </p:txBody>
      </p:sp>
      <p:sp>
        <p:nvSpPr>
          <p:cNvPr id="4" name="TextBox 3">
            <a:extLst>
              <a:ext uri="{FF2B5EF4-FFF2-40B4-BE49-F238E27FC236}">
                <a16:creationId xmlns:a16="http://schemas.microsoft.com/office/drawing/2014/main" id="{EDAC45EA-89DC-4103-8BB5-9EAA07F0A6FE}"/>
              </a:ext>
            </a:extLst>
          </p:cNvPr>
          <p:cNvSpPr txBox="1"/>
          <p:nvPr/>
        </p:nvSpPr>
        <p:spPr>
          <a:xfrm>
            <a:off x="6924675" y="1082674"/>
            <a:ext cx="5038725" cy="563231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public void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PrintAccounts</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account.PrintData</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class Program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static void Main()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Account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savingAccount</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 new Account();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savingAccount.account</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 new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SavingAccount</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savingAccount.PrintAccounts</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Console.ReadLine</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  }</a:t>
            </a:r>
            <a:endParaRPr kumimoji="0" lang="en-IN"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29847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A64D3-B7BD-4E8E-94DF-19B11AE99DDB}"/>
              </a:ext>
            </a:extLst>
          </p:cNvPr>
          <p:cNvSpPr>
            <a:spLocks noGrp="1"/>
          </p:cNvSpPr>
          <p:nvPr>
            <p:ph type="title"/>
          </p:nvPr>
        </p:nvSpPr>
        <p:spPr>
          <a:xfrm>
            <a:off x="838200" y="365126"/>
            <a:ext cx="10515600" cy="606424"/>
          </a:xfrm>
        </p:spPr>
        <p:txBody>
          <a:bodyPr>
            <a:normAutofit fontScale="90000"/>
          </a:bodyPr>
          <a:lstStyle/>
          <a:p>
            <a:r>
              <a:rPr lang="en-US" dirty="0"/>
              <a:t>Types of software testing </a:t>
            </a:r>
            <a:endParaRPr lang="en-IN" dirty="0"/>
          </a:p>
        </p:txBody>
      </p:sp>
      <p:sp>
        <p:nvSpPr>
          <p:cNvPr id="3" name="Content Placeholder 2">
            <a:extLst>
              <a:ext uri="{FF2B5EF4-FFF2-40B4-BE49-F238E27FC236}">
                <a16:creationId xmlns:a16="http://schemas.microsoft.com/office/drawing/2014/main" id="{967D4A6A-326C-4F11-9A6C-C77AC886F95F}"/>
              </a:ext>
            </a:extLst>
          </p:cNvPr>
          <p:cNvSpPr>
            <a:spLocks noGrp="1"/>
          </p:cNvSpPr>
          <p:nvPr>
            <p:ph idx="1"/>
          </p:nvPr>
        </p:nvSpPr>
        <p:spPr>
          <a:xfrm>
            <a:off x="838200" y="1073149"/>
            <a:ext cx="10515600" cy="5527675"/>
          </a:xfrm>
        </p:spPr>
        <p:txBody>
          <a:bodyPr>
            <a:normAutofit fontScale="92500"/>
          </a:bodyPr>
          <a:lstStyle/>
          <a:p>
            <a:r>
              <a:rPr lang="en-US" dirty="0"/>
              <a:t>Software Testing Type is a classification of different testing activities into categories, each having, a defined test objective, test strategy, and test deliverables. </a:t>
            </a:r>
          </a:p>
          <a:p>
            <a:r>
              <a:rPr lang="en-US" dirty="0"/>
              <a:t>The goal of having a testing type is to validate the Application Under Test(AUT) for the defined Test Objective.</a:t>
            </a:r>
          </a:p>
          <a:p>
            <a:r>
              <a:rPr lang="en-US" dirty="0"/>
              <a:t>Nearly about 150 testing types are present.</a:t>
            </a:r>
          </a:p>
          <a:p>
            <a:r>
              <a:rPr lang="en-US" b="1" dirty="0"/>
              <a:t>Agile Testing</a:t>
            </a:r>
            <a:r>
              <a:rPr lang="en-US" dirty="0"/>
              <a:t>: Software testing practice that follows the principles of the agile manifesto, emphasizing testing from the perspective of customers who will utilize the system. </a:t>
            </a:r>
          </a:p>
          <a:p>
            <a:r>
              <a:rPr lang="en-US" dirty="0"/>
              <a:t>It is usually performed by the QA teams.</a:t>
            </a:r>
          </a:p>
          <a:p>
            <a:r>
              <a:rPr lang="en-US" b="1" dirty="0"/>
              <a:t>Automated Testing</a:t>
            </a:r>
            <a:r>
              <a:rPr lang="en-US" dirty="0"/>
              <a:t>: Testing technique that uses Automation Testing tools to control the environment set-up, test execution and results reporting. </a:t>
            </a:r>
          </a:p>
          <a:p>
            <a:r>
              <a:rPr lang="en-US" dirty="0"/>
              <a:t>It is performed by a computer and is used inside the testing teams.</a:t>
            </a:r>
            <a:endParaRPr lang="en-IN" dirty="0"/>
          </a:p>
        </p:txBody>
      </p:sp>
    </p:spTree>
    <p:extLst>
      <p:ext uri="{BB962C8B-B14F-4D97-AF65-F5344CB8AC3E}">
        <p14:creationId xmlns:p14="http://schemas.microsoft.com/office/powerpoint/2010/main" val="26105807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E4A65-9B98-4120-BBBC-B073D7509128}"/>
              </a:ext>
            </a:extLst>
          </p:cNvPr>
          <p:cNvSpPr>
            <a:spLocks noGrp="1"/>
          </p:cNvSpPr>
          <p:nvPr>
            <p:ph type="title"/>
          </p:nvPr>
        </p:nvSpPr>
        <p:spPr/>
        <p:txBody>
          <a:bodyPr/>
          <a:lstStyle/>
          <a:p>
            <a:r>
              <a:rPr lang="en-IN" dirty="0"/>
              <a:t>DI using Method Injection</a:t>
            </a:r>
          </a:p>
        </p:txBody>
      </p:sp>
      <p:sp>
        <p:nvSpPr>
          <p:cNvPr id="3" name="Content Placeholder 2">
            <a:extLst>
              <a:ext uri="{FF2B5EF4-FFF2-40B4-BE49-F238E27FC236}">
                <a16:creationId xmlns:a16="http://schemas.microsoft.com/office/drawing/2014/main" id="{5F4E0531-CDF6-41E3-B73A-892249249C79}"/>
              </a:ext>
            </a:extLst>
          </p:cNvPr>
          <p:cNvSpPr>
            <a:spLocks noGrp="1"/>
          </p:cNvSpPr>
          <p:nvPr>
            <p:ph idx="1"/>
          </p:nvPr>
        </p:nvSpPr>
        <p:spPr/>
        <p:txBody>
          <a:bodyPr/>
          <a:lstStyle/>
          <a:p>
            <a:r>
              <a:rPr lang="en-US" b="0" i="0" dirty="0">
                <a:solidFill>
                  <a:srgbClr val="212121"/>
                </a:solidFill>
                <a:effectLst/>
                <a:latin typeface="open sans" panose="020B0606030504020204" pitchFamily="34" charset="0"/>
              </a:rPr>
              <a:t>Method Injection is injecting dependent class object through a class method. </a:t>
            </a:r>
          </a:p>
          <a:p>
            <a:pPr marL="0" indent="0">
              <a:buNone/>
            </a:pPr>
            <a:r>
              <a:rPr lang="en-US" dirty="0"/>
              <a:t>public interface </a:t>
            </a:r>
            <a:r>
              <a:rPr lang="en-US" dirty="0" err="1"/>
              <a:t>IAccount</a:t>
            </a:r>
            <a:r>
              <a:rPr lang="en-US" dirty="0"/>
              <a:t>  </a:t>
            </a:r>
          </a:p>
          <a:p>
            <a:pPr marL="0" indent="0">
              <a:buNone/>
            </a:pPr>
            <a:r>
              <a:rPr lang="en-US" dirty="0"/>
              <a:t>{  </a:t>
            </a:r>
          </a:p>
          <a:p>
            <a:pPr marL="0" indent="0">
              <a:buNone/>
            </a:pPr>
            <a:r>
              <a:rPr lang="en-US" dirty="0"/>
              <a:t>    void </a:t>
            </a:r>
            <a:r>
              <a:rPr lang="en-US" dirty="0" err="1"/>
              <a:t>PrintData</a:t>
            </a:r>
            <a:r>
              <a:rPr lang="en-US" dirty="0"/>
              <a:t>();  </a:t>
            </a:r>
          </a:p>
          <a:p>
            <a:pPr marL="0" indent="0">
              <a:buNone/>
            </a:pPr>
            <a:r>
              <a:rPr lang="en-US" dirty="0"/>
              <a:t>}  </a:t>
            </a:r>
          </a:p>
          <a:p>
            <a:pPr marL="0" indent="0">
              <a:buNone/>
            </a:pPr>
            <a:r>
              <a:rPr lang="en-US" dirty="0"/>
              <a:t> </a:t>
            </a:r>
            <a:endParaRPr lang="en-IN" dirty="0"/>
          </a:p>
        </p:txBody>
      </p:sp>
    </p:spTree>
    <p:extLst>
      <p:ext uri="{BB962C8B-B14F-4D97-AF65-F5344CB8AC3E}">
        <p14:creationId xmlns:p14="http://schemas.microsoft.com/office/powerpoint/2010/main" val="36955374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2A241-2FA4-4959-B8A0-D31D97AEF754}"/>
              </a:ext>
            </a:extLst>
          </p:cNvPr>
          <p:cNvSpPr>
            <a:spLocks noGrp="1"/>
          </p:cNvSpPr>
          <p:nvPr>
            <p:ph type="title"/>
          </p:nvPr>
        </p:nvSpPr>
        <p:spPr/>
        <p:txBody>
          <a:bodyPr/>
          <a:lstStyle/>
          <a:p>
            <a:r>
              <a:rPr lang="en-IN" dirty="0"/>
              <a:t>DI using Method Injection</a:t>
            </a:r>
          </a:p>
        </p:txBody>
      </p:sp>
      <p:sp>
        <p:nvSpPr>
          <p:cNvPr id="3" name="Content Placeholder 2">
            <a:extLst>
              <a:ext uri="{FF2B5EF4-FFF2-40B4-BE49-F238E27FC236}">
                <a16:creationId xmlns:a16="http://schemas.microsoft.com/office/drawing/2014/main" id="{AD960B67-AD65-4ABC-8929-7B8305F9083E}"/>
              </a:ext>
            </a:extLst>
          </p:cNvPr>
          <p:cNvSpPr>
            <a:spLocks noGrp="1"/>
          </p:cNvSpPr>
          <p:nvPr>
            <p:ph idx="1"/>
          </p:nvPr>
        </p:nvSpPr>
        <p:spPr/>
        <p:txBody>
          <a:bodyPr/>
          <a:lstStyle/>
          <a:p>
            <a:pPr marL="0" indent="0">
              <a:buNone/>
            </a:pPr>
            <a:r>
              <a:rPr lang="en-IN" dirty="0"/>
              <a:t>public class </a:t>
            </a:r>
            <a:r>
              <a:rPr lang="en-IN" dirty="0" err="1"/>
              <a:t>SavingAccount</a:t>
            </a:r>
            <a:r>
              <a:rPr lang="en-IN" dirty="0"/>
              <a:t> : </a:t>
            </a:r>
            <a:r>
              <a:rPr lang="en-IN" dirty="0" err="1"/>
              <a:t>IAccount</a:t>
            </a:r>
            <a:r>
              <a:rPr lang="en-IN" dirty="0"/>
              <a:t>  </a:t>
            </a:r>
          </a:p>
          <a:p>
            <a:pPr marL="0" indent="0">
              <a:buNone/>
            </a:pPr>
            <a:r>
              <a:rPr lang="en-IN" dirty="0"/>
              <a:t>{  </a:t>
            </a:r>
          </a:p>
          <a:p>
            <a:pPr marL="0" indent="0">
              <a:buNone/>
            </a:pPr>
            <a:r>
              <a:rPr lang="en-IN" dirty="0"/>
              <a:t>    public void </a:t>
            </a:r>
            <a:r>
              <a:rPr lang="en-IN" dirty="0" err="1"/>
              <a:t>PrintData</a:t>
            </a:r>
            <a:r>
              <a:rPr lang="en-IN" dirty="0"/>
              <a:t>()  </a:t>
            </a:r>
          </a:p>
          <a:p>
            <a:pPr marL="0" indent="0">
              <a:buNone/>
            </a:pPr>
            <a:r>
              <a:rPr lang="en-IN" dirty="0"/>
              <a:t>    {  </a:t>
            </a:r>
          </a:p>
          <a:p>
            <a:pPr marL="0" indent="0">
              <a:buNone/>
            </a:pPr>
            <a:r>
              <a:rPr lang="en-IN" dirty="0"/>
              <a:t>        </a:t>
            </a:r>
            <a:r>
              <a:rPr lang="en-IN" dirty="0" err="1"/>
              <a:t>Console.WriteLine</a:t>
            </a:r>
            <a:r>
              <a:rPr lang="en-IN" dirty="0"/>
              <a:t>("Saving account data.");  </a:t>
            </a:r>
          </a:p>
          <a:p>
            <a:pPr marL="0" indent="0">
              <a:buNone/>
            </a:pPr>
            <a:r>
              <a:rPr lang="en-IN" dirty="0"/>
              <a:t>    }  </a:t>
            </a:r>
          </a:p>
          <a:p>
            <a:pPr marL="0" indent="0">
              <a:buNone/>
            </a:pPr>
            <a:r>
              <a:rPr lang="en-IN" dirty="0"/>
              <a:t>} </a:t>
            </a:r>
          </a:p>
        </p:txBody>
      </p:sp>
    </p:spTree>
    <p:extLst>
      <p:ext uri="{BB962C8B-B14F-4D97-AF65-F5344CB8AC3E}">
        <p14:creationId xmlns:p14="http://schemas.microsoft.com/office/powerpoint/2010/main" val="14730615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9B1D9-CD15-4793-9843-355DB9B7A6B6}"/>
              </a:ext>
            </a:extLst>
          </p:cNvPr>
          <p:cNvSpPr>
            <a:spLocks noGrp="1"/>
          </p:cNvSpPr>
          <p:nvPr>
            <p:ph type="title"/>
          </p:nvPr>
        </p:nvSpPr>
        <p:spPr/>
        <p:txBody>
          <a:bodyPr/>
          <a:lstStyle/>
          <a:p>
            <a:r>
              <a:rPr lang="en-IN" dirty="0"/>
              <a:t>DI using Method Injection</a:t>
            </a:r>
          </a:p>
        </p:txBody>
      </p:sp>
      <p:sp>
        <p:nvSpPr>
          <p:cNvPr id="3" name="Content Placeholder 2">
            <a:extLst>
              <a:ext uri="{FF2B5EF4-FFF2-40B4-BE49-F238E27FC236}">
                <a16:creationId xmlns:a16="http://schemas.microsoft.com/office/drawing/2014/main" id="{987D82AF-204E-475E-B193-CED8140734C4}"/>
              </a:ext>
            </a:extLst>
          </p:cNvPr>
          <p:cNvSpPr>
            <a:spLocks noGrp="1"/>
          </p:cNvSpPr>
          <p:nvPr>
            <p:ph idx="1"/>
          </p:nvPr>
        </p:nvSpPr>
        <p:spPr>
          <a:xfrm>
            <a:off x="838200" y="1825625"/>
            <a:ext cx="5457825" cy="4351338"/>
          </a:xfrm>
        </p:spPr>
        <p:txBody>
          <a:bodyPr/>
          <a:lstStyle/>
          <a:p>
            <a:pPr marL="0" indent="0">
              <a:buNone/>
            </a:pPr>
            <a:r>
              <a:rPr lang="en-US" dirty="0"/>
              <a:t>public class </a:t>
            </a:r>
            <a:r>
              <a:rPr lang="en-US" dirty="0" err="1"/>
              <a:t>CurrentAccount</a:t>
            </a:r>
            <a:r>
              <a:rPr lang="en-US" dirty="0"/>
              <a:t> : </a:t>
            </a:r>
            <a:r>
              <a:rPr lang="en-US" dirty="0" err="1"/>
              <a:t>IAccount</a:t>
            </a:r>
            <a:r>
              <a:rPr lang="en-US" dirty="0"/>
              <a:t>  </a:t>
            </a:r>
          </a:p>
          <a:p>
            <a:pPr marL="0" indent="0">
              <a:buNone/>
            </a:pPr>
            <a:r>
              <a:rPr lang="en-US" dirty="0"/>
              <a:t>{  </a:t>
            </a:r>
          </a:p>
          <a:p>
            <a:pPr marL="0" indent="0">
              <a:buNone/>
            </a:pPr>
            <a:r>
              <a:rPr lang="en-US" dirty="0"/>
              <a:t>    public void </a:t>
            </a:r>
            <a:r>
              <a:rPr lang="en-US" dirty="0" err="1"/>
              <a:t>PrintData</a:t>
            </a:r>
            <a:r>
              <a:rPr lang="en-US" dirty="0"/>
              <a:t>()  </a:t>
            </a:r>
          </a:p>
          <a:p>
            <a:pPr marL="0" indent="0">
              <a:buNone/>
            </a:pPr>
            <a:r>
              <a:rPr lang="en-US" dirty="0"/>
              <a:t>    {  </a:t>
            </a:r>
          </a:p>
          <a:p>
            <a:pPr marL="0" indent="0">
              <a:buNone/>
            </a:pPr>
            <a:r>
              <a:rPr lang="en-US" dirty="0"/>
              <a:t>        </a:t>
            </a:r>
            <a:r>
              <a:rPr lang="en-US" dirty="0" err="1"/>
              <a:t>Console.WriteLine</a:t>
            </a:r>
            <a:r>
              <a:rPr lang="en-US" dirty="0"/>
              <a:t>("Current account data.");  </a:t>
            </a:r>
          </a:p>
          <a:p>
            <a:pPr marL="0" indent="0">
              <a:buNone/>
            </a:pPr>
            <a:r>
              <a:rPr lang="en-US" dirty="0"/>
              <a:t>    }  </a:t>
            </a:r>
          </a:p>
          <a:p>
            <a:pPr marL="0" indent="0">
              <a:buNone/>
            </a:pPr>
            <a:r>
              <a:rPr lang="en-US" dirty="0"/>
              <a:t>} </a:t>
            </a:r>
            <a:endParaRPr lang="en-IN" dirty="0"/>
          </a:p>
        </p:txBody>
      </p:sp>
      <p:sp>
        <p:nvSpPr>
          <p:cNvPr id="4" name="TextBox 3">
            <a:extLst>
              <a:ext uri="{FF2B5EF4-FFF2-40B4-BE49-F238E27FC236}">
                <a16:creationId xmlns:a16="http://schemas.microsoft.com/office/drawing/2014/main" id="{018B62FE-E9A0-4C62-BD03-E79BA2BAF2C5}"/>
              </a:ext>
            </a:extLst>
          </p:cNvPr>
          <p:cNvSpPr txBox="1"/>
          <p:nvPr/>
        </p:nvSpPr>
        <p:spPr>
          <a:xfrm>
            <a:off x="6762749" y="1825625"/>
            <a:ext cx="4486275" cy="415498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public class Account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//Passing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IAccount</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as parameter to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PrintAccounts</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method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public void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PrintAccounts</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IAccount</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account)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account.PrintData</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endParaRPr kumimoji="0" lang="en-IN"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40202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9D51E-D6F3-44E3-B979-149956192EE4}"/>
              </a:ext>
            </a:extLst>
          </p:cNvPr>
          <p:cNvSpPr>
            <a:spLocks noGrp="1"/>
          </p:cNvSpPr>
          <p:nvPr>
            <p:ph type="title"/>
          </p:nvPr>
        </p:nvSpPr>
        <p:spPr/>
        <p:txBody>
          <a:bodyPr/>
          <a:lstStyle/>
          <a:p>
            <a:r>
              <a:rPr lang="en-IN" dirty="0"/>
              <a:t>DI using Method Injection</a:t>
            </a:r>
          </a:p>
        </p:txBody>
      </p:sp>
      <p:sp>
        <p:nvSpPr>
          <p:cNvPr id="3" name="Content Placeholder 2">
            <a:extLst>
              <a:ext uri="{FF2B5EF4-FFF2-40B4-BE49-F238E27FC236}">
                <a16:creationId xmlns:a16="http://schemas.microsoft.com/office/drawing/2014/main" id="{0F3C4F29-E0EC-48B3-8230-85568E2CADA7}"/>
              </a:ext>
            </a:extLst>
          </p:cNvPr>
          <p:cNvSpPr>
            <a:spLocks noGrp="1"/>
          </p:cNvSpPr>
          <p:nvPr>
            <p:ph idx="1"/>
          </p:nvPr>
        </p:nvSpPr>
        <p:spPr/>
        <p:txBody>
          <a:bodyPr>
            <a:normAutofit fontScale="85000" lnSpcReduction="20000"/>
          </a:bodyPr>
          <a:lstStyle/>
          <a:p>
            <a:pPr marL="0" indent="0">
              <a:buNone/>
            </a:pPr>
            <a:r>
              <a:rPr lang="en-US" dirty="0"/>
              <a:t>class Program  </a:t>
            </a:r>
          </a:p>
          <a:p>
            <a:pPr marL="0" indent="0">
              <a:buNone/>
            </a:pPr>
            <a:r>
              <a:rPr lang="en-US" dirty="0"/>
              <a:t>{  </a:t>
            </a:r>
          </a:p>
          <a:p>
            <a:pPr marL="0" indent="0">
              <a:buNone/>
            </a:pPr>
            <a:r>
              <a:rPr lang="en-US" dirty="0"/>
              <a:t>    static void Main()  </a:t>
            </a:r>
          </a:p>
          <a:p>
            <a:pPr marL="0" indent="0">
              <a:buNone/>
            </a:pPr>
            <a:r>
              <a:rPr lang="en-US" dirty="0"/>
              <a:t>    { </a:t>
            </a:r>
          </a:p>
          <a:p>
            <a:pPr marL="0" indent="0">
              <a:buNone/>
            </a:pPr>
            <a:r>
              <a:rPr lang="en-US" dirty="0"/>
              <a:t>       Account </a:t>
            </a:r>
            <a:r>
              <a:rPr lang="en-US" dirty="0" err="1"/>
              <a:t>savingAccount</a:t>
            </a:r>
            <a:r>
              <a:rPr lang="en-US" dirty="0"/>
              <a:t> = new Account();  </a:t>
            </a:r>
          </a:p>
          <a:p>
            <a:pPr marL="0" indent="0">
              <a:buNone/>
            </a:pPr>
            <a:r>
              <a:rPr lang="en-US" dirty="0"/>
              <a:t>        </a:t>
            </a:r>
            <a:r>
              <a:rPr lang="en-US" dirty="0" err="1"/>
              <a:t>savingAccount.PrintAccounts</a:t>
            </a:r>
            <a:r>
              <a:rPr lang="en-US" dirty="0"/>
              <a:t>(new </a:t>
            </a:r>
            <a:r>
              <a:rPr lang="en-US" dirty="0" err="1"/>
              <a:t>SavingAccount</a:t>
            </a:r>
            <a:r>
              <a:rPr lang="en-US" dirty="0"/>
              <a:t>()); </a:t>
            </a:r>
          </a:p>
          <a:p>
            <a:pPr marL="0" indent="0">
              <a:buNone/>
            </a:pPr>
            <a:r>
              <a:rPr lang="en-US" dirty="0"/>
              <a:t>         Account </a:t>
            </a:r>
            <a:r>
              <a:rPr lang="en-US" dirty="0" err="1"/>
              <a:t>currentAccount</a:t>
            </a:r>
            <a:r>
              <a:rPr lang="en-US" dirty="0"/>
              <a:t> = new Account();  </a:t>
            </a:r>
          </a:p>
          <a:p>
            <a:pPr marL="0" indent="0">
              <a:buNone/>
            </a:pPr>
            <a:r>
              <a:rPr lang="en-US" dirty="0"/>
              <a:t>        </a:t>
            </a:r>
            <a:r>
              <a:rPr lang="en-US" dirty="0" err="1"/>
              <a:t>currentAccount.PrintAccounts</a:t>
            </a:r>
            <a:r>
              <a:rPr lang="en-US" dirty="0"/>
              <a:t>(new </a:t>
            </a:r>
            <a:r>
              <a:rPr lang="en-US" dirty="0" err="1"/>
              <a:t>CurrentAccount</a:t>
            </a:r>
            <a:r>
              <a:rPr lang="en-US" dirty="0"/>
              <a:t>());  </a:t>
            </a:r>
          </a:p>
          <a:p>
            <a:pPr marL="0" indent="0">
              <a:buNone/>
            </a:pPr>
            <a:r>
              <a:rPr lang="en-US" dirty="0"/>
              <a:t>        </a:t>
            </a:r>
            <a:r>
              <a:rPr lang="en-US" dirty="0" err="1"/>
              <a:t>Console.ReadLine</a:t>
            </a:r>
            <a:r>
              <a:rPr lang="en-US" dirty="0"/>
              <a:t>();  </a:t>
            </a:r>
          </a:p>
          <a:p>
            <a:pPr marL="0" indent="0">
              <a:buNone/>
            </a:pPr>
            <a:r>
              <a:rPr lang="en-US" dirty="0"/>
              <a:t>    }  </a:t>
            </a:r>
          </a:p>
          <a:p>
            <a:pPr marL="0" indent="0">
              <a:buNone/>
            </a:pPr>
            <a:r>
              <a:rPr lang="en-US" dirty="0"/>
              <a:t>} </a:t>
            </a:r>
            <a:endParaRPr lang="en-IN" dirty="0"/>
          </a:p>
        </p:txBody>
      </p:sp>
    </p:spTree>
    <p:extLst>
      <p:ext uri="{BB962C8B-B14F-4D97-AF65-F5344CB8AC3E}">
        <p14:creationId xmlns:p14="http://schemas.microsoft.com/office/powerpoint/2010/main" val="35836936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9590D-9406-42B9-86D3-8220E1499DB1}"/>
              </a:ext>
            </a:extLst>
          </p:cNvPr>
          <p:cNvSpPr>
            <a:spLocks noGrp="1"/>
          </p:cNvSpPr>
          <p:nvPr>
            <p:ph type="title"/>
          </p:nvPr>
        </p:nvSpPr>
        <p:spPr/>
        <p:txBody>
          <a:bodyPr>
            <a:normAutofit fontScale="90000"/>
          </a:bodyPr>
          <a:lstStyle/>
          <a:p>
            <a:br>
              <a:rPr lang="en-US" dirty="0"/>
            </a:br>
            <a:r>
              <a:rPr lang="en-US" dirty="0" err="1"/>
              <a:t>TestFixtureSetUp</a:t>
            </a:r>
            <a:r>
              <a:rPr lang="en-US" dirty="0"/>
              <a:t> and </a:t>
            </a:r>
            <a:r>
              <a:rPr lang="en-US" dirty="0" err="1"/>
              <a:t>TestFixtureTearDown</a:t>
            </a:r>
            <a:br>
              <a:rPr lang="en-US" dirty="0"/>
            </a:br>
            <a:endParaRPr lang="en-IN" dirty="0"/>
          </a:p>
        </p:txBody>
      </p:sp>
      <p:sp>
        <p:nvSpPr>
          <p:cNvPr id="3" name="Content Placeholder 2">
            <a:extLst>
              <a:ext uri="{FF2B5EF4-FFF2-40B4-BE49-F238E27FC236}">
                <a16:creationId xmlns:a16="http://schemas.microsoft.com/office/drawing/2014/main" id="{B00F240D-EDF5-40D4-AFA8-18997E26C035}"/>
              </a:ext>
            </a:extLst>
          </p:cNvPr>
          <p:cNvSpPr>
            <a:spLocks noGrp="1"/>
          </p:cNvSpPr>
          <p:nvPr>
            <p:ph idx="1"/>
          </p:nvPr>
        </p:nvSpPr>
        <p:spPr/>
        <p:txBody>
          <a:bodyPr>
            <a:normAutofit fontScale="92500" lnSpcReduction="10000"/>
          </a:bodyPr>
          <a:lstStyle/>
          <a:p>
            <a:r>
              <a:rPr lang="en-US" dirty="0"/>
              <a:t>Two very important concepts of </a:t>
            </a:r>
            <a:r>
              <a:rPr lang="en-US" dirty="0" err="1"/>
              <a:t>NUnit</a:t>
            </a:r>
            <a:r>
              <a:rPr lang="en-US" dirty="0"/>
              <a:t> testing are Test Setup and Teardown.</a:t>
            </a:r>
          </a:p>
          <a:p>
            <a:r>
              <a:rPr lang="en-US" dirty="0"/>
              <a:t> In the </a:t>
            </a:r>
            <a:r>
              <a:rPr lang="en-US" dirty="0" err="1"/>
              <a:t>Calculator.Test</a:t>
            </a:r>
            <a:r>
              <a:rPr lang="en-US" dirty="0"/>
              <a:t>, we are creating objects of the SUT Calculator in both tests. </a:t>
            </a:r>
          </a:p>
          <a:p>
            <a:r>
              <a:rPr lang="en-US" dirty="0"/>
              <a:t>This is not the right practice. </a:t>
            </a:r>
          </a:p>
          <a:p>
            <a:r>
              <a:rPr lang="en-US" dirty="0"/>
              <a:t>We should create all the objects required for the test before execution of any test. Other scenarios could be:</a:t>
            </a:r>
          </a:p>
          <a:p>
            <a:r>
              <a:rPr lang="en-US" dirty="0"/>
              <a:t>1.  Create a database connection before execution of the first test</a:t>
            </a:r>
          </a:p>
          <a:p>
            <a:r>
              <a:rPr lang="en-US" dirty="0"/>
              <a:t>2.  Create an instance of a particular object before execution of the first test</a:t>
            </a:r>
          </a:p>
          <a:p>
            <a:r>
              <a:rPr lang="en-US" dirty="0"/>
              <a:t>3.  Delete all connection to the database after execution of all the tests</a:t>
            </a:r>
          </a:p>
          <a:p>
            <a:endParaRPr lang="en-US" dirty="0"/>
          </a:p>
        </p:txBody>
      </p:sp>
    </p:spTree>
    <p:extLst>
      <p:ext uri="{BB962C8B-B14F-4D97-AF65-F5344CB8AC3E}">
        <p14:creationId xmlns:p14="http://schemas.microsoft.com/office/powerpoint/2010/main" val="27589366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96B41-2361-4759-A0B2-E8BCD831C049}"/>
              </a:ext>
            </a:extLst>
          </p:cNvPr>
          <p:cNvSpPr>
            <a:spLocks noGrp="1"/>
          </p:cNvSpPr>
          <p:nvPr>
            <p:ph type="title"/>
          </p:nvPr>
        </p:nvSpPr>
        <p:spPr/>
        <p:txBody>
          <a:bodyPr/>
          <a:lstStyle/>
          <a:p>
            <a:r>
              <a:rPr lang="en-US" dirty="0" err="1"/>
              <a:t>TestFixtureSetUp</a:t>
            </a:r>
            <a:r>
              <a:rPr lang="en-US" dirty="0"/>
              <a:t> and </a:t>
            </a:r>
            <a:r>
              <a:rPr lang="en-US" dirty="0" err="1"/>
              <a:t>TestFixtureTearDown</a:t>
            </a:r>
            <a:endParaRPr lang="en-IN" dirty="0"/>
          </a:p>
        </p:txBody>
      </p:sp>
      <p:sp>
        <p:nvSpPr>
          <p:cNvPr id="3" name="Content Placeholder 2">
            <a:extLst>
              <a:ext uri="{FF2B5EF4-FFF2-40B4-BE49-F238E27FC236}">
                <a16:creationId xmlns:a16="http://schemas.microsoft.com/office/drawing/2014/main" id="{2822D2F3-FF3B-46F1-930A-BE69BE10F9B0}"/>
              </a:ext>
            </a:extLst>
          </p:cNvPr>
          <p:cNvSpPr>
            <a:spLocks noGrp="1"/>
          </p:cNvSpPr>
          <p:nvPr>
            <p:ph idx="1"/>
          </p:nvPr>
        </p:nvSpPr>
        <p:spPr/>
        <p:txBody>
          <a:bodyPr/>
          <a:lstStyle/>
          <a:p>
            <a:r>
              <a:rPr lang="en-US" dirty="0"/>
              <a:t>4.  Delete a particular file from the system before execution of any test</a:t>
            </a:r>
          </a:p>
          <a:p>
            <a:r>
              <a:rPr lang="en-US" dirty="0"/>
              <a:t>We can solve the above scenarios using the </a:t>
            </a:r>
            <a:r>
              <a:rPr lang="en-US" dirty="0" err="1"/>
              <a:t>TestFixtureSetUp</a:t>
            </a:r>
            <a:r>
              <a:rPr lang="en-US" dirty="0"/>
              <a:t> and the </a:t>
            </a:r>
            <a:r>
              <a:rPr lang="en-US" dirty="0" err="1"/>
              <a:t>TestFixtureTearDown</a:t>
            </a:r>
            <a:r>
              <a:rPr lang="en-US" dirty="0"/>
              <a:t>.</a:t>
            </a:r>
          </a:p>
          <a:p>
            <a:r>
              <a:rPr lang="en-US" dirty="0"/>
              <a:t> </a:t>
            </a:r>
            <a:r>
              <a:rPr lang="en-US" dirty="0" err="1"/>
              <a:t>TestFixtureSetUp</a:t>
            </a:r>
            <a:r>
              <a:rPr lang="en-US" dirty="0"/>
              <a:t> is a code which gets executed before the execution of any test, and the </a:t>
            </a:r>
            <a:r>
              <a:rPr lang="en-US" dirty="0" err="1"/>
              <a:t>TestFixtureTearDown</a:t>
            </a:r>
            <a:r>
              <a:rPr lang="en-US" dirty="0"/>
              <a:t> is a piece of code which gets executed after execution of all the tests.</a:t>
            </a:r>
          </a:p>
          <a:p>
            <a:endParaRPr lang="en-IN" dirty="0"/>
          </a:p>
        </p:txBody>
      </p:sp>
    </p:spTree>
    <p:extLst>
      <p:ext uri="{BB962C8B-B14F-4D97-AF65-F5344CB8AC3E}">
        <p14:creationId xmlns:p14="http://schemas.microsoft.com/office/powerpoint/2010/main" val="36439628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E8294-83D3-40C2-ADAF-8DC7D72FD1B9}"/>
              </a:ext>
            </a:extLst>
          </p:cNvPr>
          <p:cNvSpPr>
            <a:spLocks noGrp="1"/>
          </p:cNvSpPr>
          <p:nvPr>
            <p:ph type="title"/>
          </p:nvPr>
        </p:nvSpPr>
        <p:spPr/>
        <p:txBody>
          <a:bodyPr/>
          <a:lstStyle/>
          <a:p>
            <a:r>
              <a:rPr lang="en-IN" dirty="0"/>
              <a:t>Mocking in Unit Testing</a:t>
            </a:r>
          </a:p>
        </p:txBody>
      </p:sp>
      <p:sp>
        <p:nvSpPr>
          <p:cNvPr id="3" name="Content Placeholder 2">
            <a:extLst>
              <a:ext uri="{FF2B5EF4-FFF2-40B4-BE49-F238E27FC236}">
                <a16:creationId xmlns:a16="http://schemas.microsoft.com/office/drawing/2014/main" id="{E3BE98ED-6764-4B9F-90FC-19CB5F82004B}"/>
              </a:ext>
            </a:extLst>
          </p:cNvPr>
          <p:cNvSpPr>
            <a:spLocks noGrp="1"/>
          </p:cNvSpPr>
          <p:nvPr>
            <p:ph idx="1"/>
          </p:nvPr>
        </p:nvSpPr>
        <p:spPr/>
        <p:txBody>
          <a:bodyPr>
            <a:normAutofit lnSpcReduction="10000"/>
          </a:bodyPr>
          <a:lstStyle/>
          <a:p>
            <a:r>
              <a:rPr lang="en-US" dirty="0"/>
              <a:t>Mock is an object to simulates the behavior of a real method/object in a controlled environment for unit testing.</a:t>
            </a:r>
          </a:p>
          <a:p>
            <a:r>
              <a:rPr lang="en-US" dirty="0"/>
              <a:t> A developer learns mocking as a skillset and uses mock frameworks as a tool during unit testing.</a:t>
            </a:r>
          </a:p>
          <a:p>
            <a:r>
              <a:rPr lang="en-US" dirty="0"/>
              <a:t> Mock objects help to isolate the component being tested from the components it depends on by applying mock objects effectively.</a:t>
            </a:r>
          </a:p>
          <a:p>
            <a:r>
              <a:rPr lang="en-US" dirty="0"/>
              <a:t> Mocking is an important part of test-driven development (TDD). </a:t>
            </a:r>
          </a:p>
          <a:p>
            <a:r>
              <a:rPr lang="en-US" dirty="0"/>
              <a:t>Although you can run your unit tests without use of mocking but it will drastically slow down the executing time of unit tests and also will be dependent on external resources. </a:t>
            </a:r>
            <a:endParaRPr lang="en-IN" dirty="0"/>
          </a:p>
        </p:txBody>
      </p:sp>
    </p:spTree>
    <p:extLst>
      <p:ext uri="{BB962C8B-B14F-4D97-AF65-F5344CB8AC3E}">
        <p14:creationId xmlns:p14="http://schemas.microsoft.com/office/powerpoint/2010/main" val="15967540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50C72-621C-4C39-9D81-8E4605C5A21D}"/>
              </a:ext>
            </a:extLst>
          </p:cNvPr>
          <p:cNvSpPr>
            <a:spLocks noGrp="1"/>
          </p:cNvSpPr>
          <p:nvPr>
            <p:ph type="title"/>
          </p:nvPr>
        </p:nvSpPr>
        <p:spPr/>
        <p:txBody>
          <a:bodyPr/>
          <a:lstStyle/>
          <a:p>
            <a:r>
              <a:rPr lang="en-IN" dirty="0"/>
              <a:t>Mocking in Unit Testing</a:t>
            </a:r>
          </a:p>
        </p:txBody>
      </p:sp>
      <p:sp>
        <p:nvSpPr>
          <p:cNvPr id="3" name="Content Placeholder 2">
            <a:extLst>
              <a:ext uri="{FF2B5EF4-FFF2-40B4-BE49-F238E27FC236}">
                <a16:creationId xmlns:a16="http://schemas.microsoft.com/office/drawing/2014/main" id="{DAC43D8A-2500-47F4-B5F5-9A28D1FD06D3}"/>
              </a:ext>
            </a:extLst>
          </p:cNvPr>
          <p:cNvSpPr>
            <a:spLocks noGrp="1"/>
          </p:cNvSpPr>
          <p:nvPr>
            <p:ph idx="1"/>
          </p:nvPr>
        </p:nvSpPr>
        <p:spPr/>
        <p:txBody>
          <a:bodyPr>
            <a:normAutofit fontScale="92500" lnSpcReduction="10000"/>
          </a:bodyPr>
          <a:lstStyle/>
          <a:p>
            <a:r>
              <a:rPr lang="en-US" dirty="0"/>
              <a:t>Mocking helps to improve unit tests by removing the outside dependencies which results in better, faster, independent unit tests.</a:t>
            </a:r>
          </a:p>
          <a:p>
            <a:r>
              <a:rPr lang="en-US" dirty="0"/>
              <a:t>Mock objects allow you to mimic the behavior of classes and interfaces, letting the code in the test interact with them as if they were real.</a:t>
            </a:r>
          </a:p>
          <a:p>
            <a:r>
              <a:rPr lang="en-US" dirty="0"/>
              <a:t> This isolates the code you’re testing, ensuring that it works on its own and that no other code will make the tests fail.</a:t>
            </a:r>
          </a:p>
          <a:p>
            <a:r>
              <a:rPr lang="en-US" dirty="0"/>
              <a:t>With mocks, you can set up the object, including giving parameters and return values on method calls and setting properties. </a:t>
            </a:r>
          </a:p>
          <a:p>
            <a:r>
              <a:rPr lang="en-US" dirty="0"/>
              <a:t>You can also verify that the methods you set up are being called in the tested code. </a:t>
            </a:r>
          </a:p>
          <a:p>
            <a:r>
              <a:rPr lang="en-US" dirty="0"/>
              <a:t>This ensures that the flow of the program is as expected.</a:t>
            </a:r>
            <a:endParaRPr lang="en-IN" dirty="0"/>
          </a:p>
        </p:txBody>
      </p:sp>
    </p:spTree>
    <p:extLst>
      <p:ext uri="{BB962C8B-B14F-4D97-AF65-F5344CB8AC3E}">
        <p14:creationId xmlns:p14="http://schemas.microsoft.com/office/powerpoint/2010/main" val="19015581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969A9-C12A-4EB2-BD2C-2A54EFC64A9B}"/>
              </a:ext>
            </a:extLst>
          </p:cNvPr>
          <p:cNvSpPr>
            <a:spLocks noGrp="1"/>
          </p:cNvSpPr>
          <p:nvPr>
            <p:ph type="title"/>
          </p:nvPr>
        </p:nvSpPr>
        <p:spPr/>
        <p:txBody>
          <a:bodyPr/>
          <a:lstStyle/>
          <a:p>
            <a:r>
              <a:rPr lang="en-US" dirty="0"/>
              <a:t>Isolation Framework</a:t>
            </a:r>
            <a:endParaRPr lang="en-IN" dirty="0"/>
          </a:p>
        </p:txBody>
      </p:sp>
      <p:sp>
        <p:nvSpPr>
          <p:cNvPr id="3" name="Content Placeholder 2">
            <a:extLst>
              <a:ext uri="{FF2B5EF4-FFF2-40B4-BE49-F238E27FC236}">
                <a16:creationId xmlns:a16="http://schemas.microsoft.com/office/drawing/2014/main" id="{BC834814-B131-41E0-A6B5-E04F40B97D7D}"/>
              </a:ext>
            </a:extLst>
          </p:cNvPr>
          <p:cNvSpPr>
            <a:spLocks noGrp="1"/>
          </p:cNvSpPr>
          <p:nvPr>
            <p:ph idx="1"/>
          </p:nvPr>
        </p:nvSpPr>
        <p:spPr/>
        <p:txBody>
          <a:bodyPr/>
          <a:lstStyle/>
          <a:p>
            <a:r>
              <a:rPr lang="en-US" dirty="0"/>
              <a:t>An isolation framework is a set of programmable APIs that makes creating fake objects much simpler, faster, and shorter than hand-coding them.</a:t>
            </a:r>
          </a:p>
          <a:p>
            <a:r>
              <a:rPr lang="en-US" dirty="0"/>
              <a:t>Isolation frameworks, when designed well, can save the developer from the need to write repetitive code to assert or simulate object interactions, and if they’re designed very well, they can make tests last many years without making the developer come back to fix them on every little production code change.</a:t>
            </a:r>
          </a:p>
          <a:p>
            <a:endParaRPr lang="en-IN" dirty="0"/>
          </a:p>
        </p:txBody>
      </p:sp>
    </p:spTree>
    <p:extLst>
      <p:ext uri="{BB962C8B-B14F-4D97-AF65-F5344CB8AC3E}">
        <p14:creationId xmlns:p14="http://schemas.microsoft.com/office/powerpoint/2010/main" val="21336722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85D8E-6C9A-433F-AAFD-E1CBB418CBE5}"/>
              </a:ext>
            </a:extLst>
          </p:cNvPr>
          <p:cNvSpPr>
            <a:spLocks noGrp="1"/>
          </p:cNvSpPr>
          <p:nvPr>
            <p:ph type="title"/>
          </p:nvPr>
        </p:nvSpPr>
        <p:spPr/>
        <p:txBody>
          <a:bodyPr/>
          <a:lstStyle/>
          <a:p>
            <a:r>
              <a:rPr lang="en-IN" dirty="0"/>
              <a:t>Isolation Framework</a:t>
            </a:r>
          </a:p>
        </p:txBody>
      </p:sp>
      <p:sp>
        <p:nvSpPr>
          <p:cNvPr id="3" name="Content Placeholder 2">
            <a:extLst>
              <a:ext uri="{FF2B5EF4-FFF2-40B4-BE49-F238E27FC236}">
                <a16:creationId xmlns:a16="http://schemas.microsoft.com/office/drawing/2014/main" id="{361940F9-FDC1-4151-9D27-EC4C6BFAD724}"/>
              </a:ext>
            </a:extLst>
          </p:cNvPr>
          <p:cNvSpPr>
            <a:spLocks noGrp="1"/>
          </p:cNvSpPr>
          <p:nvPr>
            <p:ph idx="1"/>
          </p:nvPr>
        </p:nvSpPr>
        <p:spPr/>
        <p:txBody>
          <a:bodyPr/>
          <a:lstStyle/>
          <a:p>
            <a:r>
              <a:rPr lang="en-US" dirty="0"/>
              <a:t>Isolation frameworks exist for most languages that have a unit testing framework associated with them. </a:t>
            </a:r>
          </a:p>
          <a:p>
            <a:r>
              <a:rPr lang="en-US" dirty="0"/>
              <a:t>For example, C++ has </a:t>
            </a:r>
            <a:r>
              <a:rPr lang="en-US" dirty="0" err="1"/>
              <a:t>mockpp</a:t>
            </a:r>
            <a:r>
              <a:rPr lang="en-US" dirty="0"/>
              <a:t> and other frameworks, and Java has </a:t>
            </a:r>
            <a:r>
              <a:rPr lang="en-US" dirty="0" err="1"/>
              <a:t>jMock</a:t>
            </a:r>
            <a:r>
              <a:rPr lang="en-US" dirty="0"/>
              <a:t> and </a:t>
            </a:r>
            <a:r>
              <a:rPr lang="en-US" dirty="0" err="1"/>
              <a:t>PowerMock</a:t>
            </a:r>
            <a:r>
              <a:rPr lang="en-US" dirty="0"/>
              <a:t>, among others. </a:t>
            </a:r>
          </a:p>
          <a:p>
            <a:r>
              <a:rPr lang="en-US" dirty="0"/>
              <a:t>.NET has several well-known ones including </a:t>
            </a:r>
            <a:r>
              <a:rPr lang="en-US" dirty="0" err="1"/>
              <a:t>Moq</a:t>
            </a:r>
            <a:r>
              <a:rPr lang="en-US" dirty="0"/>
              <a:t>, </a:t>
            </a:r>
            <a:r>
              <a:rPr lang="en-US" dirty="0" err="1"/>
              <a:t>FakeItEasy</a:t>
            </a:r>
            <a:r>
              <a:rPr lang="en-US" dirty="0"/>
              <a:t>, </a:t>
            </a:r>
            <a:r>
              <a:rPr lang="en-US" dirty="0" err="1"/>
              <a:t>NSubstitute</a:t>
            </a:r>
            <a:r>
              <a:rPr lang="en-US" dirty="0"/>
              <a:t>, </a:t>
            </a:r>
            <a:r>
              <a:rPr lang="en-US" dirty="0" err="1"/>
              <a:t>Typemock</a:t>
            </a:r>
            <a:r>
              <a:rPr lang="en-US" dirty="0"/>
              <a:t> Isolator, and </a:t>
            </a:r>
            <a:r>
              <a:rPr lang="en-US" dirty="0" err="1"/>
              <a:t>JustMock</a:t>
            </a:r>
            <a:r>
              <a:rPr lang="en-US" dirty="0"/>
              <a:t>.</a:t>
            </a:r>
            <a:endParaRPr lang="en-IN" dirty="0"/>
          </a:p>
        </p:txBody>
      </p:sp>
    </p:spTree>
    <p:extLst>
      <p:ext uri="{BB962C8B-B14F-4D97-AF65-F5344CB8AC3E}">
        <p14:creationId xmlns:p14="http://schemas.microsoft.com/office/powerpoint/2010/main" val="1098964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63E9C-0C11-4617-B50B-5F4ED63E9505}"/>
              </a:ext>
            </a:extLst>
          </p:cNvPr>
          <p:cNvSpPr>
            <a:spLocks noGrp="1"/>
          </p:cNvSpPr>
          <p:nvPr>
            <p:ph type="title"/>
          </p:nvPr>
        </p:nvSpPr>
        <p:spPr>
          <a:xfrm>
            <a:off x="838200" y="365126"/>
            <a:ext cx="10515600" cy="654050"/>
          </a:xfrm>
        </p:spPr>
        <p:txBody>
          <a:bodyPr>
            <a:normAutofit fontScale="90000"/>
          </a:bodyPr>
          <a:lstStyle/>
          <a:p>
            <a:r>
              <a:rPr lang="en-US" dirty="0"/>
              <a:t>Benefits of Automated Testing </a:t>
            </a:r>
            <a:endParaRPr lang="en-IN" dirty="0"/>
          </a:p>
        </p:txBody>
      </p:sp>
      <p:sp>
        <p:nvSpPr>
          <p:cNvPr id="3" name="Content Placeholder 2">
            <a:extLst>
              <a:ext uri="{FF2B5EF4-FFF2-40B4-BE49-F238E27FC236}">
                <a16:creationId xmlns:a16="http://schemas.microsoft.com/office/drawing/2014/main" id="{FFDC0235-2A71-4244-8ACE-3BA4533F6E26}"/>
              </a:ext>
            </a:extLst>
          </p:cNvPr>
          <p:cNvSpPr>
            <a:spLocks noGrp="1"/>
          </p:cNvSpPr>
          <p:nvPr>
            <p:ph idx="1"/>
          </p:nvPr>
        </p:nvSpPr>
        <p:spPr>
          <a:xfrm>
            <a:off x="838200" y="1173955"/>
            <a:ext cx="10953750" cy="5318919"/>
          </a:xfrm>
        </p:spPr>
        <p:txBody>
          <a:bodyPr>
            <a:normAutofit fontScale="92500" lnSpcReduction="20000"/>
          </a:bodyPr>
          <a:lstStyle/>
          <a:p>
            <a:r>
              <a:rPr lang="en-US" dirty="0"/>
              <a:t>70% faster than the manual testing</a:t>
            </a:r>
          </a:p>
          <a:p>
            <a:r>
              <a:rPr lang="en-US" dirty="0"/>
              <a:t>Wider test coverage of application features</a:t>
            </a:r>
          </a:p>
          <a:p>
            <a:r>
              <a:rPr lang="en-US" dirty="0"/>
              <a:t>Reliable in results</a:t>
            </a:r>
          </a:p>
          <a:p>
            <a:r>
              <a:rPr lang="en-US" dirty="0"/>
              <a:t>Ensure Consistency</a:t>
            </a:r>
          </a:p>
          <a:p>
            <a:r>
              <a:rPr lang="en-US" dirty="0"/>
              <a:t>Saves Time and Cost</a:t>
            </a:r>
          </a:p>
          <a:p>
            <a:r>
              <a:rPr lang="en-US" dirty="0"/>
              <a:t>Improves accuracy</a:t>
            </a:r>
          </a:p>
          <a:p>
            <a:r>
              <a:rPr lang="en-US" dirty="0"/>
              <a:t>Human Intervention is not required while execution</a:t>
            </a:r>
          </a:p>
          <a:p>
            <a:r>
              <a:rPr lang="en-US" dirty="0"/>
              <a:t>Increases Efficiency</a:t>
            </a:r>
          </a:p>
          <a:p>
            <a:r>
              <a:rPr lang="en-US" dirty="0"/>
              <a:t>Better speed in executing tests</a:t>
            </a:r>
          </a:p>
          <a:p>
            <a:r>
              <a:rPr lang="en-US" dirty="0"/>
              <a:t>Re-usable test scripts</a:t>
            </a:r>
          </a:p>
          <a:p>
            <a:r>
              <a:rPr lang="en-US" dirty="0"/>
              <a:t>Test Frequently and thoroughly</a:t>
            </a:r>
          </a:p>
          <a:p>
            <a:r>
              <a:rPr lang="en-US" dirty="0"/>
              <a:t>More cycle of execution can be achieved through automation</a:t>
            </a:r>
          </a:p>
          <a:p>
            <a:r>
              <a:rPr lang="en-US" dirty="0"/>
              <a:t>Early time to market</a:t>
            </a:r>
            <a:endParaRPr lang="en-IN" dirty="0"/>
          </a:p>
        </p:txBody>
      </p:sp>
    </p:spTree>
    <p:extLst>
      <p:ext uri="{BB962C8B-B14F-4D97-AF65-F5344CB8AC3E}">
        <p14:creationId xmlns:p14="http://schemas.microsoft.com/office/powerpoint/2010/main" val="25984806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DF952-D619-4F5E-A38E-E6BA3C17CFD3}"/>
              </a:ext>
            </a:extLst>
          </p:cNvPr>
          <p:cNvSpPr>
            <a:spLocks noGrp="1"/>
          </p:cNvSpPr>
          <p:nvPr>
            <p:ph type="title"/>
          </p:nvPr>
        </p:nvSpPr>
        <p:spPr/>
        <p:txBody>
          <a:bodyPr/>
          <a:lstStyle/>
          <a:p>
            <a:r>
              <a:rPr lang="en-IN" dirty="0"/>
              <a:t>Isolation Framework</a:t>
            </a:r>
          </a:p>
        </p:txBody>
      </p:sp>
      <p:sp>
        <p:nvSpPr>
          <p:cNvPr id="3" name="Content Placeholder 2">
            <a:extLst>
              <a:ext uri="{FF2B5EF4-FFF2-40B4-BE49-F238E27FC236}">
                <a16:creationId xmlns:a16="http://schemas.microsoft.com/office/drawing/2014/main" id="{9436E8DE-CA61-4C94-9E06-F6B6A24D98BF}"/>
              </a:ext>
            </a:extLst>
          </p:cNvPr>
          <p:cNvSpPr>
            <a:spLocks noGrp="1"/>
          </p:cNvSpPr>
          <p:nvPr>
            <p:ph idx="1"/>
          </p:nvPr>
        </p:nvSpPr>
        <p:spPr/>
        <p:txBody>
          <a:bodyPr>
            <a:normAutofit fontScale="92500" lnSpcReduction="10000"/>
          </a:bodyPr>
          <a:lstStyle/>
          <a:p>
            <a:r>
              <a:rPr lang="en-US" dirty="0"/>
              <a:t>A dynamic fake object is any stub or mock that’s created at runtime without needing to use a handwritten (hardcoded) implementation of that object.</a:t>
            </a:r>
          </a:p>
          <a:p>
            <a:r>
              <a:rPr lang="en-US" dirty="0"/>
              <a:t>A stub can replace an object in the unit testing world.</a:t>
            </a:r>
          </a:p>
          <a:p>
            <a:r>
              <a:rPr lang="en-US" dirty="0"/>
              <a:t> For example I have implemented one function to send mail that is half functional or not yet functional. </a:t>
            </a:r>
          </a:p>
          <a:p>
            <a:r>
              <a:rPr lang="en-US" dirty="0"/>
              <a:t>So, I can implement one stub to reflect the non-functional mail sending function.</a:t>
            </a:r>
          </a:p>
          <a:p>
            <a:r>
              <a:rPr lang="en-US" dirty="0"/>
              <a:t> And if it needs to return “true” always to continue unit test the application, I can implement a stub to reflect the mail sending functionality that will return true always.</a:t>
            </a:r>
            <a:endParaRPr lang="en-IN" dirty="0"/>
          </a:p>
        </p:txBody>
      </p:sp>
    </p:spTree>
    <p:extLst>
      <p:ext uri="{BB962C8B-B14F-4D97-AF65-F5344CB8AC3E}">
        <p14:creationId xmlns:p14="http://schemas.microsoft.com/office/powerpoint/2010/main" val="32752659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A4961-21D7-4EF5-8AB8-F2FFC28EC20F}"/>
              </a:ext>
            </a:extLst>
          </p:cNvPr>
          <p:cNvSpPr>
            <a:spLocks noGrp="1"/>
          </p:cNvSpPr>
          <p:nvPr>
            <p:ph type="title"/>
          </p:nvPr>
        </p:nvSpPr>
        <p:spPr/>
        <p:txBody>
          <a:bodyPr/>
          <a:lstStyle/>
          <a:p>
            <a:r>
              <a:rPr lang="en-IN" dirty="0"/>
              <a:t>Code Coverage</a:t>
            </a:r>
          </a:p>
        </p:txBody>
      </p:sp>
      <p:sp>
        <p:nvSpPr>
          <p:cNvPr id="3" name="Content Placeholder 2">
            <a:extLst>
              <a:ext uri="{FF2B5EF4-FFF2-40B4-BE49-F238E27FC236}">
                <a16:creationId xmlns:a16="http://schemas.microsoft.com/office/drawing/2014/main" id="{3AC59134-5A16-43A3-B852-B627F34FC360}"/>
              </a:ext>
            </a:extLst>
          </p:cNvPr>
          <p:cNvSpPr>
            <a:spLocks noGrp="1"/>
          </p:cNvSpPr>
          <p:nvPr>
            <p:ph idx="1"/>
          </p:nvPr>
        </p:nvSpPr>
        <p:spPr/>
        <p:txBody>
          <a:bodyPr/>
          <a:lstStyle/>
          <a:p>
            <a:r>
              <a:rPr lang="en-US" dirty="0"/>
              <a:t> Code coverage measurements tell you which lines of code your test suite executes and which lines it doesn’t.</a:t>
            </a:r>
          </a:p>
          <a:p>
            <a:r>
              <a:rPr lang="en-US" dirty="0"/>
              <a:t>Firstly, the benefit of using a code coverage tool to help you learn more about your application and the way that it works.</a:t>
            </a:r>
          </a:p>
          <a:p>
            <a:r>
              <a:rPr lang="en-US" dirty="0"/>
              <a:t> Secondly, how that added benefit of a set of unit tests coupled with a code coverage tool can yield increased levels of confidence in your application's testing strategy. </a:t>
            </a:r>
          </a:p>
          <a:p>
            <a:r>
              <a:rPr lang="en-US" dirty="0"/>
              <a:t>Of course, prior to code coverage tools being automated, the simplest form of code coverage was the debugger.</a:t>
            </a:r>
            <a:endParaRPr lang="en-IN" dirty="0"/>
          </a:p>
        </p:txBody>
      </p:sp>
    </p:spTree>
    <p:extLst>
      <p:ext uri="{BB962C8B-B14F-4D97-AF65-F5344CB8AC3E}">
        <p14:creationId xmlns:p14="http://schemas.microsoft.com/office/powerpoint/2010/main" val="234349481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C5570-6AE1-4226-9681-316B11A61C19}"/>
              </a:ext>
            </a:extLst>
          </p:cNvPr>
          <p:cNvSpPr>
            <a:spLocks noGrp="1"/>
          </p:cNvSpPr>
          <p:nvPr>
            <p:ph type="title"/>
          </p:nvPr>
        </p:nvSpPr>
        <p:spPr/>
        <p:txBody>
          <a:bodyPr/>
          <a:lstStyle/>
          <a:p>
            <a:r>
              <a:rPr lang="en-US" dirty="0"/>
              <a:t>Code Coverage Tools </a:t>
            </a:r>
            <a:endParaRPr lang="en-IN" dirty="0"/>
          </a:p>
        </p:txBody>
      </p:sp>
      <p:sp>
        <p:nvSpPr>
          <p:cNvPr id="3" name="Content Placeholder 2">
            <a:extLst>
              <a:ext uri="{FF2B5EF4-FFF2-40B4-BE49-F238E27FC236}">
                <a16:creationId xmlns:a16="http://schemas.microsoft.com/office/drawing/2014/main" id="{86FBEFA7-671F-4571-A6CA-B0E4A52FD395}"/>
              </a:ext>
            </a:extLst>
          </p:cNvPr>
          <p:cNvSpPr>
            <a:spLocks noGrp="1"/>
          </p:cNvSpPr>
          <p:nvPr>
            <p:ph idx="1"/>
          </p:nvPr>
        </p:nvSpPr>
        <p:spPr/>
        <p:txBody>
          <a:bodyPr/>
          <a:lstStyle/>
          <a:p>
            <a:r>
              <a:rPr lang="en-US" dirty="0"/>
              <a:t>Default Visual Studio Code Coverage</a:t>
            </a:r>
          </a:p>
          <a:p>
            <a:r>
              <a:rPr lang="en-IN" dirty="0"/>
              <a:t>ReSharper’s </a:t>
            </a:r>
            <a:r>
              <a:rPr lang="en-IN" dirty="0" err="1"/>
              <a:t>dotCover</a:t>
            </a:r>
            <a:r>
              <a:rPr lang="en-IN" dirty="0"/>
              <a:t> </a:t>
            </a:r>
          </a:p>
          <a:p>
            <a:r>
              <a:rPr lang="en-IN" dirty="0" err="1"/>
              <a:t>Ncover</a:t>
            </a:r>
            <a:endParaRPr lang="en-IN" dirty="0"/>
          </a:p>
          <a:p>
            <a:r>
              <a:rPr lang="en-IN" dirty="0" err="1"/>
              <a:t>OpenCover</a:t>
            </a:r>
            <a:endParaRPr lang="en-IN" dirty="0"/>
          </a:p>
          <a:p>
            <a:r>
              <a:rPr lang="en-IN" dirty="0" err="1"/>
              <a:t>NCrunch</a:t>
            </a:r>
            <a:endParaRPr lang="en-IN" dirty="0"/>
          </a:p>
        </p:txBody>
      </p:sp>
    </p:spTree>
    <p:extLst>
      <p:ext uri="{BB962C8B-B14F-4D97-AF65-F5344CB8AC3E}">
        <p14:creationId xmlns:p14="http://schemas.microsoft.com/office/powerpoint/2010/main" val="25476421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550B2-CEED-44D1-BAB6-3AD74BF33772}"/>
              </a:ext>
            </a:extLst>
          </p:cNvPr>
          <p:cNvSpPr>
            <a:spLocks noGrp="1"/>
          </p:cNvSpPr>
          <p:nvPr>
            <p:ph type="title"/>
          </p:nvPr>
        </p:nvSpPr>
        <p:spPr/>
        <p:txBody>
          <a:bodyPr/>
          <a:lstStyle/>
          <a:p>
            <a:r>
              <a:rPr lang="en-US" dirty="0"/>
              <a:t>TDD</a:t>
            </a:r>
            <a:endParaRPr lang="en-IN" dirty="0"/>
          </a:p>
        </p:txBody>
      </p:sp>
      <p:sp>
        <p:nvSpPr>
          <p:cNvPr id="3" name="Content Placeholder 2">
            <a:extLst>
              <a:ext uri="{FF2B5EF4-FFF2-40B4-BE49-F238E27FC236}">
                <a16:creationId xmlns:a16="http://schemas.microsoft.com/office/drawing/2014/main" id="{63391805-1758-4C5B-B1DB-1398E7AADB80}"/>
              </a:ext>
            </a:extLst>
          </p:cNvPr>
          <p:cNvSpPr>
            <a:spLocks noGrp="1"/>
          </p:cNvSpPr>
          <p:nvPr>
            <p:ph idx="1"/>
          </p:nvPr>
        </p:nvSpPr>
        <p:spPr/>
        <p:txBody>
          <a:bodyPr>
            <a:normAutofit fontScale="85000" lnSpcReduction="20000"/>
          </a:bodyPr>
          <a:lstStyle/>
          <a:p>
            <a:r>
              <a:rPr lang="en-US" dirty="0"/>
              <a:t>Test-Driven Development (TDD) is additionally called test-driven design. </a:t>
            </a:r>
          </a:p>
          <a:p>
            <a:endParaRPr lang="en-US" dirty="0"/>
          </a:p>
          <a:p>
            <a:r>
              <a:rPr lang="en-US" dirty="0"/>
              <a:t>TDD may be a method of software development during which ASCII text file is tested over and once again (unit testing).</a:t>
            </a:r>
          </a:p>
          <a:p>
            <a:endParaRPr lang="en-US" dirty="0"/>
          </a:p>
          <a:p>
            <a:r>
              <a:rPr lang="en-US" dirty="0"/>
              <a:t>Test-driven development may be a balanced approach for the programming perfectly blended with tightly interwoven three activities: coding, testing (writing unit tests), and designing (refactoring)first goal of correcting specification instead of the validation first. </a:t>
            </a:r>
          </a:p>
          <a:p>
            <a:endParaRPr lang="en-US" dirty="0"/>
          </a:p>
          <a:p>
            <a:r>
              <a:rPr lang="en-US" dirty="0"/>
              <a:t>In other words, TDD may be a smart approach to know and streamline the wants before writing the functional code within the line of Agile principles.</a:t>
            </a:r>
            <a:endParaRPr lang="en-IN" dirty="0"/>
          </a:p>
        </p:txBody>
      </p:sp>
    </p:spTree>
    <p:extLst>
      <p:ext uri="{BB962C8B-B14F-4D97-AF65-F5344CB8AC3E}">
        <p14:creationId xmlns:p14="http://schemas.microsoft.com/office/powerpoint/2010/main" val="13716502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DBDCD-38C6-404B-A59F-79C70896314F}"/>
              </a:ext>
            </a:extLst>
          </p:cNvPr>
          <p:cNvSpPr>
            <a:spLocks noGrp="1"/>
          </p:cNvSpPr>
          <p:nvPr>
            <p:ph type="title"/>
          </p:nvPr>
        </p:nvSpPr>
        <p:spPr/>
        <p:txBody>
          <a:bodyPr/>
          <a:lstStyle/>
          <a:p>
            <a:r>
              <a:rPr lang="en-US" dirty="0"/>
              <a:t>Advantages of TDD</a:t>
            </a:r>
            <a:endParaRPr lang="en-IN" dirty="0"/>
          </a:p>
        </p:txBody>
      </p:sp>
      <p:sp>
        <p:nvSpPr>
          <p:cNvPr id="3" name="Content Placeholder 2">
            <a:extLst>
              <a:ext uri="{FF2B5EF4-FFF2-40B4-BE49-F238E27FC236}">
                <a16:creationId xmlns:a16="http://schemas.microsoft.com/office/drawing/2014/main" id="{344E3CC1-01E7-49B7-87AE-E4C0B9E302E0}"/>
              </a:ext>
            </a:extLst>
          </p:cNvPr>
          <p:cNvSpPr>
            <a:spLocks noGrp="1"/>
          </p:cNvSpPr>
          <p:nvPr>
            <p:ph idx="1"/>
          </p:nvPr>
        </p:nvSpPr>
        <p:spPr/>
        <p:txBody>
          <a:bodyPr/>
          <a:lstStyle/>
          <a:p>
            <a:r>
              <a:rPr lang="en-US" dirty="0"/>
              <a:t>You only write code that’s needed </a:t>
            </a:r>
          </a:p>
          <a:p>
            <a:r>
              <a:rPr lang="en-IN" dirty="0"/>
              <a:t>More modular design </a:t>
            </a:r>
          </a:p>
          <a:p>
            <a:r>
              <a:rPr lang="en-IN" dirty="0"/>
              <a:t>Easier to maintain</a:t>
            </a:r>
          </a:p>
          <a:p>
            <a:r>
              <a:rPr lang="en-IN" dirty="0"/>
              <a:t>Easier to refactor</a:t>
            </a:r>
          </a:p>
          <a:p>
            <a:r>
              <a:rPr lang="en-IN" dirty="0"/>
              <a:t>High test coverage</a:t>
            </a:r>
          </a:p>
          <a:p>
            <a:r>
              <a:rPr lang="en-IN" dirty="0"/>
              <a:t>Less debugging</a:t>
            </a:r>
          </a:p>
        </p:txBody>
      </p:sp>
    </p:spTree>
    <p:extLst>
      <p:ext uri="{BB962C8B-B14F-4D97-AF65-F5344CB8AC3E}">
        <p14:creationId xmlns:p14="http://schemas.microsoft.com/office/powerpoint/2010/main" val="248167339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88396-6619-479F-85FE-F7021069C6A6}"/>
              </a:ext>
            </a:extLst>
          </p:cNvPr>
          <p:cNvSpPr>
            <a:spLocks noGrp="1"/>
          </p:cNvSpPr>
          <p:nvPr>
            <p:ph type="title"/>
          </p:nvPr>
        </p:nvSpPr>
        <p:spPr/>
        <p:txBody>
          <a:bodyPr/>
          <a:lstStyle/>
          <a:p>
            <a:r>
              <a:rPr lang="en-US" dirty="0"/>
              <a:t>Tests Coverage</a:t>
            </a:r>
            <a:endParaRPr lang="en-IN" dirty="0"/>
          </a:p>
        </p:txBody>
      </p:sp>
      <p:sp>
        <p:nvSpPr>
          <p:cNvPr id="3" name="Content Placeholder 2">
            <a:extLst>
              <a:ext uri="{FF2B5EF4-FFF2-40B4-BE49-F238E27FC236}">
                <a16:creationId xmlns:a16="http://schemas.microsoft.com/office/drawing/2014/main" id="{B9D84616-E979-4AD1-989E-E3D6A9A111D0}"/>
              </a:ext>
            </a:extLst>
          </p:cNvPr>
          <p:cNvSpPr>
            <a:spLocks noGrp="1"/>
          </p:cNvSpPr>
          <p:nvPr>
            <p:ph idx="1"/>
          </p:nvPr>
        </p:nvSpPr>
        <p:spPr/>
        <p:txBody>
          <a:bodyPr/>
          <a:lstStyle/>
          <a:p>
            <a:pPr algn="l"/>
            <a:r>
              <a:rPr lang="en-US" b="0" i="0" dirty="0">
                <a:solidFill>
                  <a:srgbClr val="222222"/>
                </a:solidFill>
                <a:effectLst/>
                <a:latin typeface="Source Sans Pro" panose="020B0503030403020204" pitchFamily="34" charset="0"/>
              </a:rPr>
              <a:t>Test coverage is defined as a metric in Software Testing that measures the amount of testing performed by a set of test.</a:t>
            </a:r>
          </a:p>
          <a:p>
            <a:pPr algn="l"/>
            <a:r>
              <a:rPr lang="en-US" b="0" i="0" dirty="0">
                <a:solidFill>
                  <a:srgbClr val="222222"/>
                </a:solidFill>
                <a:effectLst/>
                <a:latin typeface="Source Sans Pro" panose="020B0503030403020204" pitchFamily="34" charset="0"/>
              </a:rPr>
              <a:t> It will include gathering information about which parts of a program are executed when running the test suite to determine which branches of conditional statements have been taken.</a:t>
            </a:r>
          </a:p>
          <a:p>
            <a:pPr algn="l"/>
            <a:r>
              <a:rPr lang="en-US" b="0" i="0" dirty="0">
                <a:solidFill>
                  <a:srgbClr val="222222"/>
                </a:solidFill>
                <a:effectLst/>
                <a:latin typeface="Source Sans Pro" panose="020B0503030403020204" pitchFamily="34" charset="0"/>
              </a:rPr>
              <a:t>In simple terms, it is a technique to ensure that your tests are testing your code or how much of your code you exercised by running the test.</a:t>
            </a:r>
          </a:p>
          <a:p>
            <a:endParaRPr lang="en-IN" dirty="0"/>
          </a:p>
        </p:txBody>
      </p:sp>
    </p:spTree>
    <p:extLst>
      <p:ext uri="{BB962C8B-B14F-4D97-AF65-F5344CB8AC3E}">
        <p14:creationId xmlns:p14="http://schemas.microsoft.com/office/powerpoint/2010/main" val="38091761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39248-465A-4FD8-84B8-BAE142B57A94}"/>
              </a:ext>
            </a:extLst>
          </p:cNvPr>
          <p:cNvSpPr>
            <a:spLocks noGrp="1"/>
          </p:cNvSpPr>
          <p:nvPr>
            <p:ph type="title"/>
          </p:nvPr>
        </p:nvSpPr>
        <p:spPr/>
        <p:txBody>
          <a:bodyPr/>
          <a:lstStyle/>
          <a:p>
            <a:r>
              <a:rPr lang="en-US" dirty="0"/>
              <a:t>Role of Test Coverage</a:t>
            </a:r>
            <a:endParaRPr lang="en-IN" dirty="0"/>
          </a:p>
        </p:txBody>
      </p:sp>
      <p:sp>
        <p:nvSpPr>
          <p:cNvPr id="3" name="Content Placeholder 2">
            <a:extLst>
              <a:ext uri="{FF2B5EF4-FFF2-40B4-BE49-F238E27FC236}">
                <a16:creationId xmlns:a16="http://schemas.microsoft.com/office/drawing/2014/main" id="{ED4BD52C-25BE-48BC-97A6-EA06E84BD25E}"/>
              </a:ext>
            </a:extLst>
          </p:cNvPr>
          <p:cNvSpPr>
            <a:spLocks noGrp="1"/>
          </p:cNvSpPr>
          <p:nvPr>
            <p:ph idx="1"/>
          </p:nvPr>
        </p:nvSpPr>
        <p:spPr/>
        <p:txBody>
          <a:bodyPr/>
          <a:lstStyle/>
          <a:p>
            <a:r>
              <a:rPr lang="en-US" dirty="0"/>
              <a:t>Finding the area of a requirement not implemented by a set of test cases</a:t>
            </a:r>
          </a:p>
          <a:p>
            <a:r>
              <a:rPr lang="en-US" dirty="0"/>
              <a:t>Helps to create additional test cases to increase coverage</a:t>
            </a:r>
          </a:p>
          <a:p>
            <a:r>
              <a:rPr lang="en-US" dirty="0"/>
              <a:t>Identifying a quantitative measure of test coverage, which is an indirect method for quality check</a:t>
            </a:r>
          </a:p>
          <a:p>
            <a:r>
              <a:rPr lang="en-US" dirty="0"/>
              <a:t>Identifying meaningless test cases that do not increase coverage</a:t>
            </a:r>
            <a:endParaRPr lang="en-IN" dirty="0"/>
          </a:p>
        </p:txBody>
      </p:sp>
    </p:spTree>
    <p:extLst>
      <p:ext uri="{BB962C8B-B14F-4D97-AF65-F5344CB8AC3E}">
        <p14:creationId xmlns:p14="http://schemas.microsoft.com/office/powerpoint/2010/main" val="171549829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1382E-2CC1-4C97-AA36-0E3E96DD4C2F}"/>
              </a:ext>
            </a:extLst>
          </p:cNvPr>
          <p:cNvSpPr>
            <a:spLocks noGrp="1"/>
          </p:cNvSpPr>
          <p:nvPr>
            <p:ph type="title"/>
          </p:nvPr>
        </p:nvSpPr>
        <p:spPr/>
        <p:txBody>
          <a:bodyPr/>
          <a:lstStyle/>
          <a:p>
            <a:r>
              <a:rPr lang="en-US" dirty="0"/>
              <a:t>Tests Coverage</a:t>
            </a:r>
            <a:endParaRPr lang="en-IN" dirty="0"/>
          </a:p>
        </p:txBody>
      </p:sp>
      <p:sp>
        <p:nvSpPr>
          <p:cNvPr id="3" name="Content Placeholder 2">
            <a:extLst>
              <a:ext uri="{FF2B5EF4-FFF2-40B4-BE49-F238E27FC236}">
                <a16:creationId xmlns:a16="http://schemas.microsoft.com/office/drawing/2014/main" id="{B8D90D19-2639-4F53-8393-8C1FD976A591}"/>
              </a:ext>
            </a:extLst>
          </p:cNvPr>
          <p:cNvSpPr>
            <a:spLocks noGrp="1"/>
          </p:cNvSpPr>
          <p:nvPr>
            <p:ph idx="1"/>
          </p:nvPr>
        </p:nvSpPr>
        <p:spPr/>
        <p:txBody>
          <a:bodyPr/>
          <a:lstStyle/>
          <a:p>
            <a:r>
              <a:rPr lang="en-US" dirty="0"/>
              <a:t>Test coverage can be done by exercising the static review techniques like peer reviews, inspections, and walkthrough</a:t>
            </a:r>
          </a:p>
          <a:p>
            <a:r>
              <a:rPr lang="en-US" dirty="0"/>
              <a:t>By transforming the ad-hoc defects into executable test cases</a:t>
            </a:r>
          </a:p>
          <a:p>
            <a:r>
              <a:rPr lang="en-US" dirty="0"/>
              <a:t>At code level or unit test level, test coverage can be achieved by availing the automated code coverage or unit test coverage tools</a:t>
            </a:r>
          </a:p>
          <a:p>
            <a:r>
              <a:rPr lang="en-US" dirty="0"/>
              <a:t>Functional test coverage can be done with the help of proper test management tools</a:t>
            </a:r>
            <a:endParaRPr lang="en-IN" dirty="0"/>
          </a:p>
        </p:txBody>
      </p:sp>
    </p:spTree>
    <p:extLst>
      <p:ext uri="{BB962C8B-B14F-4D97-AF65-F5344CB8AC3E}">
        <p14:creationId xmlns:p14="http://schemas.microsoft.com/office/powerpoint/2010/main" val="68329495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CEF4A-EE34-47DC-A1CE-5B031CBA5063}"/>
              </a:ext>
            </a:extLst>
          </p:cNvPr>
          <p:cNvSpPr>
            <a:spLocks noGrp="1"/>
          </p:cNvSpPr>
          <p:nvPr>
            <p:ph type="title"/>
          </p:nvPr>
        </p:nvSpPr>
        <p:spPr/>
        <p:txBody>
          <a:bodyPr/>
          <a:lstStyle/>
          <a:p>
            <a:r>
              <a:rPr lang="en-US" dirty="0"/>
              <a:t>Tests Coverage</a:t>
            </a:r>
            <a:endParaRPr lang="en-IN" dirty="0"/>
          </a:p>
        </p:txBody>
      </p:sp>
      <p:sp>
        <p:nvSpPr>
          <p:cNvPr id="3" name="Content Placeholder 2">
            <a:extLst>
              <a:ext uri="{FF2B5EF4-FFF2-40B4-BE49-F238E27FC236}">
                <a16:creationId xmlns:a16="http://schemas.microsoft.com/office/drawing/2014/main" id="{7726626D-04F0-4A2A-9B7D-9C4982DED246}"/>
              </a:ext>
            </a:extLst>
          </p:cNvPr>
          <p:cNvSpPr>
            <a:spLocks noGrp="1"/>
          </p:cNvSpPr>
          <p:nvPr>
            <p:ph idx="1"/>
          </p:nvPr>
        </p:nvSpPr>
        <p:spPr>
          <a:xfrm>
            <a:off x="838200" y="1825625"/>
            <a:ext cx="10515600" cy="4667250"/>
          </a:xfrm>
        </p:spPr>
        <p:txBody>
          <a:bodyPr>
            <a:normAutofit fontScale="85000" lnSpcReduction="20000"/>
          </a:bodyPr>
          <a:lstStyle/>
          <a:p>
            <a:r>
              <a:rPr lang="en-US" dirty="0"/>
              <a:t>Example 1:</a:t>
            </a:r>
          </a:p>
          <a:p>
            <a:r>
              <a:rPr lang="en-US" dirty="0"/>
              <a:t>For example, if "knife" is an Item that you want to test. </a:t>
            </a:r>
          </a:p>
          <a:p>
            <a:r>
              <a:rPr lang="en-US" dirty="0"/>
              <a:t>Then you need to focus on checking if it cuts the vegetables or fruits accurately or not. </a:t>
            </a:r>
          </a:p>
          <a:p>
            <a:r>
              <a:rPr lang="en-US" dirty="0"/>
              <a:t>However, there are other aspects to look for like the user should able to handle it comfortably.</a:t>
            </a:r>
          </a:p>
          <a:p>
            <a:endParaRPr lang="en-US" dirty="0"/>
          </a:p>
          <a:p>
            <a:r>
              <a:rPr lang="en-US" dirty="0"/>
              <a:t>Example 2:</a:t>
            </a:r>
          </a:p>
          <a:p>
            <a:r>
              <a:rPr lang="en-US" dirty="0"/>
              <a:t>For example, if you want to check the notepad application. </a:t>
            </a:r>
          </a:p>
          <a:p>
            <a:r>
              <a:rPr lang="en-US" dirty="0"/>
              <a:t>Then checking it's essential features is a must thing. </a:t>
            </a:r>
          </a:p>
          <a:p>
            <a:r>
              <a:rPr lang="en-US" dirty="0"/>
              <a:t>However, you need to cover other aspects as notepad application responds expectedly while using other applications, the user understands the use of the application, not crash when the user tries to do something unusual, etc.</a:t>
            </a:r>
            <a:endParaRPr lang="en-IN" dirty="0"/>
          </a:p>
        </p:txBody>
      </p:sp>
    </p:spTree>
    <p:extLst>
      <p:ext uri="{BB962C8B-B14F-4D97-AF65-F5344CB8AC3E}">
        <p14:creationId xmlns:p14="http://schemas.microsoft.com/office/powerpoint/2010/main" val="2057075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AB1C5-DBBD-4AFA-A4CE-3BE963AADEA9}"/>
              </a:ext>
            </a:extLst>
          </p:cNvPr>
          <p:cNvSpPr>
            <a:spLocks noGrp="1"/>
          </p:cNvSpPr>
          <p:nvPr>
            <p:ph type="title"/>
          </p:nvPr>
        </p:nvSpPr>
        <p:spPr/>
        <p:txBody>
          <a:bodyPr/>
          <a:lstStyle/>
          <a:p>
            <a:r>
              <a:rPr lang="en-IN" dirty="0"/>
              <a:t>Types of Automated Testing</a:t>
            </a:r>
          </a:p>
        </p:txBody>
      </p:sp>
      <p:sp>
        <p:nvSpPr>
          <p:cNvPr id="3" name="Content Placeholder 2">
            <a:extLst>
              <a:ext uri="{FF2B5EF4-FFF2-40B4-BE49-F238E27FC236}">
                <a16:creationId xmlns:a16="http://schemas.microsoft.com/office/drawing/2014/main" id="{82CAF878-E688-4BF2-A682-0A4AF6D3E71C}"/>
              </a:ext>
            </a:extLst>
          </p:cNvPr>
          <p:cNvSpPr>
            <a:spLocks noGrp="1"/>
          </p:cNvSpPr>
          <p:nvPr>
            <p:ph idx="1"/>
          </p:nvPr>
        </p:nvSpPr>
        <p:spPr/>
        <p:txBody>
          <a:bodyPr/>
          <a:lstStyle/>
          <a:p>
            <a:r>
              <a:rPr lang="en-US" dirty="0"/>
              <a:t>Smoke Testing</a:t>
            </a:r>
          </a:p>
          <a:p>
            <a:r>
              <a:rPr lang="en-US" dirty="0"/>
              <a:t>Unit Testing</a:t>
            </a:r>
          </a:p>
          <a:p>
            <a:r>
              <a:rPr lang="en-US" dirty="0"/>
              <a:t>Integration Testing</a:t>
            </a:r>
          </a:p>
          <a:p>
            <a:r>
              <a:rPr lang="en-US" dirty="0"/>
              <a:t>Functional Testing</a:t>
            </a:r>
          </a:p>
          <a:p>
            <a:r>
              <a:rPr lang="en-US" dirty="0"/>
              <a:t>Keyword Testing</a:t>
            </a:r>
          </a:p>
          <a:p>
            <a:r>
              <a:rPr lang="en-US" dirty="0"/>
              <a:t>Regression Testing</a:t>
            </a:r>
          </a:p>
          <a:p>
            <a:r>
              <a:rPr lang="en-US" dirty="0"/>
              <a:t>Data Driven Testing</a:t>
            </a:r>
          </a:p>
          <a:p>
            <a:r>
              <a:rPr lang="en-US" dirty="0"/>
              <a:t>Black Box Testing</a:t>
            </a:r>
            <a:endParaRPr lang="en-IN" dirty="0"/>
          </a:p>
        </p:txBody>
      </p:sp>
    </p:spTree>
    <p:extLst>
      <p:ext uri="{BB962C8B-B14F-4D97-AF65-F5344CB8AC3E}">
        <p14:creationId xmlns:p14="http://schemas.microsoft.com/office/powerpoint/2010/main" val="2277018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40B1D-EF87-41FC-B3C4-327D38F3B85D}"/>
              </a:ext>
            </a:extLst>
          </p:cNvPr>
          <p:cNvSpPr>
            <a:spLocks noGrp="1"/>
          </p:cNvSpPr>
          <p:nvPr>
            <p:ph type="title"/>
          </p:nvPr>
        </p:nvSpPr>
        <p:spPr>
          <a:xfrm>
            <a:off x="838200" y="365125"/>
            <a:ext cx="10515600" cy="606425"/>
          </a:xfrm>
        </p:spPr>
        <p:txBody>
          <a:bodyPr>
            <a:normAutofit fontScale="90000"/>
          </a:bodyPr>
          <a:lstStyle/>
          <a:p>
            <a:r>
              <a:rPr lang="en-IN" dirty="0"/>
              <a:t>Fundamentals of Unit Testing</a:t>
            </a:r>
          </a:p>
        </p:txBody>
      </p:sp>
      <p:sp>
        <p:nvSpPr>
          <p:cNvPr id="3" name="Content Placeholder 2">
            <a:extLst>
              <a:ext uri="{FF2B5EF4-FFF2-40B4-BE49-F238E27FC236}">
                <a16:creationId xmlns:a16="http://schemas.microsoft.com/office/drawing/2014/main" id="{2FD5BB6F-85C0-4159-9486-24CB9EDA4946}"/>
              </a:ext>
            </a:extLst>
          </p:cNvPr>
          <p:cNvSpPr>
            <a:spLocks noGrp="1"/>
          </p:cNvSpPr>
          <p:nvPr>
            <p:ph idx="1"/>
          </p:nvPr>
        </p:nvSpPr>
        <p:spPr>
          <a:xfrm>
            <a:off x="838200" y="1120775"/>
            <a:ext cx="10515600" cy="5537200"/>
          </a:xfrm>
        </p:spPr>
        <p:txBody>
          <a:bodyPr/>
          <a:lstStyle/>
          <a:p>
            <a:r>
              <a:rPr lang="en-US" dirty="0"/>
              <a:t>UNIT TESTING is a type of software testing where individual units or components of a software are tested. </a:t>
            </a:r>
          </a:p>
          <a:p>
            <a:r>
              <a:rPr lang="en-US" dirty="0"/>
              <a:t>The purpose is to validate that each unit of the software code performs as expected. </a:t>
            </a:r>
          </a:p>
          <a:p>
            <a:r>
              <a:rPr lang="en-US" dirty="0"/>
              <a:t>Unit Testing is done during the development (coding phase) of an application by the developers. </a:t>
            </a:r>
          </a:p>
          <a:p>
            <a:r>
              <a:rPr lang="en-US" dirty="0"/>
              <a:t>Unit Tests isolate a section of code and verify its correctness.</a:t>
            </a:r>
          </a:p>
          <a:p>
            <a:r>
              <a:rPr lang="en-US" dirty="0"/>
              <a:t>A unit may be an individual function, method, procedure, module, or object.</a:t>
            </a:r>
            <a:endParaRPr lang="en-IN" dirty="0"/>
          </a:p>
        </p:txBody>
      </p:sp>
    </p:spTree>
    <p:extLst>
      <p:ext uri="{BB962C8B-B14F-4D97-AF65-F5344CB8AC3E}">
        <p14:creationId xmlns:p14="http://schemas.microsoft.com/office/powerpoint/2010/main" val="2444333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55245-F463-4F4A-AC09-0DB663D0EE3A}"/>
              </a:ext>
            </a:extLst>
          </p:cNvPr>
          <p:cNvSpPr>
            <a:spLocks noGrp="1"/>
          </p:cNvSpPr>
          <p:nvPr>
            <p:ph type="title"/>
          </p:nvPr>
        </p:nvSpPr>
        <p:spPr>
          <a:xfrm>
            <a:off x="838200" y="365125"/>
            <a:ext cx="10515600" cy="682625"/>
          </a:xfrm>
        </p:spPr>
        <p:txBody>
          <a:bodyPr>
            <a:normAutofit fontScale="90000"/>
          </a:bodyPr>
          <a:lstStyle/>
          <a:p>
            <a:r>
              <a:rPr lang="en-IN" dirty="0"/>
              <a:t>Unit Testing Tools</a:t>
            </a:r>
          </a:p>
        </p:txBody>
      </p:sp>
      <p:sp>
        <p:nvSpPr>
          <p:cNvPr id="3" name="Content Placeholder 2">
            <a:extLst>
              <a:ext uri="{FF2B5EF4-FFF2-40B4-BE49-F238E27FC236}">
                <a16:creationId xmlns:a16="http://schemas.microsoft.com/office/drawing/2014/main" id="{460E5EC6-CD9F-41D6-9C74-EA36E0BB147D}"/>
              </a:ext>
            </a:extLst>
          </p:cNvPr>
          <p:cNvSpPr>
            <a:spLocks noGrp="1"/>
          </p:cNvSpPr>
          <p:nvPr>
            <p:ph idx="1"/>
          </p:nvPr>
        </p:nvSpPr>
        <p:spPr>
          <a:xfrm>
            <a:off x="838200" y="1396999"/>
            <a:ext cx="10515600" cy="5095875"/>
          </a:xfrm>
        </p:spPr>
        <p:txBody>
          <a:bodyPr>
            <a:normAutofit/>
          </a:bodyPr>
          <a:lstStyle/>
          <a:p>
            <a:pPr algn="l">
              <a:buFont typeface="+mj-lt"/>
              <a:buAutoNum type="arabicPeriod"/>
            </a:pPr>
            <a:r>
              <a:rPr lang="en-US" sz="2400" b="1" dirty="0" err="1">
                <a:hlinkClick r:id="rId2">
                  <a:extLst>
                    <a:ext uri="{A12FA001-AC4F-418D-AE19-62706E023703}">
                      <ahyp:hlinkClr xmlns:ahyp="http://schemas.microsoft.com/office/drawing/2018/hyperlinkcolor" val="tx"/>
                    </a:ext>
                  </a:extLst>
                </a:hlinkClick>
              </a:rPr>
              <a:t>NUnit</a:t>
            </a:r>
            <a:r>
              <a:rPr lang="en-US" sz="2400" b="1" dirty="0"/>
              <a:t>:</a:t>
            </a:r>
            <a:r>
              <a:rPr lang="en-US" sz="2400" b="0" i="0" dirty="0">
                <a:solidFill>
                  <a:srgbClr val="222222"/>
                </a:solidFill>
                <a:effectLst/>
              </a:rPr>
              <a:t>  is widely used unit-testing framework use for all </a:t>
            </a:r>
            <a:r>
              <a:rPr lang="en-US" sz="2400" b="0" i="0" dirty="0" err="1">
                <a:solidFill>
                  <a:srgbClr val="222222"/>
                </a:solidFill>
                <a:effectLst/>
              </a:rPr>
              <a:t>.net</a:t>
            </a:r>
            <a:r>
              <a:rPr lang="en-US" sz="2400" b="0" i="0" dirty="0">
                <a:solidFill>
                  <a:srgbClr val="222222"/>
                </a:solidFill>
                <a:effectLst/>
              </a:rPr>
              <a:t> languages. </a:t>
            </a:r>
          </a:p>
          <a:p>
            <a:pPr algn="l">
              <a:buFont typeface="+mj-lt"/>
              <a:buAutoNum type="arabicPeriod"/>
            </a:pPr>
            <a:r>
              <a:rPr lang="en-US" sz="2400" b="0" i="0" dirty="0">
                <a:solidFill>
                  <a:srgbClr val="222222"/>
                </a:solidFill>
                <a:effectLst/>
              </a:rPr>
              <a:t> It is an open source tool which allows writing scripts manually. </a:t>
            </a:r>
          </a:p>
          <a:p>
            <a:pPr algn="l">
              <a:buFont typeface="+mj-lt"/>
              <a:buAutoNum type="arabicPeriod"/>
            </a:pPr>
            <a:r>
              <a:rPr lang="en-US" sz="2400" b="0" i="0" dirty="0">
                <a:solidFill>
                  <a:srgbClr val="222222"/>
                </a:solidFill>
                <a:effectLst/>
              </a:rPr>
              <a:t>It supports data-driven tests which can run in parallel.</a:t>
            </a:r>
          </a:p>
          <a:p>
            <a:pPr marL="0" indent="0">
              <a:buNone/>
            </a:pPr>
            <a:r>
              <a:rPr lang="en-US" sz="2400" b="1" dirty="0"/>
              <a:t>2. xUnit.net : </a:t>
            </a:r>
            <a:r>
              <a:rPr lang="en-US" sz="2400" dirty="0">
                <a:solidFill>
                  <a:srgbClr val="222222"/>
                </a:solidFill>
              </a:rPr>
              <a:t>is a free, open source, community-focused unit testing tool for the .NET Framework. </a:t>
            </a:r>
          </a:p>
          <a:p>
            <a:r>
              <a:rPr lang="en-US" sz="2400" dirty="0">
                <a:solidFill>
                  <a:srgbClr val="222222"/>
                </a:solidFill>
              </a:rPr>
              <a:t>Written by the original inventor of </a:t>
            </a:r>
            <a:r>
              <a:rPr lang="en-US" sz="2400" dirty="0" err="1">
                <a:solidFill>
                  <a:srgbClr val="222222"/>
                </a:solidFill>
              </a:rPr>
              <a:t>NUnit</a:t>
            </a:r>
            <a:r>
              <a:rPr lang="en-US" sz="2400" dirty="0">
                <a:solidFill>
                  <a:srgbClr val="222222"/>
                </a:solidFill>
              </a:rPr>
              <a:t> v2, xUnit.net is the latest technology for unit testing C#, F#, VB.NET and other .NET languages.</a:t>
            </a:r>
          </a:p>
          <a:p>
            <a:r>
              <a:rPr lang="en-US" sz="2400" dirty="0">
                <a:solidFill>
                  <a:srgbClr val="222222"/>
                </a:solidFill>
              </a:rPr>
              <a:t> xUnit.net works with ReSharper, </a:t>
            </a:r>
            <a:r>
              <a:rPr lang="en-US" sz="2400" dirty="0" err="1">
                <a:solidFill>
                  <a:srgbClr val="222222"/>
                </a:solidFill>
              </a:rPr>
              <a:t>CodeRush</a:t>
            </a:r>
            <a:r>
              <a:rPr lang="en-US" sz="2400" dirty="0">
                <a:solidFill>
                  <a:srgbClr val="222222"/>
                </a:solidFill>
              </a:rPr>
              <a:t>, TestDriven.NET and Xamarin.</a:t>
            </a:r>
          </a:p>
          <a:p>
            <a:r>
              <a:rPr lang="en-US" sz="2400" dirty="0">
                <a:solidFill>
                  <a:srgbClr val="222222"/>
                </a:solidFill>
              </a:rPr>
              <a:t> It is part of the .NET Foundation, and operates under their code of conduct.</a:t>
            </a:r>
          </a:p>
          <a:p>
            <a:r>
              <a:rPr lang="en-US" sz="2400" dirty="0">
                <a:solidFill>
                  <a:srgbClr val="222222"/>
                </a:solidFill>
              </a:rPr>
              <a:t> It is licensed under Apache 2 (an OSI approved license).</a:t>
            </a:r>
            <a:endParaRPr lang="en-IN" sz="2400" dirty="0">
              <a:solidFill>
                <a:srgbClr val="222222"/>
              </a:solidFill>
            </a:endParaRPr>
          </a:p>
        </p:txBody>
      </p:sp>
    </p:spTree>
    <p:extLst>
      <p:ext uri="{BB962C8B-B14F-4D97-AF65-F5344CB8AC3E}">
        <p14:creationId xmlns:p14="http://schemas.microsoft.com/office/powerpoint/2010/main" val="1017222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8E1B5-AF39-4E97-BD62-3B14518BC6A2}"/>
              </a:ext>
            </a:extLst>
          </p:cNvPr>
          <p:cNvSpPr>
            <a:spLocks noGrp="1"/>
          </p:cNvSpPr>
          <p:nvPr>
            <p:ph type="title"/>
          </p:nvPr>
        </p:nvSpPr>
        <p:spPr/>
        <p:txBody>
          <a:bodyPr/>
          <a:lstStyle/>
          <a:p>
            <a:r>
              <a:rPr lang="en-IN" dirty="0"/>
              <a:t>Unit Testing Tools</a:t>
            </a:r>
          </a:p>
        </p:txBody>
      </p:sp>
      <p:sp>
        <p:nvSpPr>
          <p:cNvPr id="3" name="Content Placeholder 2">
            <a:extLst>
              <a:ext uri="{FF2B5EF4-FFF2-40B4-BE49-F238E27FC236}">
                <a16:creationId xmlns:a16="http://schemas.microsoft.com/office/drawing/2014/main" id="{BC3C6F44-1900-4F47-BE09-EB655039211D}"/>
              </a:ext>
            </a:extLst>
          </p:cNvPr>
          <p:cNvSpPr>
            <a:spLocks noGrp="1"/>
          </p:cNvSpPr>
          <p:nvPr>
            <p:ph idx="1"/>
          </p:nvPr>
        </p:nvSpPr>
        <p:spPr/>
        <p:txBody>
          <a:bodyPr/>
          <a:lstStyle/>
          <a:p>
            <a:pPr algn="l">
              <a:buFont typeface="Arial" panose="020B0604020202020204" pitchFamily="34" charset="0"/>
              <a:buChar char="•"/>
            </a:pPr>
            <a:r>
              <a:rPr lang="en-US" b="1" i="0" dirty="0" err="1">
                <a:solidFill>
                  <a:srgbClr val="414141"/>
                </a:solidFill>
                <a:effectLst/>
                <a:latin typeface="Merriweather Sans"/>
              </a:rPr>
              <a:t>MSTest</a:t>
            </a:r>
            <a:r>
              <a:rPr lang="en-US" b="1" i="0" dirty="0">
                <a:solidFill>
                  <a:srgbClr val="414141"/>
                </a:solidFill>
                <a:effectLst/>
                <a:latin typeface="Merriweather Sans"/>
              </a:rPr>
              <a:t> </a:t>
            </a:r>
            <a:r>
              <a:rPr lang="en-US" b="0" i="0" dirty="0">
                <a:solidFill>
                  <a:srgbClr val="414141"/>
                </a:solidFill>
                <a:effectLst/>
                <a:latin typeface="Merriweather Sans"/>
              </a:rPr>
              <a:t>is one type of framework that provides the facility to test the code without using any third-party tool. </a:t>
            </a:r>
          </a:p>
          <a:p>
            <a:pPr algn="l">
              <a:buFont typeface="Arial" panose="020B0604020202020204" pitchFamily="34" charset="0"/>
              <a:buChar char="•"/>
            </a:pPr>
            <a:r>
              <a:rPr lang="en-US" b="0" i="0" dirty="0">
                <a:solidFill>
                  <a:srgbClr val="414141"/>
                </a:solidFill>
                <a:effectLst/>
                <a:latin typeface="Merriweather Sans"/>
              </a:rPr>
              <a:t>It helps in writing effective unit tests using </a:t>
            </a:r>
            <a:r>
              <a:rPr lang="en-US" b="0" i="0" dirty="0" err="1">
                <a:solidFill>
                  <a:srgbClr val="414141"/>
                </a:solidFill>
                <a:effectLst/>
                <a:latin typeface="Merriweather Sans"/>
              </a:rPr>
              <a:t>MSTest</a:t>
            </a:r>
            <a:r>
              <a:rPr lang="en-US" b="0" i="0" dirty="0">
                <a:solidFill>
                  <a:srgbClr val="414141"/>
                </a:solidFill>
                <a:effectLst/>
                <a:latin typeface="Merriweather Sans"/>
              </a:rPr>
              <a:t> framework to test software applications.</a:t>
            </a:r>
          </a:p>
          <a:p>
            <a:pPr algn="l">
              <a:buFont typeface="Arial" panose="020B0604020202020204" pitchFamily="34" charset="0"/>
              <a:buChar char="•"/>
            </a:pPr>
            <a:r>
              <a:rPr lang="en-US" b="0" i="0" dirty="0" err="1">
                <a:solidFill>
                  <a:srgbClr val="414141"/>
                </a:solidFill>
                <a:effectLst/>
                <a:latin typeface="Merriweather Sans"/>
              </a:rPr>
              <a:t>MSTest</a:t>
            </a:r>
            <a:r>
              <a:rPr lang="en-US" b="0" i="0" dirty="0">
                <a:solidFill>
                  <a:srgbClr val="414141"/>
                </a:solidFill>
                <a:effectLst/>
                <a:latin typeface="Merriweather Sans"/>
              </a:rPr>
              <a:t> is a number-one open-source test framework that is shipped along with the Visual Studio IDE. </a:t>
            </a:r>
          </a:p>
          <a:p>
            <a:pPr algn="l">
              <a:buFont typeface="Arial" panose="020B0604020202020204" pitchFamily="34" charset="0"/>
              <a:buChar char="•"/>
            </a:pPr>
            <a:r>
              <a:rPr lang="en-US" b="0" i="0" dirty="0">
                <a:solidFill>
                  <a:srgbClr val="414141"/>
                </a:solidFill>
                <a:effectLst/>
                <a:latin typeface="Merriweather Sans"/>
              </a:rPr>
              <a:t>It is also referred to as the Unit Testing Framework.</a:t>
            </a:r>
          </a:p>
          <a:p>
            <a:pPr algn="l">
              <a:buFont typeface="Arial" panose="020B0604020202020204" pitchFamily="34" charset="0"/>
              <a:buChar char="•"/>
            </a:pPr>
            <a:r>
              <a:rPr lang="en-US" b="0" i="0" dirty="0">
                <a:solidFill>
                  <a:srgbClr val="414141"/>
                </a:solidFill>
                <a:effectLst/>
                <a:latin typeface="Merriweather Sans"/>
              </a:rPr>
              <a:t> However, </a:t>
            </a:r>
            <a:r>
              <a:rPr lang="en-US" b="0" i="0" dirty="0" err="1">
                <a:solidFill>
                  <a:srgbClr val="414141"/>
                </a:solidFill>
                <a:effectLst/>
                <a:latin typeface="Merriweather Sans"/>
              </a:rPr>
              <a:t>MSTest</a:t>
            </a:r>
            <a:r>
              <a:rPr lang="en-US" b="0" i="0" dirty="0">
                <a:solidFill>
                  <a:srgbClr val="414141"/>
                </a:solidFill>
                <a:effectLst/>
                <a:latin typeface="Merriweather Sans"/>
              </a:rPr>
              <a:t> is the same within the developer community.</a:t>
            </a:r>
          </a:p>
          <a:p>
            <a:endParaRPr lang="en-IN" dirty="0"/>
          </a:p>
        </p:txBody>
      </p:sp>
    </p:spTree>
    <p:extLst>
      <p:ext uri="{BB962C8B-B14F-4D97-AF65-F5344CB8AC3E}">
        <p14:creationId xmlns:p14="http://schemas.microsoft.com/office/powerpoint/2010/main" val="1784572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1068</TotalTime>
  <Words>4452</Words>
  <Application>Microsoft Office PowerPoint</Application>
  <PresentationFormat>Widescreen</PresentationFormat>
  <Paragraphs>409</Paragraphs>
  <Slides>58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58</vt:i4>
      </vt:variant>
    </vt:vector>
  </HeadingPairs>
  <TitlesOfParts>
    <vt:vector size="67" baseType="lpstr">
      <vt:lpstr>Arial</vt:lpstr>
      <vt:lpstr>Calibri</vt:lpstr>
      <vt:lpstr>Calibri Light</vt:lpstr>
      <vt:lpstr>Merriweather Sans</vt:lpstr>
      <vt:lpstr>open sans</vt:lpstr>
      <vt:lpstr>Roboto</vt:lpstr>
      <vt:lpstr>Solomon-Sans-Normal</vt:lpstr>
      <vt:lpstr>Source Sans Pro</vt:lpstr>
      <vt:lpstr>Office Theme</vt:lpstr>
      <vt:lpstr>Testing</vt:lpstr>
      <vt:lpstr>Software Testing </vt:lpstr>
      <vt:lpstr>Benefits Of Software Testing </vt:lpstr>
      <vt:lpstr>Types of software testing </vt:lpstr>
      <vt:lpstr>Benefits of Automated Testing </vt:lpstr>
      <vt:lpstr>Types of Automated Testing</vt:lpstr>
      <vt:lpstr>Fundamentals of Unit Testing</vt:lpstr>
      <vt:lpstr>Unit Testing Tools</vt:lpstr>
      <vt:lpstr>Unit Testing Tools</vt:lpstr>
      <vt:lpstr>Unit Testing </vt:lpstr>
      <vt:lpstr>Unit Testing </vt:lpstr>
      <vt:lpstr>Unit Tests</vt:lpstr>
      <vt:lpstr>Structural Technique </vt:lpstr>
      <vt:lpstr>Structural Technique </vt:lpstr>
      <vt:lpstr>Functional Testing</vt:lpstr>
      <vt:lpstr>Error Based Techniques</vt:lpstr>
      <vt:lpstr>Mocking Frameworks</vt:lpstr>
      <vt:lpstr> SOLID principles </vt:lpstr>
      <vt:lpstr> SOLID principles </vt:lpstr>
      <vt:lpstr>Single Responsibility Principle</vt:lpstr>
      <vt:lpstr>Single Responsibility Principle</vt:lpstr>
      <vt:lpstr>Open-Closed Principle</vt:lpstr>
      <vt:lpstr>Open-Closed Principle</vt:lpstr>
      <vt:lpstr>Liskov Substitution Principle</vt:lpstr>
      <vt:lpstr>Interface Segregation Principle </vt:lpstr>
      <vt:lpstr>Interface Segregation Principle </vt:lpstr>
      <vt:lpstr>Dependency Inversion Principle</vt:lpstr>
      <vt:lpstr>Dependency Inversion Principle</vt:lpstr>
      <vt:lpstr>Advantages </vt:lpstr>
      <vt:lpstr>Advantages </vt:lpstr>
      <vt:lpstr>Dependency Injection</vt:lpstr>
      <vt:lpstr>Dependency Injection</vt:lpstr>
      <vt:lpstr>Types of DI</vt:lpstr>
      <vt:lpstr>Constructor injection</vt:lpstr>
      <vt:lpstr>Constructor injection</vt:lpstr>
      <vt:lpstr>Constructor injection</vt:lpstr>
      <vt:lpstr>Constructor injection</vt:lpstr>
      <vt:lpstr>DI using Setter or Property Injection</vt:lpstr>
      <vt:lpstr>DI using Setter or Property Injection</vt:lpstr>
      <vt:lpstr>DI using Method Injection</vt:lpstr>
      <vt:lpstr>DI using Method Injection</vt:lpstr>
      <vt:lpstr>DI using Method Injection</vt:lpstr>
      <vt:lpstr>DI using Method Injection</vt:lpstr>
      <vt:lpstr> TestFixtureSetUp and TestFixtureTearDown </vt:lpstr>
      <vt:lpstr>TestFixtureSetUp and TestFixtureTearDown</vt:lpstr>
      <vt:lpstr>Mocking in Unit Testing</vt:lpstr>
      <vt:lpstr>Mocking in Unit Testing</vt:lpstr>
      <vt:lpstr>Isolation Framework</vt:lpstr>
      <vt:lpstr>Isolation Framework</vt:lpstr>
      <vt:lpstr>Isolation Framework</vt:lpstr>
      <vt:lpstr>Code Coverage</vt:lpstr>
      <vt:lpstr>Code Coverage Tools </vt:lpstr>
      <vt:lpstr>TDD</vt:lpstr>
      <vt:lpstr>Advantages of TDD</vt:lpstr>
      <vt:lpstr>Tests Coverage</vt:lpstr>
      <vt:lpstr>Role of Test Coverage</vt:lpstr>
      <vt:lpstr>Tests Coverage</vt:lpstr>
      <vt:lpstr>Tests Coverage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dc:title>
  <dc:creator>KRISHNA DESHPANDE</dc:creator>
  <cp:lastModifiedBy>KRISHNA DESHPANDE</cp:lastModifiedBy>
  <cp:revision>29</cp:revision>
  <dcterms:created xsi:type="dcterms:W3CDTF">2021-03-14T16:21:00Z</dcterms:created>
  <dcterms:modified xsi:type="dcterms:W3CDTF">2022-05-26T04:11:55Z</dcterms:modified>
</cp:coreProperties>
</file>