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3F06-9ABA-00F9-37AE-E61FBC60A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EF0CF1-C9B6-5C3F-91A8-CA378CAF2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2F26DE-A33B-A86B-1377-B6F33DE7BB72}"/>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6B2778C4-09F6-98C1-A612-F73F90BE0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E635B-A02E-E7B0-4301-E7805E7CB3F7}"/>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188856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83C5-DA62-ED7E-58D4-D59C8EABB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7EE429-0CA9-0EBC-F1DA-380CC93D8A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227DC-AB35-5616-1ADB-5B85E16B3292}"/>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C7123CF0-BD31-3A09-196B-0768CA04A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C01A5-F3B4-C073-DC1E-267265CBD853}"/>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33819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4F0F3C-4334-4F41-D659-FFD967716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25979-B8EF-D060-87E4-1FA934159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B5B81-CF68-DB62-5BB2-47B00376C0D0}"/>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1E19F8D5-9880-096C-C06D-FCDE6FF91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7F96D-9D4E-EEB6-4413-B14B19947892}"/>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310717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C20B-7602-500D-F5C9-DF879E5581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29A04-8379-A40B-F4F7-65CBD6286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C9257-2A96-B5A5-E224-6F825DFBE837}"/>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393A459E-BECD-17F2-67C6-D45F34D1D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F734C-B9D5-532A-0B59-8FEAC1CEA497}"/>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294243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7BD6-D349-230E-696E-0147B53A5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BE102D-35AB-1649-207B-9B84F5913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4899F-01F0-3B7B-56B6-6D0785B226F9}"/>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926A10B2-931D-774F-839D-A6282A394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2E464-CA0E-E21E-CB39-A505254FC96C}"/>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74868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4B3F-DF53-5C2E-B1C5-F9A255A99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11473-E6C7-0828-77D2-49E3C55C2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BE50B9-A2EF-6D5A-0535-D88FD6961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A73C2B-DD97-9C50-809F-31324EB39C60}"/>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6" name="Footer Placeholder 5">
            <a:extLst>
              <a:ext uri="{FF2B5EF4-FFF2-40B4-BE49-F238E27FC236}">
                <a16:creationId xmlns:a16="http://schemas.microsoft.com/office/drawing/2014/main" id="{322A5612-DDF6-E41B-518B-28FDC0E6E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2EEDC-5FF2-41A7-CB8E-62B47DF9757A}"/>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351835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BE48-95F8-1E55-33E1-94818F96D4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E66DF-A486-BB96-D45E-9D1D7B8A7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10F3D-6E40-1C8A-3DB7-15BB4742B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F7003E-BFFA-CBB4-7731-C6F64B6E2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FA3CB-83C2-4822-F132-C520E6849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298DEE-4F44-EAE9-1693-1F0AEC387780}"/>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8" name="Footer Placeholder 7">
            <a:extLst>
              <a:ext uri="{FF2B5EF4-FFF2-40B4-BE49-F238E27FC236}">
                <a16:creationId xmlns:a16="http://schemas.microsoft.com/office/drawing/2014/main" id="{21722164-BEBA-ABD3-C320-1961B80771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31D68D-9253-16EC-F0E3-984BD68DF416}"/>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422198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41DE-042F-F453-891A-05ED080A84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B5FE05-C799-A0C6-ABB3-8D0210290859}"/>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4" name="Footer Placeholder 3">
            <a:extLst>
              <a:ext uri="{FF2B5EF4-FFF2-40B4-BE49-F238E27FC236}">
                <a16:creationId xmlns:a16="http://schemas.microsoft.com/office/drawing/2014/main" id="{D3A0CD0D-649D-7A1F-0CF1-144AE4D01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4AE442-01CE-8A41-3F9C-65FF59C637A2}"/>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311629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FD53B-D138-DE62-3F3D-0BCBD16FECCA}"/>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3" name="Footer Placeholder 2">
            <a:extLst>
              <a:ext uri="{FF2B5EF4-FFF2-40B4-BE49-F238E27FC236}">
                <a16:creationId xmlns:a16="http://schemas.microsoft.com/office/drawing/2014/main" id="{84734533-F878-FA28-2784-6A63F5415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A81B1D-BD2A-2848-E6C1-E17F5F4489CE}"/>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101731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EAEA-A341-013B-8679-649D96D21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70E470-5ABA-1426-765E-ED28CC469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0BD25-5422-8D92-51F1-1B33C0086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F4B2C-3DD5-76B4-ED72-C181EDD188D4}"/>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6" name="Footer Placeholder 5">
            <a:extLst>
              <a:ext uri="{FF2B5EF4-FFF2-40B4-BE49-F238E27FC236}">
                <a16:creationId xmlns:a16="http://schemas.microsoft.com/office/drawing/2014/main" id="{B4B124C6-46F5-7230-E818-B98C9011C2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45FFD-DC86-566E-D7D9-5AAF51203AE9}"/>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116447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BE30-ADC1-DF49-94B3-94092AFC2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2405E4-C8FC-07E2-B2F3-6A2151990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D3F48D-6019-4440-F3CD-1738FC5C2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C5AD8-F47C-2C6B-BF17-8F01CBC6CCA3}"/>
              </a:ext>
            </a:extLst>
          </p:cNvPr>
          <p:cNvSpPr>
            <a:spLocks noGrp="1"/>
          </p:cNvSpPr>
          <p:nvPr>
            <p:ph type="dt" sz="half" idx="10"/>
          </p:nvPr>
        </p:nvSpPr>
        <p:spPr/>
        <p:txBody>
          <a:bodyPr/>
          <a:lstStyle/>
          <a:p>
            <a:fld id="{98E19E3F-E9AA-4A97-8C27-1C840ABAAC57}" type="datetimeFigureOut">
              <a:rPr lang="en-IN" smtClean="0"/>
              <a:t>17-02-2023</a:t>
            </a:fld>
            <a:endParaRPr lang="en-IN"/>
          </a:p>
        </p:txBody>
      </p:sp>
      <p:sp>
        <p:nvSpPr>
          <p:cNvPr id="6" name="Footer Placeholder 5">
            <a:extLst>
              <a:ext uri="{FF2B5EF4-FFF2-40B4-BE49-F238E27FC236}">
                <a16:creationId xmlns:a16="http://schemas.microsoft.com/office/drawing/2014/main" id="{1347CD93-0E71-16D2-13E8-5F754411B2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79146-B5A2-FE82-826A-63F91C7B558E}"/>
              </a:ext>
            </a:extLst>
          </p:cNvPr>
          <p:cNvSpPr>
            <a:spLocks noGrp="1"/>
          </p:cNvSpPr>
          <p:nvPr>
            <p:ph type="sldNum" sz="quarter" idx="12"/>
          </p:nvPr>
        </p:nvSpPr>
        <p:spPr/>
        <p:txBody>
          <a:bodyPr/>
          <a:lstStyle/>
          <a:p>
            <a:fld id="{CD333D62-A316-402C-9BD3-C35C59741368}" type="slidenum">
              <a:rPr lang="en-IN" smtClean="0"/>
              <a:t>‹#›</a:t>
            </a:fld>
            <a:endParaRPr lang="en-IN"/>
          </a:p>
        </p:txBody>
      </p:sp>
    </p:spTree>
    <p:extLst>
      <p:ext uri="{BB962C8B-B14F-4D97-AF65-F5344CB8AC3E}">
        <p14:creationId xmlns:p14="http://schemas.microsoft.com/office/powerpoint/2010/main" val="12740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7A291-2563-ADA9-5673-CD0F488AA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0C7C44-5B78-5781-0510-10F036A96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3E08D-8BE3-A199-330E-0FBE2551A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19E3F-E9AA-4A97-8C27-1C840ABAAC57}" type="datetimeFigureOut">
              <a:rPr lang="en-IN" smtClean="0"/>
              <a:t>17-02-2023</a:t>
            </a:fld>
            <a:endParaRPr lang="en-IN"/>
          </a:p>
        </p:txBody>
      </p:sp>
      <p:sp>
        <p:nvSpPr>
          <p:cNvPr id="5" name="Footer Placeholder 4">
            <a:extLst>
              <a:ext uri="{FF2B5EF4-FFF2-40B4-BE49-F238E27FC236}">
                <a16:creationId xmlns:a16="http://schemas.microsoft.com/office/drawing/2014/main" id="{07C66934-36CF-1ADD-9F7F-2DD30FAD6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F5EF1B-9B97-C773-213A-1C7A15405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3D62-A316-402C-9BD3-C35C59741368}" type="slidenum">
              <a:rPr lang="en-IN" smtClean="0"/>
              <a:t>‹#›</a:t>
            </a:fld>
            <a:endParaRPr lang="en-IN"/>
          </a:p>
        </p:txBody>
      </p:sp>
    </p:spTree>
    <p:extLst>
      <p:ext uri="{BB962C8B-B14F-4D97-AF65-F5344CB8AC3E}">
        <p14:creationId xmlns:p14="http://schemas.microsoft.com/office/powerpoint/2010/main" val="1340737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eflectionsofthevoid.com/2018/01/links-of-day-11012018-two-machine.html"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r.wikipedia.org/wiki/Minnet"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1.xml"/><Relationship Id="rId4" Type="http://schemas.openxmlformats.org/officeDocument/2006/relationships/hyperlink" Target="http://www.learningahoy.com/2018/01/data-collection-in-ecse.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786773C1-C41D-8C4F-F16B-07B2505BC616}"/>
              </a:ext>
            </a:extLst>
          </p:cNvPr>
          <p:cNvSpPr txBox="1">
            <a:spLocks/>
          </p:cNvSpPr>
          <p:nvPr/>
        </p:nvSpPr>
        <p:spPr>
          <a:xfrm>
            <a:off x="466531" y="138534"/>
            <a:ext cx="11504646" cy="17835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cs typeface="Times New Roman" panose="02020603050405020304" pitchFamily="18" charset="0"/>
              </a:rPr>
              <a:t>Analyzing Customer Churn in Telecom Company</a:t>
            </a:r>
            <a:endParaRPr lang="en-IN" dirty="0">
              <a:cs typeface="Times New Roman" panose="02020603050405020304" pitchFamily="18" charset="0"/>
            </a:endParaRPr>
          </a:p>
        </p:txBody>
      </p:sp>
      <p:sp>
        <p:nvSpPr>
          <p:cNvPr id="9" name="TextBox 8">
            <a:extLst>
              <a:ext uri="{FF2B5EF4-FFF2-40B4-BE49-F238E27FC236}">
                <a16:creationId xmlns:a16="http://schemas.microsoft.com/office/drawing/2014/main" id="{33CFD663-6359-B1C4-ACF0-DCE0300A4293}"/>
              </a:ext>
            </a:extLst>
          </p:cNvPr>
          <p:cNvSpPr txBox="1"/>
          <p:nvPr/>
        </p:nvSpPr>
        <p:spPr>
          <a:xfrm>
            <a:off x="598716" y="2289017"/>
            <a:ext cx="6963748" cy="830997"/>
          </a:xfrm>
          <a:prstGeom prst="rect">
            <a:avLst/>
          </a:prstGeom>
          <a:noFill/>
        </p:spPr>
        <p:txBody>
          <a:bodyPr wrap="square" rtlCol="0">
            <a:spAutoFit/>
          </a:bodyPr>
          <a:lstStyle/>
          <a:p>
            <a:r>
              <a:rPr lang="en-IN" sz="4800" dirty="0"/>
              <a:t>Machine Learning Project</a:t>
            </a:r>
          </a:p>
        </p:txBody>
      </p:sp>
      <p:sp>
        <p:nvSpPr>
          <p:cNvPr id="10" name="TextBox 9">
            <a:extLst>
              <a:ext uri="{FF2B5EF4-FFF2-40B4-BE49-F238E27FC236}">
                <a16:creationId xmlns:a16="http://schemas.microsoft.com/office/drawing/2014/main" id="{C4C87DAA-203D-B7CC-A2CB-8A71BD6B495E}"/>
              </a:ext>
            </a:extLst>
          </p:cNvPr>
          <p:cNvSpPr txBox="1"/>
          <p:nvPr/>
        </p:nvSpPr>
        <p:spPr>
          <a:xfrm>
            <a:off x="598716" y="4303573"/>
            <a:ext cx="3676815" cy="1169551"/>
          </a:xfrm>
          <a:prstGeom prst="rect">
            <a:avLst/>
          </a:prstGeom>
          <a:noFill/>
        </p:spPr>
        <p:txBody>
          <a:bodyPr wrap="square" rtlCol="0">
            <a:spAutoFit/>
          </a:bodyPr>
          <a:lstStyle/>
          <a:p>
            <a:r>
              <a:rPr lang="en-IN" sz="3500" dirty="0"/>
              <a:t>Done by:</a:t>
            </a:r>
          </a:p>
          <a:p>
            <a:r>
              <a:rPr lang="en-IN" sz="3500" dirty="0"/>
              <a:t>Basava Sanketh BN</a:t>
            </a:r>
          </a:p>
        </p:txBody>
      </p:sp>
      <p:pic>
        <p:nvPicPr>
          <p:cNvPr id="12" name="Picture 11">
            <a:extLst>
              <a:ext uri="{FF2B5EF4-FFF2-40B4-BE49-F238E27FC236}">
                <a16:creationId xmlns:a16="http://schemas.microsoft.com/office/drawing/2014/main" id="{61B0B95A-2647-29BA-9EC5-98FE44742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91120"/>
            <a:ext cx="5794310" cy="2651021"/>
          </a:xfrm>
          <a:prstGeom prst="rect">
            <a:avLst/>
          </a:prstGeom>
        </p:spPr>
      </p:pic>
    </p:spTree>
    <p:extLst>
      <p:ext uri="{BB962C8B-B14F-4D97-AF65-F5344CB8AC3E}">
        <p14:creationId xmlns:p14="http://schemas.microsoft.com/office/powerpoint/2010/main" val="205778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231710" y="251927"/>
            <a:ext cx="10515600" cy="822941"/>
          </a:xfrm>
        </p:spPr>
        <p:txBody>
          <a:bodyPr>
            <a:normAutofit fontScale="90000"/>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EAC6E8B-2311-DD1B-B547-05811D2D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8" y="974405"/>
            <a:ext cx="11420669" cy="5631668"/>
          </a:xfrm>
          <a:prstGeom prst="rect">
            <a:avLst/>
          </a:prstGeom>
        </p:spPr>
      </p:pic>
    </p:spTree>
    <p:extLst>
      <p:ext uri="{BB962C8B-B14F-4D97-AF65-F5344CB8AC3E}">
        <p14:creationId xmlns:p14="http://schemas.microsoft.com/office/powerpoint/2010/main" val="78984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399661" y="215195"/>
            <a:ext cx="4107024" cy="822941"/>
          </a:xfrm>
        </p:spPr>
        <p:txBody>
          <a:bodyPr>
            <a:normAutofit fontScale="90000"/>
          </a:bodyPr>
          <a:lstStyle/>
          <a:p>
            <a:r>
              <a:rPr lang="en-IN" sz="5400" b="1" dirty="0"/>
              <a:t>Model building</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429985" y="1038136"/>
            <a:ext cx="6548536" cy="5604669"/>
          </a:xfrm>
        </p:spPr>
        <p:txBody>
          <a:bodyPr>
            <a:normAutofit fontScale="92500" lnSpcReduction="10000"/>
          </a:bodyPr>
          <a:lstStyle/>
          <a:p>
            <a:pPr algn="just">
              <a:lnSpc>
                <a:spcPct val="150000"/>
              </a:lnSpc>
            </a:pPr>
            <a:r>
              <a:rPr lang="en-US" sz="2000" dirty="0">
                <a:latin typeface="+mj-lt"/>
              </a:rPr>
              <a:t>Machine learning algorithms are powerful tools for analyzing data. </a:t>
            </a:r>
          </a:p>
          <a:p>
            <a:pPr algn="just">
              <a:lnSpc>
                <a:spcPct val="150000"/>
              </a:lnSpc>
            </a:pPr>
            <a:r>
              <a:rPr lang="en-US" sz="2000" dirty="0">
                <a:latin typeface="+mj-lt"/>
              </a:rPr>
              <a:t>In this project, machine learning algorithms will be used to analyze the data and identify patterns and trends that could explain customer churn.</a:t>
            </a:r>
          </a:p>
          <a:p>
            <a:pPr algn="just">
              <a:lnSpc>
                <a:spcPct val="150000"/>
              </a:lnSpc>
            </a:pPr>
            <a:r>
              <a:rPr lang="en-US" sz="2000" dirty="0">
                <a:latin typeface="+mj-lt"/>
              </a:rPr>
              <a:t> Various algorithms such as logistic regression, decision trees, SVM, and random forests will be used to build models that can predict customer churn.</a:t>
            </a:r>
          </a:p>
          <a:p>
            <a:pPr algn="just">
              <a:lnSpc>
                <a:spcPct val="150000"/>
              </a:lnSpc>
            </a:pPr>
            <a:r>
              <a:rPr lang="en-US" sz="2000" dirty="0">
                <a:latin typeface="+mj-lt"/>
              </a:rPr>
              <a:t>The models will be evaluated using various metrics such as accuracy, precision, and recall.</a:t>
            </a:r>
          </a:p>
          <a:p>
            <a:pPr algn="just">
              <a:lnSpc>
                <a:spcPct val="170000"/>
              </a:lnSpc>
            </a:pPr>
            <a:r>
              <a:rPr lang="en-IN" sz="2000" dirty="0">
                <a:latin typeface="+mj-lt"/>
              </a:rPr>
              <a:t>Then I have trained models and finally selected the best model (</a:t>
            </a:r>
            <a:r>
              <a:rPr lang="en-US" sz="2000" dirty="0">
                <a:latin typeface="+mj-lt"/>
              </a:rPr>
              <a:t>logistic regression</a:t>
            </a:r>
            <a:r>
              <a:rPr lang="en-IN" sz="2000" dirty="0">
                <a:latin typeface="+mj-lt"/>
              </a:rPr>
              <a:t>)</a:t>
            </a:r>
          </a:p>
          <a:p>
            <a:pPr algn="just">
              <a:lnSpc>
                <a:spcPct val="150000"/>
              </a:lnSpc>
            </a:pPr>
            <a:endParaRPr lang="en-IN" sz="2000"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D56AEDF-72D5-E89C-E280-449290C8BA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08506" y="1144588"/>
            <a:ext cx="4609322" cy="4627983"/>
          </a:xfrm>
          <a:prstGeom prst="rect">
            <a:avLst/>
          </a:prstGeom>
        </p:spPr>
      </p:pic>
    </p:spTree>
    <p:extLst>
      <p:ext uri="{BB962C8B-B14F-4D97-AF65-F5344CB8AC3E}">
        <p14:creationId xmlns:p14="http://schemas.microsoft.com/office/powerpoint/2010/main" val="38831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483637" y="365125"/>
            <a:ext cx="10515600" cy="1325563"/>
          </a:xfrm>
        </p:spPr>
        <p:txBody>
          <a:bodyPr>
            <a:normAutofit/>
          </a:bodyPr>
          <a:lstStyle/>
          <a:p>
            <a:r>
              <a:rPr lang="en-IN" sz="5400" b="1" dirty="0"/>
              <a:t>Model Evaluation</a:t>
            </a:r>
          </a:p>
        </p:txBody>
      </p:sp>
      <p:sp>
        <p:nvSpPr>
          <p:cNvPr id="3" name="Content Placeholder 2">
            <a:extLst>
              <a:ext uri="{FF2B5EF4-FFF2-40B4-BE49-F238E27FC236}">
                <a16:creationId xmlns:a16="http://schemas.microsoft.com/office/drawing/2014/main" id="{A9823999-F9F8-34F2-2478-3E1F4A89C394}"/>
              </a:ext>
            </a:extLst>
          </p:cNvPr>
          <p:cNvSpPr>
            <a:spLocks noGrp="1"/>
          </p:cNvSpPr>
          <p:nvPr>
            <p:ph idx="1"/>
          </p:nvPr>
        </p:nvSpPr>
        <p:spPr>
          <a:xfrm>
            <a:off x="602463" y="1548883"/>
            <a:ext cx="5257800" cy="3666930"/>
          </a:xfrm>
        </p:spPr>
        <p:txBody>
          <a:bodyPr>
            <a:normAutofit fontScale="92500" lnSpcReduction="10000"/>
          </a:bodyPr>
          <a:lstStyle/>
          <a:p>
            <a:pPr>
              <a:lnSpc>
                <a:spcPct val="150000"/>
              </a:lnSpc>
              <a:buFont typeface="Arial" panose="020B0604020202020204" pitchFamily="34" charset="0"/>
              <a:buChar char="•"/>
            </a:pPr>
            <a:r>
              <a:rPr lang="en-US" b="0" i="0" dirty="0">
                <a:effectLst/>
                <a:latin typeface="+mj-lt"/>
              </a:rPr>
              <a:t>Evaluating the models performance using metrics such as accuracy, precision</a:t>
            </a:r>
            <a:r>
              <a:rPr lang="en-US" dirty="0">
                <a:latin typeface="+mj-lt"/>
              </a:rPr>
              <a:t> and</a:t>
            </a:r>
            <a:r>
              <a:rPr lang="en-US" b="0" i="0" dirty="0">
                <a:effectLst/>
                <a:latin typeface="+mj-lt"/>
              </a:rPr>
              <a:t> recall.</a:t>
            </a:r>
          </a:p>
          <a:p>
            <a:pPr>
              <a:lnSpc>
                <a:spcPct val="150000"/>
              </a:lnSpc>
              <a:buFont typeface="Arial" panose="020B0604020202020204" pitchFamily="34" charset="0"/>
              <a:buChar char="•"/>
            </a:pPr>
            <a:r>
              <a:rPr lang="en-US" b="0" i="0" dirty="0">
                <a:effectLst/>
                <a:latin typeface="+mj-lt"/>
              </a:rPr>
              <a:t>Interpreting the results and providing insights on the reasons for customer churn.</a:t>
            </a:r>
          </a:p>
          <a:p>
            <a:pPr>
              <a:lnSpc>
                <a:spcPct val="150000"/>
              </a:lnSpc>
            </a:pPr>
            <a:endParaRPr lang="en-IN" dirty="0"/>
          </a:p>
          <a:p>
            <a:pPr>
              <a:lnSpc>
                <a:spcPct val="150000"/>
              </a:lnSpc>
            </a:pPr>
            <a:endParaRPr lang="en-IN" dirty="0"/>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D68F8AC-FEB8-5C6A-4773-31323C978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535" y="1763487"/>
            <a:ext cx="5645021" cy="3666930"/>
          </a:xfrm>
          <a:prstGeom prst="rect">
            <a:avLst/>
          </a:prstGeom>
        </p:spPr>
      </p:pic>
    </p:spTree>
    <p:extLst>
      <p:ext uri="{BB962C8B-B14F-4D97-AF65-F5344CB8AC3E}">
        <p14:creationId xmlns:p14="http://schemas.microsoft.com/office/powerpoint/2010/main" val="131640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390331" y="65218"/>
            <a:ext cx="3425890" cy="894557"/>
          </a:xfrm>
        </p:spPr>
        <p:txBody>
          <a:bodyPr>
            <a:normAutofit/>
          </a:bodyPr>
          <a:lstStyle/>
          <a:p>
            <a:pPr algn="just"/>
            <a:r>
              <a:rPr lang="en-US" sz="5400" dirty="0"/>
              <a:t>Conclusion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a:extLst>
              <a:ext uri="{FF2B5EF4-FFF2-40B4-BE49-F238E27FC236}">
                <a16:creationId xmlns:a16="http://schemas.microsoft.com/office/drawing/2014/main" id="{A271337E-E6AC-F076-3555-7E11734CF57A}"/>
              </a:ext>
            </a:extLst>
          </p:cNvPr>
          <p:cNvSpPr>
            <a:spLocks noGrp="1"/>
          </p:cNvSpPr>
          <p:nvPr>
            <p:ph idx="1"/>
          </p:nvPr>
        </p:nvSpPr>
        <p:spPr>
          <a:xfrm>
            <a:off x="390331" y="898767"/>
            <a:ext cx="11375572" cy="5828603"/>
          </a:xfrm>
        </p:spPr>
        <p:txBody>
          <a:bodyPr>
            <a:noAutofit/>
          </a:bodyPr>
          <a:lstStyle/>
          <a:p>
            <a:pPr>
              <a:lnSpc>
                <a:spcPct val="100000"/>
              </a:lnSpc>
            </a:pPr>
            <a:r>
              <a:rPr lang="en-US" sz="1700" dirty="0">
                <a:solidFill>
                  <a:srgbClr val="000000"/>
                </a:solidFill>
                <a:effectLst/>
                <a:latin typeface="+mj-lt"/>
              </a:rPr>
              <a:t>After running the code, we obtain the Accuracy, precision and Recall scores of all the models. We can then choose the best model to make predictions on new data.</a:t>
            </a:r>
          </a:p>
          <a:p>
            <a:pPr>
              <a:lnSpc>
                <a:spcPct val="100000"/>
              </a:lnSpc>
            </a:pPr>
            <a:r>
              <a:rPr lang="en-US" sz="1700" dirty="0">
                <a:solidFill>
                  <a:srgbClr val="000000"/>
                </a:solidFill>
                <a:effectLst/>
                <a:latin typeface="+mj-lt"/>
              </a:rPr>
              <a:t>From the data visualization, we can see that the customers who have opted for a shorter contract period have a higher churn rate. Similarly, customers who have opted for fiber optic internet service and electronic check payment method also have a higher churn rate. On the other hand, customers who have opted for a longer contract period and automatic payment method have a lower churn rate</a:t>
            </a:r>
          </a:p>
          <a:p>
            <a:pPr algn="l"/>
            <a:r>
              <a:rPr lang="en-US" sz="1700" b="0" i="0" dirty="0">
                <a:solidFill>
                  <a:schemeClr val="tx1">
                    <a:lumMod val="95000"/>
                    <a:lumOff val="5000"/>
                  </a:schemeClr>
                </a:solidFill>
                <a:effectLst/>
                <a:latin typeface="+mj-lt"/>
              </a:rPr>
              <a:t>Some of the potential factors that could be contributing to customer churn in a telecom company include:</a:t>
            </a:r>
          </a:p>
          <a:p>
            <a:pPr algn="l">
              <a:buFont typeface="+mj-lt"/>
              <a:buAutoNum type="arabicPeriod"/>
            </a:pPr>
            <a:r>
              <a:rPr lang="en-US" sz="1700" b="0" i="0" dirty="0">
                <a:solidFill>
                  <a:schemeClr val="tx1">
                    <a:lumMod val="95000"/>
                    <a:lumOff val="5000"/>
                  </a:schemeClr>
                </a:solidFill>
                <a:effectLst/>
                <a:latin typeface="+mj-lt"/>
              </a:rPr>
              <a:t>Poor customer service or support</a:t>
            </a:r>
          </a:p>
          <a:p>
            <a:pPr algn="l">
              <a:buFont typeface="+mj-lt"/>
              <a:buAutoNum type="arabicPeriod"/>
            </a:pPr>
            <a:r>
              <a:rPr lang="en-US" sz="1700" b="0" i="0" dirty="0">
                <a:solidFill>
                  <a:schemeClr val="tx1">
                    <a:lumMod val="95000"/>
                    <a:lumOff val="5000"/>
                  </a:schemeClr>
                </a:solidFill>
                <a:effectLst/>
                <a:latin typeface="+mj-lt"/>
              </a:rPr>
              <a:t>High prices or billing issues</a:t>
            </a:r>
          </a:p>
          <a:p>
            <a:pPr algn="l">
              <a:buFont typeface="+mj-lt"/>
              <a:buAutoNum type="arabicPeriod"/>
            </a:pPr>
            <a:r>
              <a:rPr lang="en-US" sz="1700" b="0" i="0" dirty="0">
                <a:solidFill>
                  <a:schemeClr val="tx1">
                    <a:lumMod val="95000"/>
                    <a:lumOff val="5000"/>
                  </a:schemeClr>
                </a:solidFill>
                <a:effectLst/>
                <a:latin typeface="+mj-lt"/>
              </a:rPr>
              <a:t>Network quality or coverage issues</a:t>
            </a:r>
          </a:p>
          <a:p>
            <a:pPr algn="l">
              <a:buFont typeface="+mj-lt"/>
              <a:buAutoNum type="arabicPeriod"/>
            </a:pPr>
            <a:r>
              <a:rPr lang="en-US" sz="1700" b="0" i="0" dirty="0">
                <a:solidFill>
                  <a:schemeClr val="tx1">
                    <a:lumMod val="95000"/>
                    <a:lumOff val="5000"/>
                  </a:schemeClr>
                </a:solidFill>
                <a:effectLst/>
                <a:latin typeface="+mj-lt"/>
              </a:rPr>
              <a:t>Limited service or product offerings</a:t>
            </a:r>
          </a:p>
          <a:p>
            <a:pPr algn="l">
              <a:buFont typeface="+mj-lt"/>
              <a:buAutoNum type="arabicPeriod"/>
            </a:pPr>
            <a:r>
              <a:rPr lang="en-US" sz="1700" b="0" i="0" dirty="0">
                <a:solidFill>
                  <a:schemeClr val="tx1">
                    <a:lumMod val="95000"/>
                    <a:lumOff val="5000"/>
                  </a:schemeClr>
                </a:solidFill>
                <a:effectLst/>
                <a:latin typeface="+mj-lt"/>
              </a:rPr>
              <a:t>Contract or commitment terms</a:t>
            </a:r>
            <a:endParaRPr lang="en-US" sz="1700" dirty="0">
              <a:solidFill>
                <a:srgbClr val="000000"/>
              </a:solidFill>
              <a:effectLst/>
              <a:latin typeface="+mj-lt"/>
            </a:endParaRPr>
          </a:p>
          <a:p>
            <a:pPr>
              <a:lnSpc>
                <a:spcPct val="100000"/>
              </a:lnSpc>
            </a:pPr>
            <a:r>
              <a:rPr lang="en-US" sz="1700" dirty="0">
                <a:solidFill>
                  <a:srgbClr val="000000"/>
                </a:solidFill>
                <a:effectLst/>
                <a:latin typeface="+mj-lt"/>
              </a:rPr>
              <a:t>Based on the results of the machine learning models, the Logistic regression performs the best with an accuracy score of 81.7%</a:t>
            </a:r>
          </a:p>
          <a:p>
            <a:pPr>
              <a:lnSpc>
                <a:spcPct val="100000"/>
              </a:lnSpc>
            </a:pPr>
            <a:r>
              <a:rPr lang="en-US" sz="1700" dirty="0">
                <a:solidFill>
                  <a:srgbClr val="000000"/>
                </a:solidFill>
                <a:effectLst/>
                <a:latin typeface="+mj-lt"/>
              </a:rPr>
              <a:t>In conclusion, the telecom company can reduce the customer churn rate by offering longer contract periods, improving the quality of the fiber optic internet service, and providing more convenient payment methods in electronic check. The Logistic regression model can be used to predict which customers are likely to churn and offer them incentives or discounts to retain them</a:t>
            </a:r>
          </a:p>
          <a:p>
            <a:pPr marL="0" indent="0">
              <a:lnSpc>
                <a:spcPct val="100000"/>
              </a:lnSpc>
              <a:buNone/>
            </a:pPr>
            <a:endParaRPr lang="en-US" sz="1700" dirty="0">
              <a:solidFill>
                <a:srgbClr val="000000"/>
              </a:solidFill>
              <a:effectLst/>
              <a:latin typeface="+mj-lt"/>
            </a:endParaRPr>
          </a:p>
          <a:p>
            <a:pPr algn="just">
              <a:lnSpc>
                <a:spcPct val="170000"/>
              </a:lnSpc>
            </a:pPr>
            <a:endParaRPr lang="en-US" sz="1700" dirty="0">
              <a:solidFill>
                <a:srgbClr val="000000"/>
              </a:solidFill>
              <a:effectLst/>
              <a:latin typeface="+mj-lt"/>
            </a:endParaRPr>
          </a:p>
        </p:txBody>
      </p:sp>
    </p:spTree>
    <p:extLst>
      <p:ext uri="{BB962C8B-B14F-4D97-AF65-F5344CB8AC3E}">
        <p14:creationId xmlns:p14="http://schemas.microsoft.com/office/powerpoint/2010/main" val="428749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57F0E10B-6C42-0E3E-5231-38C3166B13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5883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AF253CA8-CC0A-CA4C-7825-D8BE89898AD5}"/>
              </a:ext>
            </a:extLst>
          </p:cNvPr>
          <p:cNvSpPr txBox="1">
            <a:spLocks/>
          </p:cNvSpPr>
          <p:nvPr/>
        </p:nvSpPr>
        <p:spPr>
          <a:xfrm>
            <a:off x="586273" y="185039"/>
            <a:ext cx="4729066" cy="9373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b="1" dirty="0"/>
              <a:t>Agenda</a:t>
            </a:r>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586273" y="1210603"/>
            <a:ext cx="4909458" cy="546235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buFont typeface="Arial" panose="020B0604020202020204" pitchFamily="34" charset="0"/>
              <a:buChar char="•"/>
            </a:pPr>
            <a:r>
              <a:rPr lang="en-US" sz="3000" dirty="0"/>
              <a:t>Introduction</a:t>
            </a:r>
          </a:p>
          <a:p>
            <a:pPr marL="457200" indent="-457200" algn="just">
              <a:lnSpc>
                <a:spcPct val="150000"/>
              </a:lnSpc>
              <a:buFont typeface="Arial" panose="020B0604020202020204" pitchFamily="34" charset="0"/>
              <a:buChar char="•"/>
            </a:pPr>
            <a:r>
              <a:rPr lang="en-US" sz="3000" dirty="0"/>
              <a:t>Problem Statement</a:t>
            </a:r>
          </a:p>
          <a:p>
            <a:pPr marL="457200" indent="-457200" algn="just">
              <a:lnSpc>
                <a:spcPct val="150000"/>
              </a:lnSpc>
              <a:buFont typeface="Arial" panose="020B0604020202020204" pitchFamily="34" charset="0"/>
              <a:buChar char="•"/>
            </a:pPr>
            <a:r>
              <a:rPr lang="en-IN" sz="3000" dirty="0"/>
              <a:t>Data Collection</a:t>
            </a:r>
          </a:p>
          <a:p>
            <a:pPr marL="457200" indent="-457200" algn="just">
              <a:lnSpc>
                <a:spcPct val="150000"/>
              </a:lnSpc>
              <a:buFont typeface="Arial" panose="020B0604020202020204" pitchFamily="34" charset="0"/>
              <a:buChar char="•"/>
            </a:pPr>
            <a:r>
              <a:rPr lang="en-US" sz="3000" dirty="0"/>
              <a:t>Exploratory Data Analysis</a:t>
            </a:r>
          </a:p>
          <a:p>
            <a:pPr marL="457200" indent="-457200" algn="just">
              <a:lnSpc>
                <a:spcPct val="150000"/>
              </a:lnSpc>
              <a:buFont typeface="Arial" panose="020B0604020202020204" pitchFamily="34" charset="0"/>
              <a:buChar char="•"/>
            </a:pPr>
            <a:r>
              <a:rPr lang="en-IN" sz="3000" dirty="0"/>
              <a:t>Data visualisation</a:t>
            </a:r>
          </a:p>
          <a:p>
            <a:pPr marL="457200" indent="-457200" algn="just">
              <a:lnSpc>
                <a:spcPct val="150000"/>
              </a:lnSpc>
              <a:buFont typeface="Arial" panose="020B0604020202020204" pitchFamily="34" charset="0"/>
              <a:buChar char="•"/>
            </a:pPr>
            <a:r>
              <a:rPr lang="en-IN" sz="3000" dirty="0"/>
              <a:t>Model building</a:t>
            </a:r>
          </a:p>
          <a:p>
            <a:pPr marL="457200" indent="-457200" algn="just">
              <a:lnSpc>
                <a:spcPct val="150000"/>
              </a:lnSpc>
              <a:buFont typeface="Arial" panose="020B0604020202020204" pitchFamily="34" charset="0"/>
              <a:buChar char="•"/>
            </a:pPr>
            <a:r>
              <a:rPr lang="en-IN" sz="3000" dirty="0"/>
              <a:t>Model Evaluation</a:t>
            </a:r>
          </a:p>
          <a:p>
            <a:pPr marL="457200" indent="-457200" algn="just">
              <a:lnSpc>
                <a:spcPct val="150000"/>
              </a:lnSpc>
              <a:buFont typeface="Arial" panose="020B0604020202020204" pitchFamily="34" charset="0"/>
              <a:buChar char="•"/>
            </a:pPr>
            <a:r>
              <a:rPr lang="en-US" sz="3000" dirty="0"/>
              <a:t>Conclusion</a:t>
            </a:r>
          </a:p>
        </p:txBody>
      </p:sp>
      <p:pic>
        <p:nvPicPr>
          <p:cNvPr id="11" name="Picture 10">
            <a:extLst>
              <a:ext uri="{FF2B5EF4-FFF2-40B4-BE49-F238E27FC236}">
                <a16:creationId xmlns:a16="http://schemas.microsoft.com/office/drawing/2014/main" id="{504F319B-0392-7AA7-3B3C-42F27C0D0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044" y="1600200"/>
            <a:ext cx="6263130" cy="4129250"/>
          </a:xfrm>
          <a:prstGeom prst="rect">
            <a:avLst/>
          </a:prstGeom>
        </p:spPr>
      </p:pic>
    </p:spTree>
    <p:extLst>
      <p:ext uri="{BB962C8B-B14F-4D97-AF65-F5344CB8AC3E}">
        <p14:creationId xmlns:p14="http://schemas.microsoft.com/office/powerpoint/2010/main" val="23961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376334" y="1122363"/>
            <a:ext cx="6581193" cy="528097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60000"/>
              </a:lnSpc>
              <a:buFont typeface="Arial" panose="020B0604020202020204" pitchFamily="34" charset="0"/>
              <a:buChar char="•"/>
            </a:pPr>
            <a:r>
              <a:rPr lang="en-US" sz="2400" dirty="0"/>
              <a:t>Telecom companies are facing a huge challenge as customers are leaving due to certain reasons. </a:t>
            </a:r>
          </a:p>
          <a:p>
            <a:pPr marL="342900" indent="-342900" algn="just">
              <a:lnSpc>
                <a:spcPct val="160000"/>
              </a:lnSpc>
              <a:buFont typeface="Arial" panose="020B0604020202020204" pitchFamily="34" charset="0"/>
              <a:buChar char="•"/>
            </a:pPr>
            <a:r>
              <a:rPr lang="en-US" sz="2400" dirty="0"/>
              <a:t>To identify the causes of customer churn, analysis of the company's dataset is necessary. </a:t>
            </a:r>
          </a:p>
          <a:p>
            <a:pPr marL="342900" indent="-342900" algn="just">
              <a:lnSpc>
                <a:spcPct val="160000"/>
              </a:lnSpc>
              <a:buFont typeface="Arial" panose="020B0604020202020204" pitchFamily="34" charset="0"/>
              <a:buChar char="•"/>
            </a:pPr>
            <a:r>
              <a:rPr lang="en-US" sz="2400" dirty="0"/>
              <a:t>This presentation will focus on the analysis of the telco-customer-churn dataset from Kaggle and finding the reason for the loss of customers.</a:t>
            </a:r>
          </a:p>
          <a:p>
            <a:pPr marL="342900" indent="-342900" algn="just">
              <a:lnSpc>
                <a:spcPct val="160000"/>
              </a:lnSpc>
              <a:buFont typeface="Arial" panose="020B0604020202020204" pitchFamily="34" charset="0"/>
              <a:buChar char="•"/>
            </a:pPr>
            <a:r>
              <a:rPr lang="en-US" sz="2400" dirty="0"/>
              <a:t>The dataset contains information about customer demographics, tenure, contract type, and monthly charges.</a:t>
            </a:r>
          </a:p>
          <a:p>
            <a:pPr marL="342900" indent="-342900" algn="just">
              <a:lnSpc>
                <a:spcPct val="160000"/>
              </a:lnSpc>
              <a:buFont typeface="Arial" panose="020B0604020202020204" pitchFamily="34" charset="0"/>
              <a:buChar char="•"/>
            </a:pPr>
            <a:r>
              <a:rPr lang="en-US" sz="2400" dirty="0"/>
              <a:t> Various methods such as exploratory data analysis, data visualization, and machine learning algorithms will be used to analyze the data and draw meaningful insights.</a:t>
            </a:r>
          </a:p>
        </p:txBody>
      </p:sp>
      <p:sp>
        <p:nvSpPr>
          <p:cNvPr id="6" name="TextBox 5">
            <a:extLst>
              <a:ext uri="{FF2B5EF4-FFF2-40B4-BE49-F238E27FC236}">
                <a16:creationId xmlns:a16="http://schemas.microsoft.com/office/drawing/2014/main" id="{32225B79-F4F5-CEF5-3A6A-CF2AEE8D3CD4}"/>
              </a:ext>
            </a:extLst>
          </p:cNvPr>
          <p:cNvSpPr txBox="1"/>
          <p:nvPr/>
        </p:nvSpPr>
        <p:spPr>
          <a:xfrm>
            <a:off x="250371" y="283039"/>
            <a:ext cx="4722845" cy="923330"/>
          </a:xfrm>
          <a:prstGeom prst="rect">
            <a:avLst/>
          </a:prstGeom>
          <a:noFill/>
        </p:spPr>
        <p:txBody>
          <a:bodyPr wrap="square" rtlCol="0">
            <a:spAutoFit/>
          </a:bodyPr>
          <a:lstStyle/>
          <a:p>
            <a:r>
              <a:rPr lang="en-IN" sz="5400" dirty="0"/>
              <a:t>Introduction</a:t>
            </a:r>
          </a:p>
        </p:txBody>
      </p:sp>
      <p:pic>
        <p:nvPicPr>
          <p:cNvPr id="9" name="Picture 8">
            <a:extLst>
              <a:ext uri="{FF2B5EF4-FFF2-40B4-BE49-F238E27FC236}">
                <a16:creationId xmlns:a16="http://schemas.microsoft.com/office/drawing/2014/main" id="{DDC56C9F-FC60-CED6-399B-8854F5E54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341" y="800738"/>
            <a:ext cx="4722845" cy="5602599"/>
          </a:xfrm>
          <a:prstGeom prst="rect">
            <a:avLst/>
          </a:prstGeom>
        </p:spPr>
      </p:pic>
    </p:spTree>
    <p:extLst>
      <p:ext uri="{BB962C8B-B14F-4D97-AF65-F5344CB8AC3E}">
        <p14:creationId xmlns:p14="http://schemas.microsoft.com/office/powerpoint/2010/main" val="334187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2">
            <a:extLst>
              <a:ext uri="{FF2B5EF4-FFF2-40B4-BE49-F238E27FC236}">
                <a16:creationId xmlns:a16="http://schemas.microsoft.com/office/drawing/2014/main" id="{CC98BA34-74BA-E8BC-3005-94BB9A094F31}"/>
              </a:ext>
            </a:extLst>
          </p:cNvPr>
          <p:cNvSpPr txBox="1">
            <a:spLocks/>
          </p:cNvSpPr>
          <p:nvPr/>
        </p:nvSpPr>
        <p:spPr>
          <a:xfrm>
            <a:off x="435429" y="1005509"/>
            <a:ext cx="6313714" cy="55445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60000"/>
              </a:lnSpc>
              <a:buFont typeface="Arial" panose="020B0604020202020204" pitchFamily="34" charset="0"/>
              <a:buChar char="•"/>
            </a:pPr>
            <a:r>
              <a:rPr lang="en-US" sz="2250" i="0" dirty="0">
                <a:solidFill>
                  <a:srgbClr val="000000"/>
                </a:solidFill>
                <a:effectLst/>
                <a:latin typeface="+mj-lt"/>
              </a:rPr>
              <a:t>Aim: The aim of this project is to perform analysis on the dataset provided by a telecom company, which is experiencing customer churn, and identify the reasons for the loss of customers.</a:t>
            </a:r>
          </a:p>
          <a:p>
            <a:pPr marL="342900" indent="-342900" algn="just">
              <a:lnSpc>
                <a:spcPct val="160000"/>
              </a:lnSpc>
              <a:buFont typeface="Arial" panose="020B0604020202020204" pitchFamily="34" charset="0"/>
              <a:buChar char="•"/>
            </a:pPr>
            <a:r>
              <a:rPr lang="en-US" sz="2250" i="0" dirty="0">
                <a:solidFill>
                  <a:srgbClr val="000000"/>
                </a:solidFill>
                <a:effectLst/>
                <a:latin typeface="+mj-lt"/>
              </a:rPr>
              <a:t>Problem Statement: The telecom company is facing a customer churn, which is adversely affecting its business. The company wants to identify the root causes of customer churn and take appropriate measures to retain its customers.</a:t>
            </a:r>
          </a:p>
        </p:txBody>
      </p:sp>
      <p:sp>
        <p:nvSpPr>
          <p:cNvPr id="4" name="Title 1">
            <a:extLst>
              <a:ext uri="{FF2B5EF4-FFF2-40B4-BE49-F238E27FC236}">
                <a16:creationId xmlns:a16="http://schemas.microsoft.com/office/drawing/2014/main" id="{29722074-DA79-4AA6-DBC5-E9105F651DA5}"/>
              </a:ext>
            </a:extLst>
          </p:cNvPr>
          <p:cNvSpPr txBox="1">
            <a:spLocks/>
          </p:cNvSpPr>
          <p:nvPr/>
        </p:nvSpPr>
        <p:spPr>
          <a:xfrm>
            <a:off x="304802" y="116854"/>
            <a:ext cx="10515600" cy="8886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4400" b="1" dirty="0"/>
              <a:t>Aim and Problem Statement</a:t>
            </a:r>
          </a:p>
        </p:txBody>
      </p:sp>
      <p:pic>
        <p:nvPicPr>
          <p:cNvPr id="10" name="Picture 9">
            <a:extLst>
              <a:ext uri="{FF2B5EF4-FFF2-40B4-BE49-F238E27FC236}">
                <a16:creationId xmlns:a16="http://schemas.microsoft.com/office/drawing/2014/main" id="{A19D2688-93CB-CC5B-A8FB-D39D5CE3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2" y="1730829"/>
            <a:ext cx="4571999" cy="3396342"/>
          </a:xfrm>
          <a:prstGeom prst="rect">
            <a:avLst/>
          </a:prstGeom>
        </p:spPr>
      </p:pic>
    </p:spTree>
    <p:extLst>
      <p:ext uri="{BB962C8B-B14F-4D97-AF65-F5344CB8AC3E}">
        <p14:creationId xmlns:p14="http://schemas.microsoft.com/office/powerpoint/2010/main" val="279196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61FAC009-A793-A2CF-2784-03AFBA85D791}"/>
              </a:ext>
            </a:extLst>
          </p:cNvPr>
          <p:cNvSpPr txBox="1">
            <a:spLocks/>
          </p:cNvSpPr>
          <p:nvPr/>
        </p:nvSpPr>
        <p:spPr>
          <a:xfrm>
            <a:off x="267481" y="300038"/>
            <a:ext cx="4816151" cy="7762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4800" b="1" dirty="0"/>
              <a:t>Data Collection</a:t>
            </a:r>
          </a:p>
        </p:txBody>
      </p:sp>
      <p:sp>
        <p:nvSpPr>
          <p:cNvPr id="8" name="Content Placeholder 2">
            <a:extLst>
              <a:ext uri="{FF2B5EF4-FFF2-40B4-BE49-F238E27FC236}">
                <a16:creationId xmlns:a16="http://schemas.microsoft.com/office/drawing/2014/main" id="{3E92B998-59FA-DEBF-6335-8545968AE2C4}"/>
              </a:ext>
            </a:extLst>
          </p:cNvPr>
          <p:cNvSpPr txBox="1">
            <a:spLocks/>
          </p:cNvSpPr>
          <p:nvPr/>
        </p:nvSpPr>
        <p:spPr>
          <a:xfrm>
            <a:off x="267480" y="1435520"/>
            <a:ext cx="6198633" cy="49932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buFont typeface="Arial" panose="020B0604020202020204" pitchFamily="34" charset="0"/>
              <a:buChar char="•"/>
            </a:pPr>
            <a:r>
              <a:rPr lang="en-IN" sz="2800" dirty="0">
                <a:latin typeface="+mj-lt"/>
              </a:rPr>
              <a:t>We have got dataset from the Kaggle </a:t>
            </a:r>
          </a:p>
          <a:p>
            <a:pPr algn="just">
              <a:lnSpc>
                <a:spcPct val="150000"/>
              </a:lnSpc>
            </a:pPr>
            <a:r>
              <a:rPr lang="en-IN" sz="2800" i="0" u="sng" strike="noStrike" dirty="0">
                <a:solidFill>
                  <a:srgbClr val="000000"/>
                </a:solidFill>
                <a:effectLst/>
                <a:latin typeface="+mj-lt"/>
                <a:hlinkClick r:id="rId2"/>
              </a:rPr>
              <a:t>https://www.kaggle.com/datasets/blastchar/telco-customer-churn</a:t>
            </a:r>
            <a:endParaRPr lang="en-IN" sz="1500" i="0" u="sng" strike="noStrike" dirty="0">
              <a:solidFill>
                <a:srgbClr val="000000"/>
              </a:solidFill>
              <a:effectLst/>
              <a:latin typeface="+mj-lt"/>
            </a:endParaRPr>
          </a:p>
          <a:p>
            <a:pPr marL="457200" indent="-457200" algn="just">
              <a:lnSpc>
                <a:spcPct val="150000"/>
              </a:lnSpc>
              <a:buFont typeface="Arial" panose="020B0604020202020204" pitchFamily="34" charset="0"/>
              <a:buChar char="•"/>
            </a:pPr>
            <a:r>
              <a:rPr lang="en-IN" sz="2800" dirty="0">
                <a:latin typeface="+mj-lt"/>
              </a:rPr>
              <a:t>This dataset consists of </a:t>
            </a:r>
            <a:r>
              <a:rPr lang="en-US" sz="2800" i="0" dirty="0">
                <a:solidFill>
                  <a:srgbClr val="000000"/>
                </a:solidFill>
                <a:effectLst/>
                <a:latin typeface="+mj-lt"/>
              </a:rPr>
              <a:t>21 columns and 7,043 rows</a:t>
            </a:r>
          </a:p>
          <a:p>
            <a:pPr algn="just">
              <a:lnSpc>
                <a:spcPct val="150000"/>
              </a:lnSpc>
            </a:pPr>
            <a:endParaRPr lang="en-IN" sz="2800" dirty="0">
              <a:latin typeface="+mj-lt"/>
            </a:endParaRPr>
          </a:p>
        </p:txBody>
      </p:sp>
      <p:pic>
        <p:nvPicPr>
          <p:cNvPr id="14" name="Picture 13">
            <a:extLst>
              <a:ext uri="{FF2B5EF4-FFF2-40B4-BE49-F238E27FC236}">
                <a16:creationId xmlns:a16="http://schemas.microsoft.com/office/drawing/2014/main" id="{36E4C00B-02B2-E4EC-1540-8D9ED256492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03573" y="1334293"/>
            <a:ext cx="4816150" cy="4351339"/>
          </a:xfrm>
          <a:prstGeom prst="rect">
            <a:avLst/>
          </a:prstGeom>
        </p:spPr>
      </p:pic>
    </p:spTree>
    <p:extLst>
      <p:ext uri="{BB962C8B-B14F-4D97-AF65-F5344CB8AC3E}">
        <p14:creationId xmlns:p14="http://schemas.microsoft.com/office/powerpoint/2010/main" val="33840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4FC6-9F4A-36F5-61AA-4400D2E71C6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C041FD-BA65-049F-9074-E45C5E9C87CA}"/>
              </a:ext>
            </a:extLst>
          </p:cNvPr>
          <p:cNvSpPr>
            <a:spLocks noGrp="1"/>
          </p:cNvSpPr>
          <p:nvPr>
            <p:ph type="subTitle" idx="1"/>
          </p:nvPr>
        </p:nvSpPr>
        <p:spPr/>
        <p:txBody>
          <a:bodyPr/>
          <a:lstStyle/>
          <a:p>
            <a:endParaRPr lang="en-IN"/>
          </a:p>
        </p:txBody>
      </p:sp>
      <p:sp>
        <p:nvSpPr>
          <p:cNvPr id="5" name="Rectangle: Rounded Corners 4">
            <a:extLst>
              <a:ext uri="{FF2B5EF4-FFF2-40B4-BE49-F238E27FC236}">
                <a16:creationId xmlns:a16="http://schemas.microsoft.com/office/drawing/2014/main" id="{829A036D-6FC0-C84C-B30A-2D701CD13B6E}"/>
              </a:ext>
            </a:extLst>
          </p:cNvPr>
          <p:cNvSpPr/>
          <p:nvPr/>
        </p:nvSpPr>
        <p:spPr>
          <a:xfrm>
            <a:off x="0" y="0"/>
            <a:ext cx="12192000" cy="6858000"/>
          </a:xfrm>
          <a:prstGeom prst="roundRect">
            <a:avLst>
              <a:gd name="adj" fmla="val 183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3A987CB1-9BEC-CDD9-AA28-4F4CADDFE9B5}"/>
              </a:ext>
            </a:extLst>
          </p:cNvPr>
          <p:cNvSpPr txBox="1">
            <a:spLocks/>
          </p:cNvSpPr>
          <p:nvPr/>
        </p:nvSpPr>
        <p:spPr>
          <a:xfrm>
            <a:off x="548396" y="348975"/>
            <a:ext cx="1960984" cy="888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5000" b="1" dirty="0"/>
              <a:t>EDA</a:t>
            </a:r>
          </a:p>
        </p:txBody>
      </p:sp>
      <p:sp>
        <p:nvSpPr>
          <p:cNvPr id="7" name="Content Placeholder 2">
            <a:extLst>
              <a:ext uri="{FF2B5EF4-FFF2-40B4-BE49-F238E27FC236}">
                <a16:creationId xmlns:a16="http://schemas.microsoft.com/office/drawing/2014/main" id="{09BDC7CF-961D-C15F-62E7-38C467E523A0}"/>
              </a:ext>
            </a:extLst>
          </p:cNvPr>
          <p:cNvSpPr txBox="1">
            <a:spLocks/>
          </p:cNvSpPr>
          <p:nvPr/>
        </p:nvSpPr>
        <p:spPr>
          <a:xfrm>
            <a:off x="693298" y="1309363"/>
            <a:ext cx="5396868" cy="423927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50000"/>
              </a:lnSpc>
              <a:buFont typeface="Arial" panose="020B0604020202020204" pitchFamily="34" charset="0"/>
              <a:buChar char="•"/>
            </a:pPr>
            <a:r>
              <a:rPr lang="en-IN" sz="3600" dirty="0">
                <a:latin typeface="+mj-lt"/>
              </a:rPr>
              <a:t>Checking for missing and duplicates values</a:t>
            </a:r>
          </a:p>
          <a:p>
            <a:pPr marL="571500" indent="-571500" algn="l">
              <a:lnSpc>
                <a:spcPct val="150000"/>
              </a:lnSpc>
              <a:buFont typeface="Arial" panose="020B0604020202020204" pitchFamily="34" charset="0"/>
              <a:buChar char="•"/>
            </a:pPr>
            <a:r>
              <a:rPr lang="en-IN" sz="3600" dirty="0">
                <a:latin typeface="+mj-lt"/>
              </a:rPr>
              <a:t>Done Feature engineering </a:t>
            </a:r>
          </a:p>
          <a:p>
            <a:pPr marL="571500" indent="-571500" algn="l">
              <a:lnSpc>
                <a:spcPct val="150000"/>
              </a:lnSpc>
              <a:buFont typeface="Arial" panose="020B0604020202020204" pitchFamily="34" charset="0"/>
              <a:buChar char="•"/>
            </a:pPr>
            <a:r>
              <a:rPr lang="en-IN" sz="3600" dirty="0">
                <a:latin typeface="+mj-lt"/>
              </a:rPr>
              <a:t>Done Feature scaling (Standard Scaler)</a:t>
            </a:r>
          </a:p>
        </p:txBody>
      </p:sp>
      <p:pic>
        <p:nvPicPr>
          <p:cNvPr id="9" name="Picture 8">
            <a:extLst>
              <a:ext uri="{FF2B5EF4-FFF2-40B4-BE49-F238E27FC236}">
                <a16:creationId xmlns:a16="http://schemas.microsoft.com/office/drawing/2014/main" id="{DA0620B8-0ACC-E70A-22B5-9C0281F0B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64" y="1826047"/>
            <a:ext cx="4860140" cy="2760371"/>
          </a:xfrm>
          <a:prstGeom prst="rect">
            <a:avLst/>
          </a:prstGeom>
        </p:spPr>
      </p:pic>
    </p:spTree>
    <p:extLst>
      <p:ext uri="{BB962C8B-B14F-4D97-AF65-F5344CB8AC3E}">
        <p14:creationId xmlns:p14="http://schemas.microsoft.com/office/powerpoint/2010/main" val="49414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8A8DAD7-74D3-4DBD-E011-079A2620E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33" y="1408923"/>
            <a:ext cx="4595258" cy="5166738"/>
          </a:xfrm>
          <a:prstGeom prst="rect">
            <a:avLst/>
          </a:prstGeom>
        </p:spPr>
      </p:pic>
      <p:pic>
        <p:nvPicPr>
          <p:cNvPr id="7" name="Picture 6">
            <a:extLst>
              <a:ext uri="{FF2B5EF4-FFF2-40B4-BE49-F238E27FC236}">
                <a16:creationId xmlns:a16="http://schemas.microsoft.com/office/drawing/2014/main" id="{5164E685-4E84-9BCC-C40F-A1D545DA3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69841"/>
            <a:ext cx="5852667" cy="4336156"/>
          </a:xfrm>
          <a:prstGeom prst="rect">
            <a:avLst/>
          </a:prstGeom>
        </p:spPr>
      </p:pic>
    </p:spTree>
    <p:extLst>
      <p:ext uri="{BB962C8B-B14F-4D97-AF65-F5344CB8AC3E}">
        <p14:creationId xmlns:p14="http://schemas.microsoft.com/office/powerpoint/2010/main" val="37600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D79238B-5B9A-10E0-0502-63E396A71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44" y="1690688"/>
            <a:ext cx="5775831" cy="4206605"/>
          </a:xfrm>
          <a:prstGeom prst="rect">
            <a:avLst/>
          </a:prstGeom>
        </p:spPr>
      </p:pic>
      <p:pic>
        <p:nvPicPr>
          <p:cNvPr id="9" name="Picture 8">
            <a:extLst>
              <a:ext uri="{FF2B5EF4-FFF2-40B4-BE49-F238E27FC236}">
                <a16:creationId xmlns:a16="http://schemas.microsoft.com/office/drawing/2014/main" id="{B8B46C8B-B5AF-6BCF-5E01-63E65B9E0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319" y="1690688"/>
            <a:ext cx="5427671" cy="4160881"/>
          </a:xfrm>
          <a:prstGeom prst="rect">
            <a:avLst/>
          </a:prstGeom>
        </p:spPr>
      </p:pic>
    </p:spTree>
    <p:extLst>
      <p:ext uri="{BB962C8B-B14F-4D97-AF65-F5344CB8AC3E}">
        <p14:creationId xmlns:p14="http://schemas.microsoft.com/office/powerpoint/2010/main" val="336408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526-B188-F42C-888A-5C64DD26BDEE}"/>
              </a:ext>
            </a:extLst>
          </p:cNvPr>
          <p:cNvSpPr>
            <a:spLocks noGrp="1"/>
          </p:cNvSpPr>
          <p:nvPr>
            <p:ph type="title"/>
          </p:nvPr>
        </p:nvSpPr>
        <p:spPr>
          <a:xfrm>
            <a:off x="381000" y="365125"/>
            <a:ext cx="10515600" cy="1325563"/>
          </a:xfrm>
        </p:spPr>
        <p:txBody>
          <a:bodyPr>
            <a:normAutofit/>
          </a:bodyPr>
          <a:lstStyle/>
          <a:p>
            <a:r>
              <a:rPr lang="en-IN" sz="5400" b="1" dirty="0"/>
              <a:t>Data visualisation</a:t>
            </a:r>
          </a:p>
        </p:txBody>
      </p:sp>
      <p:sp>
        <p:nvSpPr>
          <p:cNvPr id="4" name="Rectangle: Rounded Corners 3">
            <a:extLst>
              <a:ext uri="{FF2B5EF4-FFF2-40B4-BE49-F238E27FC236}">
                <a16:creationId xmlns:a16="http://schemas.microsoft.com/office/drawing/2014/main" id="{41829631-54DC-54CD-5AED-1F729A0A251E}"/>
              </a:ext>
            </a:extLst>
          </p:cNvPr>
          <p:cNvSpPr/>
          <p:nvPr/>
        </p:nvSpPr>
        <p:spPr>
          <a:xfrm>
            <a:off x="0" y="0"/>
            <a:ext cx="12192000" cy="6858000"/>
          </a:xfrm>
          <a:prstGeom prst="roundRect">
            <a:avLst>
              <a:gd name="adj" fmla="val 2926"/>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6DA3C3B-30C3-EA9B-AC61-28ECD902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67" y="1690688"/>
            <a:ext cx="5831733" cy="4495508"/>
          </a:xfrm>
          <a:prstGeom prst="rect">
            <a:avLst/>
          </a:prstGeom>
        </p:spPr>
      </p:pic>
      <p:pic>
        <p:nvPicPr>
          <p:cNvPr id="8" name="Picture 7">
            <a:extLst>
              <a:ext uri="{FF2B5EF4-FFF2-40B4-BE49-F238E27FC236}">
                <a16:creationId xmlns:a16="http://schemas.microsoft.com/office/drawing/2014/main" id="{40006B42-1AFB-5D8C-85E8-A77E31445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30" y="1714014"/>
            <a:ext cx="5271794" cy="4472181"/>
          </a:xfrm>
          <a:prstGeom prst="rect">
            <a:avLst/>
          </a:prstGeom>
        </p:spPr>
      </p:pic>
    </p:spTree>
    <p:extLst>
      <p:ext uri="{BB962C8B-B14F-4D97-AF65-F5344CB8AC3E}">
        <p14:creationId xmlns:p14="http://schemas.microsoft.com/office/powerpoint/2010/main" val="14209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625</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Data visualisation</vt:lpstr>
      <vt:lpstr>Data visualisation</vt:lpstr>
      <vt:lpstr>Data visualisation</vt:lpstr>
      <vt:lpstr>Data visualisation</vt:lpstr>
      <vt:lpstr>Model building</vt:lpstr>
      <vt:lpstr>Model Evaluation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Sanketh</dc:creator>
  <cp:lastModifiedBy>Sanketh</cp:lastModifiedBy>
  <cp:revision>2</cp:revision>
  <dcterms:created xsi:type="dcterms:W3CDTF">2023-02-17T14:29:10Z</dcterms:created>
  <dcterms:modified xsi:type="dcterms:W3CDTF">2023-02-17T15:28:14Z</dcterms:modified>
</cp:coreProperties>
</file>