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60" r:id="rId4"/>
    <p:sldId id="258" r:id="rId5"/>
    <p:sldId id="261" r:id="rId6"/>
    <p:sldId id="262" r:id="rId7"/>
    <p:sldId id="263" r:id="rId8"/>
    <p:sldId id="264" r:id="rId9"/>
    <p:sldId id="269" r:id="rId10"/>
    <p:sldId id="265" r:id="rId11"/>
    <p:sldId id="270"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6EBC8E-1470-49B6-B639-1C3E954F376F}"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BDBAE1-3918-42B4-A2F9-4EAFA3A7499B}" type="slidenum">
              <a:rPr lang="en-IN" smtClean="0"/>
              <a:t>‹#›</a:t>
            </a:fld>
            <a:endParaRPr lang="en-IN"/>
          </a:p>
        </p:txBody>
      </p:sp>
    </p:spTree>
    <p:extLst>
      <p:ext uri="{BB962C8B-B14F-4D97-AF65-F5344CB8AC3E}">
        <p14:creationId xmlns:p14="http://schemas.microsoft.com/office/powerpoint/2010/main" val="876319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6EBC8E-1470-49B6-B639-1C3E954F376F}"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BDBAE1-3918-42B4-A2F9-4EAFA3A7499B}" type="slidenum">
              <a:rPr lang="en-IN" smtClean="0"/>
              <a:t>‹#›</a:t>
            </a:fld>
            <a:endParaRPr lang="en-IN"/>
          </a:p>
        </p:txBody>
      </p:sp>
    </p:spTree>
    <p:extLst>
      <p:ext uri="{BB962C8B-B14F-4D97-AF65-F5344CB8AC3E}">
        <p14:creationId xmlns:p14="http://schemas.microsoft.com/office/powerpoint/2010/main" val="2526276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6EBC8E-1470-49B6-B639-1C3E954F376F}"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BDBAE1-3918-42B4-A2F9-4EAFA3A7499B}" type="slidenum">
              <a:rPr lang="en-IN" smtClean="0"/>
              <a:t>‹#›</a:t>
            </a:fld>
            <a:endParaRPr lang="en-IN"/>
          </a:p>
        </p:txBody>
      </p:sp>
    </p:spTree>
    <p:extLst>
      <p:ext uri="{BB962C8B-B14F-4D97-AF65-F5344CB8AC3E}">
        <p14:creationId xmlns:p14="http://schemas.microsoft.com/office/powerpoint/2010/main" val="2070644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6EBC8E-1470-49B6-B639-1C3E954F376F}"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BDBAE1-3918-42B4-A2F9-4EAFA3A7499B}" type="slidenum">
              <a:rPr lang="en-IN" smtClean="0"/>
              <a:t>‹#›</a:t>
            </a:fld>
            <a:endParaRPr lang="en-IN"/>
          </a:p>
        </p:txBody>
      </p:sp>
    </p:spTree>
    <p:extLst>
      <p:ext uri="{BB962C8B-B14F-4D97-AF65-F5344CB8AC3E}">
        <p14:creationId xmlns:p14="http://schemas.microsoft.com/office/powerpoint/2010/main" val="4249685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6EBC8E-1470-49B6-B639-1C3E954F376F}"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BDBAE1-3918-42B4-A2F9-4EAFA3A7499B}" type="slidenum">
              <a:rPr lang="en-IN" smtClean="0"/>
              <a:t>‹#›</a:t>
            </a:fld>
            <a:endParaRPr lang="en-IN"/>
          </a:p>
        </p:txBody>
      </p:sp>
    </p:spTree>
    <p:extLst>
      <p:ext uri="{BB962C8B-B14F-4D97-AF65-F5344CB8AC3E}">
        <p14:creationId xmlns:p14="http://schemas.microsoft.com/office/powerpoint/2010/main" val="786016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6EBC8E-1470-49B6-B639-1C3E954F376F}" type="datetimeFigureOut">
              <a:rPr lang="en-IN" smtClean="0"/>
              <a:t>19-01-2023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BDBAE1-3918-42B4-A2F9-4EAFA3A7499B}" type="slidenum">
              <a:rPr lang="en-IN" smtClean="0"/>
              <a:t>‹#›</a:t>
            </a:fld>
            <a:endParaRPr lang="en-IN"/>
          </a:p>
        </p:txBody>
      </p:sp>
    </p:spTree>
    <p:extLst>
      <p:ext uri="{BB962C8B-B14F-4D97-AF65-F5344CB8AC3E}">
        <p14:creationId xmlns:p14="http://schemas.microsoft.com/office/powerpoint/2010/main" val="1809337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6EBC8E-1470-49B6-B639-1C3E954F376F}" type="datetimeFigureOut">
              <a:rPr lang="en-IN" smtClean="0"/>
              <a:t>19-01-2023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BDBAE1-3918-42B4-A2F9-4EAFA3A7499B}" type="slidenum">
              <a:rPr lang="en-IN" smtClean="0"/>
              <a:t>‹#›</a:t>
            </a:fld>
            <a:endParaRPr lang="en-IN"/>
          </a:p>
        </p:txBody>
      </p:sp>
    </p:spTree>
    <p:extLst>
      <p:ext uri="{BB962C8B-B14F-4D97-AF65-F5344CB8AC3E}">
        <p14:creationId xmlns:p14="http://schemas.microsoft.com/office/powerpoint/2010/main" val="28358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6EBC8E-1470-49B6-B639-1C3E954F376F}" type="datetimeFigureOut">
              <a:rPr lang="en-IN" smtClean="0"/>
              <a:t>19-01-2023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BDBAE1-3918-42B4-A2F9-4EAFA3A7499B}" type="slidenum">
              <a:rPr lang="en-IN" smtClean="0"/>
              <a:t>‹#›</a:t>
            </a:fld>
            <a:endParaRPr lang="en-IN"/>
          </a:p>
        </p:txBody>
      </p:sp>
    </p:spTree>
    <p:extLst>
      <p:ext uri="{BB962C8B-B14F-4D97-AF65-F5344CB8AC3E}">
        <p14:creationId xmlns:p14="http://schemas.microsoft.com/office/powerpoint/2010/main" val="1433750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6EBC8E-1470-49B6-B639-1C3E954F376F}" type="datetimeFigureOut">
              <a:rPr lang="en-IN" smtClean="0"/>
              <a:t>19-01-2023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BDBAE1-3918-42B4-A2F9-4EAFA3A7499B}" type="slidenum">
              <a:rPr lang="en-IN" smtClean="0"/>
              <a:t>‹#›</a:t>
            </a:fld>
            <a:endParaRPr lang="en-IN"/>
          </a:p>
        </p:txBody>
      </p:sp>
    </p:spTree>
    <p:extLst>
      <p:ext uri="{BB962C8B-B14F-4D97-AF65-F5344CB8AC3E}">
        <p14:creationId xmlns:p14="http://schemas.microsoft.com/office/powerpoint/2010/main" val="908442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6EBC8E-1470-49B6-B639-1C3E954F376F}" type="datetimeFigureOut">
              <a:rPr lang="en-IN" smtClean="0"/>
              <a:t>19-01-2023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BDBAE1-3918-42B4-A2F9-4EAFA3A7499B}" type="slidenum">
              <a:rPr lang="en-IN" smtClean="0"/>
              <a:t>‹#›</a:t>
            </a:fld>
            <a:endParaRPr lang="en-IN"/>
          </a:p>
        </p:txBody>
      </p:sp>
    </p:spTree>
    <p:extLst>
      <p:ext uri="{BB962C8B-B14F-4D97-AF65-F5344CB8AC3E}">
        <p14:creationId xmlns:p14="http://schemas.microsoft.com/office/powerpoint/2010/main" val="3875658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6EBC8E-1470-49B6-B639-1C3E954F376F}" type="datetimeFigureOut">
              <a:rPr lang="en-IN" smtClean="0"/>
              <a:t>19-01-2023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BDBAE1-3918-42B4-A2F9-4EAFA3A7499B}" type="slidenum">
              <a:rPr lang="en-IN" smtClean="0"/>
              <a:t>‹#›</a:t>
            </a:fld>
            <a:endParaRPr lang="en-IN"/>
          </a:p>
        </p:txBody>
      </p:sp>
    </p:spTree>
    <p:extLst>
      <p:ext uri="{BB962C8B-B14F-4D97-AF65-F5344CB8AC3E}">
        <p14:creationId xmlns:p14="http://schemas.microsoft.com/office/powerpoint/2010/main" val="3043148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6EBC8E-1470-49B6-B639-1C3E954F376F}" type="datetimeFigureOut">
              <a:rPr lang="en-IN" smtClean="0"/>
              <a:t>19-01-2023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BDBAE1-3918-42B4-A2F9-4EAFA3A7499B}" type="slidenum">
              <a:rPr lang="en-IN" smtClean="0"/>
              <a:t>‹#›</a:t>
            </a:fld>
            <a:endParaRPr lang="en-IN"/>
          </a:p>
        </p:txBody>
      </p:sp>
    </p:spTree>
    <p:extLst>
      <p:ext uri="{BB962C8B-B14F-4D97-AF65-F5344CB8AC3E}">
        <p14:creationId xmlns:p14="http://schemas.microsoft.com/office/powerpoint/2010/main" val="18114520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ibertytvradio.com/cybercrime-ncc-boss-fg-takes-measures-to-check-menace/"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mlg-ulb/creditcardfrau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09EE7-DA99-DF2C-21B0-423217359907}"/>
              </a:ext>
            </a:extLst>
          </p:cNvPr>
          <p:cNvSpPr>
            <a:spLocks noGrp="1"/>
          </p:cNvSpPr>
          <p:nvPr>
            <p:ph type="ctrTitle"/>
          </p:nvPr>
        </p:nvSpPr>
        <p:spPr>
          <a:xfrm>
            <a:off x="404327" y="390525"/>
            <a:ext cx="11286930" cy="1783508"/>
          </a:xfrm>
        </p:spPr>
        <p:txBody>
          <a:bodyPr/>
          <a:lstStyle/>
          <a:p>
            <a:pPr algn="just"/>
            <a:r>
              <a:rPr lang="en-IN" dirty="0"/>
              <a:t>Python powered Credit Card Fraud Detection</a:t>
            </a:r>
          </a:p>
        </p:txBody>
      </p:sp>
      <p:sp>
        <p:nvSpPr>
          <p:cNvPr id="4" name="Rectangle: Rounded Corners 3">
            <a:extLst>
              <a:ext uri="{FF2B5EF4-FFF2-40B4-BE49-F238E27FC236}">
                <a16:creationId xmlns:a16="http://schemas.microsoft.com/office/drawing/2014/main" id="{F7D8DC27-6E41-AE91-346C-7371678AB444}"/>
              </a:ext>
            </a:extLst>
          </p:cNvPr>
          <p:cNvSpPr/>
          <p:nvPr/>
        </p:nvSpPr>
        <p:spPr>
          <a:xfrm>
            <a:off x="0" y="0"/>
            <a:ext cx="12192000" cy="6858000"/>
          </a:xfrm>
          <a:prstGeom prst="roundRect">
            <a:avLst>
              <a:gd name="adj" fmla="val 4694"/>
            </a:avLst>
          </a:prstGeom>
          <a:noFill/>
          <a:ln w="38100">
            <a:solidFill>
              <a:srgbClr val="7030A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E59699EE-AF2F-80B2-EF2B-E0D7612CCA04}"/>
              </a:ext>
            </a:extLst>
          </p:cNvPr>
          <p:cNvSpPr txBox="1"/>
          <p:nvPr/>
        </p:nvSpPr>
        <p:spPr>
          <a:xfrm>
            <a:off x="404327" y="2407298"/>
            <a:ext cx="5924938" cy="707886"/>
          </a:xfrm>
          <a:prstGeom prst="rect">
            <a:avLst/>
          </a:prstGeom>
          <a:noFill/>
        </p:spPr>
        <p:txBody>
          <a:bodyPr wrap="square" rtlCol="0">
            <a:spAutoFit/>
          </a:bodyPr>
          <a:lstStyle/>
          <a:p>
            <a:pPr algn="just"/>
            <a:r>
              <a:rPr lang="en-IN" sz="4000" dirty="0"/>
              <a:t>Machine Learning Project</a:t>
            </a:r>
          </a:p>
        </p:txBody>
      </p:sp>
      <p:sp>
        <p:nvSpPr>
          <p:cNvPr id="6" name="TextBox 5">
            <a:extLst>
              <a:ext uri="{FF2B5EF4-FFF2-40B4-BE49-F238E27FC236}">
                <a16:creationId xmlns:a16="http://schemas.microsoft.com/office/drawing/2014/main" id="{1863945B-C565-6584-7CBF-4148A7225F7A}"/>
              </a:ext>
            </a:extLst>
          </p:cNvPr>
          <p:cNvSpPr txBox="1"/>
          <p:nvPr/>
        </p:nvSpPr>
        <p:spPr>
          <a:xfrm>
            <a:off x="404327" y="3327285"/>
            <a:ext cx="3676815" cy="2677656"/>
          </a:xfrm>
          <a:prstGeom prst="rect">
            <a:avLst/>
          </a:prstGeom>
          <a:noFill/>
        </p:spPr>
        <p:txBody>
          <a:bodyPr wrap="square" rtlCol="0">
            <a:spAutoFit/>
          </a:bodyPr>
          <a:lstStyle/>
          <a:p>
            <a:pPr algn="just"/>
            <a:r>
              <a:rPr lang="en-IN" sz="2400" dirty="0"/>
              <a:t>Done by:</a:t>
            </a:r>
          </a:p>
          <a:p>
            <a:pPr algn="just"/>
            <a:r>
              <a:rPr lang="en-IN" sz="2400" dirty="0"/>
              <a:t>1.Aaqib Rashid Mir</a:t>
            </a:r>
          </a:p>
          <a:p>
            <a:pPr algn="just"/>
            <a:r>
              <a:rPr lang="en-IN" sz="2400" dirty="0"/>
              <a:t>2.Supriya </a:t>
            </a:r>
            <a:r>
              <a:rPr lang="en-IN" sz="2400" dirty="0" err="1"/>
              <a:t>Payaveni</a:t>
            </a:r>
            <a:endParaRPr lang="en-IN" sz="2400" dirty="0"/>
          </a:p>
          <a:p>
            <a:pPr algn="just"/>
            <a:r>
              <a:rPr lang="en-IN" sz="2400" dirty="0"/>
              <a:t>3.B</a:t>
            </a:r>
            <a:r>
              <a:rPr lang="en-IN" sz="2400" b="0" i="0" dirty="0">
                <a:effectLst/>
              </a:rPr>
              <a:t>ommeneni </a:t>
            </a:r>
            <a:r>
              <a:rPr lang="en-IN" sz="2400" dirty="0"/>
              <a:t>G</a:t>
            </a:r>
            <a:r>
              <a:rPr lang="en-IN" sz="2400" b="0" i="0" dirty="0">
                <a:effectLst/>
              </a:rPr>
              <a:t>anesh</a:t>
            </a:r>
            <a:endParaRPr lang="en-IN" sz="2400" dirty="0"/>
          </a:p>
          <a:p>
            <a:pPr algn="just"/>
            <a:r>
              <a:rPr lang="en-IN" sz="2400" dirty="0"/>
              <a:t>4.Basava Sanketh BN</a:t>
            </a:r>
          </a:p>
          <a:p>
            <a:pPr algn="just"/>
            <a:r>
              <a:rPr lang="en-IN" sz="2400" dirty="0"/>
              <a:t>5.Kundan Pandey</a:t>
            </a:r>
          </a:p>
          <a:p>
            <a:pPr algn="just"/>
            <a:r>
              <a:rPr lang="en-IN" sz="2400" dirty="0"/>
              <a:t>6.Sanjeet </a:t>
            </a:r>
            <a:r>
              <a:rPr lang="en-IN" sz="2400" dirty="0" err="1"/>
              <a:t>Soni</a:t>
            </a:r>
            <a:endParaRPr lang="en-IN" sz="2400" dirty="0"/>
          </a:p>
        </p:txBody>
      </p:sp>
      <p:sp>
        <p:nvSpPr>
          <p:cNvPr id="7" name="TextBox 6">
            <a:extLst>
              <a:ext uri="{FF2B5EF4-FFF2-40B4-BE49-F238E27FC236}">
                <a16:creationId xmlns:a16="http://schemas.microsoft.com/office/drawing/2014/main" id="{D2C1C029-ED17-0415-1054-85356C0DD2FC}"/>
              </a:ext>
            </a:extLst>
          </p:cNvPr>
          <p:cNvSpPr txBox="1"/>
          <p:nvPr/>
        </p:nvSpPr>
        <p:spPr>
          <a:xfrm>
            <a:off x="7781731" y="5152549"/>
            <a:ext cx="3713583" cy="954107"/>
          </a:xfrm>
          <a:prstGeom prst="rect">
            <a:avLst/>
          </a:prstGeom>
          <a:noFill/>
        </p:spPr>
        <p:txBody>
          <a:bodyPr wrap="square" rtlCol="0">
            <a:spAutoFit/>
          </a:bodyPr>
          <a:lstStyle/>
          <a:p>
            <a:pPr algn="just"/>
            <a:r>
              <a:rPr lang="en-IN" sz="2800" dirty="0"/>
              <a:t>Under the Guidance of :</a:t>
            </a:r>
          </a:p>
          <a:p>
            <a:pPr algn="just"/>
            <a:r>
              <a:rPr lang="en-IN" sz="2800" dirty="0"/>
              <a:t>Ganesh sir</a:t>
            </a:r>
          </a:p>
        </p:txBody>
      </p:sp>
      <p:pic>
        <p:nvPicPr>
          <p:cNvPr id="9" name="Picture 8">
            <a:extLst>
              <a:ext uri="{FF2B5EF4-FFF2-40B4-BE49-F238E27FC236}">
                <a16:creationId xmlns:a16="http://schemas.microsoft.com/office/drawing/2014/main" id="{FA2BD90E-8577-D845-8F2A-4E3630B9975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329265" y="1894114"/>
            <a:ext cx="4988768" cy="2866342"/>
          </a:xfrm>
          <a:prstGeom prst="rect">
            <a:avLst/>
          </a:prstGeom>
        </p:spPr>
      </p:pic>
    </p:spTree>
    <p:extLst>
      <p:ext uri="{BB962C8B-B14F-4D97-AF65-F5344CB8AC3E}">
        <p14:creationId xmlns:p14="http://schemas.microsoft.com/office/powerpoint/2010/main" val="683460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E526-B188-F42C-888A-5C64DD26BDEE}"/>
              </a:ext>
            </a:extLst>
          </p:cNvPr>
          <p:cNvSpPr>
            <a:spLocks noGrp="1"/>
          </p:cNvSpPr>
          <p:nvPr>
            <p:ph type="title"/>
          </p:nvPr>
        </p:nvSpPr>
        <p:spPr/>
        <p:txBody>
          <a:bodyPr>
            <a:normAutofit/>
          </a:bodyPr>
          <a:lstStyle/>
          <a:p>
            <a:r>
              <a:rPr lang="en-IN" sz="5400" b="1" dirty="0"/>
              <a:t>Model building</a:t>
            </a:r>
          </a:p>
        </p:txBody>
      </p:sp>
      <p:sp>
        <p:nvSpPr>
          <p:cNvPr id="3" name="Content Placeholder 2">
            <a:extLst>
              <a:ext uri="{FF2B5EF4-FFF2-40B4-BE49-F238E27FC236}">
                <a16:creationId xmlns:a16="http://schemas.microsoft.com/office/drawing/2014/main" id="{A9823999-F9F8-34F2-2478-3E1F4A89C394}"/>
              </a:ext>
            </a:extLst>
          </p:cNvPr>
          <p:cNvSpPr>
            <a:spLocks noGrp="1"/>
          </p:cNvSpPr>
          <p:nvPr>
            <p:ph idx="1"/>
          </p:nvPr>
        </p:nvSpPr>
        <p:spPr>
          <a:xfrm>
            <a:off x="838200" y="1825625"/>
            <a:ext cx="10685106" cy="4351338"/>
          </a:xfrm>
        </p:spPr>
        <p:txBody>
          <a:bodyPr>
            <a:normAutofit/>
          </a:bodyPr>
          <a:lstStyle/>
          <a:p>
            <a:pPr algn="just"/>
            <a:r>
              <a:rPr lang="en-IN" sz="3000" dirty="0"/>
              <a:t>We have trained one model on imbalanced dataset and it resulted bad accuracy and bad F1-score (over-fitted) </a:t>
            </a:r>
          </a:p>
          <a:p>
            <a:pPr algn="just"/>
            <a:r>
              <a:rPr lang="en-IN" sz="3000" dirty="0"/>
              <a:t>We under-sampled the output class and tried different models on new data (under-sampled) and we got the good accuracies </a:t>
            </a:r>
          </a:p>
          <a:p>
            <a:pPr algn="just"/>
            <a:r>
              <a:rPr lang="en-IN" sz="3000" dirty="0"/>
              <a:t>We oversampled the output class and applied Lazy-predict on the final data (over-sampled)</a:t>
            </a:r>
          </a:p>
          <a:p>
            <a:pPr algn="just"/>
            <a:r>
              <a:rPr lang="en-IN" sz="3000" dirty="0"/>
              <a:t>We trained different models using Lazy predict and finally selected the best models (Random Forest Classifier)</a:t>
            </a:r>
          </a:p>
          <a:p>
            <a:pPr algn="just"/>
            <a:endParaRPr lang="en-IN" sz="3000" dirty="0"/>
          </a:p>
        </p:txBody>
      </p:sp>
      <p:sp>
        <p:nvSpPr>
          <p:cNvPr id="4" name="Rectangle: Rounded Corners 3">
            <a:extLst>
              <a:ext uri="{FF2B5EF4-FFF2-40B4-BE49-F238E27FC236}">
                <a16:creationId xmlns:a16="http://schemas.microsoft.com/office/drawing/2014/main" id="{41829631-54DC-54CD-5AED-1F729A0A251E}"/>
              </a:ext>
            </a:extLst>
          </p:cNvPr>
          <p:cNvSpPr/>
          <p:nvPr/>
        </p:nvSpPr>
        <p:spPr>
          <a:xfrm>
            <a:off x="0" y="0"/>
            <a:ext cx="12192000" cy="6858000"/>
          </a:xfrm>
          <a:prstGeom prst="roundRect">
            <a:avLst>
              <a:gd name="adj" fmla="val 2926"/>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83192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E526-B188-F42C-888A-5C64DD26BDEE}"/>
              </a:ext>
            </a:extLst>
          </p:cNvPr>
          <p:cNvSpPr>
            <a:spLocks noGrp="1"/>
          </p:cNvSpPr>
          <p:nvPr>
            <p:ph type="title"/>
          </p:nvPr>
        </p:nvSpPr>
        <p:spPr/>
        <p:txBody>
          <a:bodyPr>
            <a:normAutofit/>
          </a:bodyPr>
          <a:lstStyle/>
          <a:p>
            <a:r>
              <a:rPr lang="en-IN" sz="4800" b="1" dirty="0"/>
              <a:t>Lazy Predict</a:t>
            </a:r>
          </a:p>
        </p:txBody>
      </p:sp>
      <p:sp>
        <p:nvSpPr>
          <p:cNvPr id="3" name="Content Placeholder 2">
            <a:extLst>
              <a:ext uri="{FF2B5EF4-FFF2-40B4-BE49-F238E27FC236}">
                <a16:creationId xmlns:a16="http://schemas.microsoft.com/office/drawing/2014/main" id="{A9823999-F9F8-34F2-2478-3E1F4A89C394}"/>
              </a:ext>
            </a:extLst>
          </p:cNvPr>
          <p:cNvSpPr>
            <a:spLocks noGrp="1"/>
          </p:cNvSpPr>
          <p:nvPr>
            <p:ph idx="1"/>
          </p:nvPr>
        </p:nvSpPr>
        <p:spPr/>
        <p:txBody>
          <a:bodyPr/>
          <a:lstStyle/>
          <a:p>
            <a:pPr algn="l"/>
            <a:r>
              <a:rPr lang="en-US" i="0" dirty="0">
                <a:effectLst/>
                <a:latin typeface="Helvetica Neue"/>
              </a:rPr>
              <a:t>We have Used Lazy Predict which is an awesome Python library that helps us to quickly build machine learning models at scale and choose the best suitable model and helps us to understand which models works better without any parameter tuning</a:t>
            </a:r>
          </a:p>
          <a:p>
            <a:pPr algn="l"/>
            <a:endParaRPr lang="en-US" i="0" dirty="0">
              <a:effectLst/>
              <a:latin typeface="Helvetica Neue"/>
            </a:endParaRPr>
          </a:p>
        </p:txBody>
      </p:sp>
      <p:sp>
        <p:nvSpPr>
          <p:cNvPr id="4" name="Rectangle: Rounded Corners 3">
            <a:extLst>
              <a:ext uri="{FF2B5EF4-FFF2-40B4-BE49-F238E27FC236}">
                <a16:creationId xmlns:a16="http://schemas.microsoft.com/office/drawing/2014/main" id="{41829631-54DC-54CD-5AED-1F729A0A251E}"/>
              </a:ext>
            </a:extLst>
          </p:cNvPr>
          <p:cNvSpPr/>
          <p:nvPr/>
        </p:nvSpPr>
        <p:spPr>
          <a:xfrm>
            <a:off x="0" y="0"/>
            <a:ext cx="12192000" cy="6858000"/>
          </a:xfrm>
          <a:prstGeom prst="roundRect">
            <a:avLst>
              <a:gd name="adj" fmla="val 2926"/>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E2BD8DCE-7A44-6B57-F83D-427C98DFE8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7387" y="3934254"/>
            <a:ext cx="8055038" cy="2377646"/>
          </a:xfrm>
          <a:prstGeom prst="rect">
            <a:avLst/>
          </a:prstGeom>
        </p:spPr>
      </p:pic>
    </p:spTree>
    <p:extLst>
      <p:ext uri="{BB962C8B-B14F-4D97-AF65-F5344CB8AC3E}">
        <p14:creationId xmlns:p14="http://schemas.microsoft.com/office/powerpoint/2010/main" val="1819891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E526-B188-F42C-888A-5C64DD26BDEE}"/>
              </a:ext>
            </a:extLst>
          </p:cNvPr>
          <p:cNvSpPr>
            <a:spLocks noGrp="1"/>
          </p:cNvSpPr>
          <p:nvPr>
            <p:ph type="title"/>
          </p:nvPr>
        </p:nvSpPr>
        <p:spPr>
          <a:xfrm>
            <a:off x="250371" y="0"/>
            <a:ext cx="10515600" cy="1325563"/>
          </a:xfrm>
        </p:spPr>
        <p:txBody>
          <a:bodyPr>
            <a:normAutofit/>
          </a:bodyPr>
          <a:lstStyle/>
          <a:p>
            <a:r>
              <a:rPr lang="en-IN" b="1" dirty="0"/>
              <a:t>Model vs Accuracy</a:t>
            </a:r>
          </a:p>
        </p:txBody>
      </p:sp>
      <p:sp>
        <p:nvSpPr>
          <p:cNvPr id="4" name="Rectangle: Rounded Corners 3">
            <a:extLst>
              <a:ext uri="{FF2B5EF4-FFF2-40B4-BE49-F238E27FC236}">
                <a16:creationId xmlns:a16="http://schemas.microsoft.com/office/drawing/2014/main" id="{41829631-54DC-54CD-5AED-1F729A0A251E}"/>
              </a:ext>
            </a:extLst>
          </p:cNvPr>
          <p:cNvSpPr/>
          <p:nvPr/>
        </p:nvSpPr>
        <p:spPr>
          <a:xfrm>
            <a:off x="0" y="0"/>
            <a:ext cx="12192000" cy="6858000"/>
          </a:xfrm>
          <a:prstGeom prst="roundRect">
            <a:avLst>
              <a:gd name="adj" fmla="val 2926"/>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63D94D7E-C345-F102-BD71-8ABBA075B8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371" y="1289674"/>
            <a:ext cx="11403564" cy="5409706"/>
          </a:xfrm>
          <a:prstGeom prst="rect">
            <a:avLst/>
          </a:prstGeom>
        </p:spPr>
      </p:pic>
    </p:spTree>
    <p:extLst>
      <p:ext uri="{BB962C8B-B14F-4D97-AF65-F5344CB8AC3E}">
        <p14:creationId xmlns:p14="http://schemas.microsoft.com/office/powerpoint/2010/main" val="1625196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E526-B188-F42C-888A-5C64DD26BDEE}"/>
              </a:ext>
            </a:extLst>
          </p:cNvPr>
          <p:cNvSpPr>
            <a:spLocks noGrp="1"/>
          </p:cNvSpPr>
          <p:nvPr>
            <p:ph type="title"/>
          </p:nvPr>
        </p:nvSpPr>
        <p:spPr/>
        <p:txBody>
          <a:bodyPr>
            <a:normAutofit/>
          </a:bodyPr>
          <a:lstStyle/>
          <a:p>
            <a:r>
              <a:rPr lang="en-IN" sz="5400" b="1" dirty="0"/>
              <a:t>Model Evaluation</a:t>
            </a:r>
          </a:p>
        </p:txBody>
      </p:sp>
      <p:sp>
        <p:nvSpPr>
          <p:cNvPr id="3" name="Content Placeholder 2">
            <a:extLst>
              <a:ext uri="{FF2B5EF4-FFF2-40B4-BE49-F238E27FC236}">
                <a16:creationId xmlns:a16="http://schemas.microsoft.com/office/drawing/2014/main" id="{A9823999-F9F8-34F2-2478-3E1F4A89C394}"/>
              </a:ext>
            </a:extLst>
          </p:cNvPr>
          <p:cNvSpPr>
            <a:spLocks noGrp="1"/>
          </p:cNvSpPr>
          <p:nvPr>
            <p:ph idx="1"/>
          </p:nvPr>
        </p:nvSpPr>
        <p:spPr>
          <a:xfrm>
            <a:off x="838200" y="1825625"/>
            <a:ext cx="5257800" cy="4351338"/>
          </a:xfrm>
        </p:spPr>
        <p:txBody>
          <a:bodyPr/>
          <a:lstStyle/>
          <a:p>
            <a:r>
              <a:rPr lang="en-IN" dirty="0"/>
              <a:t>In the model evaluation we have found the accuracy, precision, F1 score and recall for all the models that we have used </a:t>
            </a:r>
          </a:p>
          <a:p>
            <a:r>
              <a:rPr lang="en-IN" dirty="0"/>
              <a:t>We come up the best model with nice metrics score ( accuracy, F1 score)</a:t>
            </a:r>
          </a:p>
          <a:p>
            <a:endParaRPr lang="en-IN" dirty="0"/>
          </a:p>
          <a:p>
            <a:endParaRPr lang="en-IN" dirty="0"/>
          </a:p>
        </p:txBody>
      </p:sp>
      <p:sp>
        <p:nvSpPr>
          <p:cNvPr id="4" name="Rectangle: Rounded Corners 3">
            <a:extLst>
              <a:ext uri="{FF2B5EF4-FFF2-40B4-BE49-F238E27FC236}">
                <a16:creationId xmlns:a16="http://schemas.microsoft.com/office/drawing/2014/main" id="{41829631-54DC-54CD-5AED-1F729A0A251E}"/>
              </a:ext>
            </a:extLst>
          </p:cNvPr>
          <p:cNvSpPr/>
          <p:nvPr/>
        </p:nvSpPr>
        <p:spPr>
          <a:xfrm>
            <a:off x="0" y="0"/>
            <a:ext cx="12192000" cy="6858000"/>
          </a:xfrm>
          <a:prstGeom prst="roundRect">
            <a:avLst>
              <a:gd name="adj" fmla="val 2926"/>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DD68F8AC-FEB8-5C6A-4773-31323C978D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2725" y="1825625"/>
            <a:ext cx="5349830" cy="3287551"/>
          </a:xfrm>
          <a:prstGeom prst="rect">
            <a:avLst/>
          </a:prstGeom>
        </p:spPr>
      </p:pic>
    </p:spTree>
    <p:extLst>
      <p:ext uri="{BB962C8B-B14F-4D97-AF65-F5344CB8AC3E}">
        <p14:creationId xmlns:p14="http://schemas.microsoft.com/office/powerpoint/2010/main" val="1316402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E526-B188-F42C-888A-5C64DD26BDEE}"/>
              </a:ext>
            </a:extLst>
          </p:cNvPr>
          <p:cNvSpPr>
            <a:spLocks noGrp="1"/>
          </p:cNvSpPr>
          <p:nvPr>
            <p:ph type="title"/>
          </p:nvPr>
        </p:nvSpPr>
        <p:spPr/>
        <p:txBody>
          <a:bodyPr>
            <a:normAutofit/>
          </a:bodyPr>
          <a:lstStyle/>
          <a:p>
            <a:r>
              <a:rPr lang="en-IN" sz="4800" b="1" dirty="0"/>
              <a:t>Model Testing</a:t>
            </a:r>
          </a:p>
        </p:txBody>
      </p:sp>
      <p:sp>
        <p:nvSpPr>
          <p:cNvPr id="3" name="Content Placeholder 2">
            <a:extLst>
              <a:ext uri="{FF2B5EF4-FFF2-40B4-BE49-F238E27FC236}">
                <a16:creationId xmlns:a16="http://schemas.microsoft.com/office/drawing/2014/main" id="{A9823999-F9F8-34F2-2478-3E1F4A89C394}"/>
              </a:ext>
            </a:extLst>
          </p:cNvPr>
          <p:cNvSpPr>
            <a:spLocks noGrp="1"/>
          </p:cNvSpPr>
          <p:nvPr>
            <p:ph idx="1"/>
          </p:nvPr>
        </p:nvSpPr>
        <p:spPr/>
        <p:txBody>
          <a:bodyPr/>
          <a:lstStyle/>
          <a:p>
            <a:endParaRPr lang="en-IN" dirty="0"/>
          </a:p>
        </p:txBody>
      </p:sp>
      <p:sp>
        <p:nvSpPr>
          <p:cNvPr id="4" name="Rectangle: Rounded Corners 3">
            <a:extLst>
              <a:ext uri="{FF2B5EF4-FFF2-40B4-BE49-F238E27FC236}">
                <a16:creationId xmlns:a16="http://schemas.microsoft.com/office/drawing/2014/main" id="{41829631-54DC-54CD-5AED-1F729A0A251E}"/>
              </a:ext>
            </a:extLst>
          </p:cNvPr>
          <p:cNvSpPr/>
          <p:nvPr/>
        </p:nvSpPr>
        <p:spPr>
          <a:xfrm>
            <a:off x="0" y="0"/>
            <a:ext cx="12192000" cy="6858000"/>
          </a:xfrm>
          <a:prstGeom prst="roundRect">
            <a:avLst>
              <a:gd name="adj" fmla="val 2926"/>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65306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1EEBC-86A0-D347-2A84-B75A4DCBFF1F}"/>
              </a:ext>
            </a:extLst>
          </p:cNvPr>
          <p:cNvSpPr>
            <a:spLocks noGrp="1"/>
          </p:cNvSpPr>
          <p:nvPr>
            <p:ph type="title"/>
          </p:nvPr>
        </p:nvSpPr>
        <p:spPr/>
        <p:txBody>
          <a:bodyPr>
            <a:normAutofit/>
          </a:bodyPr>
          <a:lstStyle/>
          <a:p>
            <a:pPr algn="just"/>
            <a:r>
              <a:rPr lang="en-IN" sz="5000" b="1" dirty="0"/>
              <a:t>Agenda</a:t>
            </a:r>
          </a:p>
        </p:txBody>
      </p:sp>
      <p:sp>
        <p:nvSpPr>
          <p:cNvPr id="3" name="Content Placeholder 2">
            <a:extLst>
              <a:ext uri="{FF2B5EF4-FFF2-40B4-BE49-F238E27FC236}">
                <a16:creationId xmlns:a16="http://schemas.microsoft.com/office/drawing/2014/main" id="{38B8BEF6-59E0-38F4-15CF-FB41C21A2944}"/>
              </a:ext>
            </a:extLst>
          </p:cNvPr>
          <p:cNvSpPr>
            <a:spLocks noGrp="1"/>
          </p:cNvSpPr>
          <p:nvPr>
            <p:ph idx="1"/>
          </p:nvPr>
        </p:nvSpPr>
        <p:spPr>
          <a:xfrm>
            <a:off x="838200" y="2057659"/>
            <a:ext cx="4218992" cy="3484725"/>
          </a:xfrm>
        </p:spPr>
        <p:txBody>
          <a:bodyPr>
            <a:normAutofit/>
          </a:bodyPr>
          <a:lstStyle/>
          <a:p>
            <a:pPr algn="just"/>
            <a:r>
              <a:rPr lang="en-IN" sz="3000" dirty="0"/>
              <a:t>Data Collection</a:t>
            </a:r>
          </a:p>
          <a:p>
            <a:pPr algn="just"/>
            <a:r>
              <a:rPr lang="en-IN" sz="3000" dirty="0"/>
              <a:t>EDA</a:t>
            </a:r>
          </a:p>
          <a:p>
            <a:pPr algn="just"/>
            <a:r>
              <a:rPr lang="en-IN" sz="3000" dirty="0"/>
              <a:t>Data visualisation</a:t>
            </a:r>
          </a:p>
          <a:p>
            <a:pPr algn="just"/>
            <a:r>
              <a:rPr lang="en-IN" sz="3000" dirty="0"/>
              <a:t>Model building</a:t>
            </a:r>
          </a:p>
          <a:p>
            <a:pPr algn="just"/>
            <a:r>
              <a:rPr lang="en-IN" sz="3000" dirty="0"/>
              <a:t>Model Evaluation</a:t>
            </a:r>
          </a:p>
          <a:p>
            <a:pPr algn="just"/>
            <a:r>
              <a:rPr lang="en-IN" sz="3000" dirty="0"/>
              <a:t>Model Testing</a:t>
            </a:r>
          </a:p>
        </p:txBody>
      </p:sp>
      <p:sp>
        <p:nvSpPr>
          <p:cNvPr id="4" name="Rectangle: Rounded Corners 3">
            <a:extLst>
              <a:ext uri="{FF2B5EF4-FFF2-40B4-BE49-F238E27FC236}">
                <a16:creationId xmlns:a16="http://schemas.microsoft.com/office/drawing/2014/main" id="{1231E1C8-CF9E-C1D9-F23C-02E0870DC059}"/>
              </a:ext>
            </a:extLst>
          </p:cNvPr>
          <p:cNvSpPr/>
          <p:nvPr/>
        </p:nvSpPr>
        <p:spPr>
          <a:xfrm>
            <a:off x="0" y="0"/>
            <a:ext cx="12192000" cy="6858000"/>
          </a:xfrm>
          <a:prstGeom prst="roundRect">
            <a:avLst>
              <a:gd name="adj" fmla="val 4694"/>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F4ECE101-E642-3918-8466-51DAF3FEFC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6160" y="1027906"/>
            <a:ext cx="6263130" cy="4129250"/>
          </a:xfrm>
          <a:prstGeom prst="rect">
            <a:avLst/>
          </a:prstGeom>
        </p:spPr>
      </p:pic>
    </p:spTree>
    <p:extLst>
      <p:ext uri="{BB962C8B-B14F-4D97-AF65-F5344CB8AC3E}">
        <p14:creationId xmlns:p14="http://schemas.microsoft.com/office/powerpoint/2010/main" val="2260366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223-0CC8-5C81-CACB-5DA75279B543}"/>
              </a:ext>
            </a:extLst>
          </p:cNvPr>
          <p:cNvSpPr>
            <a:spLocks noGrp="1"/>
          </p:cNvSpPr>
          <p:nvPr>
            <p:ph type="title"/>
          </p:nvPr>
        </p:nvSpPr>
        <p:spPr/>
        <p:txBody>
          <a:bodyPr>
            <a:normAutofit/>
          </a:bodyPr>
          <a:lstStyle/>
          <a:p>
            <a:pPr algn="just"/>
            <a:r>
              <a:rPr lang="en-IN" sz="4800" b="1" dirty="0"/>
              <a:t>Problem Statement</a:t>
            </a:r>
          </a:p>
        </p:txBody>
      </p:sp>
      <p:sp>
        <p:nvSpPr>
          <p:cNvPr id="3" name="Content Placeholder 2">
            <a:extLst>
              <a:ext uri="{FF2B5EF4-FFF2-40B4-BE49-F238E27FC236}">
                <a16:creationId xmlns:a16="http://schemas.microsoft.com/office/drawing/2014/main" id="{3D9CCAF0-D5DC-3E1A-90A0-69DB95A2DD85}"/>
              </a:ext>
            </a:extLst>
          </p:cNvPr>
          <p:cNvSpPr>
            <a:spLocks noGrp="1"/>
          </p:cNvSpPr>
          <p:nvPr>
            <p:ph idx="1"/>
          </p:nvPr>
        </p:nvSpPr>
        <p:spPr/>
        <p:txBody>
          <a:bodyPr>
            <a:normAutofit/>
          </a:bodyPr>
          <a:lstStyle/>
          <a:p>
            <a:pPr algn="just"/>
            <a:r>
              <a:rPr lang="en-US" sz="3200" dirty="0">
                <a:latin typeface="ColfaxAI"/>
              </a:rPr>
              <a:t> </a:t>
            </a:r>
            <a:r>
              <a:rPr lang="en-US" sz="3200" b="0" i="0" dirty="0">
                <a:effectLst/>
                <a:latin typeface="ColfaxAI"/>
              </a:rPr>
              <a:t>Our Goal is Build a machine learning model in Python that can detect fraudulent credit card transactions with a high degree of accuracy. </a:t>
            </a:r>
          </a:p>
          <a:p>
            <a:pPr marL="0" indent="0" algn="just">
              <a:buNone/>
            </a:pPr>
            <a:endParaRPr lang="en-US" sz="3200" b="0" i="0" dirty="0">
              <a:effectLst/>
              <a:latin typeface="ColfaxAI"/>
            </a:endParaRPr>
          </a:p>
          <a:p>
            <a:pPr algn="just"/>
            <a:r>
              <a:rPr lang="en-US" sz="3200" b="0" i="0" dirty="0">
                <a:effectLst/>
                <a:latin typeface="ColfaxAI"/>
              </a:rPr>
              <a:t>The model should be able to identify fraudulent transactions with minimal false positives, and should be able to handle large datasets.</a:t>
            </a:r>
            <a:endParaRPr lang="en-IN" sz="3200" dirty="0"/>
          </a:p>
        </p:txBody>
      </p:sp>
      <p:sp>
        <p:nvSpPr>
          <p:cNvPr id="4" name="Rectangle: Rounded Corners 3">
            <a:extLst>
              <a:ext uri="{FF2B5EF4-FFF2-40B4-BE49-F238E27FC236}">
                <a16:creationId xmlns:a16="http://schemas.microsoft.com/office/drawing/2014/main" id="{23D2ACB2-7ACC-9F68-B4E3-31C661E53C37}"/>
              </a:ext>
            </a:extLst>
          </p:cNvPr>
          <p:cNvSpPr/>
          <p:nvPr/>
        </p:nvSpPr>
        <p:spPr>
          <a:xfrm>
            <a:off x="0" y="0"/>
            <a:ext cx="12192000" cy="6858000"/>
          </a:xfrm>
          <a:prstGeom prst="roundRect">
            <a:avLst>
              <a:gd name="adj" fmla="val 3334"/>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81469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DAE60A3-0DE2-6DD2-527F-52BB5AA062AB}"/>
              </a:ext>
            </a:extLst>
          </p:cNvPr>
          <p:cNvSpPr/>
          <p:nvPr/>
        </p:nvSpPr>
        <p:spPr>
          <a:xfrm>
            <a:off x="0" y="0"/>
            <a:ext cx="12192000" cy="6858000"/>
          </a:xfrm>
          <a:prstGeom prst="roundRect">
            <a:avLst>
              <a:gd name="adj" fmla="val 3878"/>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B1129283-693B-FF53-021B-D9F3E8A1DA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6865" y="191278"/>
            <a:ext cx="5850294" cy="6475444"/>
          </a:xfrm>
          <a:prstGeom prst="rect">
            <a:avLst/>
          </a:prstGeom>
        </p:spPr>
      </p:pic>
      <p:sp>
        <p:nvSpPr>
          <p:cNvPr id="9" name="TextBox 8">
            <a:extLst>
              <a:ext uri="{FF2B5EF4-FFF2-40B4-BE49-F238E27FC236}">
                <a16:creationId xmlns:a16="http://schemas.microsoft.com/office/drawing/2014/main" id="{7592D27A-4F6C-CF5A-3EEF-E12D88E8F046}"/>
              </a:ext>
            </a:extLst>
          </p:cNvPr>
          <p:cNvSpPr txBox="1"/>
          <p:nvPr/>
        </p:nvSpPr>
        <p:spPr>
          <a:xfrm>
            <a:off x="326571" y="326571"/>
            <a:ext cx="5523723" cy="6247864"/>
          </a:xfrm>
          <a:prstGeom prst="rect">
            <a:avLst/>
          </a:prstGeom>
          <a:noFill/>
        </p:spPr>
        <p:txBody>
          <a:bodyPr wrap="square" rtlCol="0">
            <a:spAutoFit/>
          </a:bodyPr>
          <a:lstStyle/>
          <a:p>
            <a:r>
              <a:rPr lang="en-US" sz="3200" b="1" dirty="0"/>
              <a:t>Introduction to Detecting Credit Card Fraud Using Python</a:t>
            </a:r>
          </a:p>
          <a:p>
            <a:endParaRPr lang="en-US" sz="2200" b="1" dirty="0"/>
          </a:p>
          <a:p>
            <a:pPr marL="342900" indent="-342900">
              <a:buFont typeface="Arial" panose="020B0604020202020204" pitchFamily="34" charset="0"/>
              <a:buChar char="•"/>
            </a:pPr>
            <a:r>
              <a:rPr lang="en-US" sz="3000" dirty="0"/>
              <a:t>Credit card fraud is a major problem for banks and cardholders alike.</a:t>
            </a:r>
          </a:p>
          <a:p>
            <a:pPr marL="342900" indent="-342900">
              <a:buFont typeface="Arial" panose="020B0604020202020204" pitchFamily="34" charset="0"/>
              <a:buChar char="•"/>
            </a:pPr>
            <a:r>
              <a:rPr lang="en-US" sz="3000" dirty="0"/>
              <a:t> It is estimated that the global cost of credit card fraud is over $20 billion a year. </a:t>
            </a:r>
          </a:p>
          <a:p>
            <a:pPr marL="342900" indent="-342900">
              <a:buFont typeface="Arial" panose="020B0604020202020204" pitchFamily="34" charset="0"/>
              <a:buChar char="•"/>
            </a:pPr>
            <a:r>
              <a:rPr lang="en-US" sz="3000" dirty="0"/>
              <a:t>Fortunately, there are ways to detect and prevent credit card fraud using Python.</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endParaRPr lang="en-US" sz="2200" dirty="0"/>
          </a:p>
        </p:txBody>
      </p:sp>
    </p:spTree>
    <p:extLst>
      <p:ext uri="{BB962C8B-B14F-4D97-AF65-F5344CB8AC3E}">
        <p14:creationId xmlns:p14="http://schemas.microsoft.com/office/powerpoint/2010/main" val="2054918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761F6-3DBD-A133-EAC7-D950C30730B2}"/>
              </a:ext>
            </a:extLst>
          </p:cNvPr>
          <p:cNvSpPr>
            <a:spLocks noGrp="1"/>
          </p:cNvSpPr>
          <p:nvPr>
            <p:ph type="title"/>
          </p:nvPr>
        </p:nvSpPr>
        <p:spPr/>
        <p:txBody>
          <a:bodyPr>
            <a:normAutofit/>
          </a:bodyPr>
          <a:lstStyle/>
          <a:p>
            <a:pPr algn="just"/>
            <a:r>
              <a:rPr lang="en-IN" sz="4800" b="1" dirty="0"/>
              <a:t>Data Collection</a:t>
            </a:r>
          </a:p>
        </p:txBody>
      </p:sp>
      <p:sp>
        <p:nvSpPr>
          <p:cNvPr id="3" name="Content Placeholder 2">
            <a:extLst>
              <a:ext uri="{FF2B5EF4-FFF2-40B4-BE49-F238E27FC236}">
                <a16:creationId xmlns:a16="http://schemas.microsoft.com/office/drawing/2014/main" id="{D36AFC10-0EDD-1625-CF3E-44BABADB179A}"/>
              </a:ext>
            </a:extLst>
          </p:cNvPr>
          <p:cNvSpPr>
            <a:spLocks noGrp="1"/>
          </p:cNvSpPr>
          <p:nvPr>
            <p:ph idx="1"/>
          </p:nvPr>
        </p:nvSpPr>
        <p:spPr/>
        <p:txBody>
          <a:bodyPr>
            <a:normAutofit/>
          </a:bodyPr>
          <a:lstStyle/>
          <a:p>
            <a:pPr algn="just"/>
            <a:r>
              <a:rPr lang="en-IN" sz="3000" dirty="0"/>
              <a:t>We have got dataset from the Kaggle </a:t>
            </a:r>
          </a:p>
          <a:p>
            <a:pPr marL="0" indent="0" algn="just">
              <a:buNone/>
            </a:pPr>
            <a:r>
              <a:rPr lang="en-IN" sz="3000" b="1" i="0" dirty="0">
                <a:solidFill>
                  <a:srgbClr val="000000"/>
                </a:solidFill>
                <a:effectLst/>
                <a:latin typeface="Helvetica Neue"/>
              </a:rPr>
              <a:t> </a:t>
            </a:r>
            <a:r>
              <a:rPr lang="en-IN" sz="3000" b="1" i="0" u="sng" dirty="0">
                <a:solidFill>
                  <a:srgbClr val="296EAA"/>
                </a:solidFill>
                <a:effectLst/>
                <a:latin typeface="Helvetica Neue"/>
                <a:hlinkClick r:id="rId2"/>
              </a:rPr>
              <a:t>https://www.kaggle.com/mlg-ulb/creditcardfraud</a:t>
            </a:r>
            <a:endParaRPr lang="en-IN" sz="3000" b="1" i="0" dirty="0">
              <a:solidFill>
                <a:srgbClr val="000000"/>
              </a:solidFill>
              <a:effectLst/>
              <a:latin typeface="Helvetica Neue"/>
            </a:endParaRPr>
          </a:p>
          <a:p>
            <a:pPr algn="just"/>
            <a:r>
              <a:rPr lang="en-IN" sz="3000" dirty="0"/>
              <a:t>This dataset was cleaned and pre-processed with 31 columns and 284708 rows</a:t>
            </a:r>
          </a:p>
          <a:p>
            <a:pPr algn="just"/>
            <a:r>
              <a:rPr lang="en-IN" sz="3000" dirty="0"/>
              <a:t>We modified the dataset and applied under-sampling and over-sampling in order to make the dataset balanced </a:t>
            </a:r>
          </a:p>
          <a:p>
            <a:pPr algn="just"/>
            <a:r>
              <a:rPr lang="en-IN" sz="3000" dirty="0"/>
              <a:t>We have scaled the amount column and dropped the time column</a:t>
            </a:r>
          </a:p>
        </p:txBody>
      </p:sp>
      <p:sp>
        <p:nvSpPr>
          <p:cNvPr id="5" name="Rectangle: Rounded Corners 4">
            <a:extLst>
              <a:ext uri="{FF2B5EF4-FFF2-40B4-BE49-F238E27FC236}">
                <a16:creationId xmlns:a16="http://schemas.microsoft.com/office/drawing/2014/main" id="{63736CB5-1015-894B-1CC4-825623DEDFF0}"/>
              </a:ext>
            </a:extLst>
          </p:cNvPr>
          <p:cNvSpPr/>
          <p:nvPr/>
        </p:nvSpPr>
        <p:spPr>
          <a:xfrm>
            <a:off x="0" y="0"/>
            <a:ext cx="12192000" cy="6858000"/>
          </a:xfrm>
          <a:prstGeom prst="roundRect">
            <a:avLst>
              <a:gd name="adj" fmla="val 4150"/>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57265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E526-B188-F42C-888A-5C64DD26BDEE}"/>
              </a:ext>
            </a:extLst>
          </p:cNvPr>
          <p:cNvSpPr>
            <a:spLocks noGrp="1"/>
          </p:cNvSpPr>
          <p:nvPr>
            <p:ph type="title"/>
          </p:nvPr>
        </p:nvSpPr>
        <p:spPr/>
        <p:txBody>
          <a:bodyPr>
            <a:normAutofit/>
          </a:bodyPr>
          <a:lstStyle/>
          <a:p>
            <a:r>
              <a:rPr lang="en-IN" sz="5000" b="1" dirty="0"/>
              <a:t>EDA</a:t>
            </a:r>
          </a:p>
        </p:txBody>
      </p:sp>
      <p:sp>
        <p:nvSpPr>
          <p:cNvPr id="3" name="Content Placeholder 2">
            <a:extLst>
              <a:ext uri="{FF2B5EF4-FFF2-40B4-BE49-F238E27FC236}">
                <a16:creationId xmlns:a16="http://schemas.microsoft.com/office/drawing/2014/main" id="{A9823999-F9F8-34F2-2478-3E1F4A89C394}"/>
              </a:ext>
            </a:extLst>
          </p:cNvPr>
          <p:cNvSpPr>
            <a:spLocks noGrp="1"/>
          </p:cNvSpPr>
          <p:nvPr>
            <p:ph idx="1"/>
          </p:nvPr>
        </p:nvSpPr>
        <p:spPr>
          <a:xfrm>
            <a:off x="838200" y="1825625"/>
            <a:ext cx="6066453" cy="4351338"/>
          </a:xfrm>
        </p:spPr>
        <p:txBody>
          <a:bodyPr>
            <a:normAutofit/>
          </a:bodyPr>
          <a:lstStyle/>
          <a:p>
            <a:r>
              <a:rPr lang="en-IN" sz="3600" dirty="0"/>
              <a:t>We have seen the correlation </a:t>
            </a:r>
          </a:p>
          <a:p>
            <a:r>
              <a:rPr lang="en-IN" sz="3600" dirty="0"/>
              <a:t>Feature engineering </a:t>
            </a:r>
          </a:p>
          <a:p>
            <a:r>
              <a:rPr lang="en-IN" sz="3600" dirty="0"/>
              <a:t>Feature scaling (Standard Scaler)</a:t>
            </a:r>
          </a:p>
          <a:p>
            <a:r>
              <a:rPr lang="en-IN" sz="3600" dirty="0"/>
              <a:t>Checking for missing and duplicates values</a:t>
            </a:r>
          </a:p>
          <a:p>
            <a:pPr marL="0" indent="0">
              <a:buNone/>
            </a:pPr>
            <a:endParaRPr lang="en-IN" sz="3600" dirty="0"/>
          </a:p>
        </p:txBody>
      </p:sp>
      <p:sp>
        <p:nvSpPr>
          <p:cNvPr id="4" name="Rectangle: Rounded Corners 3">
            <a:extLst>
              <a:ext uri="{FF2B5EF4-FFF2-40B4-BE49-F238E27FC236}">
                <a16:creationId xmlns:a16="http://schemas.microsoft.com/office/drawing/2014/main" id="{41829631-54DC-54CD-5AED-1F729A0A251E}"/>
              </a:ext>
            </a:extLst>
          </p:cNvPr>
          <p:cNvSpPr/>
          <p:nvPr/>
        </p:nvSpPr>
        <p:spPr>
          <a:xfrm>
            <a:off x="0" y="0"/>
            <a:ext cx="12192000" cy="6858000"/>
          </a:xfrm>
          <a:prstGeom prst="roundRect">
            <a:avLst>
              <a:gd name="adj" fmla="val 2926"/>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E8ADDBD5-6F76-B575-4BD2-FE3395A0AE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8256" y="2222176"/>
            <a:ext cx="4860140" cy="2760371"/>
          </a:xfrm>
          <a:prstGeom prst="rect">
            <a:avLst/>
          </a:prstGeom>
        </p:spPr>
      </p:pic>
    </p:spTree>
    <p:extLst>
      <p:ext uri="{BB962C8B-B14F-4D97-AF65-F5344CB8AC3E}">
        <p14:creationId xmlns:p14="http://schemas.microsoft.com/office/powerpoint/2010/main" val="2485330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E526-B188-F42C-888A-5C64DD26BDEE}"/>
              </a:ext>
            </a:extLst>
          </p:cNvPr>
          <p:cNvSpPr>
            <a:spLocks noGrp="1"/>
          </p:cNvSpPr>
          <p:nvPr>
            <p:ph type="title"/>
          </p:nvPr>
        </p:nvSpPr>
        <p:spPr/>
        <p:txBody>
          <a:bodyPr>
            <a:normAutofit/>
          </a:bodyPr>
          <a:lstStyle/>
          <a:p>
            <a:r>
              <a:rPr lang="en-IN" sz="5400" b="1" dirty="0"/>
              <a:t>Data visualisation</a:t>
            </a:r>
          </a:p>
        </p:txBody>
      </p:sp>
      <p:sp>
        <p:nvSpPr>
          <p:cNvPr id="4" name="Rectangle: Rounded Corners 3">
            <a:extLst>
              <a:ext uri="{FF2B5EF4-FFF2-40B4-BE49-F238E27FC236}">
                <a16:creationId xmlns:a16="http://schemas.microsoft.com/office/drawing/2014/main" id="{41829631-54DC-54CD-5AED-1F729A0A251E}"/>
              </a:ext>
            </a:extLst>
          </p:cNvPr>
          <p:cNvSpPr/>
          <p:nvPr/>
        </p:nvSpPr>
        <p:spPr>
          <a:xfrm>
            <a:off x="0" y="0"/>
            <a:ext cx="12192000" cy="6858000"/>
          </a:xfrm>
          <a:prstGeom prst="roundRect">
            <a:avLst>
              <a:gd name="adj" fmla="val 2926"/>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 name="Picture 15">
            <a:extLst>
              <a:ext uri="{FF2B5EF4-FFF2-40B4-BE49-F238E27FC236}">
                <a16:creationId xmlns:a16="http://schemas.microsoft.com/office/drawing/2014/main" id="{C7A34AFE-83BE-1E48-0F61-4A62D085B7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424" y="1875453"/>
            <a:ext cx="5651592" cy="3946849"/>
          </a:xfrm>
          <a:prstGeom prst="rect">
            <a:avLst/>
          </a:prstGeom>
        </p:spPr>
      </p:pic>
      <p:pic>
        <p:nvPicPr>
          <p:cNvPr id="20" name="Picture 19">
            <a:extLst>
              <a:ext uri="{FF2B5EF4-FFF2-40B4-BE49-F238E27FC236}">
                <a16:creationId xmlns:a16="http://schemas.microsoft.com/office/drawing/2014/main" id="{2B0E68CD-B648-0B53-109A-802CCF5CA0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6953" y="1875453"/>
            <a:ext cx="5447764" cy="3946849"/>
          </a:xfrm>
          <a:prstGeom prst="rect">
            <a:avLst/>
          </a:prstGeom>
        </p:spPr>
      </p:pic>
    </p:spTree>
    <p:extLst>
      <p:ext uri="{BB962C8B-B14F-4D97-AF65-F5344CB8AC3E}">
        <p14:creationId xmlns:p14="http://schemas.microsoft.com/office/powerpoint/2010/main" val="3760090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E526-B188-F42C-888A-5C64DD26BDEE}"/>
              </a:ext>
            </a:extLst>
          </p:cNvPr>
          <p:cNvSpPr>
            <a:spLocks noGrp="1"/>
          </p:cNvSpPr>
          <p:nvPr>
            <p:ph type="title"/>
          </p:nvPr>
        </p:nvSpPr>
        <p:spPr/>
        <p:txBody>
          <a:bodyPr>
            <a:normAutofit/>
          </a:bodyPr>
          <a:lstStyle/>
          <a:p>
            <a:r>
              <a:rPr lang="en-IN" sz="5400" b="1" dirty="0"/>
              <a:t>Percentage of fraud and fair classes</a:t>
            </a:r>
          </a:p>
        </p:txBody>
      </p:sp>
      <p:pic>
        <p:nvPicPr>
          <p:cNvPr id="5" name="Content Placeholder 13">
            <a:extLst>
              <a:ext uri="{FF2B5EF4-FFF2-40B4-BE49-F238E27FC236}">
                <a16:creationId xmlns:a16="http://schemas.microsoft.com/office/drawing/2014/main" id="{3DB545D9-D5C3-CD97-8E03-46579380D8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90351"/>
            <a:ext cx="5063637" cy="4695845"/>
          </a:xfrm>
        </p:spPr>
      </p:pic>
      <p:sp>
        <p:nvSpPr>
          <p:cNvPr id="4" name="Rectangle: Rounded Corners 3">
            <a:extLst>
              <a:ext uri="{FF2B5EF4-FFF2-40B4-BE49-F238E27FC236}">
                <a16:creationId xmlns:a16="http://schemas.microsoft.com/office/drawing/2014/main" id="{41829631-54DC-54CD-5AED-1F729A0A251E}"/>
              </a:ext>
            </a:extLst>
          </p:cNvPr>
          <p:cNvSpPr/>
          <p:nvPr/>
        </p:nvSpPr>
        <p:spPr>
          <a:xfrm>
            <a:off x="0" y="0"/>
            <a:ext cx="12192000" cy="6858000"/>
          </a:xfrm>
          <a:prstGeom prst="roundRect">
            <a:avLst>
              <a:gd name="adj" fmla="val 2926"/>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D43A81F2-071D-EB8F-F063-FD597BB9C3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4695" y="1490351"/>
            <a:ext cx="5333885" cy="4695845"/>
          </a:xfrm>
          <a:prstGeom prst="rect">
            <a:avLst/>
          </a:prstGeom>
        </p:spPr>
      </p:pic>
    </p:spTree>
    <p:extLst>
      <p:ext uri="{BB962C8B-B14F-4D97-AF65-F5344CB8AC3E}">
        <p14:creationId xmlns:p14="http://schemas.microsoft.com/office/powerpoint/2010/main" val="505080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E526-B188-F42C-888A-5C64DD26BDEE}"/>
              </a:ext>
            </a:extLst>
          </p:cNvPr>
          <p:cNvSpPr>
            <a:spLocks noGrp="1"/>
          </p:cNvSpPr>
          <p:nvPr>
            <p:ph type="title"/>
          </p:nvPr>
        </p:nvSpPr>
        <p:spPr>
          <a:xfrm>
            <a:off x="797169" y="325395"/>
            <a:ext cx="10515600" cy="1325563"/>
          </a:xfrm>
        </p:spPr>
        <p:txBody>
          <a:bodyPr>
            <a:normAutofit/>
          </a:bodyPr>
          <a:lstStyle/>
          <a:p>
            <a:r>
              <a:rPr lang="en-IN" sz="4800" b="1" dirty="0"/>
              <a:t>Class distribution </a:t>
            </a:r>
          </a:p>
        </p:txBody>
      </p:sp>
      <p:sp>
        <p:nvSpPr>
          <p:cNvPr id="4" name="Rectangle: Rounded Corners 3">
            <a:extLst>
              <a:ext uri="{FF2B5EF4-FFF2-40B4-BE49-F238E27FC236}">
                <a16:creationId xmlns:a16="http://schemas.microsoft.com/office/drawing/2014/main" id="{41829631-54DC-54CD-5AED-1F729A0A251E}"/>
              </a:ext>
            </a:extLst>
          </p:cNvPr>
          <p:cNvSpPr/>
          <p:nvPr/>
        </p:nvSpPr>
        <p:spPr>
          <a:xfrm>
            <a:off x="0" y="0"/>
            <a:ext cx="12192000" cy="6858000"/>
          </a:xfrm>
          <a:prstGeom prst="roundRect">
            <a:avLst>
              <a:gd name="adj" fmla="val 2926"/>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24D3ADB8-4815-9716-6EED-F6A8832F3ED7}"/>
              </a:ext>
            </a:extLst>
          </p:cNvPr>
          <p:cNvSpPr txBox="1"/>
          <p:nvPr/>
        </p:nvSpPr>
        <p:spPr>
          <a:xfrm>
            <a:off x="1603033" y="5921825"/>
            <a:ext cx="2037737" cy="369332"/>
          </a:xfrm>
          <a:prstGeom prst="rect">
            <a:avLst/>
          </a:prstGeom>
          <a:noFill/>
        </p:spPr>
        <p:txBody>
          <a:bodyPr wrap="square" rtlCol="0">
            <a:spAutoFit/>
          </a:bodyPr>
          <a:lstStyle/>
          <a:p>
            <a:r>
              <a:rPr lang="en-IN" dirty="0"/>
              <a:t>Imbalanced</a:t>
            </a:r>
          </a:p>
        </p:txBody>
      </p:sp>
      <p:pic>
        <p:nvPicPr>
          <p:cNvPr id="10" name="Picture 9">
            <a:extLst>
              <a:ext uri="{FF2B5EF4-FFF2-40B4-BE49-F238E27FC236}">
                <a16:creationId xmlns:a16="http://schemas.microsoft.com/office/drawing/2014/main" id="{35AA4964-AAE5-370F-E370-75E0BE22C6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468" y="1851736"/>
            <a:ext cx="3170334" cy="3479924"/>
          </a:xfrm>
          <a:prstGeom prst="rect">
            <a:avLst/>
          </a:prstGeom>
        </p:spPr>
      </p:pic>
      <p:pic>
        <p:nvPicPr>
          <p:cNvPr id="12" name="Picture 11">
            <a:extLst>
              <a:ext uri="{FF2B5EF4-FFF2-40B4-BE49-F238E27FC236}">
                <a16:creationId xmlns:a16="http://schemas.microsoft.com/office/drawing/2014/main" id="{8679BD45-D916-9D81-F3F0-C443AE0C53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0846" y="1851737"/>
            <a:ext cx="3248247" cy="3479924"/>
          </a:xfrm>
          <a:prstGeom prst="rect">
            <a:avLst/>
          </a:prstGeom>
        </p:spPr>
      </p:pic>
      <p:pic>
        <p:nvPicPr>
          <p:cNvPr id="14" name="Picture 13">
            <a:extLst>
              <a:ext uri="{FF2B5EF4-FFF2-40B4-BE49-F238E27FC236}">
                <a16:creationId xmlns:a16="http://schemas.microsoft.com/office/drawing/2014/main" id="{6567D8DE-6F2F-C9CB-0FBE-4F5811380D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5071" y="1851736"/>
            <a:ext cx="2998235" cy="3479923"/>
          </a:xfrm>
          <a:prstGeom prst="rect">
            <a:avLst/>
          </a:prstGeom>
        </p:spPr>
      </p:pic>
      <p:sp>
        <p:nvSpPr>
          <p:cNvPr id="15" name="TextBox 14">
            <a:extLst>
              <a:ext uri="{FF2B5EF4-FFF2-40B4-BE49-F238E27FC236}">
                <a16:creationId xmlns:a16="http://schemas.microsoft.com/office/drawing/2014/main" id="{033FB2A3-A39F-7501-9F1A-72895A7293F0}"/>
              </a:ext>
            </a:extLst>
          </p:cNvPr>
          <p:cNvSpPr txBox="1"/>
          <p:nvPr/>
        </p:nvSpPr>
        <p:spPr>
          <a:xfrm>
            <a:off x="5243803" y="5895390"/>
            <a:ext cx="2435290" cy="369332"/>
          </a:xfrm>
          <a:prstGeom prst="rect">
            <a:avLst/>
          </a:prstGeom>
          <a:noFill/>
        </p:spPr>
        <p:txBody>
          <a:bodyPr wrap="square" rtlCol="0">
            <a:spAutoFit/>
          </a:bodyPr>
          <a:lstStyle/>
          <a:p>
            <a:r>
              <a:rPr lang="en-IN" dirty="0"/>
              <a:t>Under sampling</a:t>
            </a:r>
          </a:p>
        </p:txBody>
      </p:sp>
      <p:sp>
        <p:nvSpPr>
          <p:cNvPr id="16" name="TextBox 15">
            <a:extLst>
              <a:ext uri="{FF2B5EF4-FFF2-40B4-BE49-F238E27FC236}">
                <a16:creationId xmlns:a16="http://schemas.microsoft.com/office/drawing/2014/main" id="{52FC25FA-2E8E-92EE-934B-B5D32845B0B1}"/>
              </a:ext>
            </a:extLst>
          </p:cNvPr>
          <p:cNvSpPr txBox="1"/>
          <p:nvPr/>
        </p:nvSpPr>
        <p:spPr>
          <a:xfrm>
            <a:off x="9209314" y="5895390"/>
            <a:ext cx="2435290" cy="369332"/>
          </a:xfrm>
          <a:prstGeom prst="rect">
            <a:avLst/>
          </a:prstGeom>
          <a:noFill/>
        </p:spPr>
        <p:txBody>
          <a:bodyPr wrap="square" rtlCol="0">
            <a:spAutoFit/>
          </a:bodyPr>
          <a:lstStyle/>
          <a:p>
            <a:r>
              <a:rPr lang="en-IN" dirty="0"/>
              <a:t>Over sampling</a:t>
            </a:r>
          </a:p>
        </p:txBody>
      </p:sp>
    </p:spTree>
    <p:extLst>
      <p:ext uri="{BB962C8B-B14F-4D97-AF65-F5344CB8AC3E}">
        <p14:creationId xmlns:p14="http://schemas.microsoft.com/office/powerpoint/2010/main" val="9965201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502</TotalTime>
  <Words>423</Words>
  <Application>Microsoft Office PowerPoint</Application>
  <PresentationFormat>Widescreen</PresentationFormat>
  <Paragraphs>56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ColfaxAI</vt:lpstr>
      <vt:lpstr>Helvetica Neue</vt:lpstr>
      <vt:lpstr>Office Theme</vt:lpstr>
      <vt:lpstr>Python powered Credit Card Fraud Detection</vt:lpstr>
      <vt:lpstr>Agenda</vt:lpstr>
      <vt:lpstr>Problem Statement</vt:lpstr>
      <vt:lpstr>PowerPoint Presentation</vt:lpstr>
      <vt:lpstr>Data Collection</vt:lpstr>
      <vt:lpstr>EDA</vt:lpstr>
      <vt:lpstr>Data visualisation</vt:lpstr>
      <vt:lpstr>Percentage of fraud and fair classes</vt:lpstr>
      <vt:lpstr>Class distribution </vt:lpstr>
      <vt:lpstr>Model building</vt:lpstr>
      <vt:lpstr>Lazy Predict</vt:lpstr>
      <vt:lpstr>Model vs Accuracy</vt:lpstr>
      <vt:lpstr>Model Evaluation</vt:lpstr>
      <vt:lpstr>Model 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powered Credit Card Fraud Detection</dc:title>
  <dc:creator>Sanketh</dc:creator>
  <cp:lastModifiedBy>Sanketh</cp:lastModifiedBy>
  <cp:revision>4</cp:revision>
  <dcterms:created xsi:type="dcterms:W3CDTF">2023-01-19T06:42:04Z</dcterms:created>
  <dcterms:modified xsi:type="dcterms:W3CDTF">2023-01-19T15:04:18Z</dcterms:modified>
</cp:coreProperties>
</file>