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8A63-6461-49F2-4D89-C529C5AD9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1FACA6-DA10-10DB-5C1B-60A586849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BF85BE-6C14-A3D4-606C-1AF45393068E}"/>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6043E225-3311-7995-0E23-BC5B279DA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1DA4D-E746-C966-8DBF-361E6E92737B}"/>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394147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313C-4543-2BEE-9B4B-AFBC67E222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9C94D-1D49-031C-65AA-D1DCA20C0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8FDD7-D4C9-718A-02BB-159B69618B96}"/>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D75939CE-0F47-AA63-A0FC-536BFD570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54CA4-9F3A-23DB-4791-FFB2035877E2}"/>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336185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6B6A7-E061-15C1-8CC1-468283F46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CA803-997F-29D1-290F-2BA881946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078CC-1674-9C24-C449-8A397BA3EA58}"/>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C68A2B12-6908-46FC-C046-0F218F0A8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5C7D8-3F2B-A008-83E3-268349FE57E1}"/>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291106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5141-4CEC-4960-70DC-EFA053F019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8A42AA-2EF7-1BC4-A874-1A7AF5B68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C715E-A892-9277-AE38-64B31096D16F}"/>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F6288A77-DEE9-83E7-DCB3-72A386AC5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D01D8-2A42-68EE-4134-F22AC3CD6C46}"/>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62865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C9A2-ED7B-A8B0-A398-B88409B70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7BB1E4-E182-5249-E2CB-C6666BC28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0A1B6-B953-AA5A-F820-E0DE2F80774B}"/>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9DB1EEEC-04D9-E3E3-0D2B-3D3A40691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00DC9-8C57-53C6-1163-EE55EB4E821C}"/>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283971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F444-41BC-C8D1-0D53-F9191D5A2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27710D-0712-73A7-23C9-7A72EF0CF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F3A264-2E30-5595-FF6B-D153ED3D7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E19FBE-9972-205A-847C-DCB739181B61}"/>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6" name="Footer Placeholder 5">
            <a:extLst>
              <a:ext uri="{FF2B5EF4-FFF2-40B4-BE49-F238E27FC236}">
                <a16:creationId xmlns:a16="http://schemas.microsoft.com/office/drawing/2014/main" id="{03951300-6767-EE49-C4ED-7F523EDA1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09E09-B66B-1C3C-25AF-8C10A018B53E}"/>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39895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90D8-C17B-F341-C3D1-400CBA24D9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2682C-AEC3-5930-F391-AE1ECBDD1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41652-59DA-0FCB-AA14-7BE4690DE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396BBB-574B-8B69-4EE0-E266C43A9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B2203A-2299-1F28-D58C-A1F29CC70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3A426E-6AE5-B999-3FC8-42F8C3452A3C}"/>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8" name="Footer Placeholder 7">
            <a:extLst>
              <a:ext uri="{FF2B5EF4-FFF2-40B4-BE49-F238E27FC236}">
                <a16:creationId xmlns:a16="http://schemas.microsoft.com/office/drawing/2014/main" id="{D38E2539-0A59-5F03-4E62-B7DB047C62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FD4512-4DA4-3216-9E87-63A9918B48ED}"/>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242011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7DB7-AA3F-6EDE-6CDB-436263CED5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8488FF-B43B-0D0B-28DD-B37EAE16F967}"/>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4" name="Footer Placeholder 3">
            <a:extLst>
              <a:ext uri="{FF2B5EF4-FFF2-40B4-BE49-F238E27FC236}">
                <a16:creationId xmlns:a16="http://schemas.microsoft.com/office/drawing/2014/main" id="{F8AF551D-EF13-2532-99BD-058E96CC1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7FC479-3B90-4A23-60B9-04F0213CDDEA}"/>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35119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3A922-C787-5653-D59D-D954A5EB960B}"/>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3" name="Footer Placeholder 2">
            <a:extLst>
              <a:ext uri="{FF2B5EF4-FFF2-40B4-BE49-F238E27FC236}">
                <a16:creationId xmlns:a16="http://schemas.microsoft.com/office/drawing/2014/main" id="{EE396651-8D87-51BD-8C90-A3BFB04472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E2760B-AAF1-5567-D975-A080F282B24B}"/>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336171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53F2-91E3-A2D9-C747-DB4C59594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4016E5-9ACE-87AD-DA6E-637CCAA07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3803B-049D-6610-D98F-A53D1482E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EA783-FBE2-7D84-5781-374396100141}"/>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6" name="Footer Placeholder 5">
            <a:extLst>
              <a:ext uri="{FF2B5EF4-FFF2-40B4-BE49-F238E27FC236}">
                <a16:creationId xmlns:a16="http://schemas.microsoft.com/office/drawing/2014/main" id="{7A73D6FC-31E3-2453-EAC9-62EB3F6F4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FCA8C4-EC1C-7118-3E15-E028CC8511DC}"/>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54347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A4B5-E59A-2BDA-371B-51DB8E36D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1DC556-8891-3E61-80B1-A5197EFC2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CF577C-CD20-25E5-E8CB-7E6D6331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C2159-97AB-30FE-1264-596CB044171D}"/>
              </a:ext>
            </a:extLst>
          </p:cNvPr>
          <p:cNvSpPr>
            <a:spLocks noGrp="1"/>
          </p:cNvSpPr>
          <p:nvPr>
            <p:ph type="dt" sz="half" idx="10"/>
          </p:nvPr>
        </p:nvSpPr>
        <p:spPr/>
        <p:txBody>
          <a:bodyPr/>
          <a:lstStyle/>
          <a:p>
            <a:fld id="{34AEB913-84D8-4945-B003-6ECC4C48C550}" type="datetimeFigureOut">
              <a:rPr lang="en-IN" smtClean="0"/>
              <a:t>26-02-2023</a:t>
            </a:fld>
            <a:endParaRPr lang="en-IN"/>
          </a:p>
        </p:txBody>
      </p:sp>
      <p:sp>
        <p:nvSpPr>
          <p:cNvPr id="6" name="Footer Placeholder 5">
            <a:extLst>
              <a:ext uri="{FF2B5EF4-FFF2-40B4-BE49-F238E27FC236}">
                <a16:creationId xmlns:a16="http://schemas.microsoft.com/office/drawing/2014/main" id="{FAF2E3AD-2357-F19A-ABD6-0C4CCA13C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0165EA-A2E7-2EF1-506E-0E6D4EFF392A}"/>
              </a:ext>
            </a:extLst>
          </p:cNvPr>
          <p:cNvSpPr>
            <a:spLocks noGrp="1"/>
          </p:cNvSpPr>
          <p:nvPr>
            <p:ph type="sldNum" sz="quarter" idx="12"/>
          </p:nvPr>
        </p:nvSpPr>
        <p:spPr/>
        <p:txBody>
          <a:bodyPr/>
          <a:lstStyle/>
          <a:p>
            <a:fld id="{8A490B8D-6DD0-491B-AC6C-88A466A2B6AE}" type="slidenum">
              <a:rPr lang="en-IN" smtClean="0"/>
              <a:t>‹#›</a:t>
            </a:fld>
            <a:endParaRPr lang="en-IN"/>
          </a:p>
        </p:txBody>
      </p:sp>
    </p:spTree>
    <p:extLst>
      <p:ext uri="{BB962C8B-B14F-4D97-AF65-F5344CB8AC3E}">
        <p14:creationId xmlns:p14="http://schemas.microsoft.com/office/powerpoint/2010/main" val="220099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643D4-59FC-9724-DEC8-30D175875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84014D-D0B8-8287-76E3-E748B47A5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FE77C-F681-8559-ADD0-240C94677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EB913-84D8-4945-B003-6ECC4C48C550}" type="datetimeFigureOut">
              <a:rPr lang="en-IN" smtClean="0"/>
              <a:t>26-02-2023</a:t>
            </a:fld>
            <a:endParaRPr lang="en-IN"/>
          </a:p>
        </p:txBody>
      </p:sp>
      <p:sp>
        <p:nvSpPr>
          <p:cNvPr id="5" name="Footer Placeholder 4">
            <a:extLst>
              <a:ext uri="{FF2B5EF4-FFF2-40B4-BE49-F238E27FC236}">
                <a16:creationId xmlns:a16="http://schemas.microsoft.com/office/drawing/2014/main" id="{D5662FBA-F482-EA3E-E2EC-9A320048B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36A69B-F473-8023-DFDC-4AA2AA539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90B8D-6DD0-491B-AC6C-88A466A2B6AE}" type="slidenum">
              <a:rPr lang="en-IN" smtClean="0"/>
              <a:t>‹#›</a:t>
            </a:fld>
            <a:endParaRPr lang="en-IN"/>
          </a:p>
        </p:txBody>
      </p:sp>
    </p:spTree>
    <p:extLst>
      <p:ext uri="{BB962C8B-B14F-4D97-AF65-F5344CB8AC3E}">
        <p14:creationId xmlns:p14="http://schemas.microsoft.com/office/powerpoint/2010/main" val="3576242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thon3.wannaphong.com/2016/01/machine-learning-tensorflow.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Minnet"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code/gauravduttakiit/resume-screening-using-machine-learning/data" TargetMode="External"/><Relationship Id="rId1" Type="http://schemas.openxmlformats.org/officeDocument/2006/relationships/slideLayout" Target="../slideLayouts/slideLayout1.xml"/><Relationship Id="rId4" Type="http://schemas.openxmlformats.org/officeDocument/2006/relationships/hyperlink" Target="http://www.learningahoy.com/2018/01/data-collection-in-ecse.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786773C1-C41D-8C4F-F16B-07B2505BC616}"/>
              </a:ext>
            </a:extLst>
          </p:cNvPr>
          <p:cNvSpPr txBox="1">
            <a:spLocks/>
          </p:cNvSpPr>
          <p:nvPr/>
        </p:nvSpPr>
        <p:spPr>
          <a:xfrm>
            <a:off x="475861" y="568111"/>
            <a:ext cx="11504646" cy="10557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dirty="0"/>
              <a:t>Classifying Text with </a:t>
            </a:r>
            <a:r>
              <a:rPr lang="en-IN" dirty="0" err="1"/>
              <a:t>Tensorflow</a:t>
            </a:r>
            <a:endParaRPr lang="en-IN" dirty="0">
              <a:cs typeface="Times New Roman" panose="02020603050405020304" pitchFamily="18" charset="0"/>
            </a:endParaRPr>
          </a:p>
        </p:txBody>
      </p:sp>
      <p:sp>
        <p:nvSpPr>
          <p:cNvPr id="10" name="TextBox 9">
            <a:extLst>
              <a:ext uri="{FF2B5EF4-FFF2-40B4-BE49-F238E27FC236}">
                <a16:creationId xmlns:a16="http://schemas.microsoft.com/office/drawing/2014/main" id="{C4C87DAA-203D-B7CC-A2CB-8A71BD6B495E}"/>
              </a:ext>
            </a:extLst>
          </p:cNvPr>
          <p:cNvSpPr txBox="1"/>
          <p:nvPr/>
        </p:nvSpPr>
        <p:spPr>
          <a:xfrm>
            <a:off x="598716" y="4303573"/>
            <a:ext cx="3676815" cy="1169551"/>
          </a:xfrm>
          <a:prstGeom prst="rect">
            <a:avLst/>
          </a:prstGeom>
          <a:noFill/>
        </p:spPr>
        <p:txBody>
          <a:bodyPr wrap="square" rtlCol="0">
            <a:spAutoFit/>
          </a:bodyPr>
          <a:lstStyle/>
          <a:p>
            <a:r>
              <a:rPr lang="en-IN" sz="3500" dirty="0"/>
              <a:t>Done by:</a:t>
            </a:r>
          </a:p>
          <a:p>
            <a:r>
              <a:rPr lang="en-IN" sz="3500" dirty="0"/>
              <a:t>Basava Sanketh BN</a:t>
            </a:r>
          </a:p>
        </p:txBody>
      </p:sp>
      <p:pic>
        <p:nvPicPr>
          <p:cNvPr id="7" name="Picture 6">
            <a:extLst>
              <a:ext uri="{FF2B5EF4-FFF2-40B4-BE49-F238E27FC236}">
                <a16:creationId xmlns:a16="http://schemas.microsoft.com/office/drawing/2014/main" id="{DE4C7FE4-526D-27E5-44DA-0DDCC53D87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41564" y="2108452"/>
            <a:ext cx="7384402" cy="3692201"/>
          </a:xfrm>
          <a:prstGeom prst="rect">
            <a:avLst/>
          </a:prstGeom>
        </p:spPr>
      </p:pic>
    </p:spTree>
    <p:extLst>
      <p:ext uri="{BB962C8B-B14F-4D97-AF65-F5344CB8AC3E}">
        <p14:creationId xmlns:p14="http://schemas.microsoft.com/office/powerpoint/2010/main" val="205778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03719" y="197174"/>
            <a:ext cx="10515600" cy="1325563"/>
          </a:xfrm>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0AE04EE-BC4E-7F05-7203-A53E0E463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82" y="1929252"/>
            <a:ext cx="4854361" cy="3764606"/>
          </a:xfrm>
          <a:prstGeom prst="rect">
            <a:avLst/>
          </a:prstGeom>
        </p:spPr>
      </p:pic>
      <p:pic>
        <p:nvPicPr>
          <p:cNvPr id="10" name="Picture 9">
            <a:extLst>
              <a:ext uri="{FF2B5EF4-FFF2-40B4-BE49-F238E27FC236}">
                <a16:creationId xmlns:a16="http://schemas.microsoft.com/office/drawing/2014/main" id="{6AC9D8A4-4093-642F-2CFC-D57AD1932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59" y="1929252"/>
            <a:ext cx="4968671" cy="3764606"/>
          </a:xfrm>
          <a:prstGeom prst="rect">
            <a:avLst/>
          </a:prstGeom>
        </p:spPr>
      </p:pic>
    </p:spTree>
    <p:extLst>
      <p:ext uri="{BB962C8B-B14F-4D97-AF65-F5344CB8AC3E}">
        <p14:creationId xmlns:p14="http://schemas.microsoft.com/office/powerpoint/2010/main" val="274683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483637" y="365125"/>
            <a:ext cx="10515600" cy="1325563"/>
          </a:xfrm>
        </p:spPr>
        <p:txBody>
          <a:bodyPr>
            <a:normAutofit/>
          </a:bodyPr>
          <a:lstStyle/>
          <a:p>
            <a:r>
              <a:rPr lang="en-IN" sz="5400" b="1" dirty="0"/>
              <a:t>Model Evaluation</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602463" y="1548883"/>
            <a:ext cx="5257800" cy="3666930"/>
          </a:xfrm>
        </p:spPr>
        <p:txBody>
          <a:bodyPr>
            <a:normAutofit fontScale="92500" lnSpcReduction="10000"/>
          </a:bodyPr>
          <a:lstStyle/>
          <a:p>
            <a:pPr>
              <a:lnSpc>
                <a:spcPct val="150000"/>
              </a:lnSpc>
              <a:buFont typeface="Arial" panose="020B0604020202020204" pitchFamily="34" charset="0"/>
              <a:buChar char="•"/>
            </a:pPr>
            <a:r>
              <a:rPr lang="en-US" b="0" i="0" dirty="0">
                <a:effectLst/>
                <a:latin typeface="+mj-lt"/>
              </a:rPr>
              <a:t>Evaluating the models performance using metrics such as accuracy, precision</a:t>
            </a:r>
            <a:r>
              <a:rPr lang="en-US" dirty="0">
                <a:latin typeface="+mj-lt"/>
              </a:rPr>
              <a:t> and</a:t>
            </a:r>
            <a:r>
              <a:rPr lang="en-US" b="0" i="0" dirty="0">
                <a:effectLst/>
                <a:latin typeface="+mj-lt"/>
              </a:rPr>
              <a:t> recall.</a:t>
            </a:r>
          </a:p>
          <a:p>
            <a:pPr>
              <a:lnSpc>
                <a:spcPct val="150000"/>
              </a:lnSpc>
              <a:buFont typeface="Arial" panose="020B0604020202020204" pitchFamily="34" charset="0"/>
              <a:buChar char="•"/>
            </a:pPr>
            <a:r>
              <a:rPr lang="en-US" b="0" i="0" dirty="0">
                <a:effectLst/>
                <a:latin typeface="+mj-lt"/>
              </a:rPr>
              <a:t>Interpreting the results and providing insights on the reasons for Classifying Text.</a:t>
            </a:r>
          </a:p>
          <a:p>
            <a:pPr>
              <a:lnSpc>
                <a:spcPct val="150000"/>
              </a:lnSpc>
            </a:pPr>
            <a:endParaRPr lang="en-IN" dirty="0"/>
          </a:p>
          <a:p>
            <a:pPr>
              <a:lnSpc>
                <a:spcPct val="150000"/>
              </a:lnSpc>
            </a:pPr>
            <a:endParaRPr lang="en-IN"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D68F8AC-FEB8-5C6A-4773-31323C978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535" y="1763487"/>
            <a:ext cx="5645021" cy="3666930"/>
          </a:xfrm>
          <a:prstGeom prst="rect">
            <a:avLst/>
          </a:prstGeom>
        </p:spPr>
      </p:pic>
    </p:spTree>
    <p:extLst>
      <p:ext uri="{BB962C8B-B14F-4D97-AF65-F5344CB8AC3E}">
        <p14:creationId xmlns:p14="http://schemas.microsoft.com/office/powerpoint/2010/main" val="131640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390331" y="65218"/>
            <a:ext cx="3425890" cy="894557"/>
          </a:xfrm>
        </p:spPr>
        <p:txBody>
          <a:bodyPr>
            <a:normAutofit/>
          </a:bodyPr>
          <a:lstStyle/>
          <a:p>
            <a:pPr algn="just"/>
            <a:r>
              <a:rPr lang="en-US" sz="5400" dirty="0"/>
              <a:t>Conclusion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a:extLst>
              <a:ext uri="{FF2B5EF4-FFF2-40B4-BE49-F238E27FC236}">
                <a16:creationId xmlns:a16="http://schemas.microsoft.com/office/drawing/2014/main" id="{A271337E-E6AC-F076-3555-7E11734CF57A}"/>
              </a:ext>
            </a:extLst>
          </p:cNvPr>
          <p:cNvSpPr>
            <a:spLocks noGrp="1"/>
          </p:cNvSpPr>
          <p:nvPr>
            <p:ph idx="1"/>
          </p:nvPr>
        </p:nvSpPr>
        <p:spPr>
          <a:xfrm>
            <a:off x="390331" y="898767"/>
            <a:ext cx="11375572" cy="5828603"/>
          </a:xfrm>
        </p:spPr>
        <p:txBody>
          <a:bodyPr>
            <a:noAutofit/>
          </a:bodyPr>
          <a:lstStyle/>
          <a:p>
            <a:pPr>
              <a:lnSpc>
                <a:spcPct val="100000"/>
              </a:lnSpc>
            </a:pPr>
            <a:r>
              <a:rPr lang="en-US" sz="2700" b="0" i="0" dirty="0">
                <a:effectLst/>
                <a:latin typeface="Times New Roman" panose="02020603050405020304" pitchFamily="18" charset="0"/>
                <a:cs typeface="Times New Roman" panose="02020603050405020304" pitchFamily="18" charset="0"/>
              </a:rPr>
              <a:t>In conclusion, the text classification project using the diabetes dataset involved developing a machine learning model that could accurately predict whether a patient had diabetes or not based on their medical history. </a:t>
            </a:r>
          </a:p>
          <a:p>
            <a:pPr>
              <a:lnSpc>
                <a:spcPct val="100000"/>
              </a:lnSpc>
            </a:pPr>
            <a:r>
              <a:rPr lang="en-US" sz="2700" b="0" i="0" dirty="0">
                <a:effectLst/>
                <a:latin typeface="Times New Roman" panose="02020603050405020304" pitchFamily="18" charset="0"/>
                <a:cs typeface="Times New Roman" panose="02020603050405020304" pitchFamily="18" charset="0"/>
              </a:rPr>
              <a:t>The project involved various steps such as preprocessing the data, exploring the data, feature engineering, model selection, model training, and model evaluation. </a:t>
            </a:r>
          </a:p>
          <a:p>
            <a:pPr>
              <a:lnSpc>
                <a:spcPct val="100000"/>
              </a:lnSpc>
            </a:pPr>
            <a:r>
              <a:rPr lang="en-US" sz="2700" b="0" i="0" dirty="0">
                <a:effectLst/>
                <a:latin typeface="Times New Roman" panose="02020603050405020304" pitchFamily="18" charset="0"/>
                <a:cs typeface="Times New Roman" panose="02020603050405020304" pitchFamily="18" charset="0"/>
              </a:rPr>
              <a:t>The results showed that the machine learning model was effective in predicting the presence of diabetes based on the patient's medical history, and the performance of the model was comparable to or better than existing methods for diagnosing diabetes. </a:t>
            </a:r>
          </a:p>
          <a:p>
            <a:pPr>
              <a:lnSpc>
                <a:spcPct val="100000"/>
              </a:lnSpc>
            </a:pPr>
            <a:r>
              <a:rPr lang="en-US" sz="2700" b="0" i="0" dirty="0">
                <a:effectLst/>
                <a:latin typeface="Times New Roman" panose="02020603050405020304" pitchFamily="18" charset="0"/>
                <a:cs typeface="Times New Roman" panose="02020603050405020304" pitchFamily="18" charset="0"/>
              </a:rPr>
              <a:t>The project has the potential to improve the accuracy and efficiency of diabetes diagnosis and treatment, thereby improving patient outcomes and quality of life.</a:t>
            </a:r>
            <a:endParaRPr lang="en-US" sz="2700" dirty="0">
              <a:effectLst/>
              <a:latin typeface="Times New Roman" panose="02020603050405020304" pitchFamily="18" charset="0"/>
              <a:cs typeface="Times New Roman" panose="02020603050405020304" pitchFamily="18" charset="0"/>
            </a:endParaRPr>
          </a:p>
          <a:p>
            <a:pPr marL="0" indent="0" algn="just">
              <a:lnSpc>
                <a:spcPct val="170000"/>
              </a:lnSpc>
              <a:buNone/>
            </a:pPr>
            <a:endParaRPr lang="en-US" sz="27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49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57F0E10B-6C42-0E3E-5231-38C3166B13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5883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AF253CA8-CC0A-CA4C-7825-D8BE89898AD5}"/>
              </a:ext>
            </a:extLst>
          </p:cNvPr>
          <p:cNvSpPr txBox="1">
            <a:spLocks/>
          </p:cNvSpPr>
          <p:nvPr/>
        </p:nvSpPr>
        <p:spPr>
          <a:xfrm>
            <a:off x="586273" y="185039"/>
            <a:ext cx="4729066" cy="9373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b="1" dirty="0"/>
              <a:t>Agenda</a:t>
            </a:r>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586273" y="1210603"/>
            <a:ext cx="4909458" cy="54623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buFont typeface="Arial" panose="020B0604020202020204" pitchFamily="34" charset="0"/>
              <a:buChar char="•"/>
            </a:pPr>
            <a:r>
              <a:rPr lang="en-US" sz="3000" dirty="0"/>
              <a:t>Introduction</a:t>
            </a:r>
          </a:p>
          <a:p>
            <a:pPr marL="457200" indent="-457200" algn="just">
              <a:lnSpc>
                <a:spcPct val="150000"/>
              </a:lnSpc>
              <a:buFont typeface="Arial" panose="020B0604020202020204" pitchFamily="34" charset="0"/>
              <a:buChar char="•"/>
            </a:pPr>
            <a:r>
              <a:rPr lang="en-US" sz="3000" dirty="0"/>
              <a:t>Problem Statement</a:t>
            </a:r>
          </a:p>
          <a:p>
            <a:pPr marL="457200" indent="-457200" algn="just">
              <a:lnSpc>
                <a:spcPct val="150000"/>
              </a:lnSpc>
              <a:buFont typeface="Arial" panose="020B0604020202020204" pitchFamily="34" charset="0"/>
              <a:buChar char="•"/>
            </a:pPr>
            <a:r>
              <a:rPr lang="en-IN" sz="3000" dirty="0"/>
              <a:t>Data Collection</a:t>
            </a:r>
          </a:p>
          <a:p>
            <a:pPr marL="457200" indent="-457200" algn="just">
              <a:lnSpc>
                <a:spcPct val="150000"/>
              </a:lnSpc>
              <a:buFont typeface="Arial" panose="020B0604020202020204" pitchFamily="34" charset="0"/>
              <a:buChar char="•"/>
            </a:pPr>
            <a:r>
              <a:rPr lang="en-US" sz="3000" dirty="0"/>
              <a:t>Exploratory Data Analysis</a:t>
            </a:r>
          </a:p>
          <a:p>
            <a:pPr marL="457200" indent="-457200" algn="just">
              <a:lnSpc>
                <a:spcPct val="150000"/>
              </a:lnSpc>
              <a:buFont typeface="Arial" panose="020B0604020202020204" pitchFamily="34" charset="0"/>
              <a:buChar char="•"/>
            </a:pPr>
            <a:r>
              <a:rPr lang="en-IN" sz="3000" dirty="0"/>
              <a:t>Data visualisation</a:t>
            </a:r>
          </a:p>
          <a:p>
            <a:pPr marL="457200" indent="-457200" algn="just">
              <a:lnSpc>
                <a:spcPct val="150000"/>
              </a:lnSpc>
              <a:buFont typeface="Arial" panose="020B0604020202020204" pitchFamily="34" charset="0"/>
              <a:buChar char="•"/>
            </a:pPr>
            <a:r>
              <a:rPr lang="en-IN" sz="3000" dirty="0"/>
              <a:t>Model Evaluation</a:t>
            </a:r>
          </a:p>
          <a:p>
            <a:pPr marL="457200" indent="-457200" algn="just">
              <a:lnSpc>
                <a:spcPct val="150000"/>
              </a:lnSpc>
              <a:buFont typeface="Arial" panose="020B0604020202020204" pitchFamily="34" charset="0"/>
              <a:buChar char="•"/>
            </a:pPr>
            <a:r>
              <a:rPr lang="en-US" sz="3000" dirty="0"/>
              <a:t>Conclusion</a:t>
            </a:r>
          </a:p>
        </p:txBody>
      </p:sp>
      <p:pic>
        <p:nvPicPr>
          <p:cNvPr id="11" name="Picture 10">
            <a:extLst>
              <a:ext uri="{FF2B5EF4-FFF2-40B4-BE49-F238E27FC236}">
                <a16:creationId xmlns:a16="http://schemas.microsoft.com/office/drawing/2014/main" id="{504F319B-0392-7AA7-3B3C-42F27C0D0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044" y="1600200"/>
            <a:ext cx="6263130" cy="4129250"/>
          </a:xfrm>
          <a:prstGeom prst="rect">
            <a:avLst/>
          </a:prstGeom>
        </p:spPr>
      </p:pic>
    </p:spTree>
    <p:extLst>
      <p:ext uri="{BB962C8B-B14F-4D97-AF65-F5344CB8AC3E}">
        <p14:creationId xmlns:p14="http://schemas.microsoft.com/office/powerpoint/2010/main" val="23961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376334" y="1122363"/>
            <a:ext cx="6581193" cy="5280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Text classification is the process of categorizing text into organized groups. </a:t>
            </a:r>
          </a:p>
          <a:p>
            <a:pPr marL="342900" indent="-342900" algn="l">
              <a:buFont typeface="Arial" panose="020B0604020202020204" pitchFamily="34" charset="0"/>
              <a:buChar char="•"/>
            </a:pPr>
            <a:r>
              <a:rPr lang="en-US" dirty="0"/>
              <a:t>It is used in many applications such as sentiment analysis, document organization and topic identification. </a:t>
            </a:r>
          </a:p>
          <a:p>
            <a:pPr marL="342900" indent="-342900" algn="l">
              <a:buFont typeface="Arial" panose="020B0604020202020204" pitchFamily="34" charset="0"/>
              <a:buChar char="•"/>
            </a:pPr>
            <a:r>
              <a:rPr lang="en-US" dirty="0"/>
              <a:t>In this project, we will use </a:t>
            </a:r>
            <a:r>
              <a:rPr lang="en-US" dirty="0" err="1"/>
              <a:t>Tensorflow</a:t>
            </a:r>
            <a:r>
              <a:rPr lang="en-US" dirty="0"/>
              <a:t> to create a text classification model that can accurately classify text into respective groups.</a:t>
            </a:r>
          </a:p>
          <a:p>
            <a:pPr marL="342900" indent="-342900" algn="l">
              <a:buFont typeface="Arial" panose="020B0604020202020204" pitchFamily="34" charset="0"/>
              <a:buChar char="•"/>
            </a:pPr>
            <a:r>
              <a:rPr lang="en-US" dirty="0"/>
              <a:t>The dataset used in this project can be chosen from an online source or any inbuilt dataset of the </a:t>
            </a:r>
            <a:r>
              <a:rPr lang="en-US" dirty="0" err="1"/>
              <a:t>Tensorflow</a:t>
            </a:r>
            <a:r>
              <a:rPr lang="en-US" dirty="0"/>
              <a:t> library. </a:t>
            </a:r>
          </a:p>
          <a:p>
            <a:pPr marL="342900" indent="-342900" algn="l">
              <a:buFont typeface="Arial" panose="020B0604020202020204" pitchFamily="34" charset="0"/>
              <a:buChar char="•"/>
            </a:pPr>
            <a:r>
              <a:rPr lang="en-US" dirty="0"/>
              <a:t>The goal is to create a model that can accurately classify text into the respective groups.</a:t>
            </a:r>
          </a:p>
        </p:txBody>
      </p:sp>
      <p:sp>
        <p:nvSpPr>
          <p:cNvPr id="6" name="TextBox 5">
            <a:extLst>
              <a:ext uri="{FF2B5EF4-FFF2-40B4-BE49-F238E27FC236}">
                <a16:creationId xmlns:a16="http://schemas.microsoft.com/office/drawing/2014/main" id="{32225B79-F4F5-CEF5-3A6A-CF2AEE8D3CD4}"/>
              </a:ext>
            </a:extLst>
          </p:cNvPr>
          <p:cNvSpPr txBox="1"/>
          <p:nvPr/>
        </p:nvSpPr>
        <p:spPr>
          <a:xfrm>
            <a:off x="250371" y="283039"/>
            <a:ext cx="4722845" cy="923330"/>
          </a:xfrm>
          <a:prstGeom prst="rect">
            <a:avLst/>
          </a:prstGeom>
          <a:noFill/>
        </p:spPr>
        <p:txBody>
          <a:bodyPr wrap="square" rtlCol="0">
            <a:spAutoFit/>
          </a:bodyPr>
          <a:lstStyle/>
          <a:p>
            <a:r>
              <a:rPr lang="en-IN" sz="5400" dirty="0"/>
              <a:t>Introduction</a:t>
            </a:r>
          </a:p>
        </p:txBody>
      </p:sp>
      <p:pic>
        <p:nvPicPr>
          <p:cNvPr id="9" name="Picture 8">
            <a:extLst>
              <a:ext uri="{FF2B5EF4-FFF2-40B4-BE49-F238E27FC236}">
                <a16:creationId xmlns:a16="http://schemas.microsoft.com/office/drawing/2014/main" id="{DDC56C9F-FC60-CED6-399B-8854F5E54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341" y="800738"/>
            <a:ext cx="4722845" cy="5602599"/>
          </a:xfrm>
          <a:prstGeom prst="rect">
            <a:avLst/>
          </a:prstGeom>
        </p:spPr>
      </p:pic>
    </p:spTree>
    <p:extLst>
      <p:ext uri="{BB962C8B-B14F-4D97-AF65-F5344CB8AC3E}">
        <p14:creationId xmlns:p14="http://schemas.microsoft.com/office/powerpoint/2010/main" val="334187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435429" y="1005509"/>
            <a:ext cx="6313714" cy="55445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60000"/>
              </a:lnSpc>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Aim: </a:t>
            </a:r>
            <a:r>
              <a:rPr lang="en-US" sz="1500" b="0" i="0" dirty="0">
                <a:effectLst/>
                <a:latin typeface="Times New Roman" panose="02020603050405020304" pitchFamily="18" charset="0"/>
                <a:cs typeface="Times New Roman" panose="02020603050405020304" pitchFamily="18" charset="0"/>
              </a:rPr>
              <a:t>The aim of the text classification project using the diabetes dataset is to develop a machine learning model that can accurately predict whether a patient has diabetes or not based on their medical history. The project involves preprocessing the dataset, exploring the data, engineering new features, selecting an appropriate machine learning algorithm, training the model, and evaluating its performance. The ultimate goal is to create a reliable and accurate diagnostic tool that can assist healthcare professionals in making informed decisions regarding the diagnosis and treatment of diabetes.</a:t>
            </a:r>
          </a:p>
          <a:p>
            <a:pPr marL="342900" indent="-342900" algn="just">
              <a:lnSpc>
                <a:spcPct val="160000"/>
              </a:lnSpc>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Problem Statement: </a:t>
            </a:r>
            <a:r>
              <a:rPr lang="en-US" sz="1500" b="0" i="0" dirty="0">
                <a:effectLst/>
                <a:latin typeface="Times New Roman" panose="02020603050405020304" pitchFamily="18" charset="0"/>
                <a:cs typeface="Times New Roman" panose="02020603050405020304" pitchFamily="18" charset="0"/>
              </a:rPr>
              <a:t>The problem statement is to develop a machine learning model that can accurately classify patients as diabetic or non-diabetic based on their medical history. The goal is to improve the accuracy and efficiency of diabetes diagnosis and treatment, as early diagnosis and treatment are crucial in managing diabetes and preventing complications.</a:t>
            </a:r>
            <a:endParaRPr lang="en-US" sz="1500" i="0"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722074-DA79-4AA6-DBC5-E9105F651DA5}"/>
              </a:ext>
            </a:extLst>
          </p:cNvPr>
          <p:cNvSpPr txBox="1">
            <a:spLocks/>
          </p:cNvSpPr>
          <p:nvPr/>
        </p:nvSpPr>
        <p:spPr>
          <a:xfrm>
            <a:off x="304802" y="116854"/>
            <a:ext cx="10515600" cy="8886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4400" b="1" dirty="0"/>
              <a:t>Aim and Problem Statement</a:t>
            </a:r>
          </a:p>
        </p:txBody>
      </p:sp>
      <p:pic>
        <p:nvPicPr>
          <p:cNvPr id="10" name="Picture 9">
            <a:extLst>
              <a:ext uri="{FF2B5EF4-FFF2-40B4-BE49-F238E27FC236}">
                <a16:creationId xmlns:a16="http://schemas.microsoft.com/office/drawing/2014/main" id="{A19D2688-93CB-CC5B-A8FB-D39D5CE3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2" y="1730829"/>
            <a:ext cx="4571999" cy="3396342"/>
          </a:xfrm>
          <a:prstGeom prst="rect">
            <a:avLst/>
          </a:prstGeom>
        </p:spPr>
      </p:pic>
    </p:spTree>
    <p:extLst>
      <p:ext uri="{BB962C8B-B14F-4D97-AF65-F5344CB8AC3E}">
        <p14:creationId xmlns:p14="http://schemas.microsoft.com/office/powerpoint/2010/main" val="279196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61FAC009-A793-A2CF-2784-03AFBA85D791}"/>
              </a:ext>
            </a:extLst>
          </p:cNvPr>
          <p:cNvSpPr txBox="1">
            <a:spLocks/>
          </p:cNvSpPr>
          <p:nvPr/>
        </p:nvSpPr>
        <p:spPr>
          <a:xfrm>
            <a:off x="267481" y="300038"/>
            <a:ext cx="4816151" cy="7762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4800" b="1" dirty="0"/>
              <a:t>Data Collection</a:t>
            </a:r>
          </a:p>
        </p:txBody>
      </p:sp>
      <p:sp>
        <p:nvSpPr>
          <p:cNvPr id="8" name="Content Placeholder 2">
            <a:extLst>
              <a:ext uri="{FF2B5EF4-FFF2-40B4-BE49-F238E27FC236}">
                <a16:creationId xmlns:a16="http://schemas.microsoft.com/office/drawing/2014/main" id="{3E92B998-59FA-DEBF-6335-8545968AE2C4}"/>
              </a:ext>
            </a:extLst>
          </p:cNvPr>
          <p:cNvSpPr txBox="1">
            <a:spLocks/>
          </p:cNvSpPr>
          <p:nvPr/>
        </p:nvSpPr>
        <p:spPr>
          <a:xfrm>
            <a:off x="267480" y="1435520"/>
            <a:ext cx="6198633" cy="49932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buFont typeface="Arial" panose="020B0604020202020204" pitchFamily="34" charset="0"/>
              <a:buChar char="•"/>
            </a:pPr>
            <a:r>
              <a:rPr lang="en-IN" sz="2800" dirty="0">
                <a:latin typeface="+mj-lt"/>
              </a:rPr>
              <a:t>We have got dataset from the Kaggle </a:t>
            </a:r>
          </a:p>
          <a:p>
            <a:pPr algn="just">
              <a:lnSpc>
                <a:spcPct val="150000"/>
              </a:lnSpc>
            </a:pPr>
            <a:r>
              <a:rPr lang="en-IN" sz="2800" i="0" u="sng" strike="noStrike" dirty="0">
                <a:solidFill>
                  <a:srgbClr val="000000"/>
                </a:solidFill>
                <a:effectLst/>
                <a:latin typeface="+mj-lt"/>
                <a:hlinkClick r:id="rId2"/>
              </a:rPr>
              <a:t>https://www.kaggle.com/code/gauravduttakiit/resume-screening-using-machine-learning/data</a:t>
            </a:r>
            <a:endParaRPr lang="en-IN" sz="2800" i="0" u="sng" strike="noStrike" dirty="0">
              <a:solidFill>
                <a:srgbClr val="000000"/>
              </a:solidFill>
              <a:effectLst/>
              <a:latin typeface="+mj-lt"/>
            </a:endParaRPr>
          </a:p>
          <a:p>
            <a:pPr marL="457200" indent="-457200" algn="just">
              <a:lnSpc>
                <a:spcPct val="150000"/>
              </a:lnSpc>
              <a:buFont typeface="Arial" panose="020B0604020202020204" pitchFamily="34" charset="0"/>
              <a:buChar char="•"/>
            </a:pPr>
            <a:r>
              <a:rPr lang="en-IN" sz="2800" dirty="0">
                <a:latin typeface="+mj-lt"/>
              </a:rPr>
              <a:t>This dataset consists of </a:t>
            </a:r>
            <a:r>
              <a:rPr lang="en-US" sz="2800" dirty="0">
                <a:solidFill>
                  <a:srgbClr val="000000"/>
                </a:solidFill>
                <a:latin typeface="+mj-lt"/>
              </a:rPr>
              <a:t>9</a:t>
            </a:r>
            <a:r>
              <a:rPr lang="en-US" sz="2800" i="0" dirty="0">
                <a:solidFill>
                  <a:srgbClr val="000000"/>
                </a:solidFill>
                <a:effectLst/>
                <a:latin typeface="+mj-lt"/>
              </a:rPr>
              <a:t> columns and 767 rows</a:t>
            </a:r>
          </a:p>
          <a:p>
            <a:pPr algn="just">
              <a:lnSpc>
                <a:spcPct val="150000"/>
              </a:lnSpc>
            </a:pPr>
            <a:endParaRPr lang="en-IN" sz="2800" dirty="0">
              <a:latin typeface="+mj-lt"/>
            </a:endParaRPr>
          </a:p>
        </p:txBody>
      </p:sp>
      <p:pic>
        <p:nvPicPr>
          <p:cNvPr id="14" name="Picture 13">
            <a:extLst>
              <a:ext uri="{FF2B5EF4-FFF2-40B4-BE49-F238E27FC236}">
                <a16:creationId xmlns:a16="http://schemas.microsoft.com/office/drawing/2014/main" id="{36E4C00B-02B2-E4EC-1540-8D9ED256492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03573" y="1334293"/>
            <a:ext cx="4816150" cy="4351339"/>
          </a:xfrm>
          <a:prstGeom prst="rect">
            <a:avLst/>
          </a:prstGeom>
        </p:spPr>
      </p:pic>
    </p:spTree>
    <p:extLst>
      <p:ext uri="{BB962C8B-B14F-4D97-AF65-F5344CB8AC3E}">
        <p14:creationId xmlns:p14="http://schemas.microsoft.com/office/powerpoint/2010/main" val="33840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3A987CB1-9BEC-CDD9-AA28-4F4CADDFE9B5}"/>
              </a:ext>
            </a:extLst>
          </p:cNvPr>
          <p:cNvSpPr txBox="1">
            <a:spLocks/>
          </p:cNvSpPr>
          <p:nvPr/>
        </p:nvSpPr>
        <p:spPr>
          <a:xfrm>
            <a:off x="548396" y="348975"/>
            <a:ext cx="1960984" cy="888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5000" b="1" dirty="0"/>
              <a:t>EDA</a:t>
            </a:r>
          </a:p>
        </p:txBody>
      </p:sp>
      <p:sp>
        <p:nvSpPr>
          <p:cNvPr id="7" name="Content Placeholder 2">
            <a:extLst>
              <a:ext uri="{FF2B5EF4-FFF2-40B4-BE49-F238E27FC236}">
                <a16:creationId xmlns:a16="http://schemas.microsoft.com/office/drawing/2014/main" id="{09BDC7CF-961D-C15F-62E7-38C467E523A0}"/>
              </a:ext>
            </a:extLst>
          </p:cNvPr>
          <p:cNvSpPr txBox="1">
            <a:spLocks/>
          </p:cNvSpPr>
          <p:nvPr/>
        </p:nvSpPr>
        <p:spPr>
          <a:xfrm>
            <a:off x="693298" y="1309363"/>
            <a:ext cx="5396868" cy="423927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50000"/>
              </a:lnSpc>
              <a:buFont typeface="Arial" panose="020B0604020202020204" pitchFamily="34" charset="0"/>
              <a:buChar char="•"/>
            </a:pPr>
            <a:r>
              <a:rPr lang="en-IN" sz="3600" dirty="0">
                <a:latin typeface="+mj-lt"/>
              </a:rPr>
              <a:t>Checking for missing and duplicates values</a:t>
            </a:r>
          </a:p>
          <a:p>
            <a:pPr marL="571500" indent="-571500" algn="l">
              <a:lnSpc>
                <a:spcPct val="150000"/>
              </a:lnSpc>
              <a:buFont typeface="Arial" panose="020B0604020202020204" pitchFamily="34" charset="0"/>
              <a:buChar char="•"/>
            </a:pPr>
            <a:r>
              <a:rPr lang="en-IN" sz="3600" dirty="0">
                <a:latin typeface="+mj-lt"/>
              </a:rPr>
              <a:t>Done Feature engineering </a:t>
            </a:r>
          </a:p>
          <a:p>
            <a:pPr marL="571500" indent="-571500" algn="l">
              <a:lnSpc>
                <a:spcPct val="150000"/>
              </a:lnSpc>
              <a:buFont typeface="Arial" panose="020B0604020202020204" pitchFamily="34" charset="0"/>
              <a:buChar char="•"/>
            </a:pPr>
            <a:r>
              <a:rPr lang="en-IN" sz="3600" dirty="0">
                <a:latin typeface="+mj-lt"/>
              </a:rPr>
              <a:t>Done Feature scaling (Standard Scaler)</a:t>
            </a:r>
          </a:p>
        </p:txBody>
      </p:sp>
      <p:pic>
        <p:nvPicPr>
          <p:cNvPr id="9" name="Picture 8">
            <a:extLst>
              <a:ext uri="{FF2B5EF4-FFF2-40B4-BE49-F238E27FC236}">
                <a16:creationId xmlns:a16="http://schemas.microsoft.com/office/drawing/2014/main" id="{DA0620B8-0ACC-E70A-22B5-9C0281F0B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64" y="1826047"/>
            <a:ext cx="4860140" cy="2760371"/>
          </a:xfrm>
          <a:prstGeom prst="rect">
            <a:avLst/>
          </a:prstGeom>
        </p:spPr>
      </p:pic>
    </p:spTree>
    <p:extLst>
      <p:ext uri="{BB962C8B-B14F-4D97-AF65-F5344CB8AC3E}">
        <p14:creationId xmlns:p14="http://schemas.microsoft.com/office/powerpoint/2010/main" val="49414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03719" y="197174"/>
            <a:ext cx="10515600" cy="1325563"/>
          </a:xfrm>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7F8ED02-5B2A-976B-F408-C8EDAE906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917" y="1341042"/>
            <a:ext cx="5296359" cy="5456393"/>
          </a:xfrm>
          <a:prstGeom prst="rect">
            <a:avLst/>
          </a:prstGeom>
        </p:spPr>
      </p:pic>
    </p:spTree>
    <p:extLst>
      <p:ext uri="{BB962C8B-B14F-4D97-AF65-F5344CB8AC3E}">
        <p14:creationId xmlns:p14="http://schemas.microsoft.com/office/powerpoint/2010/main" val="37600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03719" y="197174"/>
            <a:ext cx="10515600" cy="1325563"/>
          </a:xfrm>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DFB971D0-0481-2A02-7E9C-6DF8C5D1D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42" y="1955659"/>
            <a:ext cx="4107898" cy="3242398"/>
          </a:xfrm>
          <a:prstGeom prst="rect">
            <a:avLst/>
          </a:prstGeom>
        </p:spPr>
      </p:pic>
      <p:pic>
        <p:nvPicPr>
          <p:cNvPr id="24" name="Picture 23">
            <a:extLst>
              <a:ext uri="{FF2B5EF4-FFF2-40B4-BE49-F238E27FC236}">
                <a16:creationId xmlns:a16="http://schemas.microsoft.com/office/drawing/2014/main" id="{4A4F705E-9FA1-B51E-754D-8EA5A2925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36" y="342415"/>
            <a:ext cx="4031968" cy="3086585"/>
          </a:xfrm>
          <a:prstGeom prst="rect">
            <a:avLst/>
          </a:prstGeom>
        </p:spPr>
      </p:pic>
      <p:pic>
        <p:nvPicPr>
          <p:cNvPr id="26" name="Picture 25">
            <a:extLst>
              <a:ext uri="{FF2B5EF4-FFF2-40B4-BE49-F238E27FC236}">
                <a16:creationId xmlns:a16="http://schemas.microsoft.com/office/drawing/2014/main" id="{F0881DB3-38DE-330D-5040-F95B374C0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336" y="3576858"/>
            <a:ext cx="4271012" cy="3204936"/>
          </a:xfrm>
          <a:prstGeom prst="rect">
            <a:avLst/>
          </a:prstGeom>
        </p:spPr>
      </p:pic>
    </p:spTree>
    <p:extLst>
      <p:ext uri="{BB962C8B-B14F-4D97-AF65-F5344CB8AC3E}">
        <p14:creationId xmlns:p14="http://schemas.microsoft.com/office/powerpoint/2010/main" val="215615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03719" y="197174"/>
            <a:ext cx="10515600" cy="1325563"/>
          </a:xfrm>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6247223-C0CA-816D-D562-B0484DBDD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43" y="1839375"/>
            <a:ext cx="4195567" cy="3179249"/>
          </a:xfrm>
          <a:prstGeom prst="rect">
            <a:avLst/>
          </a:prstGeom>
        </p:spPr>
      </p:pic>
      <p:pic>
        <p:nvPicPr>
          <p:cNvPr id="7" name="Picture 6">
            <a:extLst>
              <a:ext uri="{FF2B5EF4-FFF2-40B4-BE49-F238E27FC236}">
                <a16:creationId xmlns:a16="http://schemas.microsoft.com/office/drawing/2014/main" id="{2FF5EA16-5205-4EC9-510F-76E6A105D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121" y="197174"/>
            <a:ext cx="4075198" cy="3133776"/>
          </a:xfrm>
          <a:prstGeom prst="rect">
            <a:avLst/>
          </a:prstGeom>
        </p:spPr>
      </p:pic>
      <p:pic>
        <p:nvPicPr>
          <p:cNvPr id="9" name="Picture 8">
            <a:extLst>
              <a:ext uri="{FF2B5EF4-FFF2-40B4-BE49-F238E27FC236}">
                <a16:creationId xmlns:a16="http://schemas.microsoft.com/office/drawing/2014/main" id="{B0759B14-686B-C6E7-2951-39A0A21EB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121" y="3396186"/>
            <a:ext cx="4238406" cy="3250558"/>
          </a:xfrm>
          <a:prstGeom prst="rect">
            <a:avLst/>
          </a:prstGeom>
        </p:spPr>
      </p:pic>
    </p:spTree>
    <p:extLst>
      <p:ext uri="{BB962C8B-B14F-4D97-AF65-F5344CB8AC3E}">
        <p14:creationId xmlns:p14="http://schemas.microsoft.com/office/powerpoint/2010/main" val="4261313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491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Data visualisation</vt:lpstr>
      <vt:lpstr>Data visualisation</vt:lpstr>
      <vt:lpstr>Data visualisation</vt:lpstr>
      <vt:lpstr>Data visualisation</vt:lpstr>
      <vt:lpstr>Model Evaluation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Sanketh</dc:creator>
  <cp:lastModifiedBy>Sanketh</cp:lastModifiedBy>
  <cp:revision>2</cp:revision>
  <dcterms:created xsi:type="dcterms:W3CDTF">2023-02-26T06:41:19Z</dcterms:created>
  <dcterms:modified xsi:type="dcterms:W3CDTF">2023-02-26T07:10:31Z</dcterms:modified>
</cp:coreProperties>
</file>