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400854c97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400854c97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400854c97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400854c97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400854c97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400854c97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400854c97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400854c97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400854c97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400854c97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400854c97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400854c97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400854c97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400854c97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400854c97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400854c97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400854c97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400854c97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400854c97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400854c97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400854c97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400854c97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400854c97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400854c97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400854c97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400854c97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400854c97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400854c97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400854c97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400854c97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400854c97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400854c97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Sound or No-Sound</a:t>
            </a:r>
            <a:endParaRPr/>
          </a:p>
        </p:txBody>
      </p:sp>
      <p:sp>
        <p:nvSpPr>
          <p:cNvPr id="55" name="Google Shape;55;p13"/>
          <p:cNvSpPr txBox="1"/>
          <p:nvPr>
            <p:ph idx="1" type="subTitle"/>
          </p:nvPr>
        </p:nvSpPr>
        <p:spPr>
          <a:xfrm>
            <a:off x="311700" y="2834125"/>
            <a:ext cx="8520600" cy="104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study on the effect of sound deriving images in evoking emotions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56" name="Google Shape;56;p13"/>
          <p:cNvSpPr txBox="1"/>
          <p:nvPr/>
        </p:nvSpPr>
        <p:spPr>
          <a:xfrm>
            <a:off x="141700" y="89500"/>
            <a:ext cx="4072200" cy="9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lang="en" sz="1800">
                <a:solidFill>
                  <a:srgbClr val="FFFFFF"/>
                </a:solidFill>
              </a:rPr>
              <a:t>SANKET SANJAYPANT HIRE</a:t>
            </a:r>
            <a:endParaRPr sz="1800">
              <a:solidFill>
                <a:srgbClr val="FFFFFF"/>
              </a:solidFill>
            </a:endParaRPr>
          </a:p>
          <a:p>
            <a:pPr indent="0" lvl="0" marL="0" rtl="0" algn="l">
              <a:spcBef>
                <a:spcPts val="0"/>
              </a:spcBef>
              <a:spcAft>
                <a:spcPts val="0"/>
              </a:spcAft>
              <a:buNone/>
            </a:pPr>
            <a:r>
              <a:rPr lang="en" sz="1800">
                <a:solidFill>
                  <a:srgbClr val="FFFFFF"/>
                </a:solidFill>
              </a:rPr>
              <a:t> 2016CS50402</a:t>
            </a:r>
            <a:endParaRPr sz="18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Valence And Arousal</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6" name="Google Shape;116;p22"/>
          <p:cNvPicPr preferRelativeResize="0"/>
          <p:nvPr/>
        </p:nvPicPr>
        <p:blipFill>
          <a:blip r:embed="rId3">
            <a:alphaModFix/>
          </a:blip>
          <a:stretch>
            <a:fillRect/>
          </a:stretch>
        </p:blipFill>
        <p:spPr>
          <a:xfrm>
            <a:off x="311700" y="1152475"/>
            <a:ext cx="4200525" cy="2371725"/>
          </a:xfrm>
          <a:prstGeom prst="rect">
            <a:avLst/>
          </a:prstGeom>
          <a:noFill/>
          <a:ln>
            <a:noFill/>
          </a:ln>
        </p:spPr>
      </p:pic>
      <p:pic>
        <p:nvPicPr>
          <p:cNvPr id="117" name="Google Shape;117;p22"/>
          <p:cNvPicPr preferRelativeResize="0"/>
          <p:nvPr/>
        </p:nvPicPr>
        <p:blipFill>
          <a:blip r:embed="rId4">
            <a:alphaModFix/>
          </a:blip>
          <a:stretch>
            <a:fillRect/>
          </a:stretch>
        </p:blipFill>
        <p:spPr>
          <a:xfrm>
            <a:off x="4631775" y="1161175"/>
            <a:ext cx="4200525" cy="2354326"/>
          </a:xfrm>
          <a:prstGeom prst="rect">
            <a:avLst/>
          </a:prstGeom>
          <a:noFill/>
          <a:ln>
            <a:noFill/>
          </a:ln>
        </p:spPr>
      </p:pic>
      <p:sp>
        <p:nvSpPr>
          <p:cNvPr id="118" name="Google Shape;118;p22"/>
          <p:cNvSpPr txBox="1"/>
          <p:nvPr/>
        </p:nvSpPr>
        <p:spPr>
          <a:xfrm>
            <a:off x="313250" y="3594950"/>
            <a:ext cx="8520600" cy="9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Where, S = Sound, NS = No Sound, N = Negative and P = Positive.</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The above 2 boomerang curves show us a linear correlation between valence and arousal.</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Valence And Arousal</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AutoNum type="arabicParenR"/>
            </a:pPr>
            <a:r>
              <a:rPr lang="en" sz="1500">
                <a:solidFill>
                  <a:srgbClr val="FFFFFF"/>
                </a:solidFill>
              </a:rPr>
              <a:t>In case of sound positive and no sound positive,</a:t>
            </a:r>
            <a:endParaRPr sz="1500">
              <a:solidFill>
                <a:srgbClr val="FFFFFF"/>
              </a:solidFill>
            </a:endParaRPr>
          </a:p>
          <a:p>
            <a:pPr indent="457200" lvl="0" marL="0" rtl="0" algn="l">
              <a:spcBef>
                <a:spcPts val="1600"/>
              </a:spcBef>
              <a:spcAft>
                <a:spcPts val="0"/>
              </a:spcAft>
              <a:buNone/>
            </a:pPr>
            <a:r>
              <a:rPr lang="en" sz="1500">
                <a:solidFill>
                  <a:srgbClr val="FFFFFF"/>
                </a:solidFill>
              </a:rPr>
              <a:t>The slope is positive which expresses a positive correlation between valence and arousal.</a:t>
            </a:r>
            <a:endParaRPr sz="1500">
              <a:solidFill>
                <a:srgbClr val="FFFFFF"/>
              </a:solidFill>
            </a:endParaRPr>
          </a:p>
          <a:p>
            <a:pPr indent="457200" lvl="0" marL="0" rtl="0" algn="l">
              <a:spcBef>
                <a:spcPts val="1600"/>
              </a:spcBef>
              <a:spcAft>
                <a:spcPts val="0"/>
              </a:spcAft>
              <a:buNone/>
            </a:pPr>
            <a:r>
              <a:rPr lang="en" sz="1500">
                <a:solidFill>
                  <a:srgbClr val="FFFFFF"/>
                </a:solidFill>
              </a:rPr>
              <a:t>Which means valence is directly proportional to arousal.</a:t>
            </a:r>
            <a:endParaRPr sz="1500">
              <a:solidFill>
                <a:srgbClr val="FFFFFF"/>
              </a:solidFill>
            </a:endParaRPr>
          </a:p>
          <a:p>
            <a:pPr indent="-323850" lvl="0" marL="457200" rtl="0" algn="l">
              <a:spcBef>
                <a:spcPts val="1600"/>
              </a:spcBef>
              <a:spcAft>
                <a:spcPts val="0"/>
              </a:spcAft>
              <a:buClr>
                <a:srgbClr val="FFFFFF"/>
              </a:buClr>
              <a:buSzPts val="1500"/>
              <a:buAutoNum type="arabicParenR"/>
            </a:pPr>
            <a:r>
              <a:rPr lang="en" sz="1500">
                <a:solidFill>
                  <a:srgbClr val="FFFFFF"/>
                </a:solidFill>
              </a:rPr>
              <a:t>In case of sound negative and no sound negative,</a:t>
            </a:r>
            <a:endParaRPr sz="1500">
              <a:solidFill>
                <a:srgbClr val="FFFFFF"/>
              </a:solidFill>
            </a:endParaRPr>
          </a:p>
          <a:p>
            <a:pPr indent="457200" lvl="0" marL="0" rtl="0" algn="l">
              <a:spcBef>
                <a:spcPts val="1600"/>
              </a:spcBef>
              <a:spcAft>
                <a:spcPts val="0"/>
              </a:spcAft>
              <a:buNone/>
            </a:pPr>
            <a:r>
              <a:rPr lang="en" sz="1500">
                <a:solidFill>
                  <a:srgbClr val="FFFFFF"/>
                </a:solidFill>
              </a:rPr>
              <a:t>The slope is negative which expresses a negative correlation between valence and arousal.</a:t>
            </a:r>
            <a:endParaRPr sz="1500">
              <a:solidFill>
                <a:srgbClr val="FFFFFF"/>
              </a:solidFill>
            </a:endParaRPr>
          </a:p>
          <a:p>
            <a:pPr indent="457200" lvl="0" marL="0" rtl="0" algn="l">
              <a:spcBef>
                <a:spcPts val="1600"/>
              </a:spcBef>
              <a:spcAft>
                <a:spcPts val="0"/>
              </a:spcAft>
              <a:buNone/>
            </a:pPr>
            <a:r>
              <a:rPr lang="en" sz="1500">
                <a:solidFill>
                  <a:srgbClr val="FFFFFF"/>
                </a:solidFill>
              </a:rPr>
              <a:t>Which means valence is inversely proportional to arousal.</a:t>
            </a:r>
            <a:endParaRPr sz="1500">
              <a:solidFill>
                <a:srgbClr val="FFFFFF"/>
              </a:solidFill>
            </a:endParaRPr>
          </a:p>
          <a:p>
            <a:pPr indent="0" lvl="0" marL="0" rtl="0" algn="l">
              <a:spcBef>
                <a:spcPts val="1600"/>
              </a:spcBef>
              <a:spcAft>
                <a:spcPts val="0"/>
              </a:spcAft>
              <a:buNone/>
            </a:pPr>
            <a:r>
              <a:t/>
            </a:r>
            <a:endParaRPr sz="1500">
              <a:solidFill>
                <a:srgbClr val="FFFFFF"/>
              </a:solidFill>
            </a:endParaRPr>
          </a:p>
          <a:p>
            <a:pPr indent="0" lvl="0" marL="0" rtl="0" algn="l">
              <a:spcBef>
                <a:spcPts val="1600"/>
              </a:spcBef>
              <a:spcAft>
                <a:spcPts val="1600"/>
              </a:spcAft>
              <a:buNone/>
            </a:pPr>
            <a:r>
              <a:t/>
            </a:r>
            <a:endParaRPr sz="15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Valence And Arousal</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
              <a:t>In case of positive data, the R-square value is highest for the Sound Positive (i.e R-square = 0.8106) which implies high correlation between Sound Positive and Arousal.</a:t>
            </a:r>
            <a:endParaRPr/>
          </a:p>
          <a:p>
            <a:pPr indent="-342900" lvl="0" marL="457200" rtl="0" algn="l">
              <a:spcBef>
                <a:spcPts val="0"/>
              </a:spcBef>
              <a:spcAft>
                <a:spcPts val="0"/>
              </a:spcAft>
              <a:buSzPts val="1800"/>
              <a:buChar char="❖"/>
            </a:pPr>
            <a:r>
              <a:rPr lang="en"/>
              <a:t>Correlation Coefficients - </a:t>
            </a:r>
            <a:endParaRPr/>
          </a:p>
          <a:p>
            <a:pPr indent="-342900" lvl="0" marL="457200" rtl="0" algn="l">
              <a:spcBef>
                <a:spcPts val="0"/>
              </a:spcBef>
              <a:spcAft>
                <a:spcPts val="0"/>
              </a:spcAft>
              <a:buSzPts val="1800"/>
              <a:buChar char="●"/>
            </a:pPr>
            <a:r>
              <a:rPr lang="en"/>
              <a:t>No-Sound Positive: 0.895</a:t>
            </a:r>
            <a:endParaRPr/>
          </a:p>
          <a:p>
            <a:pPr indent="-342900" lvl="0" marL="457200" rtl="0" algn="l">
              <a:spcBef>
                <a:spcPts val="0"/>
              </a:spcBef>
              <a:spcAft>
                <a:spcPts val="0"/>
              </a:spcAft>
              <a:buSzPts val="1800"/>
              <a:buChar char="●"/>
            </a:pPr>
            <a:r>
              <a:rPr lang="en"/>
              <a:t>Sound Positive: 0.9</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Valence And Arousal</a:t>
            </a:r>
            <a:endParaRPr/>
          </a:p>
          <a:p>
            <a:pPr indent="0" lvl="0" marL="0" rtl="0" algn="l">
              <a:spcBef>
                <a:spcPts val="0"/>
              </a:spcBef>
              <a:spcAft>
                <a:spcPts val="0"/>
              </a:spcAft>
              <a:buNone/>
            </a:pPr>
            <a:r>
              <a:t/>
            </a:r>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a:t>
            </a:r>
            <a:r>
              <a:rPr lang="en"/>
              <a:t>In case of negative data, the R-square value is lowest for the No-Sound  Negative (i.e R-square = 0.03) which implies least correlation between No-Sound Negative and Arousal.</a:t>
            </a:r>
            <a:endParaRPr/>
          </a:p>
          <a:p>
            <a:pPr indent="-342900" lvl="0" marL="457200" rtl="0" algn="l">
              <a:spcBef>
                <a:spcPts val="1600"/>
              </a:spcBef>
              <a:spcAft>
                <a:spcPts val="0"/>
              </a:spcAft>
              <a:buSzPts val="1800"/>
              <a:buChar char="❖"/>
            </a:pPr>
            <a:r>
              <a:rPr lang="en"/>
              <a:t>Correlation Coefficients - </a:t>
            </a:r>
            <a:endParaRPr/>
          </a:p>
          <a:p>
            <a:pPr indent="-342900" lvl="0" marL="457200" rtl="0" algn="l">
              <a:spcBef>
                <a:spcPts val="0"/>
              </a:spcBef>
              <a:spcAft>
                <a:spcPts val="0"/>
              </a:spcAft>
              <a:buSzPts val="1800"/>
              <a:buChar char="●"/>
            </a:pPr>
            <a:r>
              <a:rPr lang="en"/>
              <a:t>No-Sound Negative: -0.173</a:t>
            </a:r>
            <a:endParaRPr/>
          </a:p>
          <a:p>
            <a:pPr indent="-342900" lvl="0" marL="457200" rtl="0" algn="l">
              <a:spcBef>
                <a:spcPts val="0"/>
              </a:spcBef>
              <a:spcAft>
                <a:spcPts val="0"/>
              </a:spcAft>
              <a:buSzPts val="1800"/>
              <a:buChar char="●"/>
            </a:pPr>
            <a:r>
              <a:rPr lang="en"/>
              <a:t>Sound Negative: -0.536</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Mean Valence Ratings</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arenR"/>
            </a:pPr>
            <a:r>
              <a:rPr lang="en"/>
              <a:t>No Sound Negative - 3.096</a:t>
            </a:r>
            <a:endParaRPr/>
          </a:p>
          <a:p>
            <a:pPr indent="-342900" lvl="0" marL="457200" rtl="0" algn="l">
              <a:lnSpc>
                <a:spcPct val="150000"/>
              </a:lnSpc>
              <a:spcBef>
                <a:spcPts val="0"/>
              </a:spcBef>
              <a:spcAft>
                <a:spcPts val="0"/>
              </a:spcAft>
              <a:buSzPts val="1800"/>
              <a:buAutoNum type="arabicParenR"/>
            </a:pPr>
            <a:r>
              <a:rPr lang="en"/>
              <a:t>No Sound Positive - 6.21</a:t>
            </a:r>
            <a:endParaRPr/>
          </a:p>
          <a:p>
            <a:pPr indent="-342900" lvl="0" marL="457200" rtl="0" algn="l">
              <a:lnSpc>
                <a:spcPct val="150000"/>
              </a:lnSpc>
              <a:spcBef>
                <a:spcPts val="0"/>
              </a:spcBef>
              <a:spcAft>
                <a:spcPts val="0"/>
              </a:spcAft>
              <a:buSzPts val="1800"/>
              <a:buAutoNum type="arabicParenR"/>
            </a:pPr>
            <a:r>
              <a:rPr lang="en"/>
              <a:t>Sound Negative - 2.993</a:t>
            </a:r>
            <a:endParaRPr/>
          </a:p>
          <a:p>
            <a:pPr indent="-342900" lvl="0" marL="457200" rtl="0" algn="l">
              <a:lnSpc>
                <a:spcPct val="400000"/>
              </a:lnSpc>
              <a:spcBef>
                <a:spcPts val="0"/>
              </a:spcBef>
              <a:spcAft>
                <a:spcPts val="0"/>
              </a:spcAft>
              <a:buSzPts val="1800"/>
              <a:buAutoNum type="arabicParenR"/>
            </a:pPr>
            <a:r>
              <a:rPr lang="en"/>
              <a:t>Sound Positive - 6.423</a:t>
            </a:r>
            <a:endParaRPr/>
          </a:p>
          <a:p>
            <a:pPr indent="-342900" lvl="0" marL="457200" rtl="0" algn="l">
              <a:spcBef>
                <a:spcPts val="0"/>
              </a:spcBef>
              <a:spcAft>
                <a:spcPts val="0"/>
              </a:spcAft>
              <a:buSzPts val="1800"/>
              <a:buChar char="●"/>
            </a:pPr>
            <a:r>
              <a:rPr lang="en"/>
              <a:t>Sound Negative stimuli produces more negative valence</a:t>
            </a:r>
            <a:endParaRPr/>
          </a:p>
          <a:p>
            <a:pPr indent="-342900" lvl="0" marL="457200" rtl="0" algn="l">
              <a:spcBef>
                <a:spcPts val="0"/>
              </a:spcBef>
              <a:spcAft>
                <a:spcPts val="0"/>
              </a:spcAft>
              <a:buSzPts val="1800"/>
              <a:buChar char="●"/>
            </a:pPr>
            <a:r>
              <a:rPr lang="en"/>
              <a:t>Sound Positive stimuli produces more positive valence</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281850" y="161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Reaction Timings for Valence Ratings</a:t>
            </a:r>
            <a:endParaRPr/>
          </a:p>
          <a:p>
            <a:pPr indent="0" lvl="0" marL="0" rtl="0" algn="l">
              <a:spcBef>
                <a:spcPts val="0"/>
              </a:spcBef>
              <a:spcAft>
                <a:spcPts val="0"/>
              </a:spcAft>
              <a:buNone/>
            </a:pPr>
            <a:r>
              <a:t/>
            </a:r>
            <a:endParaRPr/>
          </a:p>
        </p:txBody>
      </p:sp>
      <p:pic>
        <p:nvPicPr>
          <p:cNvPr id="148" name="Google Shape;148;p27"/>
          <p:cNvPicPr preferRelativeResize="0"/>
          <p:nvPr/>
        </p:nvPicPr>
        <p:blipFill>
          <a:blip r:embed="rId3">
            <a:alphaModFix/>
          </a:blip>
          <a:stretch>
            <a:fillRect/>
          </a:stretch>
        </p:blipFill>
        <p:spPr>
          <a:xfrm>
            <a:off x="440050" y="797150"/>
            <a:ext cx="7980475" cy="4025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Mean Reaction Timings for Valence Ratings</a:t>
            </a:r>
            <a:endParaRPr/>
          </a:p>
        </p:txBody>
      </p:sp>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arenR"/>
            </a:pPr>
            <a:r>
              <a:rPr lang="en"/>
              <a:t>No Sound Negative - 4.7071 </a:t>
            </a:r>
            <a:endParaRPr/>
          </a:p>
          <a:p>
            <a:pPr indent="-342900" lvl="0" marL="457200" rtl="0" algn="l">
              <a:lnSpc>
                <a:spcPct val="150000"/>
              </a:lnSpc>
              <a:spcBef>
                <a:spcPts val="0"/>
              </a:spcBef>
              <a:spcAft>
                <a:spcPts val="0"/>
              </a:spcAft>
              <a:buSzPts val="1800"/>
              <a:buAutoNum type="arabicParenR"/>
            </a:pPr>
            <a:r>
              <a:rPr lang="en"/>
              <a:t>No Sound Positive - 4.3359</a:t>
            </a:r>
            <a:endParaRPr/>
          </a:p>
          <a:p>
            <a:pPr indent="-342900" lvl="0" marL="457200" rtl="0" algn="l">
              <a:lnSpc>
                <a:spcPct val="150000"/>
              </a:lnSpc>
              <a:spcBef>
                <a:spcPts val="0"/>
              </a:spcBef>
              <a:spcAft>
                <a:spcPts val="0"/>
              </a:spcAft>
              <a:buSzPts val="1800"/>
              <a:buAutoNum type="arabicParenR"/>
            </a:pPr>
            <a:r>
              <a:rPr lang="en"/>
              <a:t>Sound Negative - 5.1269</a:t>
            </a:r>
            <a:endParaRPr/>
          </a:p>
          <a:p>
            <a:pPr indent="-342900" lvl="0" marL="457200" rtl="0" algn="l">
              <a:lnSpc>
                <a:spcPct val="400000"/>
              </a:lnSpc>
              <a:spcBef>
                <a:spcPts val="0"/>
              </a:spcBef>
              <a:spcAft>
                <a:spcPts val="0"/>
              </a:spcAft>
              <a:buSzPts val="1800"/>
              <a:buAutoNum type="arabicParenR"/>
            </a:pPr>
            <a:r>
              <a:rPr lang="en"/>
              <a:t>Sound Positive - 4.6496</a:t>
            </a:r>
            <a:endParaRPr/>
          </a:p>
          <a:p>
            <a:pPr indent="-342900" lvl="0" marL="457200" rtl="0" algn="l">
              <a:lnSpc>
                <a:spcPct val="115000"/>
              </a:lnSpc>
              <a:spcBef>
                <a:spcPts val="0"/>
              </a:spcBef>
              <a:spcAft>
                <a:spcPts val="0"/>
              </a:spcAft>
              <a:buSzPts val="1800"/>
              <a:buChar char="●"/>
            </a:pPr>
            <a:r>
              <a:rPr lang="en"/>
              <a:t>No Sound Positive stimuli have least reaction time</a:t>
            </a:r>
            <a:endParaRPr/>
          </a:p>
          <a:p>
            <a:pPr indent="-342900" lvl="0" marL="457200" rtl="0" algn="l">
              <a:lnSpc>
                <a:spcPct val="115000"/>
              </a:lnSpc>
              <a:spcBef>
                <a:spcPts val="0"/>
              </a:spcBef>
              <a:spcAft>
                <a:spcPts val="0"/>
              </a:spcAft>
              <a:buSzPts val="1800"/>
              <a:buChar char="●"/>
            </a:pPr>
            <a:r>
              <a:rPr lang="en"/>
              <a:t>Sound Negative stimuli have highest reaction time</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9"/>
          <p:cNvSpPr txBox="1"/>
          <p:nvPr>
            <p:ph idx="1" type="body"/>
          </p:nvPr>
        </p:nvSpPr>
        <p:spPr>
          <a:xfrm>
            <a:off x="311700" y="253575"/>
            <a:ext cx="8520600" cy="431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sz="3000">
              <a:solidFill>
                <a:srgbClr val="FFFFFF"/>
              </a:solidFill>
            </a:endParaRPr>
          </a:p>
          <a:p>
            <a:pPr indent="0" lvl="0" marL="0" rtl="0" algn="ctr">
              <a:spcBef>
                <a:spcPts val="1600"/>
              </a:spcBef>
              <a:spcAft>
                <a:spcPts val="0"/>
              </a:spcAft>
              <a:buNone/>
            </a:pPr>
            <a:r>
              <a:t/>
            </a:r>
            <a:endParaRPr b="1" sz="3000">
              <a:solidFill>
                <a:srgbClr val="FFFFFF"/>
              </a:solidFill>
            </a:endParaRPr>
          </a:p>
          <a:p>
            <a:pPr indent="0" lvl="0" marL="2743200" rtl="0" algn="l">
              <a:spcBef>
                <a:spcPts val="1600"/>
              </a:spcBef>
              <a:spcAft>
                <a:spcPts val="1600"/>
              </a:spcAft>
              <a:buNone/>
            </a:pPr>
            <a:r>
              <a:rPr b="1" lang="en" sz="3600">
                <a:solidFill>
                  <a:srgbClr val="FFFFFF"/>
                </a:solidFill>
              </a:rPr>
              <a:t>THANK YOU!</a:t>
            </a:r>
            <a:endParaRPr b="1" sz="36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 To Analyse: Valence</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main motive to carry out the experimentation was to study how the dimensional variables (Valence, Arousal, Confidence And Novelty) for emotions behave on changing the affective visual stimuli which may or may not derive sound as a perception. </a:t>
            </a:r>
            <a:endParaRPr/>
          </a:p>
          <a:p>
            <a:pPr indent="0" lvl="0" marL="0" rtl="0" algn="l">
              <a:spcBef>
                <a:spcPts val="1600"/>
              </a:spcBef>
              <a:spcAft>
                <a:spcPts val="0"/>
              </a:spcAft>
              <a:buNone/>
            </a:pPr>
            <a:r>
              <a:rPr lang="en"/>
              <a:t>This was an Experiment on Emotions in which we have to rate the above mentioned 4 dimensions on a 9-point scale.</a:t>
            </a:r>
            <a:endParaRPr/>
          </a:p>
          <a:p>
            <a:pPr indent="0" lvl="0" marL="0" rtl="0" algn="l">
              <a:spcBef>
                <a:spcPts val="1600"/>
              </a:spcBef>
              <a:spcAft>
                <a:spcPts val="1600"/>
              </a:spcAft>
              <a:buNone/>
            </a:pPr>
            <a:r>
              <a:rPr lang="en"/>
              <a:t>Here Valence is to indicate to what extent did the picture make you feel emotion while viewing it (e.g.,  extent of attractiveness/averseness).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Classification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experimentation we took the images from the IAPS dataset and classified the images on the basis of their Sound or No-sound Property.</a:t>
            </a:r>
            <a:endParaRPr/>
          </a:p>
          <a:p>
            <a:pPr indent="0" lvl="0" marL="0" rtl="0" algn="l">
              <a:spcBef>
                <a:spcPts val="1600"/>
              </a:spcBef>
              <a:spcAft>
                <a:spcPts val="1600"/>
              </a:spcAft>
              <a:buNone/>
            </a:pPr>
            <a:r>
              <a:t/>
            </a:r>
            <a:endParaRPr/>
          </a:p>
        </p:txBody>
      </p:sp>
      <p:sp>
        <p:nvSpPr>
          <p:cNvPr id="69" name="Google Shape;69;p15"/>
          <p:cNvSpPr txBox="1"/>
          <p:nvPr/>
        </p:nvSpPr>
        <p:spPr>
          <a:xfrm>
            <a:off x="484800" y="2103275"/>
            <a:ext cx="1782600" cy="21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No-Sound Negative</a:t>
            </a:r>
            <a:endParaRPr>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en" sz="1200">
                <a:solidFill>
                  <a:srgbClr val="FFFFFF"/>
                </a:solidFill>
              </a:rPr>
              <a:t>Man</a:t>
            </a:r>
            <a:endParaRPr sz="1200">
              <a:solidFill>
                <a:srgbClr val="FFFFFF"/>
              </a:solidFill>
            </a:endParaRPr>
          </a:p>
          <a:p>
            <a:pPr indent="0" lvl="0" marL="0" rtl="0" algn="l">
              <a:spcBef>
                <a:spcPts val="0"/>
              </a:spcBef>
              <a:spcAft>
                <a:spcPts val="0"/>
              </a:spcAft>
              <a:buNone/>
            </a:pPr>
            <a:r>
              <a:rPr lang="en" sz="1200">
                <a:solidFill>
                  <a:srgbClr val="FFFFFF"/>
                </a:solidFill>
              </a:rPr>
              <a:t>Sad Face</a:t>
            </a:r>
            <a:endParaRPr sz="1200">
              <a:solidFill>
                <a:srgbClr val="FFFFFF"/>
              </a:solidFill>
            </a:endParaRPr>
          </a:p>
          <a:p>
            <a:pPr indent="0" lvl="0" marL="0" rtl="0" algn="l">
              <a:spcBef>
                <a:spcPts val="0"/>
              </a:spcBef>
              <a:spcAft>
                <a:spcPts val="0"/>
              </a:spcAft>
              <a:buNone/>
            </a:pPr>
            <a:r>
              <a:rPr lang="en" sz="1200">
                <a:solidFill>
                  <a:srgbClr val="FFFFFF"/>
                </a:solidFill>
              </a:rPr>
              <a:t>Woman</a:t>
            </a:r>
            <a:endParaRPr sz="1200">
              <a:solidFill>
                <a:srgbClr val="FFFFFF"/>
              </a:solidFill>
            </a:endParaRPr>
          </a:p>
          <a:p>
            <a:pPr indent="0" lvl="0" marL="0" rtl="0" algn="l">
              <a:spcBef>
                <a:spcPts val="0"/>
              </a:spcBef>
              <a:spcAft>
                <a:spcPts val="0"/>
              </a:spcAft>
              <a:buNone/>
            </a:pPr>
            <a:r>
              <a:rPr lang="en" sz="1200">
                <a:solidFill>
                  <a:srgbClr val="FFFFFF"/>
                </a:solidFill>
              </a:rPr>
              <a:t>Electric Chair</a:t>
            </a:r>
            <a:endParaRPr sz="1200">
              <a:solidFill>
                <a:srgbClr val="FFFFFF"/>
              </a:solidFill>
            </a:endParaRPr>
          </a:p>
          <a:p>
            <a:pPr indent="0" lvl="0" marL="0" rtl="0" algn="l">
              <a:spcBef>
                <a:spcPts val="0"/>
              </a:spcBef>
              <a:spcAft>
                <a:spcPts val="0"/>
              </a:spcAft>
              <a:buNone/>
            </a:pPr>
            <a:r>
              <a:rPr lang="en" sz="1200">
                <a:solidFill>
                  <a:srgbClr val="FFFFFF"/>
                </a:solidFill>
              </a:rPr>
              <a:t>Cemetery </a:t>
            </a:r>
            <a:endParaRPr sz="1200">
              <a:solidFill>
                <a:srgbClr val="FFFFFF"/>
              </a:solidFill>
            </a:endParaRPr>
          </a:p>
          <a:p>
            <a:pPr indent="0" lvl="0" marL="0" rtl="0" algn="l">
              <a:spcBef>
                <a:spcPts val="0"/>
              </a:spcBef>
              <a:spcAft>
                <a:spcPts val="0"/>
              </a:spcAft>
              <a:buNone/>
            </a:pPr>
            <a:r>
              <a:rPr lang="en" sz="1200">
                <a:solidFill>
                  <a:srgbClr val="FFFFFF"/>
                </a:solidFill>
              </a:rPr>
              <a:t>Smoke </a:t>
            </a:r>
            <a:endParaRPr sz="1200">
              <a:solidFill>
                <a:srgbClr val="FFFFFF"/>
              </a:solidFill>
            </a:endParaRPr>
          </a:p>
          <a:p>
            <a:pPr indent="0" lvl="0" marL="0" rtl="0" algn="l">
              <a:spcBef>
                <a:spcPts val="0"/>
              </a:spcBef>
              <a:spcAft>
                <a:spcPts val="0"/>
              </a:spcAft>
              <a:buNone/>
            </a:pPr>
            <a:r>
              <a:rPr lang="en" sz="1200">
                <a:solidFill>
                  <a:srgbClr val="FFFFFF"/>
                </a:solidFill>
              </a:rPr>
              <a:t>Skulls</a:t>
            </a:r>
            <a:endParaRPr sz="1200">
              <a:solidFill>
                <a:srgbClr val="FFFFFF"/>
              </a:solidFill>
            </a:endParaRPr>
          </a:p>
          <a:p>
            <a:pPr indent="0" lvl="0" marL="0" rtl="0" algn="l">
              <a:spcBef>
                <a:spcPts val="0"/>
              </a:spcBef>
              <a:spcAft>
                <a:spcPts val="0"/>
              </a:spcAft>
              <a:buNone/>
            </a:pPr>
            <a:r>
              <a:rPr lang="en" sz="1200">
                <a:solidFill>
                  <a:srgbClr val="FFFFFF"/>
                </a:solidFill>
              </a:rPr>
              <a:t>Hospital</a:t>
            </a:r>
            <a:endParaRPr sz="1200">
              <a:solidFill>
                <a:srgbClr val="FFFFFF"/>
              </a:solidFill>
            </a:endParaRPr>
          </a:p>
        </p:txBody>
      </p:sp>
      <p:sp>
        <p:nvSpPr>
          <p:cNvPr id="70" name="Google Shape;70;p15"/>
          <p:cNvSpPr txBox="1"/>
          <p:nvPr/>
        </p:nvSpPr>
        <p:spPr>
          <a:xfrm>
            <a:off x="2464500" y="2103275"/>
            <a:ext cx="1879500" cy="27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No-Sound Positive</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sz="1200">
                <a:solidFill>
                  <a:srgbClr val="FFFFFF"/>
                </a:solidFill>
              </a:rPr>
              <a:t>Polar Bears</a:t>
            </a:r>
            <a:endParaRPr sz="1200">
              <a:solidFill>
                <a:srgbClr val="FFFFFF"/>
              </a:solidFill>
            </a:endParaRPr>
          </a:p>
          <a:p>
            <a:pPr indent="0" lvl="0" marL="0" rtl="0" algn="l">
              <a:spcBef>
                <a:spcPts val="0"/>
              </a:spcBef>
              <a:spcAft>
                <a:spcPts val="0"/>
              </a:spcAft>
              <a:buNone/>
            </a:pPr>
            <a:r>
              <a:rPr lang="en" sz="1200">
                <a:solidFill>
                  <a:srgbClr val="FFFFFF"/>
                </a:solidFill>
              </a:rPr>
              <a:t>Butterfly</a:t>
            </a:r>
            <a:endParaRPr sz="1200">
              <a:solidFill>
                <a:srgbClr val="FFFFFF"/>
              </a:solidFill>
            </a:endParaRPr>
          </a:p>
          <a:p>
            <a:pPr indent="0" lvl="0" marL="0" rtl="0" algn="l">
              <a:spcBef>
                <a:spcPts val="0"/>
              </a:spcBef>
              <a:spcAft>
                <a:spcPts val="0"/>
              </a:spcAft>
              <a:buNone/>
            </a:pPr>
            <a:r>
              <a:rPr lang="en" sz="1200">
                <a:solidFill>
                  <a:srgbClr val="FFFFFF"/>
                </a:solidFill>
              </a:rPr>
              <a:t>Flowers </a:t>
            </a:r>
            <a:endParaRPr sz="1200">
              <a:solidFill>
                <a:srgbClr val="FFFFFF"/>
              </a:solidFill>
            </a:endParaRPr>
          </a:p>
          <a:p>
            <a:pPr indent="0" lvl="0" marL="0" rtl="0" algn="l">
              <a:spcBef>
                <a:spcPts val="0"/>
              </a:spcBef>
              <a:spcAft>
                <a:spcPts val="0"/>
              </a:spcAft>
              <a:buNone/>
            </a:pPr>
            <a:r>
              <a:rPr lang="en" sz="1200">
                <a:solidFill>
                  <a:srgbClr val="FFFFFF"/>
                </a:solidFill>
              </a:rPr>
              <a:t>Galaxy</a:t>
            </a:r>
            <a:endParaRPr sz="1200">
              <a:solidFill>
                <a:srgbClr val="FFFFFF"/>
              </a:solidFill>
            </a:endParaRPr>
          </a:p>
          <a:p>
            <a:pPr indent="0" lvl="0" marL="0" rtl="0" algn="l">
              <a:spcBef>
                <a:spcPts val="0"/>
              </a:spcBef>
              <a:spcAft>
                <a:spcPts val="0"/>
              </a:spcAft>
              <a:buNone/>
            </a:pPr>
            <a:r>
              <a:rPr lang="en" sz="1200">
                <a:solidFill>
                  <a:srgbClr val="FFFFFF"/>
                </a:solidFill>
              </a:rPr>
              <a:t>Plant</a:t>
            </a:r>
            <a:endParaRPr sz="1200">
              <a:solidFill>
                <a:srgbClr val="FFFFFF"/>
              </a:solidFill>
            </a:endParaRPr>
          </a:p>
          <a:p>
            <a:pPr indent="0" lvl="0" marL="0" rtl="0" algn="l">
              <a:spcBef>
                <a:spcPts val="0"/>
              </a:spcBef>
              <a:spcAft>
                <a:spcPts val="0"/>
              </a:spcAft>
              <a:buNone/>
            </a:pPr>
            <a:r>
              <a:rPr lang="en" sz="1200">
                <a:solidFill>
                  <a:srgbClr val="FFFFFF"/>
                </a:solidFill>
              </a:rPr>
              <a:t>Bowl</a:t>
            </a:r>
            <a:endParaRPr sz="1200">
              <a:solidFill>
                <a:srgbClr val="FFFFFF"/>
              </a:solidFill>
            </a:endParaRPr>
          </a:p>
          <a:p>
            <a:pPr indent="0" lvl="0" marL="0" rtl="0" algn="l">
              <a:spcBef>
                <a:spcPts val="0"/>
              </a:spcBef>
              <a:spcAft>
                <a:spcPts val="0"/>
              </a:spcAft>
              <a:buNone/>
            </a:pPr>
            <a:r>
              <a:rPr lang="en" sz="1200">
                <a:solidFill>
                  <a:srgbClr val="FFFFFF"/>
                </a:solidFill>
              </a:rPr>
              <a:t>Picnic Table</a:t>
            </a:r>
            <a:endParaRPr sz="1200">
              <a:solidFill>
                <a:srgbClr val="FFFFFF"/>
              </a:solidFill>
            </a:endParaRPr>
          </a:p>
          <a:p>
            <a:pPr indent="0" lvl="0" marL="0" rtl="0" algn="l">
              <a:spcBef>
                <a:spcPts val="0"/>
              </a:spcBef>
              <a:spcAft>
                <a:spcPts val="0"/>
              </a:spcAft>
              <a:buNone/>
            </a:pPr>
            <a:r>
              <a:rPr lang="en" sz="1200">
                <a:solidFill>
                  <a:srgbClr val="FFFFFF"/>
                </a:solidFill>
              </a:rPr>
              <a:t>Ferry </a:t>
            </a:r>
            <a:endParaRPr sz="1200">
              <a:solidFill>
                <a:srgbClr val="FFFFFF"/>
              </a:solidFill>
            </a:endParaRPr>
          </a:p>
          <a:p>
            <a:pPr indent="0" lvl="0" marL="0" rtl="0" algn="l">
              <a:spcBef>
                <a:spcPts val="0"/>
              </a:spcBef>
              <a:spcAft>
                <a:spcPts val="0"/>
              </a:spcAft>
              <a:buNone/>
            </a:pPr>
            <a:r>
              <a:rPr lang="en" sz="1200">
                <a:solidFill>
                  <a:srgbClr val="FFFFFF"/>
                </a:solidFill>
              </a:rPr>
              <a:t>House</a:t>
            </a:r>
            <a:endParaRPr sz="1200">
              <a:solidFill>
                <a:srgbClr val="FFFFFF"/>
              </a:solidFill>
            </a:endParaRPr>
          </a:p>
        </p:txBody>
      </p:sp>
      <p:sp>
        <p:nvSpPr>
          <p:cNvPr id="71" name="Google Shape;71;p15"/>
          <p:cNvSpPr txBox="1"/>
          <p:nvPr/>
        </p:nvSpPr>
        <p:spPr>
          <a:xfrm>
            <a:off x="4541100" y="2069225"/>
            <a:ext cx="1879500" cy="27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Sound Negative</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sz="1200">
                <a:solidFill>
                  <a:srgbClr val="FFFFFF"/>
                </a:solidFill>
              </a:rPr>
              <a:t>Attack Dog</a:t>
            </a:r>
            <a:endParaRPr sz="1200">
              <a:solidFill>
                <a:srgbClr val="FFFFFF"/>
              </a:solidFill>
            </a:endParaRPr>
          </a:p>
          <a:p>
            <a:pPr indent="0" lvl="0" marL="0" rtl="0" algn="l">
              <a:spcBef>
                <a:spcPts val="0"/>
              </a:spcBef>
              <a:spcAft>
                <a:spcPts val="0"/>
              </a:spcAft>
              <a:buNone/>
            </a:pPr>
            <a:r>
              <a:rPr lang="en" sz="1200">
                <a:solidFill>
                  <a:srgbClr val="FFFFFF"/>
                </a:solidFill>
              </a:rPr>
              <a:t>Tiger</a:t>
            </a:r>
            <a:endParaRPr sz="1200">
              <a:solidFill>
                <a:srgbClr val="FFFFFF"/>
              </a:solidFill>
            </a:endParaRPr>
          </a:p>
          <a:p>
            <a:pPr indent="0" lvl="0" marL="0" rtl="0" algn="l">
              <a:spcBef>
                <a:spcPts val="0"/>
              </a:spcBef>
              <a:spcAft>
                <a:spcPts val="0"/>
              </a:spcAft>
              <a:buNone/>
            </a:pPr>
            <a:r>
              <a:rPr lang="en" sz="1200">
                <a:solidFill>
                  <a:srgbClr val="FFFFFF"/>
                </a:solidFill>
              </a:rPr>
              <a:t>War</a:t>
            </a:r>
            <a:endParaRPr sz="1200">
              <a:solidFill>
                <a:srgbClr val="FFFFFF"/>
              </a:solidFill>
            </a:endParaRPr>
          </a:p>
          <a:p>
            <a:pPr indent="0" lvl="0" marL="0" rtl="0" algn="l">
              <a:spcBef>
                <a:spcPts val="0"/>
              </a:spcBef>
              <a:spcAft>
                <a:spcPts val="0"/>
              </a:spcAft>
              <a:buNone/>
            </a:pPr>
            <a:r>
              <a:rPr lang="en" sz="1200">
                <a:solidFill>
                  <a:srgbClr val="FFFFFF"/>
                </a:solidFill>
              </a:rPr>
              <a:t>Boy</a:t>
            </a:r>
            <a:endParaRPr sz="1200">
              <a:solidFill>
                <a:srgbClr val="FFFFFF"/>
              </a:solidFill>
            </a:endParaRPr>
          </a:p>
          <a:p>
            <a:pPr indent="0" lvl="0" marL="0" rtl="0" algn="l">
              <a:spcBef>
                <a:spcPts val="0"/>
              </a:spcBef>
              <a:spcAft>
                <a:spcPts val="0"/>
              </a:spcAft>
              <a:buNone/>
            </a:pPr>
            <a:r>
              <a:rPr lang="en" sz="1200">
                <a:solidFill>
                  <a:srgbClr val="FFFFFF"/>
                </a:solidFill>
              </a:rPr>
              <a:t>Crying Boy</a:t>
            </a:r>
            <a:endParaRPr sz="1200">
              <a:solidFill>
                <a:srgbClr val="FFFFFF"/>
              </a:solidFill>
            </a:endParaRPr>
          </a:p>
          <a:p>
            <a:pPr indent="0" lvl="0" marL="0" rtl="0" algn="l">
              <a:spcBef>
                <a:spcPts val="0"/>
              </a:spcBef>
              <a:spcAft>
                <a:spcPts val="0"/>
              </a:spcAft>
              <a:buNone/>
            </a:pPr>
            <a:r>
              <a:rPr lang="en" sz="1200">
                <a:solidFill>
                  <a:srgbClr val="FFFFFF"/>
                </a:solidFill>
              </a:rPr>
              <a:t>Aimed Gun</a:t>
            </a:r>
            <a:endParaRPr sz="1200">
              <a:solidFill>
                <a:srgbClr val="FFFFFF"/>
              </a:solidFill>
            </a:endParaRPr>
          </a:p>
          <a:p>
            <a:pPr indent="0" lvl="0" marL="0" rtl="0" algn="l">
              <a:spcBef>
                <a:spcPts val="0"/>
              </a:spcBef>
              <a:spcAft>
                <a:spcPts val="0"/>
              </a:spcAft>
              <a:buNone/>
            </a:pPr>
            <a:r>
              <a:rPr lang="en" sz="1200">
                <a:solidFill>
                  <a:srgbClr val="FFFFFF"/>
                </a:solidFill>
              </a:rPr>
              <a:t>Bomb</a:t>
            </a:r>
            <a:endParaRPr sz="1200">
              <a:solidFill>
                <a:srgbClr val="FFFFFF"/>
              </a:solidFill>
            </a:endParaRPr>
          </a:p>
          <a:p>
            <a:pPr indent="0" lvl="0" marL="0" rtl="0" algn="l">
              <a:spcBef>
                <a:spcPts val="0"/>
              </a:spcBef>
              <a:spcAft>
                <a:spcPts val="0"/>
              </a:spcAft>
              <a:buNone/>
            </a:pPr>
            <a:r>
              <a:rPr lang="en" sz="1200">
                <a:solidFill>
                  <a:srgbClr val="FFFFFF"/>
                </a:solidFill>
              </a:rPr>
              <a:t>Fire</a:t>
            </a:r>
            <a:endParaRPr sz="1200">
              <a:solidFill>
                <a:srgbClr val="FFFFFF"/>
              </a:solidFill>
            </a:endParaRPr>
          </a:p>
          <a:p>
            <a:pPr indent="0" lvl="0" marL="0" rtl="0" algn="l">
              <a:spcBef>
                <a:spcPts val="0"/>
              </a:spcBef>
              <a:spcAft>
                <a:spcPts val="0"/>
              </a:spcAft>
              <a:buNone/>
            </a:pPr>
            <a:r>
              <a:rPr lang="en" sz="1200">
                <a:solidFill>
                  <a:srgbClr val="FFFFFF"/>
                </a:solidFill>
              </a:rPr>
              <a:t>Ship Wave</a:t>
            </a:r>
            <a:endParaRPr sz="1200">
              <a:solidFill>
                <a:srgbClr val="FFFFFF"/>
              </a:solidFill>
            </a:endParaRPr>
          </a:p>
          <a:p>
            <a:pPr indent="0" lvl="0" marL="0" rtl="0" algn="l">
              <a:spcBef>
                <a:spcPts val="0"/>
              </a:spcBef>
              <a:spcAft>
                <a:spcPts val="0"/>
              </a:spcAft>
              <a:buNone/>
            </a:pPr>
            <a:r>
              <a:rPr lang="en" sz="1200">
                <a:solidFill>
                  <a:srgbClr val="FFFFFF"/>
                </a:solidFill>
              </a:rPr>
              <a:t>Explosion</a:t>
            </a:r>
            <a:endParaRPr sz="1200">
              <a:solidFill>
                <a:srgbClr val="FFFFFF"/>
              </a:solidFill>
            </a:endParaRPr>
          </a:p>
        </p:txBody>
      </p:sp>
      <p:sp>
        <p:nvSpPr>
          <p:cNvPr id="72" name="Google Shape;72;p15"/>
          <p:cNvSpPr txBox="1"/>
          <p:nvPr/>
        </p:nvSpPr>
        <p:spPr>
          <a:xfrm>
            <a:off x="6528250" y="2069225"/>
            <a:ext cx="1879500" cy="27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Sound Positive</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sz="1200">
                <a:solidFill>
                  <a:srgbClr val="FFFFFF"/>
                </a:solidFill>
              </a:rPr>
              <a:t>Children</a:t>
            </a:r>
            <a:endParaRPr sz="1200">
              <a:solidFill>
                <a:srgbClr val="FFFFFF"/>
              </a:solidFill>
            </a:endParaRPr>
          </a:p>
          <a:p>
            <a:pPr indent="0" lvl="0" marL="0" rtl="0" algn="l">
              <a:spcBef>
                <a:spcPts val="0"/>
              </a:spcBef>
              <a:spcAft>
                <a:spcPts val="0"/>
              </a:spcAft>
              <a:buNone/>
            </a:pPr>
            <a:r>
              <a:rPr lang="en" sz="1200">
                <a:solidFill>
                  <a:srgbClr val="FFFFFF"/>
                </a:solidFill>
              </a:rPr>
              <a:t>Kids</a:t>
            </a:r>
            <a:endParaRPr sz="1200">
              <a:solidFill>
                <a:srgbClr val="FFFFFF"/>
              </a:solidFill>
            </a:endParaRPr>
          </a:p>
          <a:p>
            <a:pPr indent="0" lvl="0" marL="0" rtl="0" algn="l">
              <a:spcBef>
                <a:spcPts val="0"/>
              </a:spcBef>
              <a:spcAft>
                <a:spcPts val="0"/>
              </a:spcAft>
              <a:buNone/>
            </a:pPr>
            <a:r>
              <a:rPr lang="en" sz="1200">
                <a:solidFill>
                  <a:srgbClr val="FFFFFF"/>
                </a:solidFill>
              </a:rPr>
              <a:t>Musician</a:t>
            </a:r>
            <a:endParaRPr sz="1200">
              <a:solidFill>
                <a:srgbClr val="FFFFFF"/>
              </a:solidFill>
            </a:endParaRPr>
          </a:p>
          <a:p>
            <a:pPr indent="0" lvl="0" marL="0" rtl="0" algn="l">
              <a:spcBef>
                <a:spcPts val="0"/>
              </a:spcBef>
              <a:spcAft>
                <a:spcPts val="0"/>
              </a:spcAft>
              <a:buNone/>
            </a:pPr>
            <a:r>
              <a:rPr lang="en" sz="1200">
                <a:solidFill>
                  <a:srgbClr val="FFFFFF"/>
                </a:solidFill>
              </a:rPr>
              <a:t>Dance</a:t>
            </a:r>
            <a:endParaRPr sz="1200">
              <a:solidFill>
                <a:srgbClr val="FFFFFF"/>
              </a:solidFill>
            </a:endParaRPr>
          </a:p>
          <a:p>
            <a:pPr indent="0" lvl="0" marL="0" rtl="0" algn="l">
              <a:spcBef>
                <a:spcPts val="0"/>
              </a:spcBef>
              <a:spcAft>
                <a:spcPts val="0"/>
              </a:spcAft>
              <a:buNone/>
            </a:pPr>
            <a:r>
              <a:rPr lang="en" sz="1200">
                <a:solidFill>
                  <a:srgbClr val="FFFFFF"/>
                </a:solidFill>
              </a:rPr>
              <a:t>Violinist</a:t>
            </a:r>
            <a:endParaRPr sz="1200">
              <a:solidFill>
                <a:srgbClr val="FFFFFF"/>
              </a:solidFill>
            </a:endParaRPr>
          </a:p>
          <a:p>
            <a:pPr indent="0" lvl="0" marL="0" rtl="0" algn="l">
              <a:spcBef>
                <a:spcPts val="0"/>
              </a:spcBef>
              <a:spcAft>
                <a:spcPts val="0"/>
              </a:spcAft>
              <a:buNone/>
            </a:pPr>
            <a:r>
              <a:rPr lang="en" sz="1200">
                <a:solidFill>
                  <a:srgbClr val="FFFFFF"/>
                </a:solidFill>
              </a:rPr>
              <a:t>Concert</a:t>
            </a:r>
            <a:endParaRPr sz="1200">
              <a:solidFill>
                <a:srgbClr val="FFFFFF"/>
              </a:solidFill>
            </a:endParaRPr>
          </a:p>
          <a:p>
            <a:pPr indent="0" lvl="0" marL="0" rtl="0" algn="l">
              <a:spcBef>
                <a:spcPts val="0"/>
              </a:spcBef>
              <a:spcAft>
                <a:spcPts val="0"/>
              </a:spcAft>
              <a:buNone/>
            </a:pPr>
            <a:r>
              <a:rPr lang="en" sz="1200">
                <a:solidFill>
                  <a:srgbClr val="FFFFFF"/>
                </a:solidFill>
              </a:rPr>
              <a:t>Ferris Wheel </a:t>
            </a:r>
            <a:endParaRPr sz="1200">
              <a:solidFill>
                <a:srgbClr val="FFFFFF"/>
              </a:solidFill>
            </a:endParaRPr>
          </a:p>
          <a:p>
            <a:pPr indent="0" lvl="0" marL="0" rtl="0" algn="l">
              <a:spcBef>
                <a:spcPts val="0"/>
              </a:spcBef>
              <a:spcAft>
                <a:spcPts val="0"/>
              </a:spcAft>
              <a:buNone/>
            </a:pPr>
            <a:r>
              <a:rPr lang="en" sz="1200">
                <a:solidFill>
                  <a:srgbClr val="FFFFFF"/>
                </a:solidFill>
              </a:rPr>
              <a:t>Athletes</a:t>
            </a:r>
            <a:endParaRPr sz="1200">
              <a:solidFill>
                <a:srgbClr val="FFFFFF"/>
              </a:solidFill>
            </a:endParaRPr>
          </a:p>
          <a:p>
            <a:pPr indent="0" lvl="0" marL="0" rtl="0" algn="l">
              <a:spcBef>
                <a:spcPts val="0"/>
              </a:spcBef>
              <a:spcAft>
                <a:spcPts val="0"/>
              </a:spcAft>
              <a:buNone/>
            </a:pPr>
            <a:r>
              <a:rPr lang="en" sz="1200">
                <a:solidFill>
                  <a:srgbClr val="FFFFFF"/>
                </a:solidFill>
              </a:rPr>
              <a:t>Rollercoaster</a:t>
            </a:r>
            <a:endParaRPr sz="12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Scale Of The Data</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conducted the experiment on 30 students out of which 27 were Male and 3 were Female students.</a:t>
            </a:r>
            <a:endParaRPr/>
          </a:p>
          <a:p>
            <a:pPr indent="0" lvl="0" marL="0" rtl="0" algn="l">
              <a:spcBef>
                <a:spcPts val="1600"/>
              </a:spcBef>
              <a:spcAft>
                <a:spcPts val="0"/>
              </a:spcAft>
              <a:buNone/>
            </a:pPr>
            <a:r>
              <a:rPr lang="en"/>
              <a:t>This experiment comprised of 40 IAPS images.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T-test</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t-test is a type of inferential statistic used to determine if there is a significant difference between the means of two groups, which may be related in certain features.</a:t>
            </a:r>
            <a:endParaRPr/>
          </a:p>
          <a:p>
            <a:pPr indent="0" lvl="0" marL="0" rtl="0" algn="l">
              <a:spcBef>
                <a:spcPts val="1600"/>
              </a:spcBef>
              <a:spcAft>
                <a:spcPts val="0"/>
              </a:spcAft>
              <a:buNone/>
            </a:pPr>
            <a:r>
              <a:rPr lang="en"/>
              <a:t>The samples of Sound Images have a mean valence rating of 4.5 and a Standard Deviation of 1.7</a:t>
            </a:r>
            <a:endParaRPr/>
          </a:p>
          <a:p>
            <a:pPr indent="0" lvl="0" marL="0" rtl="0" algn="l">
              <a:spcBef>
                <a:spcPts val="1600"/>
              </a:spcBef>
              <a:spcAft>
                <a:spcPts val="0"/>
              </a:spcAft>
              <a:buNone/>
            </a:pPr>
            <a:r>
              <a:rPr lang="en"/>
              <a:t>The samples of No-Sound Images have a mean valence rating of 4.6 and Standard Deviation of 1.7</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T-test</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T-test is performed between the two groups of sound and No-sound IAPS images(20 images each for Sound and No-Sound).</a:t>
            </a:r>
            <a:endParaRPr/>
          </a:p>
          <a:p>
            <a:pPr indent="0" lvl="0" marL="0" rtl="0" algn="l">
              <a:spcBef>
                <a:spcPts val="1600"/>
              </a:spcBef>
              <a:spcAft>
                <a:spcPts val="0"/>
              </a:spcAft>
              <a:buNone/>
            </a:pPr>
            <a:r>
              <a:rPr lang="en"/>
              <a:t>T-value: 2.02</a:t>
            </a:r>
            <a:endParaRPr/>
          </a:p>
          <a:p>
            <a:pPr indent="0" lvl="0" marL="0" rtl="0" algn="l">
              <a:spcBef>
                <a:spcPts val="1600"/>
              </a:spcBef>
              <a:spcAft>
                <a:spcPts val="0"/>
              </a:spcAft>
              <a:buNone/>
            </a:pPr>
            <a:r>
              <a:rPr lang="en"/>
              <a:t>P-value: 0.97 (&gt;0.05)</a:t>
            </a:r>
            <a:endParaRPr/>
          </a:p>
          <a:p>
            <a:pPr indent="0" lvl="0" marL="0" rtl="0" algn="l">
              <a:spcBef>
                <a:spcPts val="1600"/>
              </a:spcBef>
              <a:spcAft>
                <a:spcPts val="0"/>
              </a:spcAft>
              <a:buNone/>
            </a:pPr>
            <a:r>
              <a:rPr lang="en"/>
              <a:t>Since the p-value is greater than 0.05, no significant difference is observed in the means of Sound and No-Sound affective visual stimuli.</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T-test</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applied T-test on Negative and Positive Stimuli separately, </a:t>
            </a:r>
            <a:endParaRPr/>
          </a:p>
          <a:p>
            <a:pPr indent="0" lvl="0" marL="0" rtl="0" algn="l">
              <a:spcBef>
                <a:spcPts val="1600"/>
              </a:spcBef>
              <a:spcAft>
                <a:spcPts val="0"/>
              </a:spcAft>
              <a:buNone/>
            </a:pPr>
            <a:r>
              <a:rPr lang="en"/>
              <a:t>p-value of negative valence and positive valence comes out as 0.68 and 0.54 respectively </a:t>
            </a:r>
            <a:endParaRPr/>
          </a:p>
          <a:p>
            <a:pPr indent="0" lvl="0" marL="0" rtl="0" algn="l">
              <a:spcBef>
                <a:spcPts val="1600"/>
              </a:spcBef>
              <a:spcAft>
                <a:spcPts val="0"/>
              </a:spcAft>
              <a:buNone/>
            </a:pPr>
            <a:r>
              <a:rPr lang="en"/>
              <a:t>which is also greater than 0.05,</a:t>
            </a:r>
            <a:endParaRPr/>
          </a:p>
          <a:p>
            <a:pPr indent="0" lvl="0" marL="0" rtl="0" algn="l">
              <a:spcBef>
                <a:spcPts val="1600"/>
              </a:spcBef>
              <a:spcAft>
                <a:spcPts val="0"/>
              </a:spcAft>
              <a:buNone/>
            </a:pPr>
            <a:r>
              <a:rPr lang="en"/>
              <a:t>which consequently explains of no significant difference.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273638" y="154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Comparison between Normative Vs Experimental Mean Valence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3" name="Google Shape;103;p20"/>
          <p:cNvPicPr preferRelativeResize="0"/>
          <p:nvPr/>
        </p:nvPicPr>
        <p:blipFill>
          <a:blip r:embed="rId3">
            <a:alphaModFix/>
          </a:blip>
          <a:stretch>
            <a:fillRect/>
          </a:stretch>
        </p:blipFill>
        <p:spPr>
          <a:xfrm>
            <a:off x="311700" y="619050"/>
            <a:ext cx="8444475" cy="4430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Observations	</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Graph, We can observe that:</a:t>
            </a:r>
            <a:endParaRPr/>
          </a:p>
          <a:p>
            <a:pPr indent="-342900" lvl="0" marL="457200" rtl="0" algn="l">
              <a:spcBef>
                <a:spcPts val="1600"/>
              </a:spcBef>
              <a:spcAft>
                <a:spcPts val="0"/>
              </a:spcAft>
              <a:buSzPts val="1800"/>
              <a:buAutoNum type="arabicParenR"/>
            </a:pPr>
            <a:r>
              <a:rPr lang="en"/>
              <a:t>Correlation Coefficient between Normative and Experimental Mean Valence is 0.9289 (high correlation)</a:t>
            </a:r>
            <a:endParaRPr/>
          </a:p>
          <a:p>
            <a:pPr indent="-342900" lvl="0" marL="457200" rtl="0" algn="l">
              <a:spcBef>
                <a:spcPts val="0"/>
              </a:spcBef>
              <a:spcAft>
                <a:spcPts val="0"/>
              </a:spcAft>
              <a:buSzPts val="1800"/>
              <a:buAutoNum type="arabicParenR"/>
            </a:pPr>
            <a:r>
              <a:rPr lang="en"/>
              <a:t>The experiment we carried out on small scale gave similar valence rating distribution as the normative valence rating(large scale) to a visual stimuli.</a:t>
            </a:r>
            <a:endParaRPr/>
          </a:p>
          <a:p>
            <a:pPr indent="-342900" lvl="0" marL="457200" rtl="0" algn="l">
              <a:spcBef>
                <a:spcPts val="0"/>
              </a:spcBef>
              <a:spcAft>
                <a:spcPts val="0"/>
              </a:spcAft>
              <a:buSzPts val="1800"/>
              <a:buAutoNum type="arabicParenR"/>
            </a:pPr>
            <a:r>
              <a:rPr lang="en"/>
              <a:t>Reasons for slight dissimilar ratings for pictures may be due to:</a:t>
            </a:r>
            <a:endParaRPr/>
          </a:p>
          <a:p>
            <a:pPr indent="0" lvl="0" marL="914400" rtl="0" algn="l">
              <a:spcBef>
                <a:spcPts val="1600"/>
              </a:spcBef>
              <a:spcAft>
                <a:spcPts val="0"/>
              </a:spcAft>
              <a:buNone/>
            </a:pPr>
            <a:r>
              <a:rPr lang="en"/>
              <a:t>(a) Cultural Difference</a:t>
            </a:r>
            <a:endParaRPr/>
          </a:p>
          <a:p>
            <a:pPr indent="0" lvl="0" marL="914400" rtl="0" algn="l">
              <a:spcBef>
                <a:spcPts val="1600"/>
              </a:spcBef>
              <a:spcAft>
                <a:spcPts val="1600"/>
              </a:spcAft>
              <a:buNone/>
            </a:pPr>
            <a:r>
              <a:rPr lang="en"/>
              <a:t>(b) Male Vs Female Distribution, etc.</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