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88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1"/>
            <a:ext cx="5384800" cy="4987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7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2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88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10972800" cy="241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713163"/>
            <a:ext cx="10972800" cy="2417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4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7620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rgbClr val="EABD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625600" y="6248400"/>
            <a:ext cx="9956800" cy="0"/>
          </a:xfrm>
          <a:prstGeom prst="line">
            <a:avLst/>
          </a:prstGeom>
          <a:noFill/>
          <a:ln w="19050">
            <a:solidFill>
              <a:srgbClr val="EABD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/>
          </a:p>
        </p:txBody>
      </p:sp>
      <p:pic>
        <p:nvPicPr>
          <p:cNvPr id="1028" name="Picture 23" descr="bul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960101" y="0"/>
            <a:ext cx="1231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1" descr="USF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9600" y="6324601"/>
            <a:ext cx="2133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1"/>
            <a:ext cx="109728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324600"/>
            <a:ext cx="2844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6547C1D-45F9-4B57-A84A-FA2B3C27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K1HYilaiuU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rudential-life-insurance-assess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7AEA-E21E-4D6D-9789-F11368B8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25577"/>
            <a:ext cx="10363200" cy="898524"/>
          </a:xfrm>
        </p:spPr>
        <p:txBody>
          <a:bodyPr/>
          <a:lstStyle/>
          <a:p>
            <a:r>
              <a:rPr lang="en-US" sz="4800" dirty="0"/>
              <a:t>Risk Assessment for Life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C5926-5C99-452A-8CA3-B1FC4EE8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552699"/>
            <a:ext cx="8534400" cy="3305176"/>
          </a:xfrm>
        </p:spPr>
        <p:txBody>
          <a:bodyPr/>
          <a:lstStyle/>
          <a:p>
            <a:r>
              <a:rPr lang="en-US" sz="2800" dirty="0"/>
              <a:t>Data Mining – Group Project Presentation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Saikumar Nanjala</a:t>
            </a:r>
          </a:p>
          <a:p>
            <a:pPr algn="l"/>
            <a:r>
              <a:rPr lang="en-US" dirty="0" err="1"/>
              <a:t>Sanketh</a:t>
            </a:r>
            <a:r>
              <a:rPr lang="en-US" dirty="0"/>
              <a:t> </a:t>
            </a:r>
            <a:r>
              <a:rPr lang="en-US" dirty="0" err="1"/>
              <a:t>Bhagavanthi</a:t>
            </a:r>
            <a:endParaRPr lang="en-US" dirty="0"/>
          </a:p>
          <a:p>
            <a:pPr algn="l"/>
            <a:r>
              <a:rPr lang="en-US" dirty="0"/>
              <a:t>Yashwanth Lingareddy</a:t>
            </a:r>
          </a:p>
        </p:txBody>
      </p:sp>
    </p:spTree>
    <p:extLst>
      <p:ext uri="{BB962C8B-B14F-4D97-AF65-F5344CB8AC3E}">
        <p14:creationId xmlns:p14="http://schemas.microsoft.com/office/powerpoint/2010/main" val="348958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A86-4AEF-4A5D-AC6E-27300A34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58830-ABC9-427A-A032-18318AA5D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21" y="1066801"/>
            <a:ext cx="4896079" cy="4987925"/>
          </a:xfr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8044F-942C-4636-AC15-2D7919AE2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066801"/>
            <a:ext cx="5095875" cy="50022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63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5E93-7F7F-4AEC-ADB8-42AA5EF1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7F0F3-402D-41CB-979C-5223FD6F2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05" y="1957740"/>
            <a:ext cx="6963590" cy="3347686"/>
          </a:xfrm>
          <a:ln w="12700">
            <a:solidFill>
              <a:schemeClr val="tx1"/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5F309A-97D0-4C95-8314-CCDDD568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674" y="1293812"/>
            <a:ext cx="10972800" cy="663928"/>
          </a:xfrm>
        </p:spPr>
        <p:txBody>
          <a:bodyPr/>
          <a:lstStyle/>
          <a:p>
            <a:r>
              <a:rPr lang="en-US" dirty="0"/>
              <a:t>Summary of Data outside quartile + 3(inter quartile range)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E4F303-A138-4AB0-A55F-011533B09FAE}"/>
              </a:ext>
            </a:extLst>
          </p:cNvPr>
          <p:cNvSpPr txBox="1">
            <a:spLocks/>
          </p:cNvSpPr>
          <p:nvPr/>
        </p:nvSpPr>
        <p:spPr bwMode="auto">
          <a:xfrm>
            <a:off x="828674" y="5468849"/>
            <a:ext cx="10972800" cy="6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Removed all outliers and replaced them with mean values</a:t>
            </a:r>
          </a:p>
        </p:txBody>
      </p:sp>
    </p:spTree>
    <p:extLst>
      <p:ext uri="{BB962C8B-B14F-4D97-AF65-F5344CB8AC3E}">
        <p14:creationId xmlns:p14="http://schemas.microsoft.com/office/powerpoint/2010/main" val="11855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5ACC-4869-4F95-82FB-CCBD1F76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BE98-EB87-4259-AB67-B535422A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43001"/>
            <a:ext cx="11229976" cy="4987925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4"/>
            </a:pPr>
            <a:r>
              <a:rPr lang="en-US" sz="2800" dirty="0"/>
              <a:t>Significant Variables</a:t>
            </a:r>
          </a:p>
          <a:p>
            <a:pPr lvl="1">
              <a:buSzPct val="12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Intuition</a:t>
            </a:r>
          </a:p>
          <a:p>
            <a:pPr lvl="2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Considered all variables expected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InsuredInfo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variables</a:t>
            </a:r>
          </a:p>
          <a:p>
            <a:pPr lvl="2"/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Height, Weight, BMI,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InsAge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Weightage</a:t>
            </a:r>
          </a:p>
          <a:p>
            <a:pPr lvl="2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Employment_History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Insurance_History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Medium Weightage</a:t>
            </a:r>
          </a:p>
          <a:p>
            <a:pPr lvl="2"/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Remaining –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 Weightage</a:t>
            </a:r>
          </a:p>
        </p:txBody>
      </p:sp>
    </p:spTree>
    <p:extLst>
      <p:ext uri="{BB962C8B-B14F-4D97-AF65-F5344CB8AC3E}">
        <p14:creationId xmlns:p14="http://schemas.microsoft.com/office/powerpoint/2010/main" val="342069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4D6B-EC2C-4605-BA4A-9938236C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E1-8765-4F27-BA1B-B4FDBAA1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US" sz="2600" dirty="0"/>
              <a:t>Correlation Matrix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85A60-C96F-423C-A7C0-B9048E1B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645524"/>
            <a:ext cx="5048249" cy="43901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021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7A46-CF84-4C78-9FD5-456301C4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4641-78E4-433E-ACB8-AB28370A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US" sz="2600" dirty="0"/>
              <a:t>Linear Regression</a:t>
            </a:r>
          </a:p>
          <a:p>
            <a:pPr marL="0" indent="0" algn="ctr">
              <a:buNone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DE5D2-3A7E-413D-896E-CE21968E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657152"/>
            <a:ext cx="10586720" cy="21833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C45CD8-D252-4FFE-A8E5-A980E2DB1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4033520"/>
            <a:ext cx="10586719" cy="20974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08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1E7A-FD11-4611-803D-67E80840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05C8-2E00-4EC6-8FE1-3783B7B9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US" sz="2600" dirty="0"/>
              <a:t>Forward Selection</a:t>
            </a:r>
          </a:p>
          <a:p>
            <a:pPr marL="0" indent="0" algn="ctr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D0A5-F7E0-4F7E-8918-976949BA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943101"/>
            <a:ext cx="10294630" cy="3952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709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94-B017-4533-A9FF-BCEAEF62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CF5F-315D-4FBB-AC51-F8303E5C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US" sz="2600" dirty="0"/>
              <a:t>Shortlisting</a:t>
            </a:r>
          </a:p>
          <a:p>
            <a:pPr marL="0" indent="0">
              <a:buNone/>
            </a:pPr>
            <a:endParaRPr lang="en-US" sz="2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5A6487-6C3A-4B9D-8F96-0C9FB3AE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38057"/>
              </p:ext>
            </p:extLst>
          </p:nvPr>
        </p:nvGraphicFramePr>
        <p:xfrm>
          <a:off x="1019174" y="1828799"/>
          <a:ext cx="9363076" cy="40864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1538">
                  <a:extLst>
                    <a:ext uri="{9D8B030D-6E8A-4147-A177-3AD203B41FA5}">
                      <a16:colId xmlns:a16="http://schemas.microsoft.com/office/drawing/2014/main" val="2263103983"/>
                    </a:ext>
                  </a:extLst>
                </a:gridCol>
                <a:gridCol w="4681538">
                  <a:extLst>
                    <a:ext uri="{9D8B030D-6E8A-4147-A177-3AD203B41FA5}">
                      <a16:colId xmlns:a16="http://schemas.microsoft.com/office/drawing/2014/main" val="535968444"/>
                    </a:ext>
                  </a:extLst>
                </a:gridCol>
              </a:tblGrid>
              <a:tr h="448870"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Medical_History_23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Medical_History_4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3953"/>
                  </a:ext>
                </a:extLst>
              </a:tr>
              <a:tr h="453151"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Medical_History_20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Medical_History_40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58616"/>
                  </a:ext>
                </a:extLst>
              </a:tr>
              <a:tr h="453151"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Medical_History_30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Medical_History_13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95704"/>
                  </a:ext>
                </a:extLst>
              </a:tr>
              <a:tr h="453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Medical_History_5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Medical_History_39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86561"/>
                  </a:ext>
                </a:extLst>
              </a:tr>
              <a:tr h="465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Medical_History_6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Product_Info_4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08690"/>
                  </a:ext>
                </a:extLst>
              </a:tr>
              <a:tr h="453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InsuredInfo_5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InsuredInfo_6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81090"/>
                  </a:ext>
                </a:extLst>
              </a:tr>
              <a:tr h="453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Insurance_History_2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Product_Info_4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09963"/>
                  </a:ext>
                </a:extLst>
              </a:tr>
              <a:tr h="453151"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Medical_Keyword_3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80190"/>
                  </a:ext>
                </a:extLst>
              </a:tr>
              <a:tr h="453151">
                <a:tc>
                  <a:txBody>
                    <a:bodyPr/>
                    <a:lstStyle/>
                    <a:p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2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5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3162-9BFD-4B6B-9AC2-FCC3CB8F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C8E0-DB20-49C6-B3A5-A875EC79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7925"/>
          </a:xfrm>
        </p:spPr>
        <p:txBody>
          <a:bodyPr/>
          <a:lstStyle/>
          <a:p>
            <a:r>
              <a:rPr lang="en-US" sz="2800" dirty="0"/>
              <a:t>Base Line</a:t>
            </a:r>
          </a:p>
          <a:p>
            <a:pPr lvl="1"/>
            <a:r>
              <a:rPr lang="en-US" sz="2400" dirty="0"/>
              <a:t>Class that has most number of observations – Class 8</a:t>
            </a:r>
          </a:p>
          <a:p>
            <a:pPr lvl="1"/>
            <a:r>
              <a:rPr lang="en-US" sz="2400" dirty="0"/>
              <a:t>No of records in class 8 – 9711</a:t>
            </a:r>
          </a:p>
          <a:p>
            <a:pPr lvl="1"/>
            <a:r>
              <a:rPr lang="en-US" sz="2400" dirty="0"/>
              <a:t>Total no of records – 29691</a:t>
            </a:r>
          </a:p>
          <a:p>
            <a:pPr lvl="1"/>
            <a:r>
              <a:rPr lang="en-US" sz="2400" dirty="0"/>
              <a:t>Baseline=9711/29691=32.70</a:t>
            </a:r>
          </a:p>
          <a:p>
            <a:pPr lvl="1"/>
            <a:r>
              <a:rPr lang="en-US" sz="2400" dirty="0"/>
              <a:t>Any model that has accuracy more than the </a:t>
            </a:r>
          </a:p>
          <a:p>
            <a:pPr marL="457200" lvl="1" indent="0">
              <a:buNone/>
            </a:pPr>
            <a:r>
              <a:rPr lang="en-US" sz="2400" dirty="0"/>
              <a:t>	Baseline is a useful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F25D2-793F-437E-AF4C-C62C3656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82" y="2371818"/>
            <a:ext cx="3822552" cy="30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57E-D3F1-4381-9E1D-DDECEA4F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612-117A-4AFD-89FB-12326656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Weighted Kappa</a:t>
            </a:r>
          </a:p>
          <a:p>
            <a:pPr lvl="1"/>
            <a:r>
              <a:rPr lang="en-US" sz="2400" dirty="0"/>
              <a:t>Predictions are scored based on the quadratic weighted kappa, which measures the agreement between predicted and actual values.</a:t>
            </a:r>
          </a:p>
          <a:p>
            <a:pPr lvl="1"/>
            <a:r>
              <a:rPr lang="en-US" sz="2400" dirty="0"/>
              <a:t>Kappa is calculated using  below formula: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i="1" dirty="0"/>
              <a:t>	Where,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			O</a:t>
            </a:r>
            <a:r>
              <a:rPr lang="en-US" i="1" baseline="-25000" dirty="0"/>
              <a:t> </a:t>
            </a:r>
            <a:r>
              <a:rPr lang="en-US" i="1" dirty="0"/>
              <a:t>– Confusion Matrix</a:t>
            </a:r>
          </a:p>
          <a:p>
            <a:pPr marL="0" indent="0">
              <a:buNone/>
            </a:pPr>
            <a:r>
              <a:rPr lang="en-US" i="1" dirty="0"/>
              <a:t>			E - An N-by-N histogram matrix of expected ratings, assuming 			      that there is no correlation between rating scores.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D6E70-2FC8-4D32-8279-33C3B4E70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59" y="3022283"/>
            <a:ext cx="2482917" cy="1159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609CCB-580B-4F1B-94F7-8E206B6ED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30" y="3747958"/>
            <a:ext cx="1863155" cy="8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6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B4A5-1C46-47E3-AFD3-B30C0FC7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DDC4-D523-473E-BE62-7089114A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– C50 Classification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853B2-71AE-4194-9FAC-15376F0A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11" y="1753498"/>
            <a:ext cx="4864350" cy="21210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D1563-5105-4D01-8D91-9AD49149F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11" y="4159062"/>
            <a:ext cx="1358970" cy="44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9C2D4C-B8E2-4892-BEEA-9B8474918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11" y="4888140"/>
            <a:ext cx="2349621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7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3ABB-27CD-420F-80DF-5A68D4CC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30B-3C13-4976-A97D-1D645C40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Data Fields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Building Model</a:t>
            </a:r>
          </a:p>
          <a:p>
            <a:r>
              <a:rPr lang="en-US" dirty="0"/>
              <a:t>Model Comparison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YouTube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1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52FD-742D-4155-B1A2-B8C36530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2CF3-4B01-4821-B3EF-9F625363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Miner – Decision Tree</a:t>
            </a:r>
          </a:p>
          <a:p>
            <a:pPr lvl="1"/>
            <a:r>
              <a:rPr lang="en-US" dirty="0"/>
              <a:t>Accuracy – 49.96%</a:t>
            </a:r>
          </a:p>
          <a:p>
            <a:pPr lvl="1"/>
            <a:r>
              <a:rPr lang="en-US" dirty="0"/>
              <a:t>Kappa – 0.359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B0CFD-0089-444E-92BA-056E4750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2560319"/>
            <a:ext cx="1046861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2255-CB47-4D4D-897D-EEE8FA94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&amp;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53A831-604A-469A-88C7-B0F52ED580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0225815"/>
              </p:ext>
            </p:extLst>
          </p:nvPr>
        </p:nvGraphicFramePr>
        <p:xfrm>
          <a:off x="609600" y="1143000"/>
          <a:ext cx="108102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413">
                  <a:extLst>
                    <a:ext uri="{9D8B030D-6E8A-4147-A177-3AD203B41FA5}">
                      <a16:colId xmlns:a16="http://schemas.microsoft.com/office/drawing/2014/main" val="4006620310"/>
                    </a:ext>
                  </a:extLst>
                </a:gridCol>
                <a:gridCol w="3603413">
                  <a:extLst>
                    <a:ext uri="{9D8B030D-6E8A-4147-A177-3AD203B41FA5}">
                      <a16:colId xmlns:a16="http://schemas.microsoft.com/office/drawing/2014/main" val="3822457758"/>
                    </a:ext>
                  </a:extLst>
                </a:gridCol>
                <a:gridCol w="3603413">
                  <a:extLst>
                    <a:ext uri="{9D8B030D-6E8A-4147-A177-3AD203B41FA5}">
                      <a16:colId xmlns:a16="http://schemas.microsoft.com/office/drawing/2014/main" val="70474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 Miner – Decision Tree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– C50 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88065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49.96%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48.35%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6608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Quadratic Weighted Kappa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0.359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0.445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216079835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8F92A-0608-416F-B383-5E5A5AB9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504441"/>
            <a:ext cx="10972800" cy="3469640"/>
          </a:xfrm>
        </p:spPr>
        <p:txBody>
          <a:bodyPr/>
          <a:lstStyle/>
          <a:p>
            <a:r>
              <a:rPr lang="en-US" dirty="0"/>
              <a:t>Rapid Miner had slightly better accuracy but less weighted kappa. So, its is better to take C50 model than rapid miner`s decision tree model </a:t>
            </a:r>
          </a:p>
        </p:txBody>
      </p:sp>
    </p:spTree>
    <p:extLst>
      <p:ext uri="{BB962C8B-B14F-4D97-AF65-F5344CB8AC3E}">
        <p14:creationId xmlns:p14="http://schemas.microsoft.com/office/powerpoint/2010/main" val="101155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9FE6-3895-47E1-B63B-A78BF127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B391-C62B-498D-80B3-BC3BB10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Please refer to the below link to access our video presentation.   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/>
              <a:t>	</a:t>
            </a: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://youtu.be/1K1HYilaiuU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2E0-3229-4768-8E91-B793CA29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534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4684-4D67-4F57-BF5F-1937323A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DD24-C1A6-4732-B2D7-1DD16834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143001"/>
            <a:ext cx="9915525" cy="49879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Life Insurance company wants to make a quicker and less labor intensive for new and existing customers to get a risk assessment.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build a predictive model that categorizes the people into different classes of risk using an automated approach.</a:t>
            </a:r>
          </a:p>
        </p:txBody>
      </p:sp>
    </p:spTree>
    <p:extLst>
      <p:ext uri="{BB962C8B-B14F-4D97-AF65-F5344CB8AC3E}">
        <p14:creationId xmlns:p14="http://schemas.microsoft.com/office/powerpoint/2010/main" val="19874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0AA3-2140-4292-AD13-2F4AA670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9CC2-C136-4A98-9235-6D75D63E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7925"/>
          </a:xfrm>
        </p:spPr>
        <p:txBody>
          <a:bodyPr/>
          <a:lstStyle/>
          <a:p>
            <a:r>
              <a:rPr lang="en-US" dirty="0"/>
              <a:t>Source : Kaggle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hlinkClick r:id="rId2"/>
              </a:rPr>
              <a:t>https://www.kaggle.com/c/prudential-life-insurance-assessment</a:t>
            </a:r>
            <a:endParaRPr lang="en-US" dirty="0"/>
          </a:p>
          <a:p>
            <a:r>
              <a:rPr lang="en-US" dirty="0"/>
              <a:t>Total Observations – 59381</a:t>
            </a:r>
          </a:p>
          <a:p>
            <a:r>
              <a:rPr lang="en-US" dirty="0"/>
              <a:t>Total Fields – 127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 Variables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- 60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- 13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- 53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Target Variable – Response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0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06B-7FEE-4A85-8A6F-D6E4B4FF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AD020865-6559-4BD8-8581-B8AD85F27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604" y="1143000"/>
            <a:ext cx="8874791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5B61-2842-49F8-B984-88F33C6E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0515-F593-42FA-9239-956CB8B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1182350" cy="4987925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/>
              <a:t>Data Splitting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Random splitting the original dataset into test and train in equal ratio using R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Train Dataset – 29690 observations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Test Dataset – 29691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571D6-F370-4B13-95BD-2B4DD592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971800"/>
            <a:ext cx="4514850" cy="2829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54463-56E0-4B58-8DBC-4B3F0A380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2971799"/>
            <a:ext cx="4752975" cy="28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3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FD28-02CD-4C28-80DF-98C6875C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EC69-0615-4FA4-8859-FB17C6C3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3743325" cy="4987925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2800" dirty="0"/>
              <a:t>Missing Values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Variables with missing values - 13 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Variables &gt; 60% of missing values were removed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Imputed missing values for the remaining variables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SzPct val="1000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41254-279D-4C46-96EC-5D9C1CF1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276350"/>
            <a:ext cx="7229475" cy="443864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6652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5CB6-60BB-4C54-B176-F693ED2B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6534-48DF-4666-A05B-110A6296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Imputing Missing Values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Methods used for imputing data: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Replace Missing Values Operator - Rapid Miner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	Numeric Values – Average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	Categorical Values – Median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missForest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(R)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5 – iterations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50 – tress in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20674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D79C-5BA5-46F9-9290-125E1DDE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B511-B4CB-4312-B0CB-10B55152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2800" dirty="0"/>
              <a:t>Outliers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Analyzing Continuous variables using Box Plots</a:t>
            </a:r>
          </a:p>
          <a:p>
            <a:pPr marL="457200" lvl="1" indent="0">
              <a:buSzPct val="10000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A9E89-21F9-4D9D-8243-660C2F34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222498"/>
            <a:ext cx="6105525" cy="39084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91421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3639B79-CC40-4186-A846-29BE3CF1646B}" vid="{FAB99A9A-C62F-4C41-8B3A-5946088EB9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331</TotalTime>
  <Words>486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Cambria</vt:lpstr>
      <vt:lpstr>Times New Roman</vt:lpstr>
      <vt:lpstr>Wingdings</vt:lpstr>
      <vt:lpstr>Theme1</vt:lpstr>
      <vt:lpstr>Risk Assessment for Life Insurance</vt:lpstr>
      <vt:lpstr>Index</vt:lpstr>
      <vt:lpstr>Problem Statement</vt:lpstr>
      <vt:lpstr>Dataset Overview</vt:lpstr>
      <vt:lpstr>Data Fields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Evaluation Metrics</vt:lpstr>
      <vt:lpstr>Evaluation Metrics</vt:lpstr>
      <vt:lpstr>Model</vt:lpstr>
      <vt:lpstr>Model</vt:lpstr>
      <vt:lpstr>Model Comparison &amp; Summary</vt:lpstr>
      <vt:lpstr>YouTube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 for Life Insurance</dc:title>
  <dc:creator>Saikumar Nanjala</dc:creator>
  <cp:lastModifiedBy>Saikumar Nanjala</cp:lastModifiedBy>
  <cp:revision>31</cp:revision>
  <dcterms:created xsi:type="dcterms:W3CDTF">2017-11-12T02:39:26Z</dcterms:created>
  <dcterms:modified xsi:type="dcterms:W3CDTF">2017-11-14T00:05:26Z</dcterms:modified>
</cp:coreProperties>
</file>