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5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758A151-6D87-444A-83FE-E51869AAFD8C}" type="datetimeFigureOut">
              <a:rPr lang="en-US" smtClean="0"/>
              <a:t>4/20/2015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E599E2-A077-4301-B245-FB2B9F6F5F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8A151-6D87-444A-83FE-E51869AAFD8C}"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8A151-6D87-444A-83FE-E51869AAFD8C}"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58A151-6D87-444A-83FE-E51869AAFD8C}"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58A151-6D87-444A-83FE-E51869AAFD8C}" type="datetimeFigureOut">
              <a:rPr lang="en-US" smtClean="0"/>
              <a:t>4/20/2015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58A151-6D87-444A-83FE-E51869AAFD8C}"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758A151-6D87-444A-83FE-E51869AAFD8C}" type="datetimeFigureOut">
              <a:rPr lang="en-US" smtClean="0"/>
              <a:t>4/20/2015</a:t>
            </a:fld>
            <a:endParaRPr lang="en-US"/>
          </a:p>
        </p:txBody>
      </p:sp>
      <p:sp>
        <p:nvSpPr>
          <p:cNvPr id="27" name="Slide Number Placeholder 26"/>
          <p:cNvSpPr>
            <a:spLocks noGrp="1"/>
          </p:cNvSpPr>
          <p:nvPr>
            <p:ph type="sldNum" sz="quarter" idx="11"/>
          </p:nvPr>
        </p:nvSpPr>
        <p:spPr/>
        <p:txBody>
          <a:bodyPr rtlCol="0"/>
          <a:lstStyle/>
          <a:p>
            <a:fld id="{EBE599E2-A077-4301-B245-FB2B9F6F5FF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758A151-6D87-444A-83FE-E51869AAFD8C}" type="datetimeFigureOut">
              <a:rPr lang="en-US" smtClean="0"/>
              <a:t>4/20/2015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EBE599E2-A077-4301-B245-FB2B9F6F5F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8A151-6D87-444A-83FE-E51869AAFD8C}" type="datetimeFigureOut">
              <a:rPr lang="en-US" smtClean="0"/>
              <a:t>4/20/2015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58A151-6D87-444A-83FE-E51869AAFD8C}"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758A151-6D87-444A-83FE-E51869AAFD8C}" type="datetimeFigureOut">
              <a:rPr lang="en-US" smtClean="0"/>
              <a:t>4/20/2015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599E2-A077-4301-B245-FB2B9F6F5F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758A151-6D87-444A-83FE-E51869AAFD8C}" type="datetimeFigureOut">
              <a:rPr lang="en-US" smtClean="0"/>
              <a:t>4/20/2015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E599E2-A077-4301-B245-FB2B9F6F5F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DBDA INNOVATIVE ASSIGNMENT</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Submitted By:-</a:t>
            </a:r>
          </a:p>
          <a:p>
            <a:pPr marL="521208" indent="-457200">
              <a:buAutoNum type="arabicPeriod"/>
            </a:pPr>
            <a:r>
              <a:rPr lang="en-US" dirty="0" err="1" smtClean="0"/>
              <a:t>Aftab</a:t>
            </a:r>
            <a:r>
              <a:rPr lang="en-US" dirty="0" smtClean="0"/>
              <a:t> </a:t>
            </a:r>
            <a:r>
              <a:rPr lang="en-US" dirty="0" err="1" smtClean="0"/>
              <a:t>Engaria</a:t>
            </a:r>
            <a:r>
              <a:rPr lang="en-US" dirty="0" smtClean="0"/>
              <a:t>(12bce003).</a:t>
            </a:r>
          </a:p>
          <a:p>
            <a:pPr marL="521208" indent="-457200">
              <a:buAutoNum type="arabicPeriod"/>
            </a:pPr>
            <a:r>
              <a:rPr lang="en-US" dirty="0" err="1" smtClean="0"/>
              <a:t>Kunal</a:t>
            </a:r>
            <a:r>
              <a:rPr lang="en-US" dirty="0" smtClean="0"/>
              <a:t> </a:t>
            </a:r>
            <a:r>
              <a:rPr lang="en-US" dirty="0" err="1" smtClean="0"/>
              <a:t>Chhabaria</a:t>
            </a:r>
            <a:r>
              <a:rPr lang="en-US" dirty="0" smtClean="0"/>
              <a:t>(12bce016).</a:t>
            </a:r>
          </a:p>
          <a:p>
            <a:pPr marL="521208" indent="-457200">
              <a:buAutoNum type="arabicPeriod"/>
            </a:pPr>
            <a:r>
              <a:rPr lang="en-US" dirty="0" smtClean="0"/>
              <a:t> </a:t>
            </a:r>
            <a:r>
              <a:rPr lang="en-US" dirty="0" err="1" smtClean="0"/>
              <a:t>Sanket</a:t>
            </a:r>
            <a:r>
              <a:rPr lang="en-US" dirty="0" smtClean="0"/>
              <a:t> Jain(12bce081).</a:t>
            </a:r>
          </a:p>
          <a:p>
            <a:pPr marL="521208" indent="-457200">
              <a:buAutoNum type="arabicPeriod"/>
            </a:pPr>
            <a:endParaRPr lang="en-US" dirty="0" smtClean="0"/>
          </a:p>
          <a:p>
            <a:pPr marL="521208" indent="-457200"/>
            <a:r>
              <a:rPr lang="en-US" dirty="0" smtClean="0"/>
              <a:t>Guided By:- Prof. </a:t>
            </a:r>
            <a:r>
              <a:rPr lang="en-US" dirty="0" err="1" smtClean="0"/>
              <a:t>Anitha</a:t>
            </a:r>
            <a:r>
              <a:rPr lang="en-US" dirty="0" smtClean="0"/>
              <a:t> </a:t>
            </a:r>
            <a:r>
              <a:rPr lang="en-US" dirty="0" err="1" smtClean="0"/>
              <a:t>Modi</a:t>
            </a:r>
            <a:endParaRPr lang="en-US" dirty="0" smtClean="0"/>
          </a:p>
          <a:p>
            <a:pPr marL="521208" indent="-457200"/>
            <a:endParaRPr lang="en-US" dirty="0" smtClean="0"/>
          </a:p>
          <a:p>
            <a:pPr marL="521208" indent="-457200"/>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Q&amp;As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Data and Tables: </a:t>
            </a:r>
          </a:p>
          <a:p>
            <a:r>
              <a:rPr lang="en-US" dirty="0" smtClean="0"/>
              <a:t>Tables and data arranged </a:t>
            </a:r>
            <a:r>
              <a:rPr lang="en-US" dirty="0" err="1" smtClean="0"/>
              <a:t>Clientwise</a:t>
            </a:r>
            <a:r>
              <a:rPr lang="en-US" dirty="0" smtClean="0"/>
              <a:t>.</a:t>
            </a:r>
          </a:p>
          <a:p>
            <a:pPr>
              <a:buFont typeface="Wingdings" pitchFamily="2" charset="2"/>
              <a:buChar char="q"/>
            </a:pPr>
            <a:r>
              <a:rPr lang="en-US" dirty="0" smtClean="0"/>
              <a:t>    Some tables even contain </a:t>
            </a:r>
            <a:r>
              <a:rPr lang="en-US" dirty="0" err="1" smtClean="0"/>
              <a:t>crores</a:t>
            </a:r>
            <a:r>
              <a:rPr lang="en-US" dirty="0" smtClean="0"/>
              <a:t> of entries.</a:t>
            </a:r>
          </a:p>
          <a:p>
            <a:pPr>
              <a:buFont typeface="Wingdings" pitchFamily="2" charset="2"/>
              <a:buChar char="q"/>
            </a:pPr>
            <a:r>
              <a:rPr lang="en-US" dirty="0" smtClean="0"/>
              <a:t> </a:t>
            </a:r>
            <a:r>
              <a:rPr lang="en-US" dirty="0" smtClean="0"/>
              <a:t>   Employee data table contain queries that increase their salary based on the number of days they have worked in the company.</a:t>
            </a:r>
            <a:endParaRPr lang="en-US" dirty="0" smtClean="0"/>
          </a:p>
          <a:p>
            <a:pPr>
              <a:buFont typeface="Arial" pitchFamily="34" charset="0"/>
              <a:buChar char="•"/>
            </a:pPr>
            <a:r>
              <a:rPr lang="en-US" dirty="0" smtClean="0"/>
              <a:t> Web Access to Employees: Limited.</a:t>
            </a:r>
          </a:p>
          <a:p>
            <a:pPr>
              <a:buFont typeface="Wingdings" pitchFamily="2" charset="2"/>
              <a:buChar char="q"/>
            </a:pPr>
            <a:r>
              <a:rPr lang="en-US" dirty="0" smtClean="0"/>
              <a:t> Dell </a:t>
            </a:r>
            <a:r>
              <a:rPr lang="en-US" dirty="0" err="1" smtClean="0"/>
              <a:t>SecureWorks</a:t>
            </a:r>
            <a:r>
              <a:rPr lang="en-US" dirty="0" smtClean="0"/>
              <a:t> is used for the same.</a:t>
            </a:r>
          </a:p>
          <a:p>
            <a:pPr>
              <a:buFont typeface="Wingdings" pitchFamily="2" charset="2"/>
              <a:buChar char="q"/>
            </a:pPr>
            <a:r>
              <a:rPr lang="en-US" dirty="0" smtClean="0"/>
              <a:t> </a:t>
            </a:r>
            <a:r>
              <a:rPr lang="en-US" dirty="0" smtClean="0"/>
              <a:t>Just sites categorized under ‘Education’ &amp;’Learning’ are allowed access through Firewall of Dell </a:t>
            </a:r>
            <a:r>
              <a:rPr lang="en-US" dirty="0" err="1" smtClean="0"/>
              <a:t>SecureWorks</a:t>
            </a:r>
            <a:r>
              <a:rPr lang="en-US" dirty="0" smtClean="0"/>
              <a:t> </a:t>
            </a:r>
            <a:r>
              <a:rPr lang="en-US" dirty="0" smtClean="0"/>
              <a:t>for Prompt </a:t>
            </a:r>
            <a:r>
              <a:rPr lang="en-US" dirty="0" err="1" smtClean="0"/>
              <a:t>Softech</a:t>
            </a:r>
            <a:r>
              <a:rPr lang="en-US" dirty="0" smtClean="0"/>
              <a:t>.</a:t>
            </a:r>
          </a:p>
          <a:p>
            <a:pPr>
              <a:buFont typeface="Wingdings" pitchFamily="2" charset="2"/>
              <a:buChar char="q"/>
            </a:pPr>
            <a:r>
              <a:rPr lang="en-US" dirty="0" smtClean="0"/>
              <a:t> </a:t>
            </a:r>
            <a:r>
              <a:rPr lang="en-US" dirty="0" smtClean="0"/>
              <a:t>Firewall is  just one of the many features available under Dell </a:t>
            </a:r>
            <a:r>
              <a:rPr lang="en-US" dirty="0" err="1" smtClean="0"/>
              <a:t>SecureWorks</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Features of Dell </a:t>
            </a:r>
            <a:r>
              <a:rPr lang="en-US" dirty="0" err="1" smtClean="0"/>
              <a:t>SecureWorks</a:t>
            </a:r>
            <a:endParaRPr lang="en-US" dirty="0"/>
          </a:p>
        </p:txBody>
      </p:sp>
      <p:pic>
        <p:nvPicPr>
          <p:cNvPr id="4" name="Content Placeholder 3" descr="dell.PNG"/>
          <p:cNvPicPr>
            <a:picLocks noGrp="1" noChangeAspect="1"/>
          </p:cNvPicPr>
          <p:nvPr>
            <p:ph idx="1"/>
          </p:nvPr>
        </p:nvPicPr>
        <p:blipFill>
          <a:blip r:embed="rId2"/>
          <a:stretch>
            <a:fillRect/>
          </a:stretch>
        </p:blipFill>
        <p:spPr>
          <a:xfrm>
            <a:off x="914400" y="2209800"/>
            <a:ext cx="3276600" cy="4114800"/>
          </a:xfrm>
        </p:spPr>
      </p:pic>
      <p:pic>
        <p:nvPicPr>
          <p:cNvPr id="5" name="Picture 4" descr="dell2.PNG"/>
          <p:cNvPicPr>
            <a:picLocks noChangeAspect="1"/>
          </p:cNvPicPr>
          <p:nvPr/>
        </p:nvPicPr>
        <p:blipFill>
          <a:blip r:embed="rId3"/>
          <a:stretch>
            <a:fillRect/>
          </a:stretch>
        </p:blipFill>
        <p:spPr>
          <a:xfrm>
            <a:off x="4724400" y="2286000"/>
            <a:ext cx="3505200" cy="4038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Application Usage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 venue is fixed where farmers, various co-op.  </a:t>
            </a:r>
          </a:p>
          <a:p>
            <a:pPr>
              <a:buNone/>
            </a:pPr>
            <a:r>
              <a:rPr lang="en-US" dirty="0" smtClean="0"/>
              <a:t> </a:t>
            </a:r>
            <a:r>
              <a:rPr lang="en-US" dirty="0" smtClean="0"/>
              <a:t>   gather to get their milk weighed and various components of their milk measured.</a:t>
            </a:r>
          </a:p>
          <a:p>
            <a:r>
              <a:rPr lang="en-US" dirty="0" smtClean="0"/>
              <a:t> </a:t>
            </a:r>
            <a:r>
              <a:rPr lang="en-US" dirty="0" smtClean="0"/>
              <a:t>The milk is to be sent to various dairies such as </a:t>
            </a:r>
            <a:r>
              <a:rPr lang="en-US" dirty="0" err="1" smtClean="0"/>
              <a:t>Amul</a:t>
            </a:r>
            <a:r>
              <a:rPr lang="en-US" dirty="0" smtClean="0"/>
              <a:t>, Mother Dairy, </a:t>
            </a:r>
            <a:r>
              <a:rPr lang="en-US" dirty="0" err="1" smtClean="0"/>
              <a:t>Dudhsagar</a:t>
            </a:r>
            <a:r>
              <a:rPr lang="en-US" dirty="0" smtClean="0"/>
              <a:t>, Dairy India etc. and the software applications developed by Prompt </a:t>
            </a:r>
            <a:r>
              <a:rPr lang="en-US" dirty="0" err="1" smtClean="0"/>
              <a:t>Softech</a:t>
            </a:r>
            <a:r>
              <a:rPr lang="en-US" dirty="0" smtClean="0"/>
              <a:t> act as a bridging technological medium between them.</a:t>
            </a:r>
          </a:p>
          <a:p>
            <a:r>
              <a:rPr lang="en-US" dirty="0" smtClean="0"/>
              <a:t> </a:t>
            </a:r>
            <a:r>
              <a:rPr lang="en-US" dirty="0" smtClean="0"/>
              <a:t>The data implying the quantity of milk, the fat content in the milk, water content etc. are sent through a registered IP and secure username and password to the servers at Prompt </a:t>
            </a:r>
            <a:r>
              <a:rPr lang="en-US" dirty="0" err="1" smtClean="0"/>
              <a:t>Softech</a:t>
            </a:r>
            <a:r>
              <a:rPr lang="en-US" dirty="0" smtClean="0"/>
              <a:t>.</a:t>
            </a:r>
          </a:p>
          <a:p>
            <a:r>
              <a:rPr lang="en-US" dirty="0" smtClean="0"/>
              <a:t> </a:t>
            </a:r>
            <a:r>
              <a:rPr lang="en-US" dirty="0" smtClean="0"/>
              <a:t>And, then the information is transferred to various dairies.</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smtClean="0"/>
              <a:t>T</a:t>
            </a:r>
            <a:r>
              <a:rPr lang="en-US" dirty="0" smtClean="0"/>
              <a:t>he firewall detects that the information is coming through an unregistered IP, it instantaneously blocks all the data coming through it.</a:t>
            </a:r>
          </a:p>
          <a:p>
            <a:r>
              <a:rPr lang="en-US" dirty="0" smtClean="0"/>
              <a:t> </a:t>
            </a:r>
            <a:r>
              <a:rPr lang="en-US" dirty="0" smtClean="0"/>
              <a:t>For a new user to be registered, Prompt </a:t>
            </a:r>
            <a:r>
              <a:rPr lang="en-US" dirty="0" err="1" smtClean="0"/>
              <a:t>Softech</a:t>
            </a:r>
            <a:r>
              <a:rPr lang="en-US" dirty="0" smtClean="0"/>
              <a:t> provides them with a valid username and password and consequently registers their IP onto their servers.</a:t>
            </a:r>
          </a:p>
          <a:p>
            <a:r>
              <a:rPr lang="en-US" dirty="0" smtClean="0"/>
              <a:t> </a:t>
            </a:r>
            <a:r>
              <a:rPr lang="en-US" dirty="0" smtClean="0"/>
              <a:t>The precision of the application goes to the point that it even contains the exact departure time at which the milk is dispatched, the vehicle number and vehicle type containing the product as well as the expected time to reach its destination.</a:t>
            </a:r>
          </a:p>
          <a:p>
            <a:r>
              <a:rPr lang="en-US" dirty="0" smtClean="0"/>
              <a:t> </a:t>
            </a:r>
            <a:r>
              <a:rPr lang="en-US" dirty="0" smtClean="0"/>
              <a:t>The necessary updates in the database are made  almost </a:t>
            </a:r>
            <a:r>
              <a:rPr lang="en-US" dirty="0" err="1" smtClean="0"/>
              <a:t>immedaitely</a:t>
            </a: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Dairy Cloud: Future Prospect</a:t>
            </a:r>
            <a:endParaRPr lang="en-US" dirty="0"/>
          </a:p>
        </p:txBody>
      </p:sp>
      <p:sp>
        <p:nvSpPr>
          <p:cNvPr id="3" name="Content Placeholder 2"/>
          <p:cNvSpPr>
            <a:spLocks noGrp="1"/>
          </p:cNvSpPr>
          <p:nvPr>
            <p:ph idx="1"/>
          </p:nvPr>
        </p:nvSpPr>
        <p:spPr/>
        <p:txBody>
          <a:bodyPr/>
          <a:lstStyle/>
          <a:p>
            <a:r>
              <a:rPr lang="en-US" dirty="0" smtClean="0"/>
              <a:t> The vision of Prompt </a:t>
            </a:r>
            <a:r>
              <a:rPr lang="en-US" dirty="0" err="1" smtClean="0"/>
              <a:t>Softech</a:t>
            </a:r>
            <a:r>
              <a:rPr lang="en-US" dirty="0" smtClean="0"/>
              <a:t> is to integrate Cloud Services with its current software applications.</a:t>
            </a:r>
          </a:p>
          <a:p>
            <a:r>
              <a:rPr lang="en-US" dirty="0" smtClean="0"/>
              <a:t> </a:t>
            </a:r>
            <a:r>
              <a:rPr lang="en-US" dirty="0" smtClean="0"/>
              <a:t>The desired information required at different dairy centers are processed and directly sent to the locations using Cloud Services.</a:t>
            </a:r>
          </a:p>
          <a:p>
            <a:r>
              <a:rPr lang="en-US" dirty="0" smtClean="0"/>
              <a:t> </a:t>
            </a:r>
            <a:r>
              <a:rPr lang="en-US" dirty="0" smtClean="0"/>
              <a:t>The data gets stored on the Cloud Platform, get processed and the relevant information is  sent across to various dairies connected.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buNone/>
            </a:pPr>
            <a:r>
              <a:rPr lang="en-US" smtClean="0"/>
              <a:t>           </a:t>
            </a:r>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Expecting 30/30 </a:t>
            </a:r>
            <a:r>
              <a:rPr lang="en-US" dirty="0" smtClean="0">
                <a:sym typeface="Wingdings" pitchFamily="2" charset="2"/>
              </a:rPr>
              <a:t></a:t>
            </a:r>
            <a:endParaRPr lang="en-US" dirty="0" smtClean="0"/>
          </a:p>
        </p:txBody>
      </p:sp>
      <p:sp>
        <p:nvSpPr>
          <p:cNvPr id="4" name="Rectangle 3"/>
          <p:cNvSpPr/>
          <p:nvPr/>
        </p:nvSpPr>
        <p:spPr>
          <a:xfrm>
            <a:off x="1106147" y="2967335"/>
            <a:ext cx="6202339" cy="923330"/>
          </a:xfrm>
          <a:prstGeom prst="rect">
            <a:avLst/>
          </a:prstGeom>
          <a:noFill/>
        </p:spPr>
        <p:txBody>
          <a:bodyPr wrap="none" lIns="91440" tIns="45720" rIns="91440" bIns="45720">
            <a:spAutoFit/>
          </a:bodyPr>
          <a:lstStyle/>
          <a:p>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Wingdings" pitchFamily="2" charset="2"/>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Visited: Prompt </a:t>
            </a:r>
            <a:r>
              <a:rPr lang="en-US" dirty="0" err="1" smtClean="0"/>
              <a:t>Softech</a:t>
            </a: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t> Company Profile</a:t>
            </a:r>
          </a:p>
          <a:p>
            <a:pPr>
              <a:buFont typeface="Wingdings" pitchFamily="2" charset="2"/>
              <a:buChar char="q"/>
            </a:pPr>
            <a:r>
              <a:rPr lang="en-US" dirty="0" smtClean="0"/>
              <a:t>Embedded Computing Systems</a:t>
            </a:r>
          </a:p>
          <a:p>
            <a:pPr>
              <a:buFont typeface="Wingdings" pitchFamily="2" charset="2"/>
              <a:buChar char="q"/>
            </a:pPr>
            <a:r>
              <a:rPr lang="en-US" dirty="0" smtClean="0"/>
              <a:t>Soft-tech for Dairy &amp; Other Co-operatives.</a:t>
            </a:r>
          </a:p>
          <a:p>
            <a:pPr>
              <a:buFont typeface="Wingdings" pitchFamily="2" charset="2"/>
              <a:buChar char="q"/>
            </a:pPr>
            <a:r>
              <a:rPr lang="en-US" dirty="0" smtClean="0"/>
              <a:t>Web and Mobile Based Apps</a:t>
            </a:r>
          </a:p>
          <a:p>
            <a:pPr>
              <a:buNone/>
            </a:pPr>
            <a:endParaRPr lang="en-US" u="sng" dirty="0" smtClean="0"/>
          </a:p>
          <a:p>
            <a:pPr>
              <a:buFont typeface="Wingdings" pitchFamily="2" charset="2"/>
              <a:buChar char="v"/>
            </a:pPr>
            <a:r>
              <a:rPr lang="en-US" dirty="0" smtClean="0"/>
              <a:t>Best Software Product Company- Gujarat 2013- GESIA</a:t>
            </a:r>
          </a:p>
          <a:p>
            <a:pPr>
              <a:buFont typeface="Wingdings" pitchFamily="2" charset="2"/>
              <a:buChar char="v"/>
            </a:pPr>
            <a:r>
              <a:rPr lang="en-US" dirty="0" smtClean="0"/>
              <a:t>Best Electronic Product Company-Gujarat 2014-GESIA</a:t>
            </a:r>
          </a:p>
          <a:p>
            <a:pPr>
              <a:buFont typeface="Wingdings" pitchFamily="2" charset="2"/>
              <a:buChar char="v"/>
            </a:pPr>
            <a:r>
              <a:rPr lang="en-US" dirty="0" smtClean="0"/>
              <a:t> </a:t>
            </a:r>
            <a:r>
              <a:rPr lang="en-US" dirty="0" smtClean="0"/>
              <a:t>Best Product Company-Gujarat 2015- PENGUIN</a:t>
            </a:r>
            <a:br>
              <a:rPr lang="en-US" dirty="0" smtClean="0"/>
            </a:br>
            <a:endParaRPr lang="en-US" u="sng" dirty="0"/>
          </a:p>
        </p:txBody>
      </p:sp>
      <p:pic>
        <p:nvPicPr>
          <p:cNvPr id="4" name="Picture 3" descr="logo.gif"/>
          <p:cNvPicPr>
            <a:picLocks noChangeAspect="1"/>
          </p:cNvPicPr>
          <p:nvPr/>
        </p:nvPicPr>
        <p:blipFill>
          <a:blip r:embed="rId2"/>
          <a:stretch>
            <a:fillRect/>
          </a:stretch>
        </p:blipFill>
        <p:spPr>
          <a:xfrm>
            <a:off x="5410200" y="685800"/>
            <a:ext cx="3467100" cy="68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Q&amp;As</a:t>
            </a:r>
            <a:endParaRPr lang="en-US" dirty="0"/>
          </a:p>
        </p:txBody>
      </p:sp>
      <p:sp>
        <p:nvSpPr>
          <p:cNvPr id="3" name="Content Placeholder 2"/>
          <p:cNvSpPr>
            <a:spLocks noGrp="1"/>
          </p:cNvSpPr>
          <p:nvPr>
            <p:ph idx="1"/>
          </p:nvPr>
        </p:nvSpPr>
        <p:spPr/>
        <p:txBody>
          <a:bodyPr/>
          <a:lstStyle/>
          <a:p>
            <a:r>
              <a:rPr lang="en-US" dirty="0" smtClean="0"/>
              <a:t> Database Used: SQL Server 2008 R2</a:t>
            </a:r>
          </a:p>
          <a:p>
            <a:r>
              <a:rPr lang="en-US" dirty="0" smtClean="0"/>
              <a:t> </a:t>
            </a:r>
            <a:r>
              <a:rPr lang="en-US" dirty="0" smtClean="0"/>
              <a:t>No. of DBA’s : 2</a:t>
            </a:r>
          </a:p>
          <a:p>
            <a:r>
              <a:rPr lang="en-US" dirty="0" smtClean="0"/>
              <a:t> </a:t>
            </a:r>
            <a:r>
              <a:rPr lang="en-US" dirty="0" smtClean="0"/>
              <a:t>No. of Servers:</a:t>
            </a:r>
          </a:p>
          <a:p>
            <a:pPr>
              <a:buNone/>
            </a:pPr>
            <a:r>
              <a:rPr lang="en-US" dirty="0" smtClean="0"/>
              <a:t> </a:t>
            </a:r>
            <a:r>
              <a:rPr lang="en-US" dirty="0" smtClean="0"/>
              <a:t>   2 Onsite Servers( With Virtualization)</a:t>
            </a:r>
          </a:p>
          <a:p>
            <a:pPr>
              <a:buNone/>
            </a:pPr>
            <a:r>
              <a:rPr lang="en-US" dirty="0" smtClean="0"/>
              <a:t> </a:t>
            </a:r>
            <a:r>
              <a:rPr lang="en-US" dirty="0" smtClean="0"/>
              <a:t>   2 Servers at NEESA Technologies, Grand Cambay.</a:t>
            </a:r>
          </a:p>
          <a:p>
            <a:r>
              <a:rPr lang="en-US" dirty="0" smtClean="0"/>
              <a:t> </a:t>
            </a:r>
            <a:r>
              <a:rPr lang="en-US" dirty="0" smtClean="0"/>
              <a:t>Back Up of Updated Data: Every 30 minutes</a:t>
            </a:r>
          </a:p>
          <a:p>
            <a:pPr>
              <a:buNone/>
            </a:pPr>
            <a:r>
              <a:rPr lang="en-US" dirty="0" smtClean="0"/>
              <a:t> </a:t>
            </a:r>
            <a:r>
              <a:rPr lang="en-US" dirty="0" smtClean="0"/>
              <a:t>   Thus, in a worst case scenario data lost is only of 30 minutes.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 Whole Database Back-up: Everyday 1Am to 4Am.</a:t>
            </a:r>
          </a:p>
          <a:p>
            <a:pPr>
              <a:buFont typeface="Courier New" pitchFamily="49" charset="0"/>
              <a:buChar char="o"/>
            </a:pPr>
            <a:r>
              <a:rPr lang="en-US" dirty="0" smtClean="0"/>
              <a:t> Scheduler is set.</a:t>
            </a:r>
          </a:p>
          <a:p>
            <a:pPr>
              <a:buFont typeface="Courier New" pitchFamily="49" charset="0"/>
              <a:buChar char="o"/>
            </a:pPr>
            <a:r>
              <a:rPr lang="en-US" dirty="0" smtClean="0"/>
              <a:t> </a:t>
            </a:r>
            <a:r>
              <a:rPr lang="en-US" dirty="0" smtClean="0"/>
              <a:t>E-mail alert when back-up starts and concludes.</a:t>
            </a:r>
          </a:p>
          <a:p>
            <a:pPr>
              <a:buFont typeface="Courier New" pitchFamily="49" charset="0"/>
              <a:buChar char="o"/>
            </a:pPr>
            <a:r>
              <a:rPr lang="en-US" dirty="0" smtClean="0"/>
              <a:t> </a:t>
            </a:r>
            <a:r>
              <a:rPr lang="en-US" dirty="0" smtClean="0"/>
              <a:t>E-mail alert also in case of any discrepancy.</a:t>
            </a:r>
          </a:p>
          <a:p>
            <a:pPr>
              <a:buFont typeface="Arial" pitchFamily="34" charset="0"/>
              <a:buChar char="•"/>
            </a:pPr>
            <a:r>
              <a:rPr lang="en-US" dirty="0" smtClean="0"/>
              <a:t> Database Designing responsibility is assigned mainly to the application designers &amp; developers as they would be better suited to perform the same.</a:t>
            </a:r>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lnSpcReduction="10000"/>
          </a:bodyPr>
          <a:lstStyle/>
          <a:p>
            <a:r>
              <a:rPr lang="en-US" dirty="0" smtClean="0"/>
              <a:t> Access Rights to Employees: Limited</a:t>
            </a:r>
          </a:p>
          <a:p>
            <a:pPr>
              <a:buFont typeface="Wingdings" pitchFamily="2" charset="2"/>
              <a:buChar char="ü"/>
            </a:pPr>
            <a:r>
              <a:rPr lang="en-US" dirty="0" smtClean="0"/>
              <a:t>  For example, the Embedded Systems department is given access rights only of the tables and data corresponding to the Embedded Systems.</a:t>
            </a:r>
          </a:p>
          <a:p>
            <a:pPr>
              <a:buFont typeface="Arial" pitchFamily="34" charset="0"/>
              <a:buChar char="•"/>
            </a:pPr>
            <a:r>
              <a:rPr lang="en-US" dirty="0" smtClean="0"/>
              <a:t> </a:t>
            </a:r>
            <a:r>
              <a:rPr lang="en-US" dirty="0" smtClean="0"/>
              <a:t>Full access rights: DBA and Owner(So basically, only the DBA! )</a:t>
            </a:r>
          </a:p>
          <a:p>
            <a:pPr>
              <a:buFont typeface="Arial" pitchFamily="34" charset="0"/>
              <a:buChar char="•"/>
            </a:pPr>
            <a:r>
              <a:rPr lang="en-US" dirty="0" smtClean="0"/>
              <a:t> </a:t>
            </a:r>
            <a:r>
              <a:rPr lang="en-US" dirty="0" smtClean="0"/>
              <a:t>Reason for choosing SQL Server 2008 R2 over other database: GUI, Cost-effective(Compared to Oracle) and easy to train the staff.</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Q &amp; A’s</a:t>
            </a:r>
            <a:endParaRPr lang="en-US" dirty="0"/>
          </a:p>
        </p:txBody>
      </p:sp>
      <p:sp>
        <p:nvSpPr>
          <p:cNvPr id="3" name="Content Placeholder 2"/>
          <p:cNvSpPr>
            <a:spLocks noGrp="1"/>
          </p:cNvSpPr>
          <p:nvPr>
            <p:ph idx="1"/>
          </p:nvPr>
        </p:nvSpPr>
        <p:spPr/>
        <p:txBody>
          <a:bodyPr/>
          <a:lstStyle/>
          <a:p>
            <a:r>
              <a:rPr lang="en-US" dirty="0" smtClean="0"/>
              <a:t> Safety from Security and Intrusion:</a:t>
            </a:r>
          </a:p>
          <a:p>
            <a:pPr>
              <a:buNone/>
            </a:pPr>
            <a:r>
              <a:rPr lang="en-US" u="sng" dirty="0" smtClean="0">
                <a:solidFill>
                  <a:srgbClr val="FF0000"/>
                </a:solidFill>
              </a:rPr>
              <a:t> </a:t>
            </a:r>
            <a:r>
              <a:rPr lang="en-US" u="sng" dirty="0" smtClean="0">
                <a:solidFill>
                  <a:srgbClr val="FF0000"/>
                </a:solidFill>
              </a:rPr>
              <a:t>Uniform Threat Management(UTM) .</a:t>
            </a:r>
            <a:endParaRPr lang="en-US" dirty="0" smtClean="0"/>
          </a:p>
          <a:p>
            <a:pPr>
              <a:buNone/>
            </a:pPr>
            <a:endParaRPr lang="en-US" dirty="0" smtClean="0"/>
          </a:p>
          <a:p>
            <a:pPr>
              <a:buNone/>
            </a:pPr>
            <a:endParaRPr lang="en-US" dirty="0"/>
          </a:p>
        </p:txBody>
      </p:sp>
      <p:pic>
        <p:nvPicPr>
          <p:cNvPr id="5" name="Picture 4" descr="UTM_Overview (1).jpg"/>
          <p:cNvPicPr>
            <a:picLocks noChangeAspect="1"/>
          </p:cNvPicPr>
          <p:nvPr/>
        </p:nvPicPr>
        <p:blipFill>
          <a:blip r:embed="rId2"/>
          <a:stretch>
            <a:fillRect/>
          </a:stretch>
        </p:blipFill>
        <p:spPr>
          <a:xfrm>
            <a:off x="304800" y="3810000"/>
            <a:ext cx="8382000" cy="304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Approach </a:t>
            </a:r>
            <a:r>
              <a:rPr lang="en-US" dirty="0" err="1" smtClean="0"/>
              <a:t>vs</a:t>
            </a:r>
            <a:r>
              <a:rPr lang="en-US" dirty="0" smtClean="0"/>
              <a:t> UTM</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685800" y="2057400"/>
            <a:ext cx="7315474" cy="432435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descr="utm.PNG"/>
          <p:cNvPicPr>
            <a:picLocks noGrp="1" noChangeAspect="1"/>
          </p:cNvPicPr>
          <p:nvPr>
            <p:ph idx="1"/>
          </p:nvPr>
        </p:nvPicPr>
        <p:blipFill>
          <a:blip r:embed="rId2"/>
          <a:stretch>
            <a:fillRect/>
          </a:stretch>
        </p:blipFill>
        <p:spPr>
          <a:xfrm>
            <a:off x="457200" y="2379663"/>
            <a:ext cx="8229600" cy="4064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pic>
        <p:nvPicPr>
          <p:cNvPr id="4" name="Content Placeholder 3" descr="dis.PNG"/>
          <p:cNvPicPr>
            <a:picLocks noGrp="1" noChangeAspect="1"/>
          </p:cNvPicPr>
          <p:nvPr>
            <p:ph idx="1"/>
          </p:nvPr>
        </p:nvPicPr>
        <p:blipFill>
          <a:blip r:embed="rId2"/>
          <a:stretch>
            <a:fillRect/>
          </a:stretch>
        </p:blipFill>
        <p:spPr>
          <a:xfrm>
            <a:off x="846678" y="2249488"/>
            <a:ext cx="7450643" cy="432435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143</TotalTime>
  <Words>698</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Urban</vt:lpstr>
      <vt:lpstr>DBDA INNOVATIVE ASSIGNMENT</vt:lpstr>
      <vt:lpstr>Company Visited: Prompt Softech</vt:lpstr>
      <vt:lpstr>Basic Q&amp;As</vt:lpstr>
      <vt:lpstr>Continued…</vt:lpstr>
      <vt:lpstr>Continued…</vt:lpstr>
      <vt:lpstr>Advanced Q &amp; A’s</vt:lpstr>
      <vt:lpstr>Traditional Approach vs UTM</vt:lpstr>
      <vt:lpstr>Continued…</vt:lpstr>
      <vt:lpstr>Continued…</vt:lpstr>
      <vt:lpstr>Advanced Q&amp;As</vt:lpstr>
      <vt:lpstr> Features of Dell SecureWorks</vt:lpstr>
      <vt:lpstr>Software Application Usage</vt:lpstr>
      <vt:lpstr>Continued..</vt:lpstr>
      <vt:lpstr>Dairy Cloud: Future Prospect</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DBDA INNOVATIVE ASSIGNMENT</dc:title>
  <dc:creator>Dell</dc:creator>
  <cp:lastModifiedBy>Dell</cp:lastModifiedBy>
  <cp:revision>17</cp:revision>
  <dcterms:created xsi:type="dcterms:W3CDTF">2015-04-20T18:28:31Z</dcterms:created>
  <dcterms:modified xsi:type="dcterms:W3CDTF">2015-04-20T20:51:39Z</dcterms:modified>
</cp:coreProperties>
</file>