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3"/>
  </p:notesMasterIdLst>
  <p:sldIdLst>
    <p:sldId id="256" r:id="rId2"/>
    <p:sldId id="283" r:id="rId3"/>
    <p:sldId id="271" r:id="rId4"/>
    <p:sldId id="284" r:id="rId5"/>
    <p:sldId id="285" r:id="rId6"/>
    <p:sldId id="286" r:id="rId7"/>
    <p:sldId id="27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2" r:id="rId16"/>
    <p:sldId id="263" r:id="rId17"/>
    <p:sldId id="259" r:id="rId18"/>
    <p:sldId id="287" r:id="rId19"/>
    <p:sldId id="288" r:id="rId20"/>
    <p:sldId id="26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D3EF-044C-401A-8FDD-F23C31FD3449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650E8-210C-4968-8C34-171BD095A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650E8-210C-4968-8C34-171BD095AD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09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9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3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0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2E57-8487-4CFA-ADDF-56D1FD3EB3C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34CF20-AC56-4C47-A2C3-7191B30A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7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0" y="17446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Iskoola Pota" panose="020B0502040204020203" pitchFamily="34" charset="0"/>
                <a:cs typeface="Iskoola Pota" panose="020B0502040204020203" pitchFamily="34" charset="0"/>
              </a:rPr>
              <a:t>Software Performance Engineering for Object-Oriented Systems:</a:t>
            </a:r>
            <a:br>
              <a:rPr lang="en-US" sz="3600" dirty="0">
                <a:latin typeface="Iskoola Pota" panose="020B0502040204020203" pitchFamily="34" charset="0"/>
                <a:cs typeface="Iskoola Pota" panose="020B0502040204020203" pitchFamily="34" charset="0"/>
              </a:rPr>
            </a:br>
            <a:r>
              <a:rPr lang="en-US" sz="3600" dirty="0">
                <a:latin typeface="Iskoola Pota" panose="020B0502040204020203" pitchFamily="34" charset="0"/>
                <a:cs typeface="Iskoola Pota" panose="020B0502040204020203" pitchFamily="34" charset="0"/>
              </a:rPr>
              <a:t>A Use Case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175094" y="5530334"/>
            <a:ext cx="3686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SANKET JAIN – 12BCE081</a:t>
            </a:r>
          </a:p>
          <a:p>
            <a:pPr algn="just"/>
            <a:r>
              <a:rPr lang="en-US" b="1" i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SHUBHAM RATHI – 12BCE097 </a:t>
            </a:r>
            <a:endParaRPr lang="en-US" b="1" i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41186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709612"/>
            <a:ext cx="100012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285073"/>
            <a:ext cx="10010775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3045697"/>
            <a:ext cx="99726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085850"/>
            <a:ext cx="5429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2" y="538162"/>
            <a:ext cx="40671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000125"/>
            <a:ext cx="40957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57410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Use Case Approach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2" y="1778000"/>
            <a:ext cx="5564188" cy="5080000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A use case is an interaction between users and a system</a:t>
            </a:r>
            <a:r>
              <a:rPr lang="en-US" dirty="0" smtClean="0">
                <a:latin typeface="Eras Medium ITC" panose="020B0602030504020804" pitchFamily="34" charset="0"/>
              </a:rPr>
              <a:t>.</a:t>
            </a:r>
          </a:p>
          <a:p>
            <a:r>
              <a:rPr lang="en-US" dirty="0">
                <a:latin typeface="Eras Medium ITC" panose="020B0602030504020804" pitchFamily="34" charset="0"/>
              </a:rPr>
              <a:t>The use case model captures the goal of the user and the responsibility of the system to its users</a:t>
            </a:r>
            <a:r>
              <a:rPr lang="en-US" dirty="0" smtClean="0">
                <a:latin typeface="Eras Medium ITC" panose="020B0602030504020804" pitchFamily="34" charset="0"/>
              </a:rPr>
              <a:t>.</a:t>
            </a:r>
          </a:p>
          <a:p>
            <a:pPr marL="342900" lvl="1" indent="-342900"/>
            <a:r>
              <a:rPr lang="en-US" altLang="en-US" dirty="0"/>
              <a:t>Graph of Actors and Set of Use Cases Enclosed by System (High-Level) or Class Boundary</a:t>
            </a:r>
          </a:p>
          <a:p>
            <a:endParaRPr lang="en-US" dirty="0" smtClean="0">
              <a:latin typeface="Eras Medium ITC" panose="020B0602030504020804" pitchFamily="34" charset="0"/>
            </a:endParaRPr>
          </a:p>
          <a:p>
            <a:endParaRPr lang="en-US" dirty="0">
              <a:latin typeface="Eras Medium ITC" panose="020B0602030504020804" pitchFamily="34" charset="0"/>
            </a:endParaRPr>
          </a:p>
          <a:p>
            <a:endParaRPr lang="en-US" dirty="0"/>
          </a:p>
        </p:txBody>
      </p:sp>
      <p:pic>
        <p:nvPicPr>
          <p:cNvPr id="307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2" y="1358900"/>
            <a:ext cx="4578349" cy="53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9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524000" y="634964"/>
            <a:ext cx="9867900" cy="5803935"/>
            <a:chOff x="960" y="1008"/>
            <a:chExt cx="4602" cy="259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960" y="1008"/>
              <a:ext cx="2253" cy="12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72" y="1392"/>
              <a:ext cx="101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000" b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Logical View</a:t>
              </a: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181" y="1920"/>
              <a:ext cx="701" cy="337"/>
              <a:chOff x="1056" y="755"/>
              <a:chExt cx="701" cy="337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1056" y="755"/>
                <a:ext cx="552" cy="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600" tIns="50800" rIns="101600" bIns="50800">
                <a:spAutoFit/>
              </a:bodyPr>
              <a:lstStyle>
                <a:lvl1pPr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8000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4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2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0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876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448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20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592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ko-KR" sz="1400" b="1">
                    <a:effectLst/>
                    <a:latin typeface="Arial Narrow" panose="020B0606020202030204" pitchFamily="34" charset="0"/>
                    <a:ea typeface="굴림" panose="020B0600000101010101" pitchFamily="34" charset="-127"/>
                  </a:rPr>
                  <a:t>End-user </a:t>
                </a:r>
              </a:p>
            </p:txBody>
          </p:sp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1056" y="894"/>
                <a:ext cx="701" cy="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600" tIns="50800" rIns="101600" bIns="50800">
                <a:spAutoFit/>
              </a:bodyPr>
              <a:lstStyle>
                <a:lvl1pPr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8000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4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2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0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876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448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20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592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ko-KR" sz="1400" b="1" i="1">
                    <a:effectLst/>
                    <a:latin typeface="Arial Narrow" panose="020B0606020202030204" pitchFamily="34" charset="0"/>
                    <a:ea typeface="굴림" panose="020B0600000101010101" pitchFamily="34" charset="-127"/>
                  </a:rPr>
                  <a:t>Functionality</a:t>
                </a:r>
              </a:p>
            </p:txBody>
          </p:sp>
        </p:grp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64" y="1008"/>
              <a:ext cx="2296" cy="12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6" y="1392"/>
              <a:ext cx="1591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000" b="1" dirty="0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Implementation View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13" y="1920"/>
              <a:ext cx="1138" cy="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4413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2413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0413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76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48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20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592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ko-KR" sz="1400" b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Programmers </a:t>
              </a:r>
            </a:p>
            <a:p>
              <a:pPr algn="r"/>
              <a:r>
                <a:rPr lang="en-US" altLang="ko-KR" sz="1400" b="1" i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Software management</a:t>
              </a:r>
              <a:r>
                <a:rPr lang="en-US" altLang="ko-KR" sz="1600" b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60" y="2336"/>
              <a:ext cx="2253" cy="12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72" y="2736"/>
              <a:ext cx="107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000" b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Process View</a:t>
              </a:r>
              <a:endParaRPr lang="en-US" altLang="ko-KR" sz="1800" b="1">
                <a:effectLst/>
                <a:latin typeface="Arial Narrow" panose="020B0606020202030204" pitchFamily="34" charset="0"/>
                <a:ea typeface="굴림" panose="020B0600000101010101" pitchFamily="34" charset="-127"/>
              </a:endParaRP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120" y="2976"/>
              <a:ext cx="962" cy="610"/>
              <a:chOff x="1680" y="2832"/>
              <a:chExt cx="962" cy="610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680" y="2976"/>
                <a:ext cx="690" cy="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600" tIns="50800" rIns="101600" bIns="50800">
                <a:spAutoFit/>
              </a:bodyPr>
              <a:lstStyle>
                <a:lvl1pPr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8000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4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2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0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876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448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20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592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ko-KR" sz="1400" b="1" i="1">
                    <a:effectLst/>
                    <a:latin typeface="Arial Narrow" panose="020B0606020202030204" pitchFamily="34" charset="0"/>
                    <a:ea typeface="굴림" panose="020B0600000101010101" pitchFamily="34" charset="-127"/>
                  </a:rPr>
                  <a:t>Performance</a:t>
                </a:r>
              </a:p>
              <a:p>
                <a:r>
                  <a:rPr lang="en-US" altLang="ko-KR" sz="1400" b="1" i="1">
                    <a:effectLst/>
                    <a:latin typeface="Arial Narrow" panose="020B0606020202030204" pitchFamily="34" charset="0"/>
                    <a:ea typeface="굴림" panose="020B0600000101010101" pitchFamily="34" charset="-127"/>
                  </a:rPr>
                  <a:t>Scalability</a:t>
                </a:r>
              </a:p>
              <a:p>
                <a:r>
                  <a:rPr lang="en-US" altLang="ko-KR" sz="1400" b="1" i="1">
                    <a:effectLst/>
                    <a:latin typeface="Arial Narrow" panose="020B0606020202030204" pitchFamily="34" charset="0"/>
                    <a:ea typeface="굴림" panose="020B0600000101010101" pitchFamily="34" charset="-127"/>
                  </a:rPr>
                  <a:t>Throughput</a:t>
                </a:r>
                <a:r>
                  <a:rPr lang="en-US" altLang="ko-KR" sz="1400" b="1">
                    <a:effectLst/>
                    <a:latin typeface="Arial Narrow" panose="020B0606020202030204" pitchFamily="34" charset="0"/>
                    <a:ea typeface="굴림" panose="020B0600000101010101" pitchFamily="34" charset="-127"/>
                  </a:rPr>
                  <a:t> </a:t>
                </a: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680" y="2832"/>
                <a:ext cx="962" cy="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600" tIns="50800" rIns="101600" bIns="50800">
                <a:spAutoFit/>
              </a:bodyPr>
              <a:lstStyle>
                <a:lvl1pPr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8000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4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2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0413" defTabSz="1014413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876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448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20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59213" defTabSz="10144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ko-KR" sz="1400" b="1">
                    <a:effectLst/>
                    <a:latin typeface="Arial Narrow" panose="020B0606020202030204" pitchFamily="34" charset="0"/>
                    <a:ea typeface="굴림" panose="020B0600000101010101" pitchFamily="34" charset="-127"/>
                  </a:rPr>
                  <a:t>System integrators</a:t>
                </a:r>
              </a:p>
            </p:txBody>
          </p:sp>
        </p:grp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266" y="2336"/>
              <a:ext cx="2296" cy="12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450" y="2736"/>
              <a:ext cx="1461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000" b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Deployment View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744" y="3120"/>
              <a:ext cx="1617" cy="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600" tIns="50800" rIns="101600" bIns="50800">
              <a:spAutoFit/>
            </a:bodyPr>
            <a:lstStyle>
              <a:lvl1pPr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4413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2413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0413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76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48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20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592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ko-KR" sz="1400" b="1" i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System topology</a:t>
              </a:r>
              <a:r>
                <a:rPr lang="en-US" altLang="ko-KR" sz="1400" b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 </a:t>
              </a:r>
            </a:p>
            <a:p>
              <a:pPr algn="r"/>
              <a:r>
                <a:rPr lang="en-US" altLang="ko-KR" sz="1400" b="1" i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Delivery, installation</a:t>
              </a:r>
            </a:p>
            <a:p>
              <a:pPr algn="r"/>
              <a:r>
                <a:rPr lang="en-US" altLang="ko-KR" sz="1400" b="1" i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Communication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354" y="2976"/>
              <a:ext cx="1002" cy="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4413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2413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0413" defTabSz="10144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76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48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20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592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ko-KR" sz="1400" b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System engineering</a:t>
              </a: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2345" y="1792"/>
              <a:ext cx="1783" cy="954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792" y="2368"/>
              <a:ext cx="11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000" b="1">
                  <a:effectLst/>
                  <a:latin typeface="Arial Narrow" panose="020B0606020202030204" pitchFamily="34" charset="0"/>
                  <a:ea typeface="굴림" panose="020B0600000101010101" pitchFamily="34" charset="-127"/>
                </a:rPr>
                <a:t>Use Case View</a:t>
              </a:r>
              <a:endParaRPr lang="en-US" altLang="ko-KR" sz="1800" b="1">
                <a:effectLst/>
                <a:latin typeface="Arial Narrow" panose="020B0606020202030204" pitchFamily="34" charset="0"/>
                <a:ea typeface="굴림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3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Software Performance Engineering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Software performance engineering is a quantitative approach to constructing software systems that meet performance objectives</a:t>
            </a:r>
            <a:r>
              <a:rPr lang="en-US" dirty="0" smtClean="0">
                <a:latin typeface="Eras Medium ITC" panose="020B0602030504020804" pitchFamily="34" charset="0"/>
              </a:rPr>
              <a:t>.</a:t>
            </a:r>
          </a:p>
          <a:p>
            <a:r>
              <a:rPr lang="en-US" dirty="0">
                <a:latin typeface="Eras Medium ITC" panose="020B0602030504020804" pitchFamily="34" charset="0"/>
              </a:rPr>
              <a:t>SPE prescribes principles for creating responsive software, the data required for evaluation, procedures for obtaining performance specifications, and guidelines for the types of evaluation to be conducted </a:t>
            </a:r>
            <a:r>
              <a:rPr lang="en-US" dirty="0" smtClean="0">
                <a:latin typeface="Eras Medium ITC" panose="020B0602030504020804" pitchFamily="34" charset="0"/>
              </a:rPr>
              <a:t>at </a:t>
            </a:r>
            <a:r>
              <a:rPr lang="en-US" dirty="0">
                <a:latin typeface="Eras Medium ITC" panose="020B0602030504020804" pitchFamily="34" charset="0"/>
              </a:rPr>
              <a:t>each development stage</a:t>
            </a:r>
            <a:r>
              <a:rPr lang="en-US" dirty="0" smtClean="0">
                <a:latin typeface="Eras Medium ITC" panose="020B0602030504020804" pitchFamily="34" charset="0"/>
              </a:rPr>
              <a:t>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lgerian" panose="04020705040A02060702" pitchFamily="82" charset="0"/>
              </a:rPr>
              <a:t>A. Software </a:t>
            </a:r>
            <a:r>
              <a:rPr lang="en-US" i="1" dirty="0">
                <a:latin typeface="Algerian" panose="04020705040A02060702" pitchFamily="82" charset="0"/>
              </a:rPr>
              <a:t>Execution Model</a:t>
            </a:r>
            <a:br>
              <a:rPr lang="en-US" i="1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377762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>
                <a:latin typeface="Eras Medium ITC" panose="020B0602030504020804" pitchFamily="34" charset="0"/>
              </a:rPr>
              <a:t>The software execution model represents key aspects of the software execution behavior.</a:t>
            </a:r>
          </a:p>
          <a:p>
            <a:pPr marL="457200" lvl="1" indent="0">
              <a:buNone/>
            </a:pPr>
            <a:r>
              <a:rPr lang="en-US" sz="1800" dirty="0">
                <a:latin typeface="Eras Medium ITC" panose="020B0602030504020804" pitchFamily="34" charset="0"/>
              </a:rPr>
              <a:t>Solving </a:t>
            </a:r>
            <a:r>
              <a:rPr lang="en-US" sz="1800" dirty="0" smtClean="0">
                <a:latin typeface="Eras Medium ITC" panose="020B0602030504020804" pitchFamily="34" charset="0"/>
              </a:rPr>
              <a:t>software model </a:t>
            </a:r>
            <a:r>
              <a:rPr lang="en-US" sz="1800" dirty="0">
                <a:latin typeface="Eras Medium ITC" panose="020B0602030504020804" pitchFamily="34" charset="0"/>
              </a:rPr>
              <a:t>provides:</a:t>
            </a: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dirty="0">
                <a:latin typeface="Eras Medium ITC" panose="020B0602030504020804" pitchFamily="34" charset="0"/>
              </a:rPr>
              <a:t>	A static analysis of the mean, best- and worst case response times. </a:t>
            </a: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dirty="0">
                <a:latin typeface="Eras Medium ITC" panose="020B0602030504020804" pitchFamily="34" charset="0"/>
              </a:rPr>
              <a:t>	It characterizes the resource requirements of the proposed software alone, 			in the absence of other workloads, multiple users or delays due to 					contention for resources.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3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lgerian" panose="04020705040A02060702" pitchFamily="82" charset="0"/>
              </a:rPr>
              <a:t>B. System </a:t>
            </a:r>
            <a:r>
              <a:rPr lang="en-US" i="1" dirty="0">
                <a:latin typeface="Algerian" panose="04020705040A02060702" pitchFamily="82" charset="0"/>
              </a:rPr>
              <a:t>Execution Model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803400"/>
            <a:ext cx="9447212" cy="5892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Eras Medium ITC" panose="020B0602030504020804" pitchFamily="34" charset="0"/>
              </a:rPr>
              <a:t>This model </a:t>
            </a:r>
            <a:r>
              <a:rPr lang="en-US" dirty="0">
                <a:latin typeface="Eras Medium ITC" panose="020B0602030504020804" pitchFamily="34" charset="0"/>
              </a:rPr>
              <a:t>is a dynamic model that characterizes the software performance in the presence of factors, such as other workloads or multiple users that could cause contention for </a:t>
            </a:r>
            <a:r>
              <a:rPr lang="en-US" dirty="0" smtClean="0">
                <a:latin typeface="Eras Medium ITC" panose="020B0602030504020804" pitchFamily="34" charset="0"/>
              </a:rPr>
              <a:t>resources.</a:t>
            </a:r>
          </a:p>
          <a:p>
            <a:r>
              <a:rPr lang="en-US" dirty="0">
                <a:latin typeface="Eras Medium ITC" panose="020B0602030504020804" pitchFamily="34" charset="0"/>
              </a:rPr>
              <a:t>The results obtained by solving the software execution model provide input parameters for the system execution model</a:t>
            </a:r>
            <a:r>
              <a:rPr lang="en-US" dirty="0" smtClean="0">
                <a:latin typeface="Eras Medium ITC" panose="020B0602030504020804" pitchFamily="34" charset="0"/>
              </a:rPr>
              <a:t>.</a:t>
            </a:r>
          </a:p>
          <a:p>
            <a:r>
              <a:rPr lang="en-US" dirty="0" smtClean="0">
                <a:latin typeface="Eras Medium ITC" panose="020B0602030504020804" pitchFamily="34" charset="0"/>
              </a:rPr>
              <a:t>Solving the system execution model provides following additional information:</a:t>
            </a:r>
          </a:p>
          <a:p>
            <a:pPr marL="635000">
              <a:buFont typeface="Wingdings" panose="05000000000000000000" pitchFamily="2" charset="2"/>
              <a:buChar char="Ø"/>
            </a:pPr>
            <a:r>
              <a:rPr lang="en-US" dirty="0">
                <a:latin typeface="Eras Medium ITC" panose="020B0602030504020804" pitchFamily="34" charset="0"/>
              </a:rPr>
              <a:t>More precise metrics that account for resource contention.</a:t>
            </a:r>
          </a:p>
          <a:p>
            <a:pPr marL="635000">
              <a:buFont typeface="Wingdings" panose="05000000000000000000" pitchFamily="2" charset="2"/>
              <a:buChar char="Ø"/>
            </a:pPr>
            <a:r>
              <a:rPr lang="en-US" dirty="0" smtClean="0">
                <a:latin typeface="Eras Medium ITC" panose="020B0602030504020804" pitchFamily="34" charset="0"/>
              </a:rPr>
              <a:t>Sensitivity </a:t>
            </a:r>
            <a:r>
              <a:rPr lang="en-US" dirty="0">
                <a:latin typeface="Eras Medium ITC" panose="020B0602030504020804" pitchFamily="34" charset="0"/>
              </a:rPr>
              <a:t>of performance metrics to variations in workload composition.</a:t>
            </a:r>
          </a:p>
          <a:p>
            <a:pPr marL="635000">
              <a:buFont typeface="Wingdings" panose="05000000000000000000" pitchFamily="2" charset="2"/>
              <a:buChar char="Ø"/>
            </a:pPr>
            <a:r>
              <a:rPr lang="en-US" dirty="0" smtClean="0">
                <a:latin typeface="Eras Medium ITC" panose="020B0602030504020804" pitchFamily="34" charset="0"/>
              </a:rPr>
              <a:t>Effect </a:t>
            </a:r>
            <a:r>
              <a:rPr lang="en-US" dirty="0">
                <a:latin typeface="Eras Medium ITC" panose="020B0602030504020804" pitchFamily="34" charset="0"/>
              </a:rPr>
              <a:t>of new software on service level objectives of other systems.</a:t>
            </a:r>
          </a:p>
          <a:p>
            <a:pPr marL="635000">
              <a:buFont typeface="Wingdings" panose="05000000000000000000" pitchFamily="2" charset="2"/>
              <a:buChar char="Ø"/>
            </a:pPr>
            <a:r>
              <a:rPr lang="en-US" dirty="0" smtClean="0">
                <a:latin typeface="Eras Medium ITC" panose="020B0602030504020804" pitchFamily="34" charset="0"/>
              </a:rPr>
              <a:t>Identification </a:t>
            </a:r>
            <a:r>
              <a:rPr lang="en-US" dirty="0">
                <a:latin typeface="Eras Medium ITC" panose="020B0602030504020804" pitchFamily="34" charset="0"/>
              </a:rPr>
              <a:t>of bottleneck resources.</a:t>
            </a:r>
          </a:p>
          <a:p>
            <a:pPr marL="635000">
              <a:buFont typeface="Wingdings" panose="05000000000000000000" pitchFamily="2" charset="2"/>
              <a:buChar char="Ø"/>
            </a:pPr>
            <a:r>
              <a:rPr lang="en-US" dirty="0" smtClean="0">
                <a:latin typeface="Eras Medium ITC" panose="020B0602030504020804" pitchFamily="34" charset="0"/>
              </a:rPr>
              <a:t>Comparative </a:t>
            </a:r>
            <a:r>
              <a:rPr lang="en-US" dirty="0">
                <a:latin typeface="Eras Medium ITC" panose="020B0602030504020804" pitchFamily="34" charset="0"/>
              </a:rPr>
              <a:t>data on options for improving performance via: workload changes, software changes, hardware upgrades, and various combinations of 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4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Object-Oriented Development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212" y="1905000"/>
            <a:ext cx="8915400" cy="3777622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Object-oriented development is an approach to software specification, design and construction that is based on identification of the objects that occur naturally in the application and </a:t>
            </a:r>
            <a:r>
              <a:rPr lang="en-US" dirty="0" smtClean="0">
                <a:latin typeface="Eras Medium ITC" panose="020B0602030504020804" pitchFamily="34" charset="0"/>
              </a:rPr>
              <a:t>implementation </a:t>
            </a:r>
            <a:r>
              <a:rPr lang="en-US" dirty="0">
                <a:latin typeface="Eras Medium ITC" panose="020B0602030504020804" pitchFamily="34" charset="0"/>
              </a:rPr>
              <a:t>domains</a:t>
            </a:r>
            <a:r>
              <a:rPr lang="en-US" dirty="0" smtClean="0">
                <a:latin typeface="Eras Medium ITC" panose="020B0602030504020804" pitchFamily="34" charset="0"/>
              </a:rPr>
              <a:t>.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lgerian" panose="04020705040A02060702" pitchFamily="82" charset="0"/>
              </a:rPr>
              <a:t>SPE for OOD</a:t>
            </a:r>
            <a:endParaRPr lang="en-US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Establish performance </a:t>
            </a:r>
            <a:r>
              <a:rPr lang="en-US" i="1" dirty="0" smtClean="0"/>
              <a:t>objectives.</a:t>
            </a:r>
          </a:p>
          <a:p>
            <a:r>
              <a:rPr lang="en-US" i="1" dirty="0"/>
              <a:t>Identify important Use </a:t>
            </a:r>
            <a:r>
              <a:rPr lang="en-US" i="1" dirty="0" smtClean="0"/>
              <a:t>Cases.</a:t>
            </a:r>
          </a:p>
          <a:p>
            <a:r>
              <a:rPr lang="en-US" i="1" dirty="0"/>
              <a:t>Select key performance </a:t>
            </a:r>
            <a:r>
              <a:rPr lang="en-US" i="1" dirty="0" smtClean="0"/>
              <a:t>scenarios.</a:t>
            </a:r>
          </a:p>
          <a:p>
            <a:r>
              <a:rPr lang="en-US" i="1" dirty="0"/>
              <a:t>Translate scenarios to execution </a:t>
            </a:r>
            <a:r>
              <a:rPr lang="en-US" i="1" dirty="0" smtClean="0"/>
              <a:t>graphs.</a:t>
            </a:r>
          </a:p>
          <a:p>
            <a:r>
              <a:rPr lang="en-US" i="1" dirty="0"/>
              <a:t>Add resource </a:t>
            </a:r>
            <a:r>
              <a:rPr lang="en-US" i="1" dirty="0" smtClean="0"/>
              <a:t>requirements.</a:t>
            </a:r>
          </a:p>
          <a:p>
            <a:r>
              <a:rPr lang="en-US" i="1" dirty="0"/>
              <a:t>Solve the </a:t>
            </a:r>
            <a:r>
              <a:rPr lang="en-US" i="1" dirty="0" smtClean="0"/>
              <a:t>models.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058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7913" y="1511300"/>
            <a:ext cx="8915399" cy="24257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Chiller" panose="04020404031007020602" pitchFamily="82" charset="0"/>
              </a:rPr>
              <a:t>THANK YOU</a:t>
            </a:r>
            <a:endParaRPr lang="en-US" sz="80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Object-Oriented Development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Eras Medium ITC" panose="020B0602030504020804" pitchFamily="34" charset="0"/>
              </a:rPr>
              <a:t> </a:t>
            </a:r>
            <a:r>
              <a:rPr lang="en-IN" dirty="0" smtClean="0">
                <a:latin typeface="Eras Medium ITC" panose="020B0602030504020804" pitchFamily="34" charset="0"/>
              </a:rPr>
              <a:t>    </a:t>
            </a:r>
            <a:r>
              <a:rPr lang="en-IN" b="1" dirty="0" smtClean="0">
                <a:latin typeface="Eras Medium ITC" panose="020B0602030504020804" pitchFamily="34" charset="0"/>
              </a:rPr>
              <a:t>object-oriented </a:t>
            </a:r>
            <a:r>
              <a:rPr lang="en-IN" b="1" dirty="0">
                <a:latin typeface="Eras Medium ITC" panose="020B0602030504020804" pitchFamily="34" charset="0"/>
              </a:rPr>
              <a:t>methods, scenarios are used to:</a:t>
            </a:r>
          </a:p>
          <a:p>
            <a:r>
              <a:rPr lang="en-IN" dirty="0">
                <a:latin typeface="Eras Medium ITC" panose="020B0602030504020804" pitchFamily="34" charset="0"/>
              </a:rPr>
              <a:t>D</a:t>
            </a:r>
            <a:r>
              <a:rPr lang="en-IN" dirty="0" smtClean="0">
                <a:latin typeface="Eras Medium ITC" panose="020B0602030504020804" pitchFamily="34" charset="0"/>
              </a:rPr>
              <a:t>escribe </a:t>
            </a:r>
            <a:r>
              <a:rPr lang="en-IN" dirty="0">
                <a:latin typeface="Eras Medium ITC" panose="020B0602030504020804" pitchFamily="34" charset="0"/>
              </a:rPr>
              <a:t>the externally visible </a:t>
            </a:r>
            <a:r>
              <a:rPr lang="en-IN" dirty="0" smtClean="0">
                <a:latin typeface="Eras Medium ITC" panose="020B0602030504020804" pitchFamily="34" charset="0"/>
              </a:rPr>
              <a:t>behaviour </a:t>
            </a:r>
            <a:r>
              <a:rPr lang="en-IN" dirty="0">
                <a:latin typeface="Eras Medium ITC" panose="020B0602030504020804" pitchFamily="34" charset="0"/>
              </a:rPr>
              <a:t>of the system,</a:t>
            </a:r>
          </a:p>
          <a:p>
            <a:r>
              <a:rPr lang="en-IN" dirty="0">
                <a:latin typeface="Eras Medium ITC" panose="020B0602030504020804" pitchFamily="34" charset="0"/>
              </a:rPr>
              <a:t>S</a:t>
            </a:r>
            <a:r>
              <a:rPr lang="en-IN" dirty="0" smtClean="0">
                <a:latin typeface="Eras Medium ITC" panose="020B0602030504020804" pitchFamily="34" charset="0"/>
              </a:rPr>
              <a:t>upport </a:t>
            </a:r>
            <a:r>
              <a:rPr lang="en-IN" dirty="0">
                <a:latin typeface="Eras Medium ITC" panose="020B0602030504020804" pitchFamily="34" charset="0"/>
              </a:rPr>
              <a:t>prototyping,</a:t>
            </a:r>
          </a:p>
          <a:p>
            <a:r>
              <a:rPr lang="en-IN" dirty="0">
                <a:latin typeface="Eras Medium ITC" panose="020B0602030504020804" pitchFamily="34" charset="0"/>
              </a:rPr>
              <a:t>H</a:t>
            </a:r>
            <a:r>
              <a:rPr lang="en-IN" dirty="0" smtClean="0">
                <a:latin typeface="Eras Medium ITC" panose="020B0602030504020804" pitchFamily="34" charset="0"/>
              </a:rPr>
              <a:t>elp in validate </a:t>
            </a:r>
            <a:r>
              <a:rPr lang="en-IN" dirty="0">
                <a:latin typeface="Eras Medium ITC" panose="020B0602030504020804" pitchFamily="34" charset="0"/>
              </a:rPr>
              <a:t>the requirements specification,</a:t>
            </a:r>
          </a:p>
          <a:p>
            <a:r>
              <a:rPr lang="en-IN" dirty="0">
                <a:latin typeface="Eras Medium ITC" panose="020B0602030504020804" pitchFamily="34" charset="0"/>
              </a:rPr>
              <a:t>U</a:t>
            </a:r>
            <a:r>
              <a:rPr lang="en-IN" dirty="0" smtClean="0">
                <a:latin typeface="Eras Medium ITC" panose="020B0602030504020804" pitchFamily="34" charset="0"/>
              </a:rPr>
              <a:t>nderstand </a:t>
            </a:r>
            <a:r>
              <a:rPr lang="en-IN" dirty="0">
                <a:latin typeface="Eras Medium ITC" panose="020B0602030504020804" pitchFamily="34" charset="0"/>
              </a:rPr>
              <a:t>interactions between objects, and</a:t>
            </a:r>
          </a:p>
          <a:p>
            <a:r>
              <a:rPr lang="en-IN" dirty="0">
                <a:latin typeface="Eras Medium ITC" panose="020B0602030504020804" pitchFamily="34" charset="0"/>
              </a:rPr>
              <a:t>S</a:t>
            </a:r>
            <a:r>
              <a:rPr lang="en-IN" dirty="0" smtClean="0">
                <a:latin typeface="Eras Medium ITC" panose="020B0602030504020804" pitchFamily="34" charset="0"/>
              </a:rPr>
              <a:t>upport </a:t>
            </a:r>
            <a:r>
              <a:rPr lang="en-IN" dirty="0">
                <a:latin typeface="Eras Medium ITC" panose="020B0602030504020804" pitchFamily="34" charset="0"/>
              </a:rPr>
              <a:t>requirements-based testing.</a:t>
            </a: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xfrm>
            <a:off x="507375" y="123217"/>
            <a:ext cx="10364451" cy="1596177"/>
          </a:xfrm>
        </p:spPr>
        <p:txBody>
          <a:bodyPr/>
          <a:lstStyle/>
          <a:p>
            <a:r>
              <a:rPr lang="en-US" altLang="en-US" dirty="0">
                <a:latin typeface="Algerian" panose="04020705040A02060702" pitchFamily="82" charset="0"/>
              </a:rPr>
              <a:t>The Role of Analysis and Design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idx="1"/>
          </p:nvPr>
        </p:nvSpPr>
        <p:spPr>
          <a:xfrm>
            <a:off x="2667000" y="1219200"/>
            <a:ext cx="8001000" cy="5335588"/>
          </a:xfrm>
          <a:noFill/>
          <a:ln/>
        </p:spPr>
        <p:txBody>
          <a:bodyPr/>
          <a:lstStyle/>
          <a:p>
            <a:r>
              <a:rPr lang="en-US" altLang="en-US" b="1" i="1" dirty="0"/>
              <a:t>Analysis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Investigating the Boundaries of a Problem</a:t>
            </a:r>
          </a:p>
          <a:p>
            <a:pPr lvl="1"/>
            <a:r>
              <a:rPr lang="en-US" altLang="en-US" dirty="0" smtClean="0">
                <a:latin typeface="Eras Medium ITC" panose="020B0602030504020804" pitchFamily="34" charset="0"/>
              </a:rPr>
              <a:t>What are the Scope and Requirements?</a:t>
            </a:r>
            <a:endParaRPr lang="en-US" altLang="en-US" dirty="0">
              <a:latin typeface="Eras Medium ITC" panose="020B0602030504020804" pitchFamily="34" charset="0"/>
            </a:endParaRP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How is the System Accessed?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Who needs Access to What When?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Determining </a:t>
            </a:r>
            <a:r>
              <a:rPr lang="en-US" altLang="en-US" b="1" dirty="0">
                <a:latin typeface="Eras Medium ITC" panose="020B0602030504020804" pitchFamily="34" charset="0"/>
              </a:rPr>
              <a:t>WHAT</a:t>
            </a:r>
            <a:r>
              <a:rPr lang="en-US" altLang="en-US" dirty="0">
                <a:latin typeface="Eras Medium ITC" panose="020B0602030504020804" pitchFamily="34" charset="0"/>
              </a:rPr>
              <a:t> needs to be Done</a:t>
            </a:r>
            <a:r>
              <a:rPr lang="en-US" altLang="en-US" dirty="0" smtClean="0">
                <a:latin typeface="Eras Medium ITC" panose="020B0602030504020804" pitchFamily="34" charset="0"/>
              </a:rPr>
              <a:t>!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b="1" i="1" dirty="0"/>
              <a:t>OO Analysis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Identification of Critical Concepts in the Problem Domain that Correspond 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Emphasis on Finding Objects and Components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What is Available to Facilitate OO Analysis?</a:t>
            </a:r>
          </a:p>
          <a:p>
            <a:pPr lvl="1"/>
            <a:endParaRPr lang="en-US" alt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26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405775" y="123217"/>
            <a:ext cx="10364451" cy="1596177"/>
          </a:xfrm>
        </p:spPr>
        <p:txBody>
          <a:bodyPr/>
          <a:lstStyle/>
          <a:p>
            <a:r>
              <a:rPr lang="en-US" altLang="en-US" dirty="0">
                <a:latin typeface="Algerian" panose="04020705040A02060702" pitchFamily="82" charset="0"/>
              </a:rPr>
              <a:t>The Role of Analysis and Design</a:t>
            </a:r>
          </a:p>
        </p:txBody>
      </p:sp>
      <p:sp>
        <p:nvSpPr>
          <p:cNvPr id="514050" name="Rectangle 1026"/>
          <p:cNvSpPr>
            <a:spLocks noGrp="1" noChangeArrowheads="1"/>
          </p:cNvSpPr>
          <p:nvPr>
            <p:ph idx="1"/>
          </p:nvPr>
        </p:nvSpPr>
        <p:spPr>
          <a:xfrm>
            <a:off x="2667000" y="1219200"/>
            <a:ext cx="8001000" cy="5335588"/>
          </a:xfrm>
          <a:noFill/>
          <a:ln/>
        </p:spPr>
        <p:txBody>
          <a:bodyPr/>
          <a:lstStyle/>
          <a:p>
            <a:r>
              <a:rPr lang="en-US" altLang="en-US" b="1" i="1" dirty="0"/>
              <a:t>Design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Development of a Logical Solution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Represents One Way to Solve Problem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Defining </a:t>
            </a:r>
            <a:r>
              <a:rPr lang="en-US" altLang="en-US" b="1" dirty="0">
                <a:latin typeface="Eras Medium ITC" panose="020B0602030504020804" pitchFamily="34" charset="0"/>
              </a:rPr>
              <a:t>HOW</a:t>
            </a:r>
            <a:r>
              <a:rPr lang="en-US" altLang="en-US" dirty="0">
                <a:latin typeface="Eras Medium ITC" panose="020B0602030504020804" pitchFamily="34" charset="0"/>
              </a:rPr>
              <a:t> System Fulfills </a:t>
            </a:r>
            <a:r>
              <a:rPr lang="en-US" altLang="en-US" b="1" dirty="0">
                <a:latin typeface="Eras Medium ITC" panose="020B0602030504020804" pitchFamily="34" charset="0"/>
              </a:rPr>
              <a:t>WHAT</a:t>
            </a:r>
            <a:r>
              <a:rPr lang="en-US" altLang="en-US" dirty="0"/>
              <a:t>!</a:t>
            </a:r>
          </a:p>
          <a:p>
            <a:r>
              <a:rPr lang="en-US" altLang="en-US" b="1" i="1" dirty="0"/>
              <a:t>OO Design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Emphasis on Defining Logical Software Objects and Components 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Evaluate Alternative OO Designs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Leads to Implementation of a Feasible </a:t>
            </a:r>
            <a:r>
              <a:rPr lang="en-US" altLang="en-US" dirty="0" smtClean="0">
                <a:latin typeface="Eras Medium ITC" panose="020B0602030504020804" pitchFamily="34" charset="0"/>
              </a:rPr>
              <a:t>Solution</a:t>
            </a:r>
            <a:endParaRPr lang="en-US" alt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80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168" y="-277813"/>
            <a:ext cx="8320088" cy="1039812"/>
          </a:xfrm>
        </p:spPr>
        <p:txBody>
          <a:bodyPr/>
          <a:lstStyle/>
          <a:p>
            <a:r>
              <a:rPr lang="en-US" dirty="0"/>
              <a:t>In object-oriented methods, scenarios are used to: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1396999"/>
            <a:ext cx="5818188" cy="5099052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sz="1600" dirty="0" smtClean="0">
                <a:latin typeface="Eras Medium ITC" panose="020B0602030504020804" pitchFamily="34" charset="0"/>
              </a:rPr>
              <a:t>Describe </a:t>
            </a:r>
            <a:r>
              <a:rPr lang="en-US" sz="1600" dirty="0">
                <a:latin typeface="Eras Medium ITC" panose="020B0602030504020804" pitchFamily="34" charset="0"/>
              </a:rPr>
              <a:t>the externally visible behavior of the </a:t>
            </a:r>
            <a:r>
              <a:rPr lang="en-US" sz="1600" dirty="0" smtClean="0">
                <a:latin typeface="Eras Medium ITC" panose="020B0602030504020804" pitchFamily="34" charset="0"/>
              </a:rPr>
              <a:t>	system</a:t>
            </a:r>
            <a:r>
              <a:rPr lang="en-US" sz="1600" dirty="0">
                <a:latin typeface="Eras Medium ITC" panose="020B0602030504020804" pitchFamily="34" charset="0"/>
              </a:rPr>
              <a:t>,</a:t>
            </a:r>
          </a:p>
          <a:p>
            <a:r>
              <a:rPr lang="en-US" sz="1600" dirty="0">
                <a:latin typeface="Eras Medium ITC" panose="020B0602030504020804" pitchFamily="34" charset="0"/>
              </a:rPr>
              <a:t>•	</a:t>
            </a:r>
            <a:r>
              <a:rPr lang="en-US" sz="1600" dirty="0" smtClean="0">
                <a:latin typeface="Eras Medium ITC" panose="020B0602030504020804" pitchFamily="34" charset="0"/>
              </a:rPr>
              <a:t>Involve </a:t>
            </a:r>
            <a:r>
              <a:rPr lang="en-US" sz="1600" dirty="0">
                <a:latin typeface="Eras Medium ITC" panose="020B0602030504020804" pitchFamily="34" charset="0"/>
              </a:rPr>
              <a:t>users in the requirements analysis process,</a:t>
            </a:r>
          </a:p>
          <a:p>
            <a:r>
              <a:rPr lang="en-US" sz="1600" dirty="0">
                <a:latin typeface="Eras Medium ITC" panose="020B0602030504020804" pitchFamily="34" charset="0"/>
              </a:rPr>
              <a:t>•	</a:t>
            </a:r>
            <a:r>
              <a:rPr lang="en-US" sz="1600" dirty="0" smtClean="0">
                <a:latin typeface="Eras Medium ITC" panose="020B0602030504020804" pitchFamily="34" charset="0"/>
              </a:rPr>
              <a:t>Support </a:t>
            </a:r>
            <a:r>
              <a:rPr lang="en-US" sz="1600" dirty="0">
                <a:latin typeface="Eras Medium ITC" panose="020B0602030504020804" pitchFamily="34" charset="0"/>
              </a:rPr>
              <a:t>prototyping,</a:t>
            </a:r>
          </a:p>
          <a:p>
            <a:r>
              <a:rPr lang="en-US" sz="1600" dirty="0">
                <a:latin typeface="Eras Medium ITC" panose="020B0602030504020804" pitchFamily="34" charset="0"/>
              </a:rPr>
              <a:t>•	</a:t>
            </a:r>
            <a:r>
              <a:rPr lang="en-US" sz="1600" dirty="0" smtClean="0">
                <a:latin typeface="Eras Medium ITC" panose="020B0602030504020804" pitchFamily="34" charset="0"/>
              </a:rPr>
              <a:t>Help </a:t>
            </a:r>
            <a:r>
              <a:rPr lang="en-US" sz="1600" dirty="0">
                <a:latin typeface="Eras Medium ITC" panose="020B0602030504020804" pitchFamily="34" charset="0"/>
              </a:rPr>
              <a:t>validate the requirements specification,</a:t>
            </a:r>
          </a:p>
          <a:p>
            <a:r>
              <a:rPr lang="en-US" sz="1600" dirty="0">
                <a:latin typeface="Eras Medium ITC" panose="020B0602030504020804" pitchFamily="34" charset="0"/>
              </a:rPr>
              <a:t>•	</a:t>
            </a:r>
            <a:r>
              <a:rPr lang="en-US" sz="1600" dirty="0" smtClean="0">
                <a:latin typeface="Eras Medium ITC" panose="020B0602030504020804" pitchFamily="34" charset="0"/>
              </a:rPr>
              <a:t>Understand </a:t>
            </a:r>
            <a:r>
              <a:rPr lang="en-US" sz="1600" dirty="0">
                <a:latin typeface="Eras Medium ITC" panose="020B0602030504020804" pitchFamily="34" charset="0"/>
              </a:rPr>
              <a:t>interactions between objects, and</a:t>
            </a:r>
          </a:p>
          <a:p>
            <a:r>
              <a:rPr lang="en-US" sz="1600" dirty="0">
                <a:latin typeface="Eras Medium ITC" panose="020B0602030504020804" pitchFamily="34" charset="0"/>
              </a:rPr>
              <a:t>•	Support requirements-based testing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761999"/>
            <a:ext cx="6097589" cy="598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5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UML for Data </a:t>
            </a:r>
            <a:r>
              <a:rPr lang="en-IN" b="1" dirty="0" smtClean="0"/>
              <a:t>Mining</a:t>
            </a:r>
            <a:r>
              <a:rPr lang="en-IN" dirty="0"/>
              <a:t> </a:t>
            </a:r>
            <a:r>
              <a:rPr lang="en-IN" dirty="0" smtClean="0"/>
              <a:t>(DM-UML)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212" y="1905000"/>
            <a:ext cx="8915400" cy="3777622"/>
          </a:xfrm>
        </p:spPr>
        <p:txBody>
          <a:bodyPr/>
          <a:lstStyle/>
          <a:p>
            <a:r>
              <a:rPr lang="en-IN" dirty="0" smtClean="0">
                <a:latin typeface="Eras Medium ITC" panose="020B0602030504020804" pitchFamily="34" charset="0"/>
              </a:rPr>
              <a:t>Extension of </a:t>
            </a:r>
            <a:r>
              <a:rPr lang="en-IN" dirty="0">
                <a:latin typeface="Eras Medium ITC" panose="020B0602030504020804" pitchFamily="34" charset="0"/>
              </a:rPr>
              <a:t>the UML </a:t>
            </a:r>
            <a:r>
              <a:rPr lang="en-IN" dirty="0" smtClean="0">
                <a:latin typeface="Eras Medium ITC" panose="020B0602030504020804" pitchFamily="34" charset="0"/>
              </a:rPr>
              <a:t>modelling </a:t>
            </a:r>
            <a:r>
              <a:rPr lang="en-IN" dirty="0">
                <a:latin typeface="Eras Medium ITC" panose="020B0602030504020804" pitchFamily="34" charset="0"/>
              </a:rPr>
              <a:t>language for data mining projects (DM-UML) </a:t>
            </a:r>
            <a:endParaRPr lang="en-IN" dirty="0" smtClean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DM-UML (Data Mining </a:t>
            </a:r>
            <a:r>
              <a:rPr lang="en-US" dirty="0" smtClean="0">
                <a:latin typeface="Eras Medium ITC" panose="020B0602030504020804" pitchFamily="34" charset="0"/>
              </a:rPr>
              <a:t>Unified Modelling </a:t>
            </a:r>
            <a:r>
              <a:rPr lang="en-US" dirty="0">
                <a:latin typeface="Eras Medium ITC" panose="020B0602030504020804" pitchFamily="34" charset="0"/>
              </a:rPr>
              <a:t>Language)</a:t>
            </a:r>
          </a:p>
        </p:txBody>
      </p:sp>
    </p:spTree>
    <p:extLst>
      <p:ext uri="{BB962C8B-B14F-4D97-AF65-F5344CB8AC3E}">
        <p14:creationId xmlns:p14="http://schemas.microsoft.com/office/powerpoint/2010/main" val="16777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23850"/>
            <a:ext cx="100107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73487"/>
            <a:ext cx="9982200" cy="2274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63" y="2640169"/>
            <a:ext cx="10020300" cy="39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552</Words>
  <Application>Microsoft Office PowerPoint</Application>
  <PresentationFormat>Widescreen</PresentationFormat>
  <Paragraphs>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굴림</vt:lpstr>
      <vt:lpstr>Algerian</vt:lpstr>
      <vt:lpstr>Arial</vt:lpstr>
      <vt:lpstr>Arial Narrow</vt:lpstr>
      <vt:lpstr>Calibri</vt:lpstr>
      <vt:lpstr>Century Gothic</vt:lpstr>
      <vt:lpstr>Chiller</vt:lpstr>
      <vt:lpstr>Eras Medium ITC</vt:lpstr>
      <vt:lpstr>Iskoola Pota</vt:lpstr>
      <vt:lpstr>Wingdings</vt:lpstr>
      <vt:lpstr>Wingdings 3</vt:lpstr>
      <vt:lpstr>Wisp</vt:lpstr>
      <vt:lpstr>Software Performance Engineering for Object-Oriented Systems: A Use Case Approach</vt:lpstr>
      <vt:lpstr>Object-Oriented Development</vt:lpstr>
      <vt:lpstr>Object-Oriented Development</vt:lpstr>
      <vt:lpstr>The Role of Analysis and Design</vt:lpstr>
      <vt:lpstr>The Role of Analysis and Design</vt:lpstr>
      <vt:lpstr>In object-oriented methods, scenarios are used to:</vt:lpstr>
      <vt:lpstr>UML for Data Mining (DM-UML)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Approach</vt:lpstr>
      <vt:lpstr>PowerPoint Presentation</vt:lpstr>
      <vt:lpstr>Software Performance Engineering</vt:lpstr>
      <vt:lpstr>A. Software Execution Model </vt:lpstr>
      <vt:lpstr>B. System Execution Model </vt:lpstr>
      <vt:lpstr>SPE for OOD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Rathi</dc:creator>
  <cp:lastModifiedBy>SSJ</cp:lastModifiedBy>
  <cp:revision>36</cp:revision>
  <dcterms:created xsi:type="dcterms:W3CDTF">2015-04-12T09:57:35Z</dcterms:created>
  <dcterms:modified xsi:type="dcterms:W3CDTF">2015-04-13T10:43:01Z</dcterms:modified>
</cp:coreProperties>
</file>