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oboto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oboto-italic.fntdata"/><Relationship Id="rId14" Type="http://schemas.openxmlformats.org/officeDocument/2006/relationships/slide" Target="slides/slide8.xml"/><Relationship Id="rId36" Type="http://schemas.openxmlformats.org/officeDocument/2006/relationships/font" Target="fonts/Roboto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api.covid19api.com/total/country/india" TargetMode="Externa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d5db02138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8d5db02138_2_7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d5db02138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d5db02138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d5db02138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d5db02138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d5db02138_9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d5db02138_9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d5db02138_9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8d5db02138_9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8d5db02138_9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8d5db02138_9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d5db02138_9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8d5db02138_9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8d5db02138_9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8d5db02138_9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Displaying the output of our model in a user friendly way was one of our biggest </a:t>
            </a:r>
            <a:r>
              <a:rPr lang="en"/>
              <a:t>priorities.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achieve this, we developed a website using Node Red and IBM Cloud services.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8d5db02138_9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8d5db02138_9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first and introductory tab of our</a:t>
            </a:r>
            <a:r>
              <a:rPr lang="en"/>
              <a:t> website is the Homepage. It gives us a basic idea of our website and our project.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d5db02138_9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8d5db02138_9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COVID and Lockdown Tweet Anal</a:t>
            </a:r>
            <a:r>
              <a:rPr lang="en"/>
              <a:t>ysis</a:t>
            </a:r>
            <a:r>
              <a:rPr lang="en"/>
              <a:t> Tabs displa</a:t>
            </a:r>
            <a:r>
              <a:rPr lang="en"/>
              <a:t>y the outputs of our Machine Learning Model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8d5db02138_9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8d5db02138_9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Speak about the percentage of polarity and bar graph features.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Positive - 39.4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Negative - 32.6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d5db02138_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8d5db02138_2_8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8d5db02138_9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8d5db02138_9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lockdown tweet an</a:t>
            </a:r>
            <a:r>
              <a:rPr lang="en"/>
              <a:t>alysis tabs was made in the Similar way as we did the previous one.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8d5db02138_9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8d5db02138_9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Speak about the percentage of polarity and bar graph features.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Positive - 49.8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Negative - 33.5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Sad Feeling - 119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8d5db02138_9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8d5db02138_9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of the interesting tabs of our website is the Live Analysis. The </a:t>
            </a:r>
            <a:r>
              <a:rPr lang="en"/>
              <a:t>Twitter node extracts the tweets.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delay node too.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8d5db02138_9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8d5db02138_9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 chart and gauge.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8d5db02138_9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8d5db02138_9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switch nodes using keywords corona and covid.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text to speech to text node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8d5db02138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8d5db02138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polarity score extreme left and right show extreme emotions.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8d5db02138_1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8d5db02138_1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https://api.covid19api.com/total/country/india</a:t>
            </a:r>
            <a:r>
              <a:rPr lang="en"/>
              <a:t> - API Website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Cloudant storing the data id for the present day and works with schedex.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8d5db02138_1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8d5db02138_1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8bf62a62f3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8bf62a62f3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d5db02138_2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8d5db02138_2_9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d5db021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d5db021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bf6545de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bf6545de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bf6545de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bf6545de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d5db02138_8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d5db02138_8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 is the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process of converting data to something a computer can understand.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NLTK is a python library which is widely used in language processing. It contains all the features that is required to perform natural language processing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 is a python library which is used to work with regular expressions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i="1" lang="en" sz="1300">
                <a:solidFill>
                  <a:srgbClr val="3E434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TextBlob</a:t>
            </a:r>
            <a:r>
              <a:rPr lang="en" sz="1300">
                <a:solidFill>
                  <a:srgbClr val="3E434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is a Python library for processing textual data. It provides a simple API to perform simple NLP tasks such as noun phrase extraction, sentiment analysis, classification, translation, and more.</a:t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E434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Textblob has a few attributes which makes our language processing simplified and less tedious.</a:t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d5db0213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d5db0213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We have made slight alteration while implementing this as executing the .correct attribute while running the code took a lot of processing time.</a:t>
            </a:r>
            <a:endParaRPr sz="13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It took approximately 2 hrs to compile the corrected data in our dataset of 4000 tweets</a:t>
            </a:r>
            <a:endParaRPr sz="13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d5db02138_8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d5db02138_8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we get our dataset, first we have to remove the stopwords from it. Stopwords are th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 commonly used words (such as “the”, “a”, “an”, “in”) which dont contribute to the sentence and end up taking precious processing time. Python already has a list of words termed as stopwords.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As you can see we have made an exception for the word “not” in the stopwords. We have done this so that the bag of words contain negative phrases as well.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 the first statement under the for loop we have removed all the punctuations from the sentences as we want only words to be present in our final output.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 the next line we have converted all the words into lower case for simplification of the output after which we have split the sentences into individual words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Lastly we have appended the words present in review which are not part of the stopwords in our empty list “Corpus”.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After this process , the output that we get is called ‘bag of words’ which basically contains all the sentences in the dataset split into words excluding the stopwords.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1143000" y="771525"/>
            <a:ext cx="6858000" cy="18609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venir"/>
              <a:buNone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1143000" y="2868282"/>
            <a:ext cx="6858000" cy="10750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 cap="none"/>
            </a:lvl1pPr>
            <a:lvl2pPr lvl="1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1" name="Google Shape;61;p14"/>
          <p:cNvSpPr txBox="1"/>
          <p:nvPr>
            <p:ph idx="10" type="dt"/>
          </p:nvPr>
        </p:nvSpPr>
        <p:spPr>
          <a:xfrm>
            <a:off x="5932583" y="4806877"/>
            <a:ext cx="2776794" cy="336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1" type="ftr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752259" y="4806557"/>
            <a:ext cx="328989" cy="336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1028700" y="594810"/>
            <a:ext cx="7680677" cy="92511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1028700" y="1586204"/>
            <a:ext cx="7680677" cy="29671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0" type="dt"/>
          </p:nvPr>
        </p:nvSpPr>
        <p:spPr>
          <a:xfrm>
            <a:off x="5932583" y="4806877"/>
            <a:ext cx="2776794" cy="336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1" type="ftr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752259" y="4806557"/>
            <a:ext cx="328989" cy="336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1035697" y="1282304"/>
            <a:ext cx="747489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venir"/>
              <a:buNone/>
              <a:defRPr sz="33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1035697" y="3732245"/>
            <a:ext cx="7474890" cy="8349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0" type="dt"/>
          </p:nvPr>
        </p:nvSpPr>
        <p:spPr>
          <a:xfrm>
            <a:off x="5932583" y="4806877"/>
            <a:ext cx="2776794" cy="336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1" type="ftr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752259" y="4806557"/>
            <a:ext cx="328989" cy="336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783041" y="342900"/>
            <a:ext cx="7732309" cy="92511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783041" y="1497106"/>
            <a:ext cx="3731809" cy="31356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2" type="body"/>
          </p:nvPr>
        </p:nvSpPr>
        <p:spPr>
          <a:xfrm>
            <a:off x="4629150" y="1497106"/>
            <a:ext cx="3886200" cy="31356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0" type="dt"/>
          </p:nvPr>
        </p:nvSpPr>
        <p:spPr>
          <a:xfrm>
            <a:off x="5932583" y="4806877"/>
            <a:ext cx="2776794" cy="336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1" type="ftr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8752259" y="4806557"/>
            <a:ext cx="328989" cy="336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1026368" y="342900"/>
            <a:ext cx="7490173" cy="92511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nir"/>
              <a:buNone/>
              <a:defRPr sz="2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1026368" y="1260872"/>
            <a:ext cx="3471814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2" type="body"/>
          </p:nvPr>
        </p:nvSpPr>
        <p:spPr>
          <a:xfrm>
            <a:off x="1026368" y="1878806"/>
            <a:ext cx="3471814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3" type="body"/>
          </p:nvPr>
        </p:nvSpPr>
        <p:spPr>
          <a:xfrm>
            <a:off x="4758612" y="1260872"/>
            <a:ext cx="3757929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8" name="Google Shape;88;p18"/>
          <p:cNvSpPr txBox="1"/>
          <p:nvPr>
            <p:ph idx="4" type="body"/>
          </p:nvPr>
        </p:nvSpPr>
        <p:spPr>
          <a:xfrm>
            <a:off x="4758611" y="1878806"/>
            <a:ext cx="375793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0" type="dt"/>
          </p:nvPr>
        </p:nvSpPr>
        <p:spPr>
          <a:xfrm>
            <a:off x="5932583" y="4806877"/>
            <a:ext cx="2776794" cy="336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1" type="ftr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752259" y="4806557"/>
            <a:ext cx="328989" cy="336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1028699" y="342900"/>
            <a:ext cx="7486649" cy="92511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0" type="dt"/>
          </p:nvPr>
        </p:nvSpPr>
        <p:spPr>
          <a:xfrm>
            <a:off x="5932583" y="4806877"/>
            <a:ext cx="2776794" cy="336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1" type="ftr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8752259" y="4806557"/>
            <a:ext cx="328989" cy="336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idx="10" type="dt"/>
          </p:nvPr>
        </p:nvSpPr>
        <p:spPr>
          <a:xfrm>
            <a:off x="5932583" y="4806877"/>
            <a:ext cx="2776794" cy="336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1" type="ftr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8752259" y="4806557"/>
            <a:ext cx="328989" cy="336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989066" y="342900"/>
            <a:ext cx="2949178" cy="144107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4236098" y="740569"/>
            <a:ext cx="4280443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195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238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75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4" name="Google Shape;104;p21"/>
          <p:cNvSpPr txBox="1"/>
          <p:nvPr>
            <p:ph idx="2" type="body"/>
          </p:nvPr>
        </p:nvSpPr>
        <p:spPr>
          <a:xfrm>
            <a:off x="989066" y="2099388"/>
            <a:ext cx="2949178" cy="23023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5" name="Google Shape;105;p21"/>
          <p:cNvSpPr txBox="1"/>
          <p:nvPr>
            <p:ph idx="10" type="dt"/>
          </p:nvPr>
        </p:nvSpPr>
        <p:spPr>
          <a:xfrm>
            <a:off x="5932583" y="4806877"/>
            <a:ext cx="2776794" cy="336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1" type="ftr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8752259" y="4806557"/>
            <a:ext cx="328989" cy="336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1034225" y="510851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2"/>
          <p:cNvSpPr/>
          <p:nvPr>
            <p:ph idx="2" type="pic"/>
          </p:nvPr>
        </p:nvSpPr>
        <p:spPr>
          <a:xfrm>
            <a:off x="4376057" y="643813"/>
            <a:ext cx="4140484" cy="3751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1034225" y="1711001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2" name="Google Shape;112;p22"/>
          <p:cNvSpPr txBox="1"/>
          <p:nvPr>
            <p:ph idx="10" type="dt"/>
          </p:nvPr>
        </p:nvSpPr>
        <p:spPr>
          <a:xfrm>
            <a:off x="5932583" y="4806877"/>
            <a:ext cx="2776794" cy="336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1" type="ftr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8752259" y="4806557"/>
            <a:ext cx="328989" cy="336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1028700" y="271249"/>
            <a:ext cx="7357782" cy="124455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 rot="5400000">
            <a:off x="3260912" y="-517712"/>
            <a:ext cx="2893358" cy="73577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0" type="dt"/>
          </p:nvPr>
        </p:nvSpPr>
        <p:spPr>
          <a:xfrm>
            <a:off x="5932583" y="4806877"/>
            <a:ext cx="2776794" cy="336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3"/>
          <p:cNvSpPr txBox="1"/>
          <p:nvPr>
            <p:ph idx="11" type="ftr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12" type="sldNum"/>
          </p:nvPr>
        </p:nvSpPr>
        <p:spPr>
          <a:xfrm>
            <a:off x="8752259" y="4806557"/>
            <a:ext cx="328989" cy="336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 rot="5400000">
            <a:off x="5384601" y="1501973"/>
            <a:ext cx="4289822" cy="19716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 rot="5400000">
            <a:off x="1384101" y="-412552"/>
            <a:ext cx="4289822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0" type="dt"/>
          </p:nvPr>
        </p:nvSpPr>
        <p:spPr>
          <a:xfrm>
            <a:off x="5932583" y="4806877"/>
            <a:ext cx="2776794" cy="336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1" type="ftr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752259" y="4806557"/>
            <a:ext cx="328989" cy="336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 flipH="1" rot="10800000">
            <a:off x="0" y="4800599"/>
            <a:ext cx="9144000" cy="342580"/>
          </a:xfrm>
          <a:prstGeom prst="rect">
            <a:avLst/>
          </a:prstGeom>
          <a:gradFill>
            <a:gsLst>
              <a:gs pos="0">
                <a:srgbClr val="CB9A16">
                  <a:alpha val="27843"/>
                </a:srgbClr>
              </a:gs>
              <a:gs pos="14000">
                <a:srgbClr val="CB9A16">
                  <a:alpha val="27843"/>
                </a:srgbClr>
              </a:gs>
              <a:gs pos="100000">
                <a:srgbClr val="E76529">
                  <a:alpha val="84705"/>
                </a:srgbClr>
              </a:gs>
            </a:gsLst>
            <a:lin ang="60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2" name="Google Shape;52;p13"/>
          <p:cNvSpPr/>
          <p:nvPr/>
        </p:nvSpPr>
        <p:spPr>
          <a:xfrm flipH="1">
            <a:off x="3028950" y="4800599"/>
            <a:ext cx="6115049" cy="342579"/>
          </a:xfrm>
          <a:prstGeom prst="rect">
            <a:avLst/>
          </a:prstGeom>
          <a:gradFill>
            <a:gsLst>
              <a:gs pos="0">
                <a:srgbClr val="98ED55">
                  <a:alpha val="54901"/>
                </a:srgbClr>
              </a:gs>
              <a:gs pos="9000">
                <a:srgbClr val="98ED55">
                  <a:alpha val="54901"/>
                </a:srgbClr>
              </a:gs>
              <a:gs pos="99000">
                <a:schemeClr val="accent2"/>
              </a:gs>
              <a:gs pos="100000">
                <a:schemeClr val="accent2"/>
              </a:gs>
            </a:gsLst>
            <a:lin ang="144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1028700" y="271249"/>
            <a:ext cx="7357782" cy="124455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venir"/>
              <a:buNone/>
              <a:defRPr b="1" i="0" sz="27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1028700" y="1714500"/>
            <a:ext cx="7357782" cy="28933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23850" lvl="1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1750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0480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5932583" y="4806877"/>
            <a:ext cx="2776794" cy="336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6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752259" y="4806557"/>
            <a:ext cx="328989" cy="336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jp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32" name="Google Shape;132;p25"/>
          <p:cNvPicPr preferRelativeResize="0"/>
          <p:nvPr/>
        </p:nvPicPr>
        <p:blipFill rotWithShape="1">
          <a:blip r:embed="rId3">
            <a:alphaModFix/>
          </a:blip>
          <a:srcRect b="0" l="0" r="0" t="23991"/>
          <a:stretch/>
        </p:blipFill>
        <p:spPr>
          <a:xfrm>
            <a:off x="15" y="-1"/>
            <a:ext cx="9143985" cy="5143178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5"/>
          <p:cNvSpPr/>
          <p:nvPr/>
        </p:nvSpPr>
        <p:spPr>
          <a:xfrm>
            <a:off x="0" y="674948"/>
            <a:ext cx="9143999" cy="379360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20000">
                <a:srgbClr val="000000">
                  <a:alpha val="14901"/>
                </a:srgbClr>
              </a:gs>
              <a:gs pos="50000">
                <a:srgbClr val="000000">
                  <a:alpha val="29803"/>
                </a:srgbClr>
              </a:gs>
              <a:gs pos="80000">
                <a:srgbClr val="000000">
                  <a:alpha val="14901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4" name="Google Shape;134;p25"/>
          <p:cNvSpPr txBox="1"/>
          <p:nvPr>
            <p:ph type="ctrTitle"/>
          </p:nvPr>
        </p:nvSpPr>
        <p:spPr>
          <a:xfrm>
            <a:off x="1214700" y="1434550"/>
            <a:ext cx="6714600" cy="120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venir"/>
              <a:buNone/>
            </a:pPr>
            <a:r>
              <a:rPr lang="en">
                <a:solidFill>
                  <a:schemeClr val="lt1"/>
                </a:solidFill>
              </a:rPr>
              <a:t>TWITTER SENTIMENT 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venir"/>
              <a:buNone/>
            </a:pPr>
            <a:r>
              <a:rPr lang="en">
                <a:solidFill>
                  <a:schemeClr val="lt1"/>
                </a:solidFill>
              </a:rPr>
              <a:t>ANALYSIS</a:t>
            </a:r>
            <a:endParaRPr/>
          </a:p>
        </p:txBody>
      </p:sp>
      <p:sp>
        <p:nvSpPr>
          <p:cNvPr id="135" name="Google Shape;135;p25"/>
          <p:cNvSpPr txBox="1"/>
          <p:nvPr>
            <p:ph idx="1" type="subTitle"/>
          </p:nvPr>
        </p:nvSpPr>
        <p:spPr>
          <a:xfrm>
            <a:off x="2212643" y="2812310"/>
            <a:ext cx="47187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" sz="1500">
                <a:solidFill>
                  <a:schemeClr val="lt1"/>
                </a:solidFill>
              </a:rPr>
              <a:t>IBM HACK CHALLENGE 2020</a:t>
            </a:r>
            <a:endParaRPr sz="1500"/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" sz="1500">
                <a:solidFill>
                  <a:schemeClr val="lt1"/>
                </a:solidFill>
              </a:rPr>
              <a:t>CODEPLAY</a:t>
            </a:r>
            <a:endParaRPr sz="1500"/>
          </a:p>
        </p:txBody>
      </p:sp>
      <p:sp>
        <p:nvSpPr>
          <p:cNvPr id="136" name="Google Shape;136;p25"/>
          <p:cNvSpPr txBox="1"/>
          <p:nvPr/>
        </p:nvSpPr>
        <p:spPr>
          <a:xfrm>
            <a:off x="3795203" y="4169602"/>
            <a:ext cx="1553592" cy="9002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rPr>
              <a:t>Sanket Jangale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rPr>
              <a:t>Kunal Kotkar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rPr>
              <a:t>Manoj Ayyappan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rPr>
              <a:t>Shreyas Udupa</a:t>
            </a:r>
            <a:endParaRPr sz="1100"/>
          </a:p>
        </p:txBody>
      </p:sp>
      <p:pic>
        <p:nvPicPr>
          <p:cNvPr id="137" name="Google Shape;137;p25"/>
          <p:cNvPicPr preferRelativeResize="0"/>
          <p:nvPr/>
        </p:nvPicPr>
        <p:blipFill rotWithShape="1">
          <a:blip r:embed="rId4">
            <a:alphaModFix/>
          </a:blip>
          <a:srcRect b="0" l="27277" r="26355" t="0"/>
          <a:stretch/>
        </p:blipFill>
        <p:spPr>
          <a:xfrm>
            <a:off x="83550" y="3863425"/>
            <a:ext cx="559400" cy="1206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43875" y="4217675"/>
            <a:ext cx="852175" cy="85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>
            <p:ph type="title"/>
          </p:nvPr>
        </p:nvSpPr>
        <p:spPr>
          <a:xfrm>
            <a:off x="1028700" y="594810"/>
            <a:ext cx="7680600" cy="925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DATA MODELLING/ANALYSIS</a:t>
            </a:r>
            <a:endParaRPr sz="2200"/>
          </a:p>
        </p:txBody>
      </p:sp>
      <p:sp>
        <p:nvSpPr>
          <p:cNvPr id="193" name="Google Shape;193;p34"/>
          <p:cNvSpPr txBox="1"/>
          <p:nvPr>
            <p:ph idx="1" type="body"/>
          </p:nvPr>
        </p:nvSpPr>
        <p:spPr>
          <a:xfrm>
            <a:off x="1028700" y="1944401"/>
            <a:ext cx="7680600" cy="233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Measure polarity.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Analyse counts of polarity.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Divide them into positive/negative/neutral.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Analyse emotions f</a:t>
            </a:r>
            <a:r>
              <a:rPr lang="en"/>
              <a:t>rom the cleaned data </a:t>
            </a:r>
            <a:r>
              <a:rPr lang="en"/>
              <a:t>.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/>
          <p:nvPr>
            <p:ph type="title"/>
          </p:nvPr>
        </p:nvSpPr>
        <p:spPr>
          <a:xfrm>
            <a:off x="1028700" y="432129"/>
            <a:ext cx="7680600" cy="53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MEASURE POLARITY</a:t>
            </a:r>
            <a:endParaRPr sz="2200"/>
          </a:p>
        </p:txBody>
      </p:sp>
      <p:sp>
        <p:nvSpPr>
          <p:cNvPr id="199" name="Google Shape;199;p35"/>
          <p:cNvSpPr txBox="1"/>
          <p:nvPr>
            <p:ph idx="1" type="body"/>
          </p:nvPr>
        </p:nvSpPr>
        <p:spPr>
          <a:xfrm>
            <a:off x="1028700" y="1209854"/>
            <a:ext cx="7680600" cy="296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Measure polarity using </a:t>
            </a:r>
            <a:r>
              <a:rPr b="1" lang="en">
                <a:solidFill>
                  <a:srgbClr val="E06666"/>
                </a:solidFill>
              </a:rPr>
              <a:t>Vader</a:t>
            </a:r>
            <a:r>
              <a:rPr b="1" lang="en"/>
              <a:t> </a:t>
            </a:r>
            <a:r>
              <a:rPr lang="en"/>
              <a:t>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b="1" lang="en">
                <a:solidFill>
                  <a:srgbClr val="E06666"/>
                </a:solidFill>
              </a:rPr>
              <a:t>Vader</a:t>
            </a:r>
            <a:r>
              <a:rPr b="1" lang="en"/>
              <a:t> </a:t>
            </a:r>
            <a:r>
              <a:rPr lang="en"/>
              <a:t>-a lexicon and rule-based sentiment analysis tool that is specifically attuned to sentiments expressed in social media.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1775" y="2571750"/>
            <a:ext cx="613410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01775" y="3591000"/>
            <a:ext cx="4210050" cy="8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/>
          <p:nvPr>
            <p:ph type="title"/>
          </p:nvPr>
        </p:nvSpPr>
        <p:spPr>
          <a:xfrm>
            <a:off x="385750" y="826653"/>
            <a:ext cx="5095200" cy="645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ANALYSE SENTIMENT COUNTS</a:t>
            </a:r>
            <a:endParaRPr sz="2200"/>
          </a:p>
        </p:txBody>
      </p:sp>
      <p:sp>
        <p:nvSpPr>
          <p:cNvPr id="207" name="Google Shape;207;p36"/>
          <p:cNvSpPr txBox="1"/>
          <p:nvPr>
            <p:ph idx="1" type="body"/>
          </p:nvPr>
        </p:nvSpPr>
        <p:spPr>
          <a:xfrm>
            <a:off x="174500" y="1537825"/>
            <a:ext cx="4620000" cy="194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Set a criteria for positive/negative/neutral tweet.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Take total count.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6350" y="415087"/>
            <a:ext cx="3443475" cy="419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 txBox="1"/>
          <p:nvPr>
            <p:ph type="title"/>
          </p:nvPr>
        </p:nvSpPr>
        <p:spPr>
          <a:xfrm>
            <a:off x="456100" y="780725"/>
            <a:ext cx="3621900" cy="537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ANALYSE EMOTIONS</a:t>
            </a:r>
            <a:endParaRPr sz="2200"/>
          </a:p>
        </p:txBody>
      </p:sp>
      <p:sp>
        <p:nvSpPr>
          <p:cNvPr id="214" name="Google Shape;214;p37"/>
          <p:cNvSpPr txBox="1"/>
          <p:nvPr>
            <p:ph idx="1" type="body"/>
          </p:nvPr>
        </p:nvSpPr>
        <p:spPr>
          <a:xfrm>
            <a:off x="456100" y="1552225"/>
            <a:ext cx="4641600" cy="288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Load Cleaned data into corpus.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Match the keywords from dataset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(emotion.csv).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Count number of emotions.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Convert into a Dictionary.</a:t>
            </a:r>
            <a:endParaRPr/>
          </a:p>
        </p:txBody>
      </p:sp>
      <p:pic>
        <p:nvPicPr>
          <p:cNvPr id="215" name="Google Shape;215;p37"/>
          <p:cNvPicPr preferRelativeResize="0"/>
          <p:nvPr/>
        </p:nvPicPr>
        <p:blipFill rotWithShape="1">
          <a:blip r:embed="rId3">
            <a:alphaModFix/>
          </a:blip>
          <a:srcRect b="0" l="1632" r="0" t="0"/>
          <a:stretch/>
        </p:blipFill>
        <p:spPr>
          <a:xfrm>
            <a:off x="4701475" y="892725"/>
            <a:ext cx="3795025" cy="198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7"/>
          <p:cNvPicPr preferRelativeResize="0"/>
          <p:nvPr/>
        </p:nvPicPr>
        <p:blipFill rotWithShape="1">
          <a:blip r:embed="rId4">
            <a:alphaModFix/>
          </a:blip>
          <a:srcRect b="0" l="1477" r="0" t="0"/>
          <a:stretch/>
        </p:blipFill>
        <p:spPr>
          <a:xfrm>
            <a:off x="4701475" y="3113925"/>
            <a:ext cx="3584875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8"/>
          <p:cNvSpPr txBox="1"/>
          <p:nvPr>
            <p:ph type="title"/>
          </p:nvPr>
        </p:nvSpPr>
        <p:spPr>
          <a:xfrm>
            <a:off x="456100" y="594810"/>
            <a:ext cx="7680600" cy="925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DATA PLOTTING</a:t>
            </a:r>
            <a:endParaRPr sz="2200"/>
          </a:p>
        </p:txBody>
      </p:sp>
      <p:sp>
        <p:nvSpPr>
          <p:cNvPr id="222" name="Google Shape;222;p38"/>
          <p:cNvSpPr txBox="1"/>
          <p:nvPr>
            <p:ph idx="1" type="body"/>
          </p:nvPr>
        </p:nvSpPr>
        <p:spPr>
          <a:xfrm>
            <a:off x="332300" y="1827775"/>
            <a:ext cx="3236100" cy="163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Import matplotlib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Plot pie charts for polarity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Plot bar graphs for emotions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38"/>
          <p:cNvPicPr preferRelativeResize="0"/>
          <p:nvPr/>
        </p:nvPicPr>
        <p:blipFill rotWithShape="1">
          <a:blip r:embed="rId3">
            <a:alphaModFix/>
          </a:blip>
          <a:srcRect b="-3460" l="2075" r="0" t="3460"/>
          <a:stretch/>
        </p:blipFill>
        <p:spPr>
          <a:xfrm>
            <a:off x="3568400" y="594800"/>
            <a:ext cx="5018125" cy="204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8"/>
          <p:cNvPicPr preferRelativeResize="0"/>
          <p:nvPr/>
        </p:nvPicPr>
        <p:blipFill rotWithShape="1">
          <a:blip r:embed="rId4">
            <a:alphaModFix/>
          </a:blip>
          <a:srcRect b="0" l="807" r="1897" t="0"/>
          <a:stretch/>
        </p:blipFill>
        <p:spPr>
          <a:xfrm>
            <a:off x="3568400" y="2794175"/>
            <a:ext cx="4911800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950" y="1132125"/>
            <a:ext cx="3438000" cy="326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8000" y="1535300"/>
            <a:ext cx="5248802" cy="2858523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9"/>
          <p:cNvSpPr txBox="1"/>
          <p:nvPr/>
        </p:nvSpPr>
        <p:spPr>
          <a:xfrm>
            <a:off x="1588850" y="281800"/>
            <a:ext cx="61338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Avenir"/>
                <a:ea typeface="Avenir"/>
                <a:cs typeface="Avenir"/>
                <a:sym typeface="Avenir"/>
              </a:rPr>
              <a:t>SAMPLE GRAPHS </a:t>
            </a:r>
            <a:endParaRPr b="1" sz="22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0"/>
          <p:cNvSpPr txBox="1"/>
          <p:nvPr>
            <p:ph type="title"/>
          </p:nvPr>
        </p:nvSpPr>
        <p:spPr>
          <a:xfrm>
            <a:off x="1028700" y="350860"/>
            <a:ext cx="7680600" cy="925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DEVELOPING USER INTERFACE</a:t>
            </a:r>
            <a:endParaRPr sz="2200"/>
          </a:p>
        </p:txBody>
      </p:sp>
      <p:sp>
        <p:nvSpPr>
          <p:cNvPr id="237" name="Google Shape;237;p40"/>
          <p:cNvSpPr txBox="1"/>
          <p:nvPr>
            <p:ph idx="1" type="body"/>
          </p:nvPr>
        </p:nvSpPr>
        <p:spPr>
          <a:xfrm>
            <a:off x="1028700" y="1586204"/>
            <a:ext cx="7680600" cy="296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57200" rtl="0" algn="l">
              <a:spcBef>
                <a:spcPts val="800"/>
              </a:spcBef>
              <a:spcAft>
                <a:spcPts val="0"/>
              </a:spcAft>
              <a:buSzPts val="1500"/>
              <a:buFont typeface="Avenir"/>
              <a:buChar char="❖"/>
            </a:pPr>
            <a:r>
              <a:rPr lang="en"/>
              <a:t>The design and execution of the User Interface was done by using Node-Red and IBM Cloud Services.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venir"/>
              <a:buChar char="❖"/>
            </a:pPr>
            <a:r>
              <a:rPr lang="en"/>
              <a:t>A website was developed which consists of 5 tabs.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venir"/>
              <a:buChar char="❖"/>
            </a:pPr>
            <a:r>
              <a:rPr lang="en"/>
              <a:t>The Tabs are: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Avenir"/>
              <a:buChar char="➢"/>
            </a:pPr>
            <a:r>
              <a:rPr lang="en"/>
              <a:t>Homepage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Avenir"/>
              <a:buChar char="➢"/>
            </a:pPr>
            <a:r>
              <a:rPr lang="en"/>
              <a:t>COVID Tweets Analysis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Avenir"/>
              <a:buChar char="➢"/>
            </a:pPr>
            <a:r>
              <a:rPr lang="en"/>
              <a:t>Lockdown Tweets Analysis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Avenir"/>
              <a:buChar char="➢"/>
            </a:pPr>
            <a:r>
              <a:rPr lang="en"/>
              <a:t>Live Analysis</a:t>
            </a:r>
            <a:endParaRPr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venir"/>
              <a:buChar char="➢"/>
            </a:pPr>
            <a:r>
              <a:rPr lang="en"/>
              <a:t>Check Your Own Sentiment &amp; COVID India Tracker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1"/>
          <p:cNvSpPr txBox="1"/>
          <p:nvPr>
            <p:ph idx="4294967295" type="title"/>
          </p:nvPr>
        </p:nvSpPr>
        <p:spPr>
          <a:xfrm>
            <a:off x="624350" y="402525"/>
            <a:ext cx="6555600" cy="448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HOMEPAGE</a:t>
            </a:r>
            <a:endParaRPr sz="2200"/>
          </a:p>
        </p:txBody>
      </p:sp>
      <p:pic>
        <p:nvPicPr>
          <p:cNvPr id="243" name="Google Shape;24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225800"/>
            <a:ext cx="4728850" cy="233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7700" y="3822925"/>
            <a:ext cx="1857375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1"/>
          <p:cNvSpPr txBox="1"/>
          <p:nvPr/>
        </p:nvSpPr>
        <p:spPr>
          <a:xfrm>
            <a:off x="4976400" y="1132525"/>
            <a:ext cx="4167600" cy="3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venir"/>
              <a:buChar char="●"/>
            </a:pPr>
            <a:r>
              <a:rPr lang="en" sz="1300">
                <a:latin typeface="Avenir"/>
                <a:ea typeface="Avenir"/>
                <a:cs typeface="Avenir"/>
                <a:sym typeface="Avenir"/>
              </a:rPr>
              <a:t>The Homepage Tab gives us the basic idea of what the website is capable of.</a:t>
            </a:r>
            <a:endParaRPr sz="1300">
              <a:latin typeface="Avenir"/>
              <a:ea typeface="Avenir"/>
              <a:cs typeface="Avenir"/>
              <a:sym typeface="Avenir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venir"/>
              <a:buChar char="●"/>
            </a:pPr>
            <a:r>
              <a:rPr lang="en" sz="1300">
                <a:latin typeface="Avenir"/>
                <a:ea typeface="Avenir"/>
                <a:cs typeface="Avenir"/>
                <a:sym typeface="Avenir"/>
              </a:rPr>
              <a:t>The bottom half of the tab displays the Team Name and the Team Members.</a:t>
            </a:r>
            <a:endParaRPr sz="1300">
              <a:latin typeface="Avenir"/>
              <a:ea typeface="Avenir"/>
              <a:cs typeface="Avenir"/>
              <a:sym typeface="Avenir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venir"/>
              <a:buChar char="●"/>
            </a:pPr>
            <a:r>
              <a:rPr lang="en" sz="1300">
                <a:latin typeface="Avenir"/>
                <a:ea typeface="Avenir"/>
                <a:cs typeface="Avenir"/>
                <a:sym typeface="Avenir"/>
              </a:rPr>
              <a:t>This tab was created using the “template” node from Node-Red.</a:t>
            </a:r>
            <a:endParaRPr sz="1300">
              <a:latin typeface="Avenir"/>
              <a:ea typeface="Avenir"/>
              <a:cs typeface="Avenir"/>
              <a:sym typeface="Avenir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venir"/>
              <a:buChar char="●"/>
            </a:pPr>
            <a:r>
              <a:rPr lang="en" sz="1300">
                <a:latin typeface="Avenir"/>
                <a:ea typeface="Avenir"/>
                <a:cs typeface="Avenir"/>
                <a:sym typeface="Avenir"/>
              </a:rPr>
              <a:t>Languages used : HTML and CSS. </a:t>
            </a:r>
            <a:endParaRPr sz="1300"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400" y="899037"/>
            <a:ext cx="8196600" cy="229042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42"/>
          <p:cNvSpPr txBox="1"/>
          <p:nvPr/>
        </p:nvSpPr>
        <p:spPr>
          <a:xfrm>
            <a:off x="152400" y="3492700"/>
            <a:ext cx="8839200" cy="12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“Chart” nodes are used to display the Pie Chart and Bar Graph shown in the website.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A “function” node is used to input the data.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Two buttons “Show Graphs” and “Clear All” are used to display the graphs and clear them respectively.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2" name="Google Shape;252;p42"/>
          <p:cNvSpPr txBox="1"/>
          <p:nvPr>
            <p:ph idx="4294967295" type="title"/>
          </p:nvPr>
        </p:nvSpPr>
        <p:spPr>
          <a:xfrm>
            <a:off x="705900" y="0"/>
            <a:ext cx="7732200" cy="595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COVID TWEETS ANALYSIS</a:t>
            </a:r>
            <a:endParaRPr sz="2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650" y="392375"/>
            <a:ext cx="8641450" cy="4176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1028700" y="594810"/>
            <a:ext cx="7680677" cy="92511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venir"/>
              <a:buNone/>
            </a:pPr>
            <a:r>
              <a:rPr lang="en" sz="2400"/>
              <a:t>PROBLEM STATEMENT</a:t>
            </a:r>
            <a:endParaRPr sz="2400"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835611" y="2245372"/>
            <a:ext cx="7680677" cy="17429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96850" lvl="0" marL="177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"/>
              <a:t>The sentiment analysis of Indians after the extension of lockdown announcements to be analyzed with the relevant #tags on twitter and build a predictive analytics model to understand the behavior of people if the lockdown is further extended.</a:t>
            </a:r>
            <a:endParaRPr/>
          </a:p>
          <a:p>
            <a:pPr indent="-196850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"/>
              <a:t>Also develop a dashboard with visualization of people reaction to the govt announcements on lockdown extension</a:t>
            </a:r>
            <a:endParaRPr/>
          </a:p>
          <a:p>
            <a:pPr indent="-76200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4"/>
          <p:cNvSpPr txBox="1"/>
          <p:nvPr/>
        </p:nvSpPr>
        <p:spPr>
          <a:xfrm>
            <a:off x="271800" y="3915475"/>
            <a:ext cx="8343600" cy="7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Follows the same procedure as the COVID Tweets Analysis Tab.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3" name="Google Shape;263;p44"/>
          <p:cNvSpPr txBox="1"/>
          <p:nvPr>
            <p:ph idx="4294967295" type="title"/>
          </p:nvPr>
        </p:nvSpPr>
        <p:spPr>
          <a:xfrm>
            <a:off x="705900" y="170500"/>
            <a:ext cx="7732200" cy="595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LOCKDOWN</a:t>
            </a:r>
            <a:r>
              <a:rPr lang="en" sz="2200"/>
              <a:t> TWEETS ANALYSIS</a:t>
            </a:r>
            <a:endParaRPr sz="2200"/>
          </a:p>
        </p:txBody>
      </p:sp>
      <p:pic>
        <p:nvPicPr>
          <p:cNvPr id="264" name="Google Shape;26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000" y="1301100"/>
            <a:ext cx="8343549" cy="22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275" y="326423"/>
            <a:ext cx="8641450" cy="4185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6"/>
          <p:cNvSpPr txBox="1"/>
          <p:nvPr/>
        </p:nvSpPr>
        <p:spPr>
          <a:xfrm>
            <a:off x="666750" y="3621575"/>
            <a:ext cx="8123100" cy="10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Twitter API extracts the tweets which include the keywords - covid, lockdown, corona.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Extracted at the rate of ‘1 tweet per 3 seconds’.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Stored in the Cloudant database.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The “sentiment” node analyses the polarity of each text. 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75" name="Google Shape;275;p46"/>
          <p:cNvSpPr txBox="1"/>
          <p:nvPr>
            <p:ph idx="4294967295" type="title"/>
          </p:nvPr>
        </p:nvSpPr>
        <p:spPr>
          <a:xfrm>
            <a:off x="705900" y="0"/>
            <a:ext cx="7732200" cy="595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LIVE ANALYSIS</a:t>
            </a:r>
            <a:endParaRPr sz="2200"/>
          </a:p>
        </p:txBody>
      </p:sp>
      <p:pic>
        <p:nvPicPr>
          <p:cNvPr id="276" name="Google Shape;27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8663" y="770288"/>
            <a:ext cx="7246669" cy="267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1225" y="92050"/>
            <a:ext cx="6923424" cy="333965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47"/>
          <p:cNvSpPr txBox="1"/>
          <p:nvPr/>
        </p:nvSpPr>
        <p:spPr>
          <a:xfrm>
            <a:off x="1111325" y="3644175"/>
            <a:ext cx="74121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A line chart displays the polarity of the tweets taken at a particular time.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The text box on the bottom left displays the latest tweet.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The gauge displays the polarity of the corresponding tweet.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8"/>
          <p:cNvSpPr txBox="1"/>
          <p:nvPr/>
        </p:nvSpPr>
        <p:spPr>
          <a:xfrm>
            <a:off x="4718575" y="1304700"/>
            <a:ext cx="4198200" cy="25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Custom text input from the user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“Switch” nodes   + “sentiment” node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		   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                        Final output score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Final sentiment output in the form of visual and audio format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8" name="Google Shape;288;p48"/>
          <p:cNvSpPr txBox="1"/>
          <p:nvPr>
            <p:ph idx="4294967295" type="title"/>
          </p:nvPr>
        </p:nvSpPr>
        <p:spPr>
          <a:xfrm>
            <a:off x="705900" y="0"/>
            <a:ext cx="7732200" cy="595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CHECK YOUR OWN SENTIMENT</a:t>
            </a:r>
            <a:endParaRPr sz="2200"/>
          </a:p>
        </p:txBody>
      </p:sp>
      <p:pic>
        <p:nvPicPr>
          <p:cNvPr id="289" name="Google Shape;28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300" y="993100"/>
            <a:ext cx="4308626" cy="3157301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8"/>
          <p:cNvSpPr/>
          <p:nvPr/>
        </p:nvSpPr>
        <p:spPr>
          <a:xfrm>
            <a:off x="6640625" y="2020650"/>
            <a:ext cx="137700" cy="266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49"/>
          <p:cNvPicPr preferRelativeResize="0"/>
          <p:nvPr/>
        </p:nvPicPr>
        <p:blipFill rotWithShape="1">
          <a:blip r:embed="rId3">
            <a:alphaModFix/>
          </a:blip>
          <a:srcRect b="18624" l="0" r="27813" t="8848"/>
          <a:stretch/>
        </p:blipFill>
        <p:spPr>
          <a:xfrm>
            <a:off x="1375500" y="239925"/>
            <a:ext cx="6393000" cy="312065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49"/>
          <p:cNvSpPr txBox="1"/>
          <p:nvPr/>
        </p:nvSpPr>
        <p:spPr>
          <a:xfrm>
            <a:off x="1375500" y="3564225"/>
            <a:ext cx="61398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User text input in the text box on the left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Bottom right text box displays the polarity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Gauge displays the polarity score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0"/>
          <p:cNvSpPr txBox="1"/>
          <p:nvPr/>
        </p:nvSpPr>
        <p:spPr>
          <a:xfrm>
            <a:off x="5135375" y="1442950"/>
            <a:ext cx="3781500" cy="19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“HTTP request” node extracts the live covid data from the API.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venir"/>
              <a:buChar char="●"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“Schedex” nodes are used to refresh the data on a regular basis.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02" name="Google Shape;302;p50"/>
          <p:cNvSpPr txBox="1"/>
          <p:nvPr>
            <p:ph idx="4294967295" type="title"/>
          </p:nvPr>
        </p:nvSpPr>
        <p:spPr>
          <a:xfrm>
            <a:off x="705900" y="0"/>
            <a:ext cx="7732200" cy="595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COVID INDIA TRACKER</a:t>
            </a:r>
            <a:endParaRPr sz="2200"/>
          </a:p>
        </p:txBody>
      </p:sp>
      <p:pic>
        <p:nvPicPr>
          <p:cNvPr id="303" name="Google Shape;303;p50"/>
          <p:cNvPicPr preferRelativeResize="0"/>
          <p:nvPr/>
        </p:nvPicPr>
        <p:blipFill rotWithShape="1">
          <a:blip r:embed="rId3">
            <a:alphaModFix/>
          </a:blip>
          <a:srcRect b="4650" l="2841" r="15492" t="20093"/>
          <a:stretch/>
        </p:blipFill>
        <p:spPr>
          <a:xfrm>
            <a:off x="317150" y="914250"/>
            <a:ext cx="4736900" cy="28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1"/>
          <p:cNvSpPr txBox="1"/>
          <p:nvPr/>
        </p:nvSpPr>
        <p:spPr>
          <a:xfrm>
            <a:off x="4220525" y="1057200"/>
            <a:ext cx="4696200" cy="30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309" name="Google Shape;30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475" y="315125"/>
            <a:ext cx="3047050" cy="406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2"/>
          <p:cNvSpPr txBox="1"/>
          <p:nvPr/>
        </p:nvSpPr>
        <p:spPr>
          <a:xfrm>
            <a:off x="1239925" y="1194025"/>
            <a:ext cx="5501700" cy="26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15" name="Google Shape;315;p52"/>
          <p:cNvSpPr txBox="1"/>
          <p:nvPr>
            <p:ph type="ctrTitle"/>
          </p:nvPr>
        </p:nvSpPr>
        <p:spPr>
          <a:xfrm>
            <a:off x="1143000" y="771525"/>
            <a:ext cx="6858000" cy="1860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Thank You</a:t>
            </a:r>
            <a:endParaRPr sz="4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1028700" y="594810"/>
            <a:ext cx="7680677" cy="92511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venir"/>
              <a:buNone/>
            </a:pPr>
            <a:r>
              <a:rPr lang="en" sz="2200"/>
              <a:t>STAGES</a:t>
            </a:r>
            <a:endParaRPr sz="2200"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1028700" y="2112207"/>
            <a:ext cx="4564232" cy="20373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96850" lvl="0" marL="177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"/>
              <a:t>Data Collection</a:t>
            </a:r>
            <a:endParaRPr/>
          </a:p>
          <a:p>
            <a:pPr indent="-196850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"/>
              <a:t>Data Pre-processing</a:t>
            </a:r>
            <a:endParaRPr/>
          </a:p>
          <a:p>
            <a:pPr indent="-196850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"/>
              <a:t>Data Modelling and Plotting</a:t>
            </a:r>
            <a:endParaRPr/>
          </a:p>
          <a:p>
            <a:pPr indent="-196850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"/>
              <a:t>UI and Deployment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991950" y="606178"/>
            <a:ext cx="6015900" cy="693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DATA COLLECTION</a:t>
            </a:r>
            <a:endParaRPr sz="2200"/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991950" y="1907676"/>
            <a:ext cx="3490200" cy="49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Importing the essential libraries :</a:t>
            </a:r>
            <a:endParaRPr/>
          </a:p>
        </p:txBody>
      </p:sp>
      <p:pic>
        <p:nvPicPr>
          <p:cNvPr id="157" name="Google Shape;1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8550" y="2628601"/>
            <a:ext cx="3543300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/>
        </p:nvSpPr>
        <p:spPr>
          <a:xfrm>
            <a:off x="890950" y="578650"/>
            <a:ext cx="54006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venir"/>
                <a:ea typeface="Avenir"/>
                <a:cs typeface="Avenir"/>
                <a:sym typeface="Avenir"/>
              </a:rPr>
              <a:t>Getting the Tweets using Query Search :</a:t>
            </a:r>
            <a:endParaRPr sz="15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63" name="Google Shape;16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775" y="1102150"/>
            <a:ext cx="6433125" cy="343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idx="1" type="body"/>
          </p:nvPr>
        </p:nvSpPr>
        <p:spPr>
          <a:xfrm>
            <a:off x="781625" y="686076"/>
            <a:ext cx="5051700" cy="57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Writing the contents into a csv file :</a:t>
            </a:r>
            <a:endParaRPr/>
          </a:p>
        </p:txBody>
      </p:sp>
      <p:pic>
        <p:nvPicPr>
          <p:cNvPr id="169" name="Google Shape;16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238" y="1432324"/>
            <a:ext cx="7645526" cy="26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828741" y="813349"/>
            <a:ext cx="7486500" cy="46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DATA PREPROCESSING</a:t>
            </a:r>
            <a:endParaRPr/>
          </a:p>
        </p:txBody>
      </p:sp>
      <p:pic>
        <p:nvPicPr>
          <p:cNvPr id="175" name="Google Shape;175;p31"/>
          <p:cNvPicPr preferRelativeResize="0"/>
          <p:nvPr/>
        </p:nvPicPr>
        <p:blipFill rotWithShape="1">
          <a:blip r:embed="rId3">
            <a:alphaModFix/>
          </a:blip>
          <a:srcRect b="0" l="1758" r="0" t="0"/>
          <a:stretch/>
        </p:blipFill>
        <p:spPr>
          <a:xfrm>
            <a:off x="1322025" y="2158425"/>
            <a:ext cx="4521344" cy="119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783850" y="528154"/>
            <a:ext cx="7680600" cy="565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DATA CLEANING</a:t>
            </a:r>
            <a:endParaRPr sz="1900"/>
          </a:p>
        </p:txBody>
      </p:sp>
      <p:sp>
        <p:nvSpPr>
          <p:cNvPr id="181" name="Google Shape;181;p32"/>
          <p:cNvSpPr txBox="1"/>
          <p:nvPr>
            <p:ph idx="1" type="body"/>
          </p:nvPr>
        </p:nvSpPr>
        <p:spPr>
          <a:xfrm>
            <a:off x="486238" y="1337050"/>
            <a:ext cx="7680600" cy="254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Next objective is to clean the data viz. removing unwanted data that would decrease the accuracy of our model.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Used the </a:t>
            </a:r>
            <a:r>
              <a:rPr b="1" lang="en"/>
              <a:t>.correct</a:t>
            </a:r>
            <a:r>
              <a:rPr lang="en"/>
              <a:t> attribute of TextBlob to get rid of the spelling mistakes.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•"/>
            </a:pPr>
            <a:r>
              <a:rPr lang="en"/>
              <a:t>Executed during data collection</a:t>
            </a:r>
            <a:endParaRPr/>
          </a:p>
        </p:txBody>
      </p:sp>
      <p:pic>
        <p:nvPicPr>
          <p:cNvPr id="182" name="Google Shape;182;p32"/>
          <p:cNvPicPr preferRelativeResize="0"/>
          <p:nvPr/>
        </p:nvPicPr>
        <p:blipFill rotWithShape="1">
          <a:blip r:embed="rId3">
            <a:alphaModFix/>
          </a:blip>
          <a:srcRect b="0" l="0" r="-694" t="0"/>
          <a:stretch/>
        </p:blipFill>
        <p:spPr>
          <a:xfrm>
            <a:off x="912750" y="3885250"/>
            <a:ext cx="6992925" cy="30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375" y="1316425"/>
            <a:ext cx="8153400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radientRiseVTI">
  <a:themeElements>
    <a:clrScheme name="AnalogousFromDarkSeedLeftStep">
      <a:dk1>
        <a:srgbClr val="000000"/>
      </a:dk1>
      <a:lt1>
        <a:srgbClr val="FFFFFF"/>
      </a:lt1>
      <a:dk2>
        <a:srgbClr val="412D24"/>
      </a:dk2>
      <a:lt2>
        <a:srgbClr val="E8E2E8"/>
      </a:lt2>
      <a:accent1>
        <a:srgbClr val="23B921"/>
      </a:accent1>
      <a:accent2>
        <a:srgbClr val="5AB514"/>
      </a:accent2>
      <a:accent3>
        <a:srgbClr val="95AA1E"/>
      </a:accent3>
      <a:accent4>
        <a:srgbClr val="CB9A16"/>
      </a:accent4>
      <a:accent5>
        <a:srgbClr val="E76529"/>
      </a:accent5>
      <a:accent6>
        <a:srgbClr val="D5172A"/>
      </a:accent6>
      <a:hlink>
        <a:srgbClr val="B1743B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