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 LT Pro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 LT Pro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 LT Pro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 LT Pro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 LT Pro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 LT Pro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 LT Pro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 LT Pro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 LT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2E5"/>
          </a:solidFill>
        </a:fill>
      </a:tcStyle>
    </a:wholeTbl>
    <a:band2H>
      <a:tcTxStyle/>
      <a:tcStyle>
        <a:tcBdr/>
        <a:fill>
          <a:solidFill>
            <a:srgbClr val="E7EA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EEB"/>
          </a:solidFill>
        </a:fill>
      </a:tcStyle>
    </a:wholeTbl>
    <a:band2H>
      <a:tcTxStyle/>
      <a:tcStyle>
        <a:tcBdr/>
        <a:fill>
          <a:solidFill>
            <a:srgbClr val="E8E8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5D9CC"/>
          </a:solidFill>
        </a:fill>
      </a:tcStyle>
    </a:wholeTbl>
    <a:band2H>
      <a:tcTxStyle/>
      <a:tcStyle>
        <a:tcBdr/>
        <a:fill>
          <a:solidFill>
            <a:srgbClr val="F3ED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50"/>
  </p:normalViewPr>
  <p:slideViewPr>
    <p:cSldViewPr snapToGrid="0" snapToObjects="1">
      <p:cViewPr varScale="1">
        <p:scale>
          <a:sx n="115" d="100"/>
          <a:sy n="115" d="100"/>
        </p:scale>
        <p:origin x="23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latinLnBrk="0">
      <a:defRPr sz="1200">
        <a:solidFill>
          <a:srgbClr val="FFFFFF"/>
        </a:solidFill>
        <a:latin typeface="+mn-lt"/>
        <a:ea typeface="+mn-ea"/>
        <a:cs typeface="+mn-cs"/>
        <a:sym typeface="Avenir Next LT Pro"/>
      </a:defRPr>
    </a:lvl1pPr>
    <a:lvl2pPr indent="228600" latinLnBrk="0">
      <a:defRPr sz="1200">
        <a:solidFill>
          <a:srgbClr val="FFFFFF"/>
        </a:solidFill>
        <a:latin typeface="+mn-lt"/>
        <a:ea typeface="+mn-ea"/>
        <a:cs typeface="+mn-cs"/>
        <a:sym typeface="Avenir Next LT Pro"/>
      </a:defRPr>
    </a:lvl2pPr>
    <a:lvl3pPr indent="457200" latinLnBrk="0">
      <a:defRPr sz="1200">
        <a:solidFill>
          <a:srgbClr val="FFFFFF"/>
        </a:solidFill>
        <a:latin typeface="+mn-lt"/>
        <a:ea typeface="+mn-ea"/>
        <a:cs typeface="+mn-cs"/>
        <a:sym typeface="Avenir Next LT Pro"/>
      </a:defRPr>
    </a:lvl3pPr>
    <a:lvl4pPr indent="685800" latinLnBrk="0">
      <a:defRPr sz="1200">
        <a:solidFill>
          <a:srgbClr val="FFFFFF"/>
        </a:solidFill>
        <a:latin typeface="+mn-lt"/>
        <a:ea typeface="+mn-ea"/>
        <a:cs typeface="+mn-cs"/>
        <a:sym typeface="Avenir Next LT Pro"/>
      </a:defRPr>
    </a:lvl4pPr>
    <a:lvl5pPr indent="914400" latinLnBrk="0">
      <a:defRPr sz="1200">
        <a:solidFill>
          <a:srgbClr val="FFFFFF"/>
        </a:solidFill>
        <a:latin typeface="+mn-lt"/>
        <a:ea typeface="+mn-ea"/>
        <a:cs typeface="+mn-cs"/>
        <a:sym typeface="Avenir Next LT Pro"/>
      </a:defRPr>
    </a:lvl5pPr>
    <a:lvl6pPr indent="1143000" latinLnBrk="0">
      <a:defRPr sz="1200">
        <a:solidFill>
          <a:srgbClr val="FFFFFF"/>
        </a:solidFill>
        <a:latin typeface="+mn-lt"/>
        <a:ea typeface="+mn-ea"/>
        <a:cs typeface="+mn-cs"/>
        <a:sym typeface="Avenir Next LT Pro"/>
      </a:defRPr>
    </a:lvl6pPr>
    <a:lvl7pPr indent="1371600" latinLnBrk="0">
      <a:defRPr sz="1200">
        <a:solidFill>
          <a:srgbClr val="FFFFFF"/>
        </a:solidFill>
        <a:latin typeface="+mn-lt"/>
        <a:ea typeface="+mn-ea"/>
        <a:cs typeface="+mn-cs"/>
        <a:sym typeface="Avenir Next LT Pro"/>
      </a:defRPr>
    </a:lvl7pPr>
    <a:lvl8pPr indent="1600200" latinLnBrk="0">
      <a:defRPr sz="1200">
        <a:solidFill>
          <a:srgbClr val="FFFFFF"/>
        </a:solidFill>
        <a:latin typeface="+mn-lt"/>
        <a:ea typeface="+mn-ea"/>
        <a:cs typeface="+mn-cs"/>
        <a:sym typeface="Avenir Next LT Pro"/>
      </a:defRPr>
    </a:lvl8pPr>
    <a:lvl9pPr indent="1828800" latinLnBrk="0">
      <a:defRPr sz="1200">
        <a:solidFill>
          <a:srgbClr val="FFFFFF"/>
        </a:solidFill>
        <a:latin typeface="+mn-lt"/>
        <a:ea typeface="+mn-ea"/>
        <a:cs typeface="+mn-cs"/>
        <a:sym typeface="Avenir Next LT Pro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584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93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2640013" y="484479"/>
            <a:ext cx="6911975" cy="2954655"/>
          </a:xfrm>
          <a:prstGeom prst="rect">
            <a:avLst/>
          </a:prstGeom>
        </p:spPr>
        <p:txBody>
          <a:bodyPr anchor="b"/>
          <a:lstStyle>
            <a:lvl1pPr algn="ctr">
              <a:defRPr sz="5600" spc="-100"/>
            </a:lvl1pPr>
          </a:lstStyle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40013" y="3799132"/>
            <a:ext cx="6911975" cy="1969842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800" spc="20"/>
            </a:lvl1pPr>
            <a:lvl2pPr marL="0" indent="457200" algn="ctr">
              <a:buClrTx/>
              <a:buSzTx/>
              <a:buFontTx/>
              <a:buNone/>
              <a:defRPr sz="2800" spc="20"/>
            </a:lvl2pPr>
            <a:lvl3pPr marL="0" indent="914400" algn="ctr">
              <a:buClrTx/>
              <a:buSzTx/>
              <a:buFontTx/>
              <a:buNone/>
              <a:defRPr sz="2800" spc="20"/>
            </a:lvl3pPr>
            <a:lvl4pPr marL="0" indent="1371600" algn="ctr">
              <a:buClrTx/>
              <a:buSzTx/>
              <a:buFontTx/>
              <a:buNone/>
              <a:defRPr sz="2800" spc="20"/>
            </a:lvl4pPr>
            <a:lvl5pPr marL="0" indent="1828800" algn="ctr">
              <a:buClrTx/>
              <a:buSzTx/>
              <a:buFontTx/>
              <a:buNone/>
              <a:defRPr sz="2800" spc="2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xfrm>
            <a:off x="719999" y="2541600"/>
            <a:ext cx="10728326" cy="322737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719999" y="619199"/>
            <a:ext cx="10728327" cy="2879726"/>
          </a:xfrm>
          <a:prstGeom prst="rect">
            <a:avLst/>
          </a:prstGeom>
        </p:spPr>
        <p:txBody>
          <a:bodyPr anchor="b"/>
          <a:lstStyle>
            <a:lvl1pPr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19909" y="3858924"/>
            <a:ext cx="10728327" cy="1919077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800" spc="20">
                <a:solidFill>
                  <a:srgbClr val="FFFFFF">
                    <a:alpha val="60000"/>
                  </a:srgbClr>
                </a:solidFill>
              </a:defRPr>
            </a:lvl1pPr>
            <a:lvl2pPr marL="0" indent="457200">
              <a:buClrTx/>
              <a:buSzTx/>
              <a:buFontTx/>
              <a:buNone/>
              <a:defRPr sz="2800" spc="20">
                <a:solidFill>
                  <a:srgbClr val="FFFFFF">
                    <a:alpha val="60000"/>
                  </a:srgbClr>
                </a:solidFill>
              </a:defRPr>
            </a:lvl2pPr>
            <a:lvl3pPr marL="0" indent="914400">
              <a:buClrTx/>
              <a:buSzTx/>
              <a:buFontTx/>
              <a:buNone/>
              <a:defRPr sz="2800" spc="20">
                <a:solidFill>
                  <a:srgbClr val="FFFFFF">
                    <a:alpha val="60000"/>
                  </a:srgbClr>
                </a:solidFill>
              </a:defRPr>
            </a:lvl3pPr>
            <a:lvl4pPr marL="0" indent="1371600">
              <a:buClrTx/>
              <a:buSzTx/>
              <a:buFontTx/>
              <a:buNone/>
              <a:defRPr sz="2800" spc="20">
                <a:solidFill>
                  <a:srgbClr val="FFFFFF">
                    <a:alpha val="60000"/>
                  </a:srgbClr>
                </a:solidFill>
              </a:defRPr>
            </a:lvl4pPr>
            <a:lvl5pPr marL="0" indent="1828800">
              <a:buClrTx/>
              <a:buSzTx/>
              <a:buFontTx/>
              <a:buNone/>
              <a:defRPr sz="2800" spc="20">
                <a:solidFill>
                  <a:srgbClr val="FFFFFF">
                    <a:alpha val="60000"/>
                  </a:srgbClr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9999" y="2541600"/>
            <a:ext cx="5003801" cy="323457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719999" y="619199"/>
            <a:ext cx="10728326" cy="67300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9999" y="1840697"/>
            <a:ext cx="5015640" cy="565797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1600" cap="all" spc="2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FontTx/>
              <a:buNone/>
              <a:defRPr sz="1600" cap="all" spc="2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FontTx/>
              <a:buNone/>
              <a:defRPr sz="1600" cap="all" spc="2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FontTx/>
              <a:buNone/>
              <a:defRPr sz="1600" cap="all" spc="2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FontTx/>
              <a:buNone/>
              <a:defRPr sz="1600" cap="all" spc="2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458399" y="1840697"/>
            <a:ext cx="5015640" cy="565797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1600" cap="all" spc="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719999" y="619199"/>
            <a:ext cx="3107465" cy="147733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idx="1"/>
          </p:nvPr>
        </p:nvSpPr>
        <p:spPr>
          <a:xfrm>
            <a:off x="4548187" y="584661"/>
            <a:ext cx="6911976" cy="518431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4800" spc="20"/>
            </a:lvl1pPr>
            <a:lvl2pPr marL="1554479" indent="-1097279">
              <a:lnSpc>
                <a:spcPct val="100000"/>
              </a:lnSpc>
              <a:buClrTx/>
              <a:buFontTx/>
              <a:defRPr sz="4800" spc="20"/>
            </a:lvl2pPr>
            <a:lvl3pPr marL="1737360" indent="-822960">
              <a:lnSpc>
                <a:spcPct val="100000"/>
              </a:lnSpc>
              <a:buClrTx/>
              <a:buFontTx/>
              <a:defRPr sz="4800" spc="20"/>
            </a:lvl3pPr>
            <a:lvl4pPr marL="2194560" indent="-822960">
              <a:lnSpc>
                <a:spcPct val="100000"/>
              </a:lnSpc>
              <a:buClrTx/>
              <a:buFontTx/>
              <a:defRPr sz="4800" spc="20"/>
            </a:lvl4pPr>
            <a:lvl5pPr marL="2651760" indent="-822960">
              <a:lnSpc>
                <a:spcPct val="100000"/>
              </a:lnSpc>
              <a:buClrTx/>
              <a:buFontTx/>
              <a:defRPr sz="4800" spc="2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719999" y="2541600"/>
            <a:ext cx="3107465" cy="3231838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pc="0"/>
            </a:pPr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>
            <a:spLocks noGrp="1"/>
          </p:cNvSpPr>
          <p:nvPr>
            <p:ph type="title"/>
          </p:nvPr>
        </p:nvSpPr>
        <p:spPr>
          <a:xfrm>
            <a:off x="719999" y="619199"/>
            <a:ext cx="3095627" cy="14760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t>Title Text</a:t>
            </a:r>
          </a:p>
        </p:txBody>
      </p:sp>
      <p:sp>
        <p:nvSpPr>
          <p:cNvPr id="84" name="Picture Placeholder 2"/>
          <p:cNvSpPr>
            <a:spLocks noGrp="1"/>
          </p:cNvSpPr>
          <p:nvPr>
            <p:ph type="pic" idx="21"/>
          </p:nvPr>
        </p:nvSpPr>
        <p:spPr>
          <a:xfrm>
            <a:off x="4548187" y="728664"/>
            <a:ext cx="6923814" cy="50403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9999" y="2541600"/>
            <a:ext cx="3095626" cy="32328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  <a:lvl2pPr marL="0" indent="457200">
              <a:buClrTx/>
              <a:buSzTx/>
              <a:buFontTx/>
              <a:buNone/>
            </a:lvl2pPr>
            <a:lvl3pPr marL="0" indent="914400">
              <a:buClrTx/>
              <a:buSzTx/>
              <a:buFontTx/>
              <a:buNone/>
            </a:lvl3pPr>
            <a:lvl4pPr marL="0" indent="1371600">
              <a:buClrTx/>
              <a:buSzTx/>
              <a:buFontTx/>
              <a:buNone/>
            </a:lvl4pPr>
            <a:lvl5pPr marL="0" indent="182880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3F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719999" y="619199"/>
            <a:ext cx="10728323" cy="1477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72867" y="6409100"/>
            <a:ext cx="187296" cy="1778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lnSpc>
                <a:spcPct val="120000"/>
              </a:lnSpc>
              <a:defRPr sz="1200" spc="2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Sagona Book"/>
          <a:ea typeface="Sagona Book"/>
          <a:cs typeface="Sagona Book"/>
          <a:sym typeface="Sagona Book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Sagona Book"/>
          <a:ea typeface="Sagona Book"/>
          <a:cs typeface="Sagona Book"/>
          <a:sym typeface="Sagona Book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Sagona Book"/>
          <a:ea typeface="Sagona Book"/>
          <a:cs typeface="Sagona Book"/>
          <a:sym typeface="Sagona Book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Sagona Book"/>
          <a:ea typeface="Sagona Book"/>
          <a:cs typeface="Sagona Book"/>
          <a:sym typeface="Sagona Book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Sagona Book"/>
          <a:ea typeface="Sagona Book"/>
          <a:cs typeface="Sagona Book"/>
          <a:sym typeface="Sagona Book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Sagona Book"/>
          <a:ea typeface="Sagona Book"/>
          <a:cs typeface="Sagona Book"/>
          <a:sym typeface="Sagona Book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Sagona Book"/>
          <a:ea typeface="Sagona Book"/>
          <a:cs typeface="Sagona Book"/>
          <a:sym typeface="Sagona Book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Sagona Book"/>
          <a:ea typeface="Sagona Book"/>
          <a:cs typeface="Sagona Book"/>
          <a:sym typeface="Sagona Book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Sagona Book"/>
          <a:ea typeface="Sagona Book"/>
          <a:cs typeface="Sagona Book"/>
          <a:sym typeface="Sagona Book"/>
        </a:defRPr>
      </a:lvl9pPr>
    </p:titleStyle>
    <p:bodyStyle>
      <a:lvl1pPr marL="2286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4"/>
        </a:buClr>
        <a:buSzPct val="100000"/>
        <a:buFont typeface="Helvetica"/>
        <a:buChar char="•"/>
        <a:tabLst/>
        <a:defRPr sz="2000" b="0" i="0" u="none" strike="noStrike" cap="none" spc="19" baseline="0">
          <a:solidFill>
            <a:srgbClr val="FFFFFF">
              <a:alpha val="58000"/>
            </a:srgbClr>
          </a:solidFill>
          <a:uFillTx/>
          <a:latin typeface="+mn-lt"/>
          <a:ea typeface="+mn-ea"/>
          <a:cs typeface="+mn-cs"/>
          <a:sym typeface="Avenir Next LT Pro"/>
        </a:defRPr>
      </a:lvl1pPr>
      <a:lvl2pPr marL="6858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4"/>
        </a:buClr>
        <a:buSzPct val="100000"/>
        <a:buFont typeface="Helvetica"/>
        <a:buChar char="•"/>
        <a:tabLst/>
        <a:defRPr sz="2000" b="0" i="0" u="none" strike="noStrike" cap="none" spc="19" baseline="0">
          <a:solidFill>
            <a:srgbClr val="FFFFFF">
              <a:alpha val="58000"/>
            </a:srgbClr>
          </a:solidFill>
          <a:uFillTx/>
          <a:latin typeface="+mn-lt"/>
          <a:ea typeface="+mn-ea"/>
          <a:cs typeface="+mn-cs"/>
          <a:sym typeface="Avenir Next LT Pro"/>
        </a:defRPr>
      </a:lvl2pPr>
      <a:lvl3pPr marL="11430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4"/>
        </a:buClr>
        <a:buSzPct val="100000"/>
        <a:buFont typeface="Helvetica"/>
        <a:buChar char="•"/>
        <a:tabLst/>
        <a:defRPr sz="2000" b="0" i="0" u="none" strike="noStrike" cap="none" spc="19" baseline="0">
          <a:solidFill>
            <a:srgbClr val="FFFFFF">
              <a:alpha val="58000"/>
            </a:srgbClr>
          </a:solidFill>
          <a:uFillTx/>
          <a:latin typeface="+mn-lt"/>
          <a:ea typeface="+mn-ea"/>
          <a:cs typeface="+mn-cs"/>
          <a:sym typeface="Avenir Next LT Pro"/>
        </a:defRPr>
      </a:lvl3pPr>
      <a:lvl4pPr marL="16002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4"/>
        </a:buClr>
        <a:buSzPct val="100000"/>
        <a:buFont typeface="Helvetica"/>
        <a:buChar char="•"/>
        <a:tabLst/>
        <a:defRPr sz="2000" b="0" i="0" u="none" strike="noStrike" cap="none" spc="19" baseline="0">
          <a:solidFill>
            <a:srgbClr val="FFFFFF">
              <a:alpha val="58000"/>
            </a:srgbClr>
          </a:solidFill>
          <a:uFillTx/>
          <a:latin typeface="+mn-lt"/>
          <a:ea typeface="+mn-ea"/>
          <a:cs typeface="+mn-cs"/>
          <a:sym typeface="Avenir Next LT Pro"/>
        </a:defRPr>
      </a:lvl4pPr>
      <a:lvl5pPr marL="20574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4"/>
        </a:buClr>
        <a:buSzPct val="100000"/>
        <a:buFont typeface="Helvetica"/>
        <a:buChar char="•"/>
        <a:tabLst/>
        <a:defRPr sz="2000" b="0" i="0" u="none" strike="noStrike" cap="none" spc="19" baseline="0">
          <a:solidFill>
            <a:srgbClr val="FFFFFF">
              <a:alpha val="58000"/>
            </a:srgbClr>
          </a:solidFill>
          <a:uFillTx/>
          <a:latin typeface="+mn-lt"/>
          <a:ea typeface="+mn-ea"/>
          <a:cs typeface="+mn-cs"/>
          <a:sym typeface="Avenir Next LT Pro"/>
        </a:defRPr>
      </a:lvl5pPr>
      <a:lvl6pPr marL="2540000" marR="0" indent="-254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4"/>
        </a:buClr>
        <a:buSzPct val="100000"/>
        <a:buFont typeface="Helvetica"/>
        <a:buChar char="•"/>
        <a:tabLst/>
        <a:defRPr sz="2000" b="0" i="0" u="none" strike="noStrike" cap="none" spc="19" baseline="0">
          <a:solidFill>
            <a:srgbClr val="FFFFFF">
              <a:alpha val="58000"/>
            </a:srgbClr>
          </a:solidFill>
          <a:uFillTx/>
          <a:latin typeface="+mn-lt"/>
          <a:ea typeface="+mn-ea"/>
          <a:cs typeface="+mn-cs"/>
          <a:sym typeface="Avenir Next LT Pro"/>
        </a:defRPr>
      </a:lvl6pPr>
      <a:lvl7pPr marL="2997200" marR="0" indent="-254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4"/>
        </a:buClr>
        <a:buSzPct val="100000"/>
        <a:buFont typeface="Helvetica"/>
        <a:buChar char="•"/>
        <a:tabLst/>
        <a:defRPr sz="2000" b="0" i="0" u="none" strike="noStrike" cap="none" spc="19" baseline="0">
          <a:solidFill>
            <a:srgbClr val="FFFFFF">
              <a:alpha val="58000"/>
            </a:srgbClr>
          </a:solidFill>
          <a:uFillTx/>
          <a:latin typeface="+mn-lt"/>
          <a:ea typeface="+mn-ea"/>
          <a:cs typeface="+mn-cs"/>
          <a:sym typeface="Avenir Next LT Pro"/>
        </a:defRPr>
      </a:lvl7pPr>
      <a:lvl8pPr marL="3454400" marR="0" indent="-254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4"/>
        </a:buClr>
        <a:buSzPct val="100000"/>
        <a:buFont typeface="Helvetica"/>
        <a:buChar char="•"/>
        <a:tabLst/>
        <a:defRPr sz="2000" b="0" i="0" u="none" strike="noStrike" cap="none" spc="19" baseline="0">
          <a:solidFill>
            <a:srgbClr val="FFFFFF">
              <a:alpha val="58000"/>
            </a:srgbClr>
          </a:solidFill>
          <a:uFillTx/>
          <a:latin typeface="+mn-lt"/>
          <a:ea typeface="+mn-ea"/>
          <a:cs typeface="+mn-cs"/>
          <a:sym typeface="Avenir Next LT Pro"/>
        </a:defRPr>
      </a:lvl8pPr>
      <a:lvl9pPr marL="3911600" marR="0" indent="-254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4"/>
        </a:buClr>
        <a:buSzPct val="100000"/>
        <a:buFont typeface="Helvetica"/>
        <a:buChar char="•"/>
        <a:tabLst/>
        <a:defRPr sz="2000" b="0" i="0" u="none" strike="noStrike" cap="none" spc="19" baseline="0">
          <a:solidFill>
            <a:srgbClr val="FFFFFF">
              <a:alpha val="58000"/>
            </a:srgbClr>
          </a:solidFill>
          <a:uFillTx/>
          <a:latin typeface="+mn-lt"/>
          <a:ea typeface="+mn-ea"/>
          <a:cs typeface="+mn-cs"/>
          <a:sym typeface="Avenir Next LT Pro"/>
        </a:defRPr>
      </a:lvl9pPr>
    </p:bodyStyle>
    <p:otherStyle>
      <a:lvl1pPr marL="0" marR="0" indent="0" algn="r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2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1pPr>
      <a:lvl2pPr marL="0" marR="0" indent="457200" algn="r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2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2pPr>
      <a:lvl3pPr marL="0" marR="0" indent="914400" algn="r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2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3pPr>
      <a:lvl4pPr marL="0" marR="0" indent="1371600" algn="r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2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4pPr>
      <a:lvl5pPr marL="0" marR="0" indent="1828800" algn="r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2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5pPr>
      <a:lvl6pPr marL="0" marR="0" indent="2286000" algn="r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2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6pPr>
      <a:lvl7pPr marL="0" marR="0" indent="2743200" algn="r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2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7pPr>
      <a:lvl8pPr marL="0" marR="0" indent="3200400" algn="r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2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8pPr>
      <a:lvl9pPr marL="0" marR="0" indent="3657600" algn="r" defTabSz="9144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2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mjs.com/package/mongoose" TargetMode="External"/><Relationship Id="rId3" Type="http://schemas.openxmlformats.org/officeDocument/2006/relationships/hyperlink" Target="https://reactjs.org/" TargetMode="External"/><Relationship Id="rId7" Type="http://schemas.openxmlformats.org/officeDocument/2006/relationships/hyperlink" Target="https://jwt.io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pmjs.com/" TargetMode="External"/><Relationship Id="rId5" Type="http://schemas.openxmlformats.org/officeDocument/2006/relationships/hyperlink" Target="https://www.mongodb.com/" TargetMode="External"/><Relationship Id="rId4" Type="http://schemas.openxmlformats.org/officeDocument/2006/relationships/hyperlink" Target="https://expressjs.com/" TargetMode="External"/><Relationship Id="rId9" Type="http://schemas.openxmlformats.org/officeDocument/2006/relationships/hyperlink" Target="https://developer.mozilla.org/en-US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7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C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6" name="Rectangle 73"/>
          <p:cNvSpPr/>
          <p:nvPr/>
        </p:nvSpPr>
        <p:spPr>
          <a:xfrm>
            <a:off x="0" y="271596"/>
            <a:ext cx="12192000" cy="6858000"/>
          </a:xfrm>
          <a:prstGeom prst="rect">
            <a:avLst/>
          </a:prstGeom>
          <a:solidFill>
            <a:srgbClr val="313F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7" name="Title 1"/>
          <p:cNvSpPr txBox="1">
            <a:spLocks noGrp="1"/>
          </p:cNvSpPr>
          <p:nvPr>
            <p:ph type="ctrTitle"/>
          </p:nvPr>
        </p:nvSpPr>
        <p:spPr>
          <a:xfrm>
            <a:off x="5773253" y="271596"/>
            <a:ext cx="6418747" cy="1023075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INFO-6150  Final  Project</a:t>
            </a:r>
          </a:p>
        </p:txBody>
      </p:sp>
      <p:sp>
        <p:nvSpPr>
          <p:cNvPr id="98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6276799" y="5084956"/>
            <a:ext cx="5015639" cy="161371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indent="-228600">
              <a:lnSpc>
                <a:spcPct val="88000"/>
              </a:lnSpc>
              <a:buClr>
                <a:schemeClr val="accent4"/>
              </a:buClr>
              <a:buSzPct val="100000"/>
              <a:buFont typeface="Helvetica"/>
              <a:buChar char="•"/>
              <a:defRPr sz="1800" spc="0">
                <a:solidFill>
                  <a:srgbClr val="D4D0C8"/>
                </a:solidFill>
              </a:defRPr>
            </a:pPr>
            <a:r>
              <a:rPr lang="en-US" dirty="0" err="1"/>
              <a:t>Shriya</a:t>
            </a:r>
            <a:r>
              <a:rPr lang="en-US" dirty="0"/>
              <a:t> </a:t>
            </a:r>
            <a:r>
              <a:rPr lang="en-US" dirty="0" err="1"/>
              <a:t>Dikshith</a:t>
            </a:r>
            <a:r>
              <a:rPr lang="en-US" dirty="0"/>
              <a:t> </a:t>
            </a:r>
            <a:r>
              <a:rPr dirty="0"/>
              <a:t>- </a:t>
            </a:r>
            <a:r>
              <a:rPr lang="en-US" dirty="0"/>
              <a:t>002921535</a:t>
            </a:r>
            <a:endParaRPr sz="2300" spc="20" dirty="0"/>
          </a:p>
          <a:p>
            <a:pPr indent="-228600">
              <a:lnSpc>
                <a:spcPct val="88000"/>
              </a:lnSpc>
              <a:buClr>
                <a:schemeClr val="accent4"/>
              </a:buClr>
              <a:buSzPct val="100000"/>
              <a:buFont typeface="Helvetica"/>
              <a:buChar char="•"/>
              <a:defRPr sz="1800" spc="0">
                <a:solidFill>
                  <a:srgbClr val="D4D0C8"/>
                </a:solidFill>
              </a:defRPr>
            </a:pPr>
            <a:r>
              <a:rPr lang="en-US" dirty="0" err="1"/>
              <a:t>Sanket</a:t>
            </a:r>
            <a:r>
              <a:rPr lang="en-US" dirty="0"/>
              <a:t> </a:t>
            </a:r>
            <a:r>
              <a:rPr lang="en-US" dirty="0" err="1"/>
              <a:t>Khadke</a:t>
            </a:r>
            <a:r>
              <a:rPr dirty="0"/>
              <a:t>-</a:t>
            </a:r>
            <a:r>
              <a:rPr lang="en-US" dirty="0"/>
              <a:t> 002968050</a:t>
            </a:r>
            <a:endParaRPr sz="2300" spc="20" dirty="0"/>
          </a:p>
          <a:p>
            <a:pPr indent="-228600">
              <a:lnSpc>
                <a:spcPct val="88000"/>
              </a:lnSpc>
              <a:buClr>
                <a:schemeClr val="accent4"/>
              </a:buClr>
              <a:buSzPct val="100000"/>
              <a:buFont typeface="Helvetica"/>
              <a:buChar char="•"/>
              <a:defRPr sz="1800" spc="0">
                <a:solidFill>
                  <a:srgbClr val="D4D0C8"/>
                </a:solidFill>
              </a:defRPr>
            </a:pPr>
            <a:r>
              <a:rPr lang="en-US" dirty="0"/>
              <a:t>Shreya</a:t>
            </a:r>
            <a:r>
              <a:rPr dirty="0"/>
              <a:t> </a:t>
            </a:r>
            <a:r>
              <a:rPr lang="en-US" dirty="0" err="1"/>
              <a:t>Gosrani</a:t>
            </a:r>
            <a:r>
              <a:rPr dirty="0"/>
              <a:t> -</a:t>
            </a:r>
            <a:r>
              <a:rPr lang="en-US" dirty="0"/>
              <a:t> 002924191</a:t>
            </a:r>
            <a:endParaRPr sz="2300" spc="20" dirty="0"/>
          </a:p>
          <a:p>
            <a:pPr indent="-228600">
              <a:lnSpc>
                <a:spcPct val="88000"/>
              </a:lnSpc>
              <a:buClr>
                <a:schemeClr val="accent4"/>
              </a:buClr>
              <a:buSzPct val="100000"/>
              <a:buFont typeface="Helvetica"/>
              <a:buChar char="•"/>
              <a:defRPr sz="1800" spc="0">
                <a:solidFill>
                  <a:srgbClr val="D4D0C8"/>
                </a:solidFill>
              </a:defRPr>
            </a:pPr>
            <a:r>
              <a:rPr lang="en-US" dirty="0"/>
              <a:t>Harshita - 002106349</a:t>
            </a:r>
          </a:p>
          <a:p>
            <a:pPr indent="-228600">
              <a:lnSpc>
                <a:spcPct val="88000"/>
              </a:lnSpc>
              <a:buClr>
                <a:schemeClr val="accent4"/>
              </a:buClr>
              <a:buSzPct val="100000"/>
              <a:buFont typeface="Helvetica"/>
              <a:buChar char="•"/>
              <a:defRPr sz="1800" spc="0">
                <a:solidFill>
                  <a:srgbClr val="D4D0C8"/>
                </a:solidFill>
              </a:defRPr>
            </a:pPr>
            <a:r>
              <a:rPr lang="en-US" dirty="0"/>
              <a:t>Ayushi Patel</a:t>
            </a:r>
            <a:r>
              <a:rPr dirty="0"/>
              <a:t>-</a:t>
            </a:r>
            <a:r>
              <a:rPr lang="en-US" dirty="0"/>
              <a:t> 002925618</a:t>
            </a:r>
            <a:endParaRPr dirty="0"/>
          </a:p>
        </p:txBody>
      </p:sp>
      <p:sp>
        <p:nvSpPr>
          <p:cNvPr id="99" name="Freeform: Shape 75"/>
          <p:cNvSpPr/>
          <p:nvPr/>
        </p:nvSpPr>
        <p:spPr>
          <a:xfrm rot="5400000">
            <a:off x="-542375" y="542375"/>
            <a:ext cx="6858001" cy="5773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03" extrusionOk="0">
                <a:moveTo>
                  <a:pt x="0" y="21503"/>
                </a:moveTo>
                <a:lnTo>
                  <a:pt x="0" y="162"/>
                </a:lnTo>
                <a:lnTo>
                  <a:pt x="840" y="164"/>
                </a:lnTo>
                <a:cubicBezTo>
                  <a:pt x="3726" y="167"/>
                  <a:pt x="6347" y="158"/>
                  <a:pt x="7545" y="79"/>
                </a:cubicBezTo>
                <a:cubicBezTo>
                  <a:pt x="9542" y="-97"/>
                  <a:pt x="16323" y="57"/>
                  <a:pt x="21562" y="197"/>
                </a:cubicBezTo>
                <a:lnTo>
                  <a:pt x="21600" y="198"/>
                </a:lnTo>
                <a:lnTo>
                  <a:pt x="21600" y="21503"/>
                </a:lnTo>
                <a:close/>
              </a:path>
            </a:pathLst>
          </a:custGeom>
          <a:solidFill>
            <a:srgbClr val="222C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1" name="Title 1"/>
          <p:cNvSpPr txBox="1"/>
          <p:nvPr/>
        </p:nvSpPr>
        <p:spPr>
          <a:xfrm>
            <a:off x="6493252" y="2401592"/>
            <a:ext cx="5015639" cy="1023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rmAutofit/>
          </a:bodyPr>
          <a:lstStyle/>
          <a:p>
            <a:pPr algn="ctr">
              <a:defRPr sz="5600" spc="-100">
                <a:solidFill>
                  <a:srgbClr val="FFFFFF"/>
                </a:solidFill>
                <a:latin typeface="Sagona Book"/>
                <a:ea typeface="Sagona Book"/>
                <a:cs typeface="Sagona Book"/>
                <a:sym typeface="Sagona Book"/>
              </a:defRPr>
            </a:pPr>
            <a:r>
              <a:rPr lang="en-US" dirty="0"/>
              <a:t>Bistro Hotel</a:t>
            </a:r>
            <a:endParaRPr b="1" dirty="0"/>
          </a:p>
        </p:txBody>
      </p:sp>
      <p:pic>
        <p:nvPicPr>
          <p:cNvPr id="1026" name="Picture 2" descr="Rooftop Bar Stock Illustrations – 77 Rooftop Bar Stock Illustrations,  Vectors &amp; Clipart - Dreamstime">
            <a:extLst>
              <a:ext uri="{FF2B5EF4-FFF2-40B4-BE49-F238E27FC236}">
                <a16:creationId xmlns:a16="http://schemas.microsoft.com/office/drawing/2014/main" id="{B28D387E-6D09-65FE-3F5F-3821C0D5E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3" y="1467279"/>
            <a:ext cx="5622516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1"/>
          <p:cNvSpPr txBox="1">
            <a:spLocks noGrp="1"/>
          </p:cNvSpPr>
          <p:nvPr>
            <p:ph type="title"/>
          </p:nvPr>
        </p:nvSpPr>
        <p:spPr>
          <a:xfrm>
            <a:off x="81280" y="375359"/>
            <a:ext cx="10728322" cy="81336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Admin room management</a:t>
            </a:r>
            <a:endParaRPr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E0B404C5-4EC3-7E67-CB10-DC4D7E495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0" y="1060782"/>
            <a:ext cx="11217639" cy="542185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191680" y="407744"/>
            <a:ext cx="10728322" cy="68128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Admin Product Delivery</a:t>
            </a:r>
            <a:endParaRPr dirty="0"/>
          </a:p>
        </p:txBody>
      </p:sp>
      <p:pic>
        <p:nvPicPr>
          <p:cNvPr id="3" name="Picture 2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76245569-FBFA-0D45-0CCB-E379AC894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412"/>
            <a:ext cx="12192000" cy="5762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 txBox="1">
            <a:spLocks noGrp="1"/>
          </p:cNvSpPr>
          <p:nvPr>
            <p:ph type="title"/>
          </p:nvPr>
        </p:nvSpPr>
        <p:spPr>
          <a:xfrm>
            <a:off x="2440703" y="307965"/>
            <a:ext cx="5376002" cy="6508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/>
            </a:lvl1pPr>
          </a:lstStyle>
          <a:p>
            <a:r>
              <a:rPr lang="en-US" dirty="0"/>
              <a:t>Admin dining management </a:t>
            </a:r>
            <a:endParaRPr dirty="0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DA72469C-95AB-6C2A-3FBC-FAA6E57F7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33" y="1025555"/>
            <a:ext cx="10962807" cy="55244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C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69" name="Picture 4" descr="Picture 4"/>
          <p:cNvPicPr>
            <a:picLocks noChangeAspect="1"/>
          </p:cNvPicPr>
          <p:nvPr/>
        </p:nvPicPr>
        <p:blipFill>
          <a:blip r:embed="rId2"/>
          <a:srcRect l="27175" r="25535"/>
          <a:stretch>
            <a:fillRect/>
          </a:stretch>
        </p:blipFill>
        <p:spPr>
          <a:xfrm>
            <a:off x="7333306" y="10"/>
            <a:ext cx="4858545" cy="68579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91" y="0"/>
                </a:moveTo>
                <a:cubicBezTo>
                  <a:pt x="4361" y="1089"/>
                  <a:pt x="5747" y="3644"/>
                  <a:pt x="6128" y="6464"/>
                </a:cubicBezTo>
                <a:cubicBezTo>
                  <a:pt x="6508" y="9284"/>
                  <a:pt x="6651" y="12894"/>
                  <a:pt x="5636" y="15412"/>
                </a:cubicBezTo>
                <a:cubicBezTo>
                  <a:pt x="4620" y="17931"/>
                  <a:pt x="1622" y="20383"/>
                  <a:pt x="37" y="21574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91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70" name="Title 1"/>
          <p:cNvSpPr txBox="1">
            <a:spLocks noGrp="1"/>
          </p:cNvSpPr>
          <p:nvPr>
            <p:ph type="title"/>
          </p:nvPr>
        </p:nvSpPr>
        <p:spPr>
          <a:xfrm>
            <a:off x="719998" y="476959"/>
            <a:ext cx="3719920" cy="721922"/>
          </a:xfrm>
          <a:prstGeom prst="rect">
            <a:avLst/>
          </a:prstGeom>
        </p:spPr>
        <p:txBody>
          <a:bodyPr anchor="ctr"/>
          <a:lstStyle>
            <a:lvl1pPr>
              <a:defRPr sz="4500" b="1" spc="-100"/>
            </a:lvl1pPr>
          </a:lstStyle>
          <a:p>
            <a:r>
              <a:rPr dirty="0"/>
              <a:t>References</a:t>
            </a:r>
          </a:p>
        </p:txBody>
      </p:sp>
      <p:sp>
        <p:nvSpPr>
          <p:cNvPr id="171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719998" y="1845832"/>
            <a:ext cx="6923815" cy="3912042"/>
          </a:xfrm>
          <a:prstGeom prst="rect">
            <a:avLst/>
          </a:prstGeom>
        </p:spPr>
        <p:txBody>
          <a:bodyPr/>
          <a:lstStyle/>
          <a:p>
            <a:r>
              <a:rPr u="sng" dirty="0">
                <a:solidFill>
                  <a:schemeClr val="bg1">
                    <a:lumMod val="10000"/>
                    <a:lumOff val="90000"/>
                  </a:schemeClr>
                </a:solidFill>
                <a:uFill>
                  <a:solidFill>
                    <a:srgbClr val="A37C36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https://reactjs.org/</a:t>
            </a:r>
          </a:p>
          <a:p>
            <a:r>
              <a:rPr u="sng" dirty="0">
                <a:solidFill>
                  <a:schemeClr val="bg1">
                    <a:lumMod val="10000"/>
                    <a:lumOff val="90000"/>
                  </a:schemeClr>
                </a:solidFill>
                <a:uFill>
                  <a:solidFill>
                    <a:srgbClr val="A37C36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https://expressjs.com/</a:t>
            </a:r>
          </a:p>
          <a:p>
            <a:r>
              <a:rPr u="sng" dirty="0">
                <a:solidFill>
                  <a:schemeClr val="bg1">
                    <a:lumMod val="10000"/>
                    <a:lumOff val="90000"/>
                  </a:schemeClr>
                </a:solidFill>
                <a:uFill>
                  <a:solidFill>
                    <a:srgbClr val="A37C36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https://www.mongodb.com/</a:t>
            </a:r>
          </a:p>
          <a:p>
            <a:r>
              <a:rPr u="sng" dirty="0">
                <a:solidFill>
                  <a:schemeClr val="bg1">
                    <a:lumMod val="10000"/>
                    <a:lumOff val="90000"/>
                  </a:schemeClr>
                </a:solidFill>
                <a:uFill>
                  <a:solidFill>
                    <a:srgbClr val="A37C36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</a:t>
            </a:r>
          </a:p>
          <a:p>
            <a:r>
              <a:rPr u="sng" dirty="0">
                <a:solidFill>
                  <a:schemeClr val="bg1">
                    <a:lumMod val="10000"/>
                    <a:lumOff val="90000"/>
                  </a:schemeClr>
                </a:solidFill>
                <a:uFill>
                  <a:solidFill>
                    <a:srgbClr val="A37C36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https://jwt.io/</a:t>
            </a:r>
          </a:p>
          <a:p>
            <a:r>
              <a:rPr u="sng" dirty="0">
                <a:solidFill>
                  <a:schemeClr val="bg1">
                    <a:lumMod val="10000"/>
                    <a:lumOff val="90000"/>
                  </a:schemeClr>
                </a:solidFill>
                <a:uFill>
                  <a:solidFill>
                    <a:srgbClr val="A37C36"/>
                  </a:solidFill>
                </a:u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https://www.npmjs.com/package/mongoose</a:t>
            </a:r>
            <a:endParaRPr lang="en-US" u="sng" dirty="0">
              <a:solidFill>
                <a:schemeClr val="bg1">
                  <a:lumMod val="10000"/>
                  <a:lumOff val="90000"/>
                </a:schemeClr>
              </a:solidFill>
              <a:uFill>
                <a:solidFill>
                  <a:srgbClr val="A37C36"/>
                </a:solidFill>
              </a:uFill>
            </a:endParaRPr>
          </a:p>
          <a:p>
            <a:r>
              <a:rPr u="sng" dirty="0">
                <a:solidFill>
                  <a:schemeClr val="bg1">
                    <a:lumMod val="10000"/>
                    <a:lumOff val="90000"/>
                  </a:schemeClr>
                </a:solidFill>
                <a:uFill>
                  <a:solidFill>
                    <a:srgbClr val="A37C36"/>
                  </a:solidFill>
                </a:u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3F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4" name="Rectangle 4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C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5" name="Rectangle 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3F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6" name="Title 1"/>
          <p:cNvSpPr txBox="1">
            <a:spLocks noGrp="1"/>
          </p:cNvSpPr>
          <p:nvPr>
            <p:ph type="title"/>
          </p:nvPr>
        </p:nvSpPr>
        <p:spPr>
          <a:xfrm>
            <a:off x="653192" y="2336009"/>
            <a:ext cx="5015640" cy="1509001"/>
          </a:xfrm>
          <a:prstGeom prst="rect">
            <a:avLst/>
          </a:prstGeom>
        </p:spPr>
        <p:txBody>
          <a:bodyPr anchor="b"/>
          <a:lstStyle>
            <a:lvl1pPr algn="ctr">
              <a:defRPr sz="5600" spc="-100"/>
            </a:lvl1pPr>
          </a:lstStyle>
          <a:p>
            <a:r>
              <a:t>Thank you</a:t>
            </a:r>
          </a:p>
        </p:txBody>
      </p:sp>
      <p:sp>
        <p:nvSpPr>
          <p:cNvPr id="177" name="Freeform: Shape 49"/>
          <p:cNvSpPr/>
          <p:nvPr/>
        </p:nvSpPr>
        <p:spPr>
          <a:xfrm rot="16200000">
            <a:off x="5867334" y="533334"/>
            <a:ext cx="6858001" cy="5791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9" extrusionOk="0">
                <a:moveTo>
                  <a:pt x="21600" y="55"/>
                </a:moveTo>
                <a:lnTo>
                  <a:pt x="21600" y="21589"/>
                </a:lnTo>
                <a:lnTo>
                  <a:pt x="0" y="21589"/>
                </a:lnTo>
                <a:lnTo>
                  <a:pt x="0" y="0"/>
                </a:lnTo>
                <a:lnTo>
                  <a:pt x="459" y="5"/>
                </a:lnTo>
                <a:cubicBezTo>
                  <a:pt x="2793" y="55"/>
                  <a:pt x="7019" y="467"/>
                  <a:pt x="8224" y="182"/>
                </a:cubicBezTo>
                <a:cubicBezTo>
                  <a:pt x="9239" y="-11"/>
                  <a:pt x="15851" y="61"/>
                  <a:pt x="20923" y="56"/>
                </a:cubicBezTo>
                <a:close/>
              </a:path>
            </a:pathLst>
          </a:custGeom>
          <a:solidFill>
            <a:srgbClr val="222C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78" name="Google Shape;171;p22" descr="Google Shape;171;p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61" y="1329850"/>
            <a:ext cx="4284002" cy="41896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6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3F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" name="Rectangle 6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C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" name="Title 1"/>
          <p:cNvSpPr txBox="1">
            <a:spLocks noGrp="1"/>
          </p:cNvSpPr>
          <p:nvPr>
            <p:ph type="title"/>
          </p:nvPr>
        </p:nvSpPr>
        <p:spPr>
          <a:xfrm>
            <a:off x="647296" y="394879"/>
            <a:ext cx="3101745" cy="763361"/>
          </a:xfrm>
          <a:prstGeom prst="rect">
            <a:avLst/>
          </a:prstGeom>
        </p:spPr>
        <p:txBody>
          <a:bodyPr anchor="b"/>
          <a:lstStyle>
            <a:lvl1pPr algn="ctr">
              <a:defRPr sz="5000" b="1" spc="-100"/>
            </a:lvl1pPr>
          </a:lstStyle>
          <a:p>
            <a:r>
              <a:t>Purpose :</a:t>
            </a:r>
          </a:p>
        </p:txBody>
      </p:sp>
      <p:pic>
        <p:nvPicPr>
          <p:cNvPr id="106" name="Picture 4" descr="Picture 4"/>
          <p:cNvPicPr>
            <a:picLocks noChangeAspect="1"/>
          </p:cNvPicPr>
          <p:nvPr/>
        </p:nvPicPr>
        <p:blipFill>
          <a:blip r:embed="rId2"/>
          <a:srcRect r="44880"/>
          <a:stretch>
            <a:fillRect/>
          </a:stretch>
        </p:blipFill>
        <p:spPr>
          <a:xfrm>
            <a:off x="6529067" y="10"/>
            <a:ext cx="5663010" cy="68579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83" y="0"/>
                </a:moveTo>
                <a:lnTo>
                  <a:pt x="2949" y="880"/>
                </a:lnTo>
                <a:cubicBezTo>
                  <a:pt x="4541" y="3217"/>
                  <a:pt x="5338" y="6138"/>
                  <a:pt x="5338" y="9644"/>
                </a:cubicBezTo>
                <a:cubicBezTo>
                  <a:pt x="5338" y="11075"/>
                  <a:pt x="5106" y="12506"/>
                  <a:pt x="4644" y="14222"/>
                </a:cubicBezTo>
                <a:cubicBezTo>
                  <a:pt x="4066" y="15844"/>
                  <a:pt x="3489" y="17370"/>
                  <a:pt x="2564" y="18801"/>
                </a:cubicBezTo>
                <a:cubicBezTo>
                  <a:pt x="1871" y="19767"/>
                  <a:pt x="1112" y="20612"/>
                  <a:pt x="301" y="21346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283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07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365759" y="1553120"/>
            <a:ext cx="6766560" cy="4910000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❑"/>
              <a:defRPr spc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dirty="0"/>
              <a:t>When</a:t>
            </a:r>
            <a:r>
              <a:rPr lang="en-US" dirty="0"/>
              <a:t> you move to a new city</a:t>
            </a:r>
            <a:r>
              <a:rPr dirty="0"/>
              <a:t>, </a:t>
            </a:r>
            <a:r>
              <a:rPr lang="en-US" dirty="0"/>
              <a:t>people usually look for some easiest way to find stay and have fun</a:t>
            </a:r>
            <a:r>
              <a:rPr dirty="0"/>
              <a:t>.</a:t>
            </a:r>
            <a:r>
              <a:rPr lang="en-US" dirty="0"/>
              <a:t> This application helps user to book rooms, lounges, halls and also order some food easily.</a:t>
            </a:r>
          </a:p>
          <a:p>
            <a:pPr>
              <a:buFontTx/>
              <a:buChar char="❑"/>
              <a:defRPr spc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lang="en-US" dirty="0"/>
              <a:t>This application also allows you to request for a event hall and it can be approved by manager according to the availability.</a:t>
            </a:r>
            <a:endParaRPr dirty="0"/>
          </a:p>
          <a:p>
            <a:pPr>
              <a:buFontTx/>
              <a:buChar char="❑"/>
              <a:defRPr spc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lang="en-US" dirty="0"/>
              <a:t>This tool can also help you order multiple food items</a:t>
            </a:r>
            <a:r>
              <a:rPr dirty="0"/>
              <a:t>.</a:t>
            </a:r>
          </a:p>
          <a:p>
            <a:pPr>
              <a:buFontTx/>
              <a:buChar char="❑"/>
              <a:defRPr spc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lang="en-US" dirty="0"/>
              <a:t>User can easily book a dining or bar table in a quickest way possible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C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" name="Rectangle 4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3F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" name="Freeform: Shape 43"/>
          <p:cNvSpPr/>
          <p:nvPr/>
        </p:nvSpPr>
        <p:spPr>
          <a:xfrm>
            <a:off x="0" y="133815"/>
            <a:ext cx="9705718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4" h="21600" extrusionOk="0">
                <a:moveTo>
                  <a:pt x="0" y="0"/>
                </a:moveTo>
                <a:lnTo>
                  <a:pt x="19234" y="0"/>
                </a:lnTo>
                <a:lnTo>
                  <a:pt x="19355" y="375"/>
                </a:lnTo>
                <a:cubicBezTo>
                  <a:pt x="19642" y="1281"/>
                  <a:pt x="19935" y="2225"/>
                  <a:pt x="20250" y="3178"/>
                </a:cubicBezTo>
                <a:cubicBezTo>
                  <a:pt x="21600" y="6595"/>
                  <a:pt x="20700" y="13691"/>
                  <a:pt x="20700" y="14874"/>
                </a:cubicBezTo>
                <a:cubicBezTo>
                  <a:pt x="20700" y="17748"/>
                  <a:pt x="20032" y="19494"/>
                  <a:pt x="19333" y="20848"/>
                </a:cubicBezTo>
                <a:lnTo>
                  <a:pt x="1892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222C3C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719999" y="213359"/>
            <a:ext cx="6911976" cy="1137921"/>
          </a:xfrm>
          <a:prstGeom prst="rect">
            <a:avLst/>
          </a:prstGeom>
        </p:spPr>
        <p:txBody>
          <a:bodyPr anchor="ctr"/>
          <a:lstStyle/>
          <a:p>
            <a:pPr>
              <a:defRPr sz="5000" b="1" spc="-100"/>
            </a:pPr>
            <a:r>
              <a:rPr dirty="0"/>
              <a:t>Features</a:t>
            </a:r>
            <a:r>
              <a:rPr sz="3200" b="0" spc="0" dirty="0"/>
              <a:t>:</a:t>
            </a:r>
          </a:p>
        </p:txBody>
      </p:sp>
      <p:sp>
        <p:nvSpPr>
          <p:cNvPr id="11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67359" y="1422400"/>
            <a:ext cx="8666482" cy="4335473"/>
          </a:xfrm>
          <a:prstGeom prst="rect">
            <a:avLst/>
          </a:prstGeom>
        </p:spPr>
        <p:txBody>
          <a:bodyPr/>
          <a:lstStyle/>
          <a:p>
            <a:pPr marL="205739" indent="-205739" defTabSz="822959">
              <a:spcBef>
                <a:spcPts val="900"/>
              </a:spcBef>
              <a:buFontTx/>
              <a:buChar char="❑"/>
              <a:defRPr sz="1800" spc="0">
                <a:solidFill>
                  <a:srgbClr val="FFFFFF"/>
                </a:solidFill>
              </a:defRPr>
            </a:pPr>
            <a:endParaRPr lang="en-US" dirty="0"/>
          </a:p>
          <a:p>
            <a:pPr marL="205739" indent="-205739" defTabSz="822959">
              <a:spcBef>
                <a:spcPts val="900"/>
              </a:spcBef>
              <a:buFontTx/>
              <a:buChar char="❑"/>
              <a:defRPr sz="1800" spc="0">
                <a:solidFill>
                  <a:srgbClr val="FFFFFF"/>
                </a:solidFill>
              </a:defRPr>
            </a:pPr>
            <a:r>
              <a:rPr dirty="0"/>
              <a:t>Login and Register functionality</a:t>
            </a:r>
          </a:p>
          <a:p>
            <a:pPr marL="205739" indent="-205739" defTabSz="822959">
              <a:spcBef>
                <a:spcPts val="900"/>
              </a:spcBef>
              <a:buFontTx/>
              <a:buChar char="❑"/>
              <a:defRPr sz="1800" spc="0">
                <a:solidFill>
                  <a:srgbClr val="FFFFFF"/>
                </a:solidFill>
              </a:defRPr>
            </a:pPr>
            <a:r>
              <a:rPr dirty="0"/>
              <a:t>CRUD operations on the </a:t>
            </a:r>
            <a:r>
              <a:rPr lang="en-US" dirty="0"/>
              <a:t>hotel</a:t>
            </a:r>
            <a:r>
              <a:rPr dirty="0"/>
              <a:t> application</a:t>
            </a:r>
          </a:p>
          <a:p>
            <a:pPr marL="205739" indent="-205739" defTabSz="822959">
              <a:spcBef>
                <a:spcPts val="900"/>
              </a:spcBef>
              <a:buFontTx/>
              <a:buChar char="❑"/>
              <a:defRPr sz="1800" spc="0">
                <a:solidFill>
                  <a:srgbClr val="FFFFFF"/>
                </a:solidFill>
              </a:defRPr>
            </a:pPr>
            <a:r>
              <a:rPr dirty="0"/>
              <a:t>Search and Sort functionality for the </a:t>
            </a:r>
            <a:r>
              <a:rPr lang="en-US" dirty="0"/>
              <a:t>lounge</a:t>
            </a:r>
            <a:r>
              <a:rPr dirty="0"/>
              <a:t> applications</a:t>
            </a:r>
          </a:p>
          <a:p>
            <a:pPr marL="205739" indent="-205739" defTabSz="822959">
              <a:spcBef>
                <a:spcPts val="900"/>
              </a:spcBef>
              <a:buFontTx/>
              <a:buChar char="❑"/>
              <a:defRPr sz="1800" spc="0">
                <a:solidFill>
                  <a:srgbClr val="FFFFFF"/>
                </a:solidFill>
              </a:defRPr>
            </a:pPr>
            <a:r>
              <a:rPr lang="en-US" dirty="0"/>
              <a:t>Payment using </a:t>
            </a:r>
            <a:r>
              <a:rPr lang="en-US" dirty="0" err="1"/>
              <a:t>paypal</a:t>
            </a:r>
            <a:r>
              <a:rPr lang="en-US" dirty="0"/>
              <a:t> and stripe</a:t>
            </a:r>
            <a:endParaRPr dirty="0"/>
          </a:p>
          <a:p>
            <a:pPr marL="205739" indent="-205739" defTabSz="822959">
              <a:spcBef>
                <a:spcPts val="900"/>
              </a:spcBef>
              <a:buFontTx/>
              <a:buChar char="❑"/>
              <a:defRPr sz="1800" spc="0">
                <a:solidFill>
                  <a:srgbClr val="FFFFFF"/>
                </a:solidFill>
              </a:defRPr>
            </a:pPr>
            <a:r>
              <a:rPr dirty="0"/>
              <a:t>View the </a:t>
            </a:r>
            <a:r>
              <a:rPr lang="en-US" dirty="0"/>
              <a:t>hotel room bookings and the cuisine bookings</a:t>
            </a:r>
            <a:endParaRPr dirty="0"/>
          </a:p>
          <a:p>
            <a:pPr marL="205739" indent="-205739" defTabSz="822959">
              <a:spcBef>
                <a:spcPts val="900"/>
              </a:spcBef>
              <a:buFontTx/>
              <a:buChar char="❑"/>
              <a:defRPr sz="1800" spc="0">
                <a:solidFill>
                  <a:srgbClr val="FFFFFF"/>
                </a:solidFill>
              </a:defRPr>
            </a:pPr>
            <a:r>
              <a:rPr dirty="0"/>
              <a:t>View the </a:t>
            </a:r>
            <a:r>
              <a:rPr lang="en-US" dirty="0"/>
              <a:t>status of past orders</a:t>
            </a:r>
            <a:endParaRPr dirty="0"/>
          </a:p>
          <a:p>
            <a:pPr marL="205739" indent="-205739" defTabSz="822959">
              <a:spcBef>
                <a:spcPts val="900"/>
              </a:spcBef>
              <a:buFontTx/>
              <a:buChar char="❑"/>
              <a:defRPr sz="1800" spc="0">
                <a:solidFill>
                  <a:srgbClr val="FFFFFF"/>
                </a:solidFill>
              </a:defRPr>
            </a:pPr>
            <a:r>
              <a:rPr dirty="0"/>
              <a:t>Authentication</a:t>
            </a:r>
          </a:p>
          <a:p>
            <a:pPr marL="205739" indent="-205739" defTabSz="822959">
              <a:spcBef>
                <a:spcPts val="900"/>
              </a:spcBef>
              <a:buFontTx/>
              <a:buChar char="❑"/>
              <a:defRPr sz="1800" spc="0">
                <a:solidFill>
                  <a:srgbClr val="FFFFFF"/>
                </a:solidFill>
              </a:defRPr>
            </a:pPr>
            <a:r>
              <a:rPr dirty="0"/>
              <a:t>Responsive UI design</a:t>
            </a:r>
          </a:p>
          <a:p>
            <a:pPr marL="205739" indent="-205739" defTabSz="822959">
              <a:spcBef>
                <a:spcPts val="900"/>
              </a:spcBef>
              <a:buFontTx/>
              <a:buChar char="❑"/>
              <a:defRPr sz="1800" spc="0">
                <a:solidFill>
                  <a:srgbClr val="FFFFFF"/>
                </a:solidFill>
              </a:defRPr>
            </a:pPr>
            <a:r>
              <a:rPr dirty="0"/>
              <a:t>User friendly and easy application</a:t>
            </a:r>
          </a:p>
        </p:txBody>
      </p:sp>
      <p:sp>
        <p:nvSpPr>
          <p:cNvPr id="114" name="Freeform 10"/>
          <p:cNvSpPr/>
          <p:nvPr/>
        </p:nvSpPr>
        <p:spPr>
          <a:xfrm rot="15824557">
            <a:off x="8229061" y="2933450"/>
            <a:ext cx="3501166" cy="3259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1" h="21377" extrusionOk="0">
                <a:moveTo>
                  <a:pt x="3659" y="15345"/>
                </a:moveTo>
                <a:cubicBezTo>
                  <a:pt x="5992" y="12207"/>
                  <a:pt x="5992" y="12207"/>
                  <a:pt x="5992" y="12207"/>
                </a:cubicBezTo>
                <a:cubicBezTo>
                  <a:pt x="5128" y="12299"/>
                  <a:pt x="5214" y="12299"/>
                  <a:pt x="4091" y="12299"/>
                </a:cubicBezTo>
                <a:cubicBezTo>
                  <a:pt x="2882" y="12207"/>
                  <a:pt x="2018" y="12115"/>
                  <a:pt x="1586" y="11930"/>
                </a:cubicBezTo>
                <a:cubicBezTo>
                  <a:pt x="1067" y="11745"/>
                  <a:pt x="722" y="11561"/>
                  <a:pt x="462" y="11284"/>
                </a:cubicBezTo>
                <a:cubicBezTo>
                  <a:pt x="30" y="10915"/>
                  <a:pt x="-56" y="10268"/>
                  <a:pt x="30" y="9438"/>
                </a:cubicBezTo>
                <a:cubicBezTo>
                  <a:pt x="117" y="8515"/>
                  <a:pt x="462" y="7868"/>
                  <a:pt x="894" y="7407"/>
                </a:cubicBezTo>
                <a:cubicBezTo>
                  <a:pt x="1240" y="7038"/>
                  <a:pt x="1499" y="6945"/>
                  <a:pt x="1931" y="6945"/>
                </a:cubicBezTo>
                <a:cubicBezTo>
                  <a:pt x="6942" y="7130"/>
                  <a:pt x="6942" y="7130"/>
                  <a:pt x="6942" y="7130"/>
                </a:cubicBezTo>
                <a:cubicBezTo>
                  <a:pt x="5560" y="4453"/>
                  <a:pt x="5560" y="4453"/>
                  <a:pt x="5560" y="4453"/>
                </a:cubicBezTo>
                <a:cubicBezTo>
                  <a:pt x="4955" y="3622"/>
                  <a:pt x="4782" y="2976"/>
                  <a:pt x="4869" y="2422"/>
                </a:cubicBezTo>
                <a:cubicBezTo>
                  <a:pt x="4955" y="1868"/>
                  <a:pt x="5301" y="1407"/>
                  <a:pt x="5733" y="1038"/>
                </a:cubicBezTo>
                <a:cubicBezTo>
                  <a:pt x="6338" y="484"/>
                  <a:pt x="6856" y="115"/>
                  <a:pt x="7288" y="22"/>
                </a:cubicBezTo>
                <a:cubicBezTo>
                  <a:pt x="7720" y="-70"/>
                  <a:pt x="8152" y="115"/>
                  <a:pt x="8670" y="668"/>
                </a:cubicBezTo>
                <a:cubicBezTo>
                  <a:pt x="8930" y="945"/>
                  <a:pt x="9102" y="1130"/>
                  <a:pt x="9189" y="1315"/>
                </a:cubicBezTo>
                <a:cubicBezTo>
                  <a:pt x="9448" y="1684"/>
                  <a:pt x="9621" y="1776"/>
                  <a:pt x="10312" y="3345"/>
                </a:cubicBezTo>
                <a:cubicBezTo>
                  <a:pt x="11090" y="5007"/>
                  <a:pt x="11003" y="4638"/>
                  <a:pt x="11262" y="5468"/>
                </a:cubicBezTo>
                <a:cubicBezTo>
                  <a:pt x="14114" y="2238"/>
                  <a:pt x="14114" y="2238"/>
                  <a:pt x="14114" y="2238"/>
                </a:cubicBezTo>
                <a:cubicBezTo>
                  <a:pt x="14891" y="1407"/>
                  <a:pt x="15496" y="945"/>
                  <a:pt x="16101" y="945"/>
                </a:cubicBezTo>
                <a:cubicBezTo>
                  <a:pt x="16619" y="853"/>
                  <a:pt x="17224" y="1130"/>
                  <a:pt x="17656" y="1684"/>
                </a:cubicBezTo>
                <a:cubicBezTo>
                  <a:pt x="18088" y="2145"/>
                  <a:pt x="18347" y="2607"/>
                  <a:pt x="18434" y="3068"/>
                </a:cubicBezTo>
                <a:cubicBezTo>
                  <a:pt x="18434" y="3530"/>
                  <a:pt x="18174" y="4268"/>
                  <a:pt x="17483" y="5192"/>
                </a:cubicBezTo>
                <a:cubicBezTo>
                  <a:pt x="14286" y="9161"/>
                  <a:pt x="14286" y="9161"/>
                  <a:pt x="14286" y="9161"/>
                </a:cubicBezTo>
                <a:cubicBezTo>
                  <a:pt x="18693" y="8976"/>
                  <a:pt x="18693" y="8976"/>
                  <a:pt x="18693" y="8976"/>
                </a:cubicBezTo>
                <a:cubicBezTo>
                  <a:pt x="19730" y="8792"/>
                  <a:pt x="20507" y="8976"/>
                  <a:pt x="21026" y="9530"/>
                </a:cubicBezTo>
                <a:cubicBezTo>
                  <a:pt x="21285" y="9807"/>
                  <a:pt x="21458" y="10176"/>
                  <a:pt x="21458" y="10545"/>
                </a:cubicBezTo>
                <a:cubicBezTo>
                  <a:pt x="21544" y="11007"/>
                  <a:pt x="21458" y="11376"/>
                  <a:pt x="21285" y="11838"/>
                </a:cubicBezTo>
                <a:cubicBezTo>
                  <a:pt x="21285" y="11930"/>
                  <a:pt x="21198" y="12115"/>
                  <a:pt x="21112" y="12299"/>
                </a:cubicBezTo>
                <a:cubicBezTo>
                  <a:pt x="21026" y="12576"/>
                  <a:pt x="20939" y="12853"/>
                  <a:pt x="20766" y="12945"/>
                </a:cubicBezTo>
                <a:cubicBezTo>
                  <a:pt x="20594" y="13222"/>
                  <a:pt x="20162" y="13407"/>
                  <a:pt x="19557" y="13499"/>
                </a:cubicBezTo>
                <a:cubicBezTo>
                  <a:pt x="19038" y="13684"/>
                  <a:pt x="17829" y="13776"/>
                  <a:pt x="16101" y="13868"/>
                </a:cubicBezTo>
                <a:cubicBezTo>
                  <a:pt x="15064" y="13961"/>
                  <a:pt x="13854" y="13592"/>
                  <a:pt x="13768" y="13592"/>
                </a:cubicBezTo>
                <a:cubicBezTo>
                  <a:pt x="13854" y="13868"/>
                  <a:pt x="14200" y="14792"/>
                  <a:pt x="14459" y="15438"/>
                </a:cubicBezTo>
                <a:cubicBezTo>
                  <a:pt x="14459" y="15715"/>
                  <a:pt x="14891" y="16638"/>
                  <a:pt x="15150" y="17838"/>
                </a:cubicBezTo>
                <a:cubicBezTo>
                  <a:pt x="15410" y="18945"/>
                  <a:pt x="15150" y="18668"/>
                  <a:pt x="15150" y="19407"/>
                </a:cubicBezTo>
                <a:cubicBezTo>
                  <a:pt x="15150" y="19684"/>
                  <a:pt x="14978" y="19961"/>
                  <a:pt x="14632" y="20330"/>
                </a:cubicBezTo>
                <a:cubicBezTo>
                  <a:pt x="14286" y="20792"/>
                  <a:pt x="13854" y="20976"/>
                  <a:pt x="13422" y="21161"/>
                </a:cubicBezTo>
                <a:cubicBezTo>
                  <a:pt x="12645" y="21530"/>
                  <a:pt x="11781" y="21438"/>
                  <a:pt x="11176" y="20792"/>
                </a:cubicBezTo>
                <a:cubicBezTo>
                  <a:pt x="10917" y="20515"/>
                  <a:pt x="10744" y="20145"/>
                  <a:pt x="10485" y="19592"/>
                </a:cubicBezTo>
                <a:cubicBezTo>
                  <a:pt x="10139" y="17284"/>
                  <a:pt x="10053" y="17376"/>
                  <a:pt x="9448" y="15530"/>
                </a:cubicBezTo>
                <a:cubicBezTo>
                  <a:pt x="7893" y="17653"/>
                  <a:pt x="7893" y="17653"/>
                  <a:pt x="7893" y="17653"/>
                </a:cubicBezTo>
                <a:cubicBezTo>
                  <a:pt x="7720" y="17745"/>
                  <a:pt x="7547" y="17930"/>
                  <a:pt x="7461" y="18115"/>
                </a:cubicBezTo>
                <a:cubicBezTo>
                  <a:pt x="7374" y="18207"/>
                  <a:pt x="7288" y="18392"/>
                  <a:pt x="7202" y="18484"/>
                </a:cubicBezTo>
                <a:cubicBezTo>
                  <a:pt x="6510" y="19222"/>
                  <a:pt x="5992" y="19499"/>
                  <a:pt x="5560" y="19499"/>
                </a:cubicBezTo>
                <a:cubicBezTo>
                  <a:pt x="5128" y="19407"/>
                  <a:pt x="4696" y="19222"/>
                  <a:pt x="4264" y="18761"/>
                </a:cubicBezTo>
                <a:cubicBezTo>
                  <a:pt x="4264" y="18668"/>
                  <a:pt x="4091" y="18576"/>
                  <a:pt x="3746" y="18207"/>
                </a:cubicBezTo>
                <a:cubicBezTo>
                  <a:pt x="3486" y="17930"/>
                  <a:pt x="3314" y="17561"/>
                  <a:pt x="3227" y="17007"/>
                </a:cubicBezTo>
                <a:cubicBezTo>
                  <a:pt x="3141" y="16453"/>
                  <a:pt x="3314" y="15899"/>
                  <a:pt x="3659" y="1534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3F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Rectangle 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C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" name="Rectangle 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3F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9" name="Freeform: Shape 34"/>
          <p:cNvSpPr/>
          <p:nvPr/>
        </p:nvSpPr>
        <p:spPr>
          <a:xfrm>
            <a:off x="0" y="0"/>
            <a:ext cx="7928406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418" y="0"/>
                </a:lnTo>
                <a:lnTo>
                  <a:pt x="19894" y="880"/>
                </a:lnTo>
                <a:cubicBezTo>
                  <a:pt x="21031" y="3217"/>
                  <a:pt x="21600" y="6138"/>
                  <a:pt x="21600" y="9644"/>
                </a:cubicBezTo>
                <a:cubicBezTo>
                  <a:pt x="21600" y="11075"/>
                  <a:pt x="21435" y="12505"/>
                  <a:pt x="21105" y="14222"/>
                </a:cubicBezTo>
                <a:cubicBezTo>
                  <a:pt x="20692" y="15844"/>
                  <a:pt x="20279" y="17370"/>
                  <a:pt x="19619" y="18801"/>
                </a:cubicBezTo>
                <a:cubicBezTo>
                  <a:pt x="19124" y="19767"/>
                  <a:pt x="18582" y="20612"/>
                  <a:pt x="18003" y="21346"/>
                </a:cubicBezTo>
                <a:lnTo>
                  <a:pt x="17788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22C3C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Title 1"/>
          <p:cNvSpPr txBox="1">
            <a:spLocks noGrp="1"/>
          </p:cNvSpPr>
          <p:nvPr>
            <p:ph type="title"/>
          </p:nvPr>
        </p:nvSpPr>
        <p:spPr>
          <a:xfrm>
            <a:off x="508000" y="719999"/>
            <a:ext cx="6553200" cy="1157276"/>
          </a:xfrm>
          <a:prstGeom prst="rect">
            <a:avLst/>
          </a:prstGeom>
        </p:spPr>
        <p:txBody>
          <a:bodyPr anchor="b"/>
          <a:lstStyle/>
          <a:p>
            <a:pPr algn="ctr" defTabSz="676655">
              <a:defRPr sz="3330" b="1" spc="-74"/>
            </a:pPr>
            <a:r>
              <a:t>API’s</a:t>
            </a:r>
            <a:r>
              <a:rPr sz="3700" b="0"/>
              <a:t> </a:t>
            </a:r>
            <a:r>
              <a:t>Implemented</a:t>
            </a:r>
            <a:r>
              <a:rPr sz="3700" b="0"/>
              <a:t>:</a:t>
            </a:r>
            <a:br>
              <a:rPr sz="3700" b="0"/>
            </a:br>
            <a:endParaRPr sz="3700" b="0"/>
          </a:p>
        </p:txBody>
      </p:sp>
      <p:pic>
        <p:nvPicPr>
          <p:cNvPr id="121" name="Graphic 6" descr="Graphic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536" y="1877274"/>
            <a:ext cx="3094788" cy="3094789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80234" y="1731384"/>
            <a:ext cx="8666481" cy="4335474"/>
          </a:xfrm>
          <a:prstGeom prst="rect">
            <a:avLst/>
          </a:prstGeom>
        </p:spPr>
        <p:txBody>
          <a:bodyPr/>
          <a:lstStyle/>
          <a:p>
            <a:pPr marL="205739" indent="-205739" defTabSz="822959">
              <a:spcBef>
                <a:spcPts val="900"/>
              </a:spcBef>
              <a:buFontTx/>
              <a:buChar char="❑"/>
              <a:defRPr sz="1800" spc="0">
                <a:solidFill>
                  <a:srgbClr val="FFFFFF"/>
                </a:solidFill>
                <a:latin typeface="udemy sans"/>
                <a:ea typeface="udemy sans"/>
                <a:cs typeface="udemy sans"/>
                <a:sym typeface="udemy sans"/>
              </a:defRPr>
            </a:pPr>
            <a:r>
              <a:rPr dirty="0"/>
              <a:t>Implement JWT </a:t>
            </a:r>
            <a:r>
              <a:rPr lang="en-US" dirty="0"/>
              <a:t>(JSON Web Token) </a:t>
            </a:r>
            <a:r>
              <a:rPr dirty="0"/>
              <a:t>for authentication and authorization</a:t>
            </a:r>
            <a:endParaRPr lang="en-US" dirty="0"/>
          </a:p>
          <a:p>
            <a:pPr marL="0" indent="0" defTabSz="822959">
              <a:spcBef>
                <a:spcPts val="900"/>
              </a:spcBef>
              <a:buNone/>
              <a:defRPr sz="1800" spc="0">
                <a:solidFill>
                  <a:srgbClr val="FFFFFF"/>
                </a:solidFill>
                <a:latin typeface="udemy sans"/>
                <a:ea typeface="udemy sans"/>
                <a:cs typeface="udemy sans"/>
                <a:sym typeface="udemy sans"/>
              </a:defRPr>
            </a:pPr>
            <a:endParaRPr lang="en-US" dirty="0"/>
          </a:p>
          <a:p>
            <a:pPr marL="205739" indent="-205739" defTabSz="822959">
              <a:spcBef>
                <a:spcPts val="900"/>
              </a:spcBef>
              <a:buFontTx/>
              <a:buChar char="❑"/>
              <a:defRPr sz="1800" spc="0">
                <a:solidFill>
                  <a:srgbClr val="FFFFFF"/>
                </a:solidFill>
                <a:latin typeface="udemy sans"/>
                <a:ea typeface="udemy sans"/>
                <a:cs typeface="udemy sans"/>
                <a:sym typeface="udemy sans"/>
              </a:defRPr>
            </a:pPr>
            <a:r>
              <a:rPr dirty="0"/>
              <a:t>Mongoose, MongoDB database in the cloud (Atlas)</a:t>
            </a:r>
            <a:endParaRPr lang="en-US" dirty="0"/>
          </a:p>
          <a:p>
            <a:pPr marL="0" indent="0" defTabSz="822959">
              <a:spcBef>
                <a:spcPts val="900"/>
              </a:spcBef>
              <a:buNone/>
              <a:defRPr sz="1800" spc="0">
                <a:solidFill>
                  <a:srgbClr val="FFFFFF"/>
                </a:solidFill>
                <a:latin typeface="udemy sans"/>
                <a:ea typeface="udemy sans"/>
                <a:cs typeface="udemy sans"/>
                <a:sym typeface="udemy sans"/>
              </a:defRPr>
            </a:pPr>
            <a:endParaRPr dirty="0"/>
          </a:p>
          <a:p>
            <a:pPr marL="205739" indent="-205739" defTabSz="822959">
              <a:spcBef>
                <a:spcPts val="900"/>
              </a:spcBef>
              <a:buFontTx/>
              <a:buChar char="❑"/>
              <a:defRPr sz="1800" spc="0">
                <a:solidFill>
                  <a:srgbClr val="FFFFFF"/>
                </a:solidFill>
                <a:latin typeface="udemy sans"/>
                <a:ea typeface="udemy sans"/>
                <a:cs typeface="udemy sans"/>
                <a:sym typeface="udemy sans"/>
              </a:defRPr>
            </a:pPr>
            <a:r>
              <a:rPr dirty="0"/>
              <a:t>Hash passwords</a:t>
            </a:r>
            <a:r>
              <a:rPr lang="en-US" dirty="0"/>
              <a:t> using </a:t>
            </a:r>
            <a:r>
              <a:rPr lang="en-US" dirty="0" err="1"/>
              <a:t>bcrypt</a:t>
            </a:r>
            <a:endParaRPr lang="en-US" dirty="0"/>
          </a:p>
          <a:p>
            <a:pPr marL="0" indent="0" defTabSz="822959">
              <a:spcBef>
                <a:spcPts val="900"/>
              </a:spcBef>
              <a:buNone/>
              <a:defRPr sz="1800" spc="0">
                <a:solidFill>
                  <a:srgbClr val="FFFFFF"/>
                </a:solidFill>
                <a:latin typeface="udemy sans"/>
                <a:ea typeface="udemy sans"/>
                <a:cs typeface="udemy sans"/>
                <a:sym typeface="udemy sans"/>
              </a:defRPr>
            </a:pPr>
            <a:endParaRPr dirty="0"/>
          </a:p>
          <a:p>
            <a:pPr marL="205739" indent="-205739" defTabSz="822959">
              <a:spcBef>
                <a:spcPts val="900"/>
              </a:spcBef>
              <a:buFontTx/>
              <a:buChar char="❑"/>
              <a:defRPr sz="1800" spc="0">
                <a:solidFill>
                  <a:srgbClr val="FFFFFF"/>
                </a:solidFill>
              </a:defRPr>
            </a:pPr>
            <a:r>
              <a:rPr dirty="0" err="1"/>
              <a:t>Axios</a:t>
            </a:r>
            <a:r>
              <a:rPr dirty="0"/>
              <a:t> for API calls</a:t>
            </a:r>
            <a:endParaRPr lang="en-US" dirty="0"/>
          </a:p>
          <a:p>
            <a:pPr marL="0" indent="0" defTabSz="822959">
              <a:spcBef>
                <a:spcPts val="900"/>
              </a:spcBef>
              <a:buNone/>
              <a:defRPr sz="1800" spc="0">
                <a:solidFill>
                  <a:srgbClr val="FFFFFF"/>
                </a:solidFill>
              </a:defRPr>
            </a:pPr>
            <a:endParaRPr dirty="0"/>
          </a:p>
          <a:p>
            <a:pPr marL="205739" indent="-205739" defTabSz="822959">
              <a:spcBef>
                <a:spcPts val="900"/>
              </a:spcBef>
              <a:buFontTx/>
              <a:buChar char="❑"/>
              <a:defRPr sz="1800" spc="0">
                <a:solidFill>
                  <a:srgbClr val="FFFFFF"/>
                </a:solidFill>
              </a:defRPr>
            </a:pPr>
            <a:r>
              <a:rPr dirty="0"/>
              <a:t>Email</a:t>
            </a:r>
            <a:r>
              <a:rPr lang="en-US" dirty="0"/>
              <a:t>-</a:t>
            </a:r>
            <a:r>
              <a:rPr dirty="0" err="1"/>
              <a:t>js</a:t>
            </a:r>
            <a:endParaRPr lang="en-US" dirty="0"/>
          </a:p>
          <a:p>
            <a:pPr marL="205739" indent="-205739" defTabSz="822959">
              <a:spcBef>
                <a:spcPts val="900"/>
              </a:spcBef>
              <a:buFontTx/>
              <a:buChar char="❑"/>
              <a:defRPr sz="1800" spc="0">
                <a:solidFill>
                  <a:srgbClr val="FFFFFF"/>
                </a:solidFill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C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" name="Title 1"/>
          <p:cNvSpPr txBox="1">
            <a:spLocks noGrp="1"/>
          </p:cNvSpPr>
          <p:nvPr>
            <p:ph type="title"/>
          </p:nvPr>
        </p:nvSpPr>
        <p:spPr>
          <a:xfrm>
            <a:off x="720000" y="262353"/>
            <a:ext cx="4991963" cy="1179120"/>
          </a:xfrm>
          <a:prstGeom prst="rect">
            <a:avLst/>
          </a:prstGeom>
        </p:spPr>
        <p:txBody>
          <a:bodyPr anchor="ctr"/>
          <a:lstStyle>
            <a:lvl1pPr>
              <a:defRPr sz="5000" b="1" spc="-100"/>
            </a:lvl1pPr>
          </a:lstStyle>
          <a:p>
            <a:r>
              <a:t>Contributions</a:t>
            </a:r>
          </a:p>
        </p:txBody>
      </p:sp>
      <p:sp>
        <p:nvSpPr>
          <p:cNvPr id="126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720000" y="1820863"/>
            <a:ext cx="4991963" cy="42740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pPr>
              <a:buFontTx/>
              <a:buChar char="❑"/>
            </a:pPr>
            <a:r>
              <a:rPr lang="en-US" dirty="0" err="1"/>
              <a:t>Sanket</a:t>
            </a:r>
            <a:r>
              <a:rPr lang="en-US" dirty="0"/>
              <a:t> </a:t>
            </a:r>
            <a:r>
              <a:rPr lang="en-US" dirty="0" err="1"/>
              <a:t>Khadke</a:t>
            </a:r>
            <a:r>
              <a:rPr dirty="0"/>
              <a:t>- </a:t>
            </a:r>
            <a:r>
              <a:rPr lang="en-US" dirty="0"/>
              <a:t>Booking and orders screens and backend</a:t>
            </a:r>
          </a:p>
          <a:p>
            <a:pPr>
              <a:buFontTx/>
              <a:buChar char="❑"/>
            </a:pPr>
            <a:r>
              <a:rPr lang="en-US" dirty="0" err="1"/>
              <a:t>Shriya</a:t>
            </a:r>
            <a:r>
              <a:rPr lang="en-US" dirty="0"/>
              <a:t> </a:t>
            </a:r>
            <a:r>
              <a:rPr lang="en-US" dirty="0" err="1"/>
              <a:t>Dikshith</a:t>
            </a:r>
            <a:r>
              <a:rPr dirty="0"/>
              <a:t>-</a:t>
            </a:r>
            <a:r>
              <a:rPr lang="en-US" dirty="0"/>
              <a:t> Restaurants and rooms handling</a:t>
            </a:r>
            <a:endParaRPr dirty="0"/>
          </a:p>
          <a:p>
            <a:pPr>
              <a:buFontTx/>
              <a:buChar char="❑"/>
            </a:pPr>
            <a:r>
              <a:rPr lang="en-US" dirty="0"/>
              <a:t>Shreya </a:t>
            </a:r>
            <a:r>
              <a:rPr lang="en-US" dirty="0" err="1"/>
              <a:t>Gosrani</a:t>
            </a:r>
            <a:r>
              <a:rPr dirty="0"/>
              <a:t>- </a:t>
            </a:r>
            <a:r>
              <a:rPr lang="en-US" dirty="0"/>
              <a:t>Halls ,food products and </a:t>
            </a:r>
            <a:r>
              <a:rPr lang="en-US"/>
              <a:t>admin roll</a:t>
            </a:r>
            <a:endParaRPr dirty="0"/>
          </a:p>
          <a:p>
            <a:pPr>
              <a:buFontTx/>
              <a:buChar char="❑"/>
            </a:pPr>
            <a:r>
              <a:rPr lang="en-US" dirty="0"/>
              <a:t>Ayushi Patel – Table booking</a:t>
            </a:r>
          </a:p>
          <a:p>
            <a:pPr>
              <a:buFontTx/>
              <a:buChar char="❑"/>
            </a:pPr>
            <a:r>
              <a:rPr lang="en-US" dirty="0"/>
              <a:t>Harshita – Users and admin models </a:t>
            </a:r>
            <a:endParaRPr dirty="0"/>
          </a:p>
        </p:txBody>
      </p:sp>
      <p:pic>
        <p:nvPicPr>
          <p:cNvPr id="127" name="Picture 4" descr="Picture 4"/>
          <p:cNvPicPr>
            <a:picLocks noChangeAspect="1"/>
          </p:cNvPicPr>
          <p:nvPr/>
        </p:nvPicPr>
        <p:blipFill>
          <a:blip r:embed="rId2"/>
          <a:srcRect l="23393" r="14676"/>
          <a:stretch>
            <a:fillRect/>
          </a:stretch>
        </p:blipFill>
        <p:spPr>
          <a:xfrm>
            <a:off x="6529065" y="9"/>
            <a:ext cx="5663010" cy="6857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83" y="0"/>
                </a:moveTo>
                <a:lnTo>
                  <a:pt x="2949" y="880"/>
                </a:lnTo>
                <a:cubicBezTo>
                  <a:pt x="4541" y="3217"/>
                  <a:pt x="5338" y="6138"/>
                  <a:pt x="5338" y="9644"/>
                </a:cubicBezTo>
                <a:cubicBezTo>
                  <a:pt x="5338" y="11075"/>
                  <a:pt x="5106" y="12506"/>
                  <a:pt x="4644" y="14222"/>
                </a:cubicBezTo>
                <a:cubicBezTo>
                  <a:pt x="4066" y="15844"/>
                  <a:pt x="3489" y="17370"/>
                  <a:pt x="2564" y="18801"/>
                </a:cubicBezTo>
                <a:cubicBezTo>
                  <a:pt x="1871" y="19767"/>
                  <a:pt x="1112" y="20612"/>
                  <a:pt x="301" y="21346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283" y="0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>
            <a:spLocks noGrp="1"/>
          </p:cNvSpPr>
          <p:nvPr>
            <p:ph type="title"/>
          </p:nvPr>
        </p:nvSpPr>
        <p:spPr>
          <a:xfrm>
            <a:off x="407754" y="328420"/>
            <a:ext cx="4654641" cy="69913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Landing Page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2E1554E-7929-D9AE-BE7E-0180FED0A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695"/>
            <a:ext cx="12192000" cy="60013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8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3F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3" name="Rectangle 8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C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Rectangle 8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3F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" name="Title 1"/>
          <p:cNvSpPr txBox="1">
            <a:spLocks noGrp="1"/>
          </p:cNvSpPr>
          <p:nvPr>
            <p:ph type="title"/>
          </p:nvPr>
        </p:nvSpPr>
        <p:spPr>
          <a:xfrm>
            <a:off x="4961069" y="508251"/>
            <a:ext cx="4846527" cy="934721"/>
          </a:xfrm>
          <a:prstGeom prst="rect">
            <a:avLst/>
          </a:prstGeom>
        </p:spPr>
        <p:txBody>
          <a:bodyPr anchor="b"/>
          <a:lstStyle>
            <a:lvl1pPr algn="ctr">
              <a:defRPr sz="5600" spc="-100"/>
            </a:lvl1pPr>
          </a:lstStyle>
          <a:p>
            <a:r>
              <a:rPr lang="en-US" dirty="0"/>
              <a:t>Room listings</a:t>
            </a:r>
            <a:endParaRPr dirty="0"/>
          </a:p>
        </p:txBody>
      </p:sp>
      <p:grpSp>
        <p:nvGrpSpPr>
          <p:cNvPr id="139" name="Group 86"/>
          <p:cNvGrpSpPr/>
          <p:nvPr/>
        </p:nvGrpSpPr>
        <p:grpSpPr>
          <a:xfrm>
            <a:off x="1932568" y="378057"/>
            <a:ext cx="2165954" cy="680478"/>
            <a:chOff x="0" y="0"/>
            <a:chExt cx="2165953" cy="680477"/>
          </a:xfrm>
        </p:grpSpPr>
        <p:sp>
          <p:nvSpPr>
            <p:cNvPr id="136" name="Freeform 78"/>
            <p:cNvSpPr/>
            <p:nvPr/>
          </p:nvSpPr>
          <p:spPr>
            <a:xfrm rot="600114">
              <a:off x="39209" y="120038"/>
              <a:ext cx="479379" cy="493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336" extrusionOk="0">
                  <a:moveTo>
                    <a:pt x="11617" y="19896"/>
                  </a:moveTo>
                  <a:cubicBezTo>
                    <a:pt x="10872" y="19176"/>
                    <a:pt x="11245" y="19536"/>
                    <a:pt x="8638" y="17016"/>
                  </a:cubicBezTo>
                  <a:cubicBezTo>
                    <a:pt x="6031" y="14136"/>
                    <a:pt x="4914" y="12696"/>
                    <a:pt x="4914" y="12696"/>
                  </a:cubicBezTo>
                  <a:cubicBezTo>
                    <a:pt x="2679" y="10536"/>
                    <a:pt x="4914" y="13056"/>
                    <a:pt x="2307" y="10176"/>
                  </a:cubicBezTo>
                  <a:cubicBezTo>
                    <a:pt x="817" y="8376"/>
                    <a:pt x="72" y="6936"/>
                    <a:pt x="72" y="5856"/>
                  </a:cubicBezTo>
                  <a:cubicBezTo>
                    <a:pt x="-300" y="4416"/>
                    <a:pt x="817" y="2976"/>
                    <a:pt x="2307" y="1176"/>
                  </a:cubicBezTo>
                  <a:cubicBezTo>
                    <a:pt x="3424" y="456"/>
                    <a:pt x="4541" y="-264"/>
                    <a:pt x="6031" y="96"/>
                  </a:cubicBezTo>
                  <a:cubicBezTo>
                    <a:pt x="7521" y="96"/>
                    <a:pt x="9010" y="816"/>
                    <a:pt x="10500" y="1896"/>
                  </a:cubicBezTo>
                  <a:cubicBezTo>
                    <a:pt x="11245" y="2616"/>
                    <a:pt x="11245" y="2616"/>
                    <a:pt x="11245" y="2616"/>
                  </a:cubicBezTo>
                  <a:cubicBezTo>
                    <a:pt x="11990" y="3696"/>
                    <a:pt x="13479" y="5136"/>
                    <a:pt x="13852" y="5136"/>
                  </a:cubicBezTo>
                  <a:cubicBezTo>
                    <a:pt x="15341" y="6936"/>
                    <a:pt x="14597" y="6216"/>
                    <a:pt x="16086" y="7656"/>
                  </a:cubicBezTo>
                  <a:cubicBezTo>
                    <a:pt x="18693" y="10176"/>
                    <a:pt x="18321" y="10176"/>
                    <a:pt x="19810" y="11616"/>
                  </a:cubicBezTo>
                  <a:cubicBezTo>
                    <a:pt x="20928" y="13056"/>
                    <a:pt x="21300" y="14136"/>
                    <a:pt x="21300" y="15576"/>
                  </a:cubicBezTo>
                  <a:cubicBezTo>
                    <a:pt x="21300" y="16656"/>
                    <a:pt x="20555" y="17736"/>
                    <a:pt x="19438" y="19176"/>
                  </a:cubicBezTo>
                  <a:cubicBezTo>
                    <a:pt x="17948" y="20616"/>
                    <a:pt x="16459" y="21336"/>
                    <a:pt x="15341" y="21336"/>
                  </a:cubicBezTo>
                  <a:cubicBezTo>
                    <a:pt x="14224" y="21336"/>
                    <a:pt x="13107" y="20976"/>
                    <a:pt x="11617" y="19896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137" name="Freeform 79"/>
            <p:cNvSpPr/>
            <p:nvPr/>
          </p:nvSpPr>
          <p:spPr>
            <a:xfrm rot="600114">
              <a:off x="966671" y="24644"/>
              <a:ext cx="331773" cy="548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422" h="17918" extrusionOk="0">
                  <a:moveTo>
                    <a:pt x="3621" y="15070"/>
                  </a:moveTo>
                  <a:cubicBezTo>
                    <a:pt x="3180" y="13430"/>
                    <a:pt x="2740" y="13156"/>
                    <a:pt x="2299" y="12063"/>
                  </a:cubicBezTo>
                  <a:cubicBezTo>
                    <a:pt x="1858" y="9602"/>
                    <a:pt x="1417" y="8235"/>
                    <a:pt x="536" y="6321"/>
                  </a:cubicBezTo>
                  <a:cubicBezTo>
                    <a:pt x="-2991" y="-241"/>
                    <a:pt x="11997" y="-2702"/>
                    <a:pt x="13760" y="3860"/>
                  </a:cubicBezTo>
                  <a:cubicBezTo>
                    <a:pt x="15964" y="9055"/>
                    <a:pt x="18609" y="13703"/>
                    <a:pt x="16846" y="16437"/>
                  </a:cubicBezTo>
                  <a:cubicBezTo>
                    <a:pt x="13760" y="18351"/>
                    <a:pt x="5385" y="18898"/>
                    <a:pt x="3621" y="1507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138" name="Freeform 85"/>
            <p:cNvSpPr/>
            <p:nvPr/>
          </p:nvSpPr>
          <p:spPr>
            <a:xfrm rot="600114">
              <a:off x="1821911" y="115618"/>
              <a:ext cx="299161" cy="54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985"/>
                  </a:moveTo>
                  <a:cubicBezTo>
                    <a:pt x="21600" y="3323"/>
                    <a:pt x="21000" y="2326"/>
                    <a:pt x="20400" y="1662"/>
                  </a:cubicBezTo>
                  <a:cubicBezTo>
                    <a:pt x="19800" y="997"/>
                    <a:pt x="18600" y="665"/>
                    <a:pt x="16800" y="332"/>
                  </a:cubicBezTo>
                  <a:cubicBezTo>
                    <a:pt x="16200" y="332"/>
                    <a:pt x="15000" y="332"/>
                    <a:pt x="13800" y="0"/>
                  </a:cubicBezTo>
                  <a:cubicBezTo>
                    <a:pt x="11400" y="0"/>
                    <a:pt x="9600" y="0"/>
                    <a:pt x="7800" y="332"/>
                  </a:cubicBezTo>
                  <a:cubicBezTo>
                    <a:pt x="6600" y="665"/>
                    <a:pt x="5400" y="1329"/>
                    <a:pt x="4200" y="2991"/>
                  </a:cubicBezTo>
                  <a:cubicBezTo>
                    <a:pt x="3600" y="4320"/>
                    <a:pt x="3000" y="5649"/>
                    <a:pt x="2400" y="6314"/>
                  </a:cubicBezTo>
                  <a:cubicBezTo>
                    <a:pt x="1200" y="9637"/>
                    <a:pt x="0" y="14622"/>
                    <a:pt x="0" y="14622"/>
                  </a:cubicBezTo>
                  <a:cubicBezTo>
                    <a:pt x="0" y="16615"/>
                    <a:pt x="0" y="18277"/>
                    <a:pt x="600" y="19274"/>
                  </a:cubicBezTo>
                  <a:cubicBezTo>
                    <a:pt x="1200" y="20271"/>
                    <a:pt x="3000" y="20935"/>
                    <a:pt x="4800" y="21268"/>
                  </a:cubicBezTo>
                  <a:cubicBezTo>
                    <a:pt x="6600" y="21600"/>
                    <a:pt x="7800" y="21600"/>
                    <a:pt x="9600" y="21600"/>
                  </a:cubicBezTo>
                  <a:cubicBezTo>
                    <a:pt x="11400" y="21600"/>
                    <a:pt x="13200" y="21268"/>
                    <a:pt x="15000" y="20935"/>
                  </a:cubicBezTo>
                  <a:cubicBezTo>
                    <a:pt x="16800" y="20271"/>
                    <a:pt x="18000" y="19606"/>
                    <a:pt x="18600" y="18277"/>
                  </a:cubicBezTo>
                  <a:cubicBezTo>
                    <a:pt x="19200" y="16615"/>
                    <a:pt x="18600" y="17945"/>
                    <a:pt x="20400" y="13292"/>
                  </a:cubicBezTo>
                  <a:lnTo>
                    <a:pt x="21600" y="4985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</p:grpSp>
      <p:grpSp>
        <p:nvGrpSpPr>
          <p:cNvPr id="143" name="Group 91"/>
          <p:cNvGrpSpPr/>
          <p:nvPr/>
        </p:nvGrpSpPr>
        <p:grpSpPr>
          <a:xfrm>
            <a:off x="1965596" y="5452138"/>
            <a:ext cx="2218354" cy="639815"/>
            <a:chOff x="0" y="0"/>
            <a:chExt cx="2218352" cy="639814"/>
          </a:xfrm>
        </p:grpSpPr>
        <p:sp>
          <p:nvSpPr>
            <p:cNvPr id="140" name="Freeform 80"/>
            <p:cNvSpPr/>
            <p:nvPr/>
          </p:nvSpPr>
          <p:spPr>
            <a:xfrm rot="5400000">
              <a:off x="852820" y="245381"/>
              <a:ext cx="524668" cy="264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7" extrusionOk="0">
                  <a:moveTo>
                    <a:pt x="17345" y="20965"/>
                  </a:moveTo>
                  <a:cubicBezTo>
                    <a:pt x="15382" y="20965"/>
                    <a:pt x="17345" y="21600"/>
                    <a:pt x="12764" y="20965"/>
                  </a:cubicBezTo>
                  <a:cubicBezTo>
                    <a:pt x="7855" y="20965"/>
                    <a:pt x="6873" y="20965"/>
                    <a:pt x="6873" y="20965"/>
                  </a:cubicBezTo>
                  <a:cubicBezTo>
                    <a:pt x="3927" y="20329"/>
                    <a:pt x="3927" y="20329"/>
                    <a:pt x="3927" y="20329"/>
                  </a:cubicBezTo>
                  <a:cubicBezTo>
                    <a:pt x="2291" y="19694"/>
                    <a:pt x="1309" y="19059"/>
                    <a:pt x="982" y="17788"/>
                  </a:cubicBezTo>
                  <a:cubicBezTo>
                    <a:pt x="327" y="16518"/>
                    <a:pt x="0" y="15247"/>
                    <a:pt x="0" y="13341"/>
                  </a:cubicBezTo>
                  <a:cubicBezTo>
                    <a:pt x="0" y="13341"/>
                    <a:pt x="0" y="12071"/>
                    <a:pt x="0" y="10165"/>
                  </a:cubicBezTo>
                  <a:cubicBezTo>
                    <a:pt x="0" y="8259"/>
                    <a:pt x="327" y="6353"/>
                    <a:pt x="982" y="4447"/>
                  </a:cubicBezTo>
                  <a:cubicBezTo>
                    <a:pt x="1309" y="3176"/>
                    <a:pt x="2291" y="1906"/>
                    <a:pt x="3600" y="1906"/>
                  </a:cubicBezTo>
                  <a:cubicBezTo>
                    <a:pt x="5236" y="1271"/>
                    <a:pt x="6545" y="1271"/>
                    <a:pt x="7527" y="1271"/>
                  </a:cubicBezTo>
                  <a:cubicBezTo>
                    <a:pt x="10473" y="635"/>
                    <a:pt x="12109" y="0"/>
                    <a:pt x="14073" y="0"/>
                  </a:cubicBezTo>
                  <a:cubicBezTo>
                    <a:pt x="15709" y="0"/>
                    <a:pt x="15709" y="0"/>
                    <a:pt x="15709" y="0"/>
                  </a:cubicBezTo>
                  <a:cubicBezTo>
                    <a:pt x="17673" y="635"/>
                    <a:pt x="19309" y="1906"/>
                    <a:pt x="20291" y="2541"/>
                  </a:cubicBezTo>
                  <a:cubicBezTo>
                    <a:pt x="21273" y="3812"/>
                    <a:pt x="21600" y="5718"/>
                    <a:pt x="21600" y="8259"/>
                  </a:cubicBezTo>
                  <a:cubicBezTo>
                    <a:pt x="21600" y="9529"/>
                    <a:pt x="21600" y="10800"/>
                    <a:pt x="21600" y="12706"/>
                  </a:cubicBezTo>
                  <a:cubicBezTo>
                    <a:pt x="21273" y="14612"/>
                    <a:pt x="20945" y="16518"/>
                    <a:pt x="20291" y="18424"/>
                  </a:cubicBezTo>
                  <a:cubicBezTo>
                    <a:pt x="19636" y="19694"/>
                    <a:pt x="18655" y="20329"/>
                    <a:pt x="17345" y="20965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141" name="Freeform 84"/>
            <p:cNvSpPr/>
            <p:nvPr/>
          </p:nvSpPr>
          <p:spPr>
            <a:xfrm rot="6274526">
              <a:off x="1711140" y="41000"/>
              <a:ext cx="447597" cy="469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332" extrusionOk="0">
                  <a:moveTo>
                    <a:pt x="1516" y="12240"/>
                  </a:moveTo>
                  <a:cubicBezTo>
                    <a:pt x="1895" y="11880"/>
                    <a:pt x="6442" y="6480"/>
                    <a:pt x="6442" y="6480"/>
                  </a:cubicBezTo>
                  <a:cubicBezTo>
                    <a:pt x="7958" y="5040"/>
                    <a:pt x="9095" y="3600"/>
                    <a:pt x="9853" y="2880"/>
                  </a:cubicBezTo>
                  <a:cubicBezTo>
                    <a:pt x="10989" y="1800"/>
                    <a:pt x="10989" y="1800"/>
                    <a:pt x="10989" y="1800"/>
                  </a:cubicBezTo>
                  <a:cubicBezTo>
                    <a:pt x="12884" y="720"/>
                    <a:pt x="14400" y="0"/>
                    <a:pt x="15537" y="0"/>
                  </a:cubicBezTo>
                  <a:cubicBezTo>
                    <a:pt x="16674" y="360"/>
                    <a:pt x="17811" y="720"/>
                    <a:pt x="19326" y="2160"/>
                  </a:cubicBezTo>
                  <a:cubicBezTo>
                    <a:pt x="20842" y="3600"/>
                    <a:pt x="21600" y="4680"/>
                    <a:pt x="21221" y="5760"/>
                  </a:cubicBezTo>
                  <a:cubicBezTo>
                    <a:pt x="21221" y="6840"/>
                    <a:pt x="20463" y="8280"/>
                    <a:pt x="19326" y="10080"/>
                  </a:cubicBezTo>
                  <a:cubicBezTo>
                    <a:pt x="19326" y="10080"/>
                    <a:pt x="12505" y="17280"/>
                    <a:pt x="10989" y="19080"/>
                  </a:cubicBezTo>
                  <a:cubicBezTo>
                    <a:pt x="9474" y="20520"/>
                    <a:pt x="7958" y="21240"/>
                    <a:pt x="6442" y="21240"/>
                  </a:cubicBezTo>
                  <a:cubicBezTo>
                    <a:pt x="4926" y="21600"/>
                    <a:pt x="3411" y="20880"/>
                    <a:pt x="1895" y="19440"/>
                  </a:cubicBezTo>
                  <a:cubicBezTo>
                    <a:pt x="758" y="18360"/>
                    <a:pt x="0" y="17280"/>
                    <a:pt x="0" y="16200"/>
                  </a:cubicBezTo>
                  <a:cubicBezTo>
                    <a:pt x="0" y="15120"/>
                    <a:pt x="758" y="13680"/>
                    <a:pt x="1516" y="1224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  <p:sp>
          <p:nvSpPr>
            <p:cNvPr id="142" name="Freeform 87"/>
            <p:cNvSpPr/>
            <p:nvPr/>
          </p:nvSpPr>
          <p:spPr>
            <a:xfrm rot="4430858">
              <a:off x="67052" y="46414"/>
              <a:ext cx="438705" cy="469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224"/>
                  </a:moveTo>
                  <a:cubicBezTo>
                    <a:pt x="0" y="5125"/>
                    <a:pt x="0" y="4393"/>
                    <a:pt x="393" y="4027"/>
                  </a:cubicBezTo>
                  <a:cubicBezTo>
                    <a:pt x="785" y="3295"/>
                    <a:pt x="1178" y="2929"/>
                    <a:pt x="1571" y="2197"/>
                  </a:cubicBezTo>
                  <a:cubicBezTo>
                    <a:pt x="2356" y="1831"/>
                    <a:pt x="2749" y="1464"/>
                    <a:pt x="2749" y="1464"/>
                  </a:cubicBezTo>
                  <a:cubicBezTo>
                    <a:pt x="3535" y="732"/>
                    <a:pt x="4713" y="366"/>
                    <a:pt x="5498" y="0"/>
                  </a:cubicBezTo>
                  <a:cubicBezTo>
                    <a:pt x="6676" y="0"/>
                    <a:pt x="7855" y="366"/>
                    <a:pt x="9033" y="1098"/>
                  </a:cubicBezTo>
                  <a:cubicBezTo>
                    <a:pt x="10211" y="1464"/>
                    <a:pt x="11389" y="2563"/>
                    <a:pt x="12175" y="4027"/>
                  </a:cubicBezTo>
                  <a:cubicBezTo>
                    <a:pt x="14924" y="7322"/>
                    <a:pt x="14924" y="7322"/>
                    <a:pt x="14924" y="7322"/>
                  </a:cubicBezTo>
                  <a:cubicBezTo>
                    <a:pt x="18851" y="11349"/>
                    <a:pt x="18851" y="11349"/>
                    <a:pt x="18851" y="11349"/>
                  </a:cubicBezTo>
                  <a:cubicBezTo>
                    <a:pt x="20422" y="13180"/>
                    <a:pt x="21207" y="14644"/>
                    <a:pt x="21600" y="15742"/>
                  </a:cubicBezTo>
                  <a:cubicBezTo>
                    <a:pt x="21600" y="17207"/>
                    <a:pt x="21207" y="19037"/>
                    <a:pt x="19244" y="20136"/>
                  </a:cubicBezTo>
                  <a:cubicBezTo>
                    <a:pt x="17673" y="21234"/>
                    <a:pt x="16102" y="21600"/>
                    <a:pt x="14924" y="21600"/>
                  </a:cubicBezTo>
                  <a:cubicBezTo>
                    <a:pt x="14531" y="21600"/>
                    <a:pt x="13745" y="21600"/>
                    <a:pt x="12960" y="21234"/>
                  </a:cubicBezTo>
                  <a:cubicBezTo>
                    <a:pt x="12175" y="20868"/>
                    <a:pt x="11389" y="20136"/>
                    <a:pt x="10211" y="19403"/>
                  </a:cubicBezTo>
                  <a:cubicBezTo>
                    <a:pt x="9033" y="18305"/>
                    <a:pt x="1964" y="9885"/>
                    <a:pt x="1964" y="9885"/>
                  </a:cubicBezTo>
                  <a:cubicBezTo>
                    <a:pt x="785" y="8420"/>
                    <a:pt x="0" y="6956"/>
                    <a:pt x="0" y="622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chemeClr val="accent3"/>
                  </a:solidFill>
                </a:defRPr>
              </a:pPr>
              <a:endParaRPr/>
            </a:p>
          </p:txBody>
        </p:sp>
      </p:grpSp>
      <p:pic>
        <p:nvPicPr>
          <p:cNvPr id="5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EB77ECFD-9012-52D8-0B87-80436059C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56" y="2101444"/>
            <a:ext cx="8985140" cy="437850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>
            <a:spLocks noGrp="1"/>
          </p:cNvSpPr>
          <p:nvPr>
            <p:ph type="title"/>
          </p:nvPr>
        </p:nvSpPr>
        <p:spPr>
          <a:xfrm>
            <a:off x="262799" y="314399"/>
            <a:ext cx="7295289" cy="600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Dining location </a:t>
            </a:r>
            <a:endParaRPr dirty="0"/>
          </a:p>
        </p:txBody>
      </p:sp>
      <p:pic>
        <p:nvPicPr>
          <p:cNvPr id="3" name="Picture 2" descr="A screen 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A2A98E6C-0FE3-D8B2-735D-AAF0985DF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1056656"/>
            <a:ext cx="10920412" cy="54869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 txBox="1">
            <a:spLocks noGrp="1"/>
          </p:cNvSpPr>
          <p:nvPr>
            <p:ph type="title"/>
          </p:nvPr>
        </p:nvSpPr>
        <p:spPr>
          <a:xfrm>
            <a:off x="121920" y="253440"/>
            <a:ext cx="10728322" cy="80320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Food product list</a:t>
            </a:r>
            <a:endParaRPr dirty="0"/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FE024D8-E6F3-1DC0-C57A-860144772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09709"/>
            <a:ext cx="11277600" cy="569485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obVTI">
  <a:themeElements>
    <a:clrScheme name="BlobVTI">
      <a:dk1>
        <a:srgbClr val="000000"/>
      </a:dk1>
      <a:lt1>
        <a:srgbClr val="222C3C"/>
      </a:lt1>
      <a:dk2>
        <a:srgbClr val="A7A7A7"/>
      </a:dk2>
      <a:lt2>
        <a:srgbClr val="535353"/>
      </a:lt2>
      <a:accent1>
        <a:srgbClr val="3564B7"/>
      </a:accent1>
      <a:accent2>
        <a:srgbClr val="47ACC9"/>
      </a:accent2>
      <a:accent3>
        <a:srgbClr val="4E47C9"/>
      </a:accent3>
      <a:accent4>
        <a:srgbClr val="B7354D"/>
      </a:accent4>
      <a:accent5>
        <a:srgbClr val="C96547"/>
      </a:accent5>
      <a:accent6>
        <a:srgbClr val="B78A35"/>
      </a:accent6>
      <a:hlink>
        <a:srgbClr val="0000FF"/>
      </a:hlink>
      <a:folHlink>
        <a:srgbClr val="FF00FF"/>
      </a:folHlink>
    </a:clrScheme>
    <a:fontScheme name="BlobVTI">
      <a:majorFont>
        <a:latin typeface="Helvetica"/>
        <a:ea typeface="Helvetica"/>
        <a:cs typeface="Helvetica"/>
      </a:majorFont>
      <a:minorFont>
        <a:latin typeface="Avenir Next LT Pro"/>
        <a:ea typeface="Avenir Next LT Pro"/>
        <a:cs typeface="Avenir Next LT Pro"/>
      </a:minorFont>
    </a:fontScheme>
    <a:fmtScheme name="Blob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obVTI">
  <a:themeElements>
    <a:clrScheme name="Blob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564B7"/>
      </a:accent1>
      <a:accent2>
        <a:srgbClr val="47ACC9"/>
      </a:accent2>
      <a:accent3>
        <a:srgbClr val="4E47C9"/>
      </a:accent3>
      <a:accent4>
        <a:srgbClr val="B7354D"/>
      </a:accent4>
      <a:accent5>
        <a:srgbClr val="C96547"/>
      </a:accent5>
      <a:accent6>
        <a:srgbClr val="B78A35"/>
      </a:accent6>
      <a:hlink>
        <a:srgbClr val="0000FF"/>
      </a:hlink>
      <a:folHlink>
        <a:srgbClr val="FF00FF"/>
      </a:folHlink>
    </a:clrScheme>
    <a:fontScheme name="BlobVTI">
      <a:majorFont>
        <a:latin typeface="Helvetica"/>
        <a:ea typeface="Helvetica"/>
        <a:cs typeface="Helvetica"/>
      </a:majorFont>
      <a:minorFont>
        <a:latin typeface="Avenir Next LT Pro"/>
        <a:ea typeface="Avenir Next LT Pro"/>
        <a:cs typeface="Avenir Next LT Pro"/>
      </a:minorFont>
    </a:fontScheme>
    <a:fmtScheme name="Blob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314</Words>
  <Application>Microsoft Macintosh PowerPoint</Application>
  <PresentationFormat>Widescreen</PresentationFormat>
  <Paragraphs>55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Avenir Next LT Pro</vt:lpstr>
      <vt:lpstr>Helvetica</vt:lpstr>
      <vt:lpstr>Lato</vt:lpstr>
      <vt:lpstr>Sagona Book</vt:lpstr>
      <vt:lpstr>udemy sans</vt:lpstr>
      <vt:lpstr>BlobVTI</vt:lpstr>
      <vt:lpstr>INFO-6150  Final  Project</vt:lpstr>
      <vt:lpstr>Purpose :</vt:lpstr>
      <vt:lpstr>Features:</vt:lpstr>
      <vt:lpstr>API’s Implemented: </vt:lpstr>
      <vt:lpstr>Contributions</vt:lpstr>
      <vt:lpstr>Landing Page</vt:lpstr>
      <vt:lpstr>Room listings</vt:lpstr>
      <vt:lpstr>Dining location </vt:lpstr>
      <vt:lpstr>Food product list</vt:lpstr>
      <vt:lpstr>Admin room management</vt:lpstr>
      <vt:lpstr>Admin Product Delivery</vt:lpstr>
      <vt:lpstr>Admin dining management 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INFO-6150  Final  Project</dc:title>
  <cp:lastModifiedBy>Shreya Gosrani</cp:lastModifiedBy>
  <cp:revision>16</cp:revision>
  <dcterms:modified xsi:type="dcterms:W3CDTF">2022-08-10T20:23:09Z</dcterms:modified>
</cp:coreProperties>
</file>