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1" r:id="rId6"/>
    <p:sldId id="261" r:id="rId7"/>
    <p:sldId id="275" r:id="rId8"/>
    <p:sldId id="272" r:id="rId9"/>
    <p:sldId id="273" r:id="rId10"/>
    <p:sldId id="276" r:id="rId11"/>
    <p:sldId id="277" r:id="rId12"/>
    <p:sldId id="278" r:id="rId13"/>
    <p:sldId id="288" r:id="rId14"/>
    <p:sldId id="279" r:id="rId15"/>
    <p:sldId id="280" r:id="rId16"/>
    <p:sldId id="285" r:id="rId17"/>
    <p:sldId id="290" r:id="rId18"/>
    <p:sldId id="291" r:id="rId19"/>
    <p:sldId id="292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E554-72A4-A0A5-47D9-DCCE506DA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23B30-E00A-2A66-D194-4B8EDE11F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5D00E-6D58-2158-5747-9B3C81AA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97F2-822C-41B5-BECF-A49F2AD0AE9E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0EC4-11A0-5389-7608-D801A480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1CE37-336D-B4CC-D14D-5357BCD3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36C2-F41E-4C2F-9424-372BB4CD5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55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0D2C-5281-9897-880B-6DEFE0D4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61719-65A2-2DA7-2925-81A81349A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E12BF-D22A-1E9E-9B80-F1C495AB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97F2-822C-41B5-BECF-A49F2AD0AE9E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A10A5-8D64-B6D9-878E-441E0131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98AF6-9BE1-B458-135B-09A99EBE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36C2-F41E-4C2F-9424-372BB4CD5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57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CA850-8C35-DF57-EAA7-4A0BE318A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7C127-E207-4205-D0BD-4D38323CF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3A77-454E-EECE-32A0-BF9B0656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97F2-822C-41B5-BECF-A49F2AD0AE9E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EB9D4-043B-A333-8F7D-4C464240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31CED-0A9F-AEC7-0538-09CA2602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36C2-F41E-4C2F-9424-372BB4CD5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35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CCFE-148E-3A2B-D43B-7296F6B9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52A0-C0F9-9D2A-3605-474074FF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6EB3A-910B-F16D-3504-7F7A0808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97F2-822C-41B5-BECF-A49F2AD0AE9E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821A0-C471-2C4F-1D1F-DAD11068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40122-6DCC-F5E7-C009-DB24526F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36C2-F41E-4C2F-9424-372BB4CD5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23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B263-33B1-23CF-F287-CD8C34FA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956A9-1E61-F37A-F97B-D5668E6D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89B62-8E3B-B5E9-43E5-219648AA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97F2-822C-41B5-BECF-A49F2AD0AE9E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714DF-0071-B48E-1C2F-398365B3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D2B34-DEC6-7ACC-9D0E-40BF17C1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36C2-F41E-4C2F-9424-372BB4CD5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22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CDC8-D76F-9F88-DCCD-4AC52767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FECF9-A10F-9A0B-3C7A-0B3252868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8D7AE-0B69-05C0-DACC-D2FB0C028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02127-3BBE-D45D-2854-E63DBD6F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97F2-822C-41B5-BECF-A49F2AD0AE9E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120A6-A7F0-5CE8-0EE4-96FB8CEB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13F71-279C-2EBE-F62C-86DB4786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36C2-F41E-4C2F-9424-372BB4CD5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43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40EF-6717-F036-3FED-47F35CD0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D4C22-3BA5-C577-EB48-F34DB2FC1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6730B-A19F-FAA7-E499-421E29600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CF725-2166-E0F4-5E6D-6534B4829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3D3DA-22C6-1854-AB08-943515256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6BD46-8549-4993-64A4-8223C4B1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97F2-822C-41B5-BECF-A49F2AD0AE9E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70EE5-44D3-C27F-2BE4-A849067F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22B6C-21F3-EE8F-C116-A1AD20D9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36C2-F41E-4C2F-9424-372BB4CD5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57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81F5-2D62-F2E0-141C-12AFB37F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30A80-FF17-5F73-9A1D-7DBFD7A8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97F2-822C-41B5-BECF-A49F2AD0AE9E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3F2E5-015D-0F33-58D5-8ACA971F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98847-4A0B-9D79-52E2-BAC68E25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36C2-F41E-4C2F-9424-372BB4CD5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47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A0DA7-183F-9A85-889B-439E14A6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97F2-822C-41B5-BECF-A49F2AD0AE9E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ED39F-D941-AFA1-A6A3-DA5A7FB1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2498E-BE12-958B-4EDA-D36A679D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36C2-F41E-4C2F-9424-372BB4CD5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58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87C6-573E-324A-C226-257BF08E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442D-D91F-E6E1-0120-CD16325B4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5A51C-3C22-3E9B-A800-5DC4CEDBE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4F4AB-FD06-0097-EA18-9055E507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97F2-822C-41B5-BECF-A49F2AD0AE9E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BA314-9003-19AD-F0F1-FE5733A0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6B5A4-DD8F-7BBF-32CA-F30EAD13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36C2-F41E-4C2F-9424-372BB4CD5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87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4A93-43F0-6D21-7EE8-C61EE7E3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41BE3-F7B0-791B-EF29-399DFA85F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685A8-A502-9A7F-7909-BF072D4AE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2E539-75D4-DA4F-FB34-9A9552DA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97F2-822C-41B5-BECF-A49F2AD0AE9E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DC828-1079-509D-9C3B-6A4BA73D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81CB4-70DF-8BF5-4BCD-A3B84401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36C2-F41E-4C2F-9424-372BB4CD5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2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31836-9C9F-2F6B-B499-AA96F4EC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845D-41AC-D111-C2EA-4D21A3B24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95AD2-3640-9D4C-27F0-F77D98189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B97F2-822C-41B5-BECF-A49F2AD0AE9E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E3746-AAF8-7C01-FB59-A1103D2DB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78FE5-A292-1078-6905-50CF4C934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E36C2-F41E-4C2F-9424-372BB4CD5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76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ecastgoldprice-7vwktoijuwl.streamlit.app/" TargetMode="External"/><Relationship Id="rId2" Type="http://schemas.openxmlformats.org/officeDocument/2006/relationships/hyperlink" Target="https://gold-price-forecast-excelr.streamlit.ap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CD8A-C275-80EA-9928-6CDD25B08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Excel-R project-1</a:t>
            </a:r>
            <a:br>
              <a:rPr lang="en-US" dirty="0"/>
            </a:br>
            <a:r>
              <a:rPr lang="en-US" dirty="0"/>
              <a:t>Time series Forecasting of </a:t>
            </a:r>
            <a:br>
              <a:rPr lang="en-US" dirty="0"/>
            </a:br>
            <a:r>
              <a:rPr lang="en-US" dirty="0"/>
              <a:t>Gold data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E2EB2-D916-9183-ED40-0198372A6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8825" y="3666565"/>
            <a:ext cx="2859740" cy="270734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By Team 2 </a:t>
            </a:r>
          </a:p>
          <a:p>
            <a:pPr algn="l"/>
            <a:r>
              <a:rPr lang="en-IN" dirty="0"/>
              <a:t> </a:t>
            </a:r>
          </a:p>
          <a:p>
            <a:pPr algn="l"/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BFD79-1ABB-5238-283E-1522E85D1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604" y="3563752"/>
            <a:ext cx="3243752" cy="259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8B49-B47F-5632-FFBF-3DCF8697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ACF and PACF plots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03A13D-C410-F081-CB2E-481B74F73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317" y="1651467"/>
            <a:ext cx="4733365" cy="4124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DE77D2-2981-322D-1955-CD037B18D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405" y="1690688"/>
            <a:ext cx="54102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0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E5B9-5825-A756-ED88-0441E417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ACF and PACF for-price First Difference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F93D9B-72C2-8E58-DE8E-CD47F7903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829" y="1690687"/>
            <a:ext cx="5410200" cy="4124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0C053C-85B3-D014-C855-CBA536B5D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690687"/>
            <a:ext cx="54102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8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506A-9157-EACA-56F7-6027843E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Data driven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2BDA3-61D9-9F89-5DE8-D811734A9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Simple Exponential Method</a:t>
            </a:r>
          </a:p>
          <a:p>
            <a:r>
              <a:rPr lang="en-IN" dirty="0"/>
              <a:t>Holt method </a:t>
            </a:r>
          </a:p>
          <a:p>
            <a:r>
              <a:rPr lang="en-US" dirty="0"/>
              <a:t>Holts winter exponential smoothing with additive seasonality and additive trend</a:t>
            </a:r>
          </a:p>
          <a:p>
            <a:r>
              <a:rPr lang="en-US" dirty="0"/>
              <a:t>Holts winter exponential smoothing with multiplicative seasonality and additive trend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338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B24D-2EFA-FA89-5F7F-C845356F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MAPE values.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78998-8F9E-4416-54F5-0E6C42CA8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Model	                                          MAPE</a:t>
            </a:r>
          </a:p>
          <a:p>
            <a:r>
              <a:rPr lang="en-IN" dirty="0" err="1"/>
              <a:t>ses_model</a:t>
            </a:r>
            <a:r>
              <a:rPr lang="en-IN" dirty="0"/>
              <a:t>	                                2.353934131154247</a:t>
            </a:r>
          </a:p>
          <a:p>
            <a:r>
              <a:rPr lang="en-IN" dirty="0" err="1"/>
              <a:t>hw_model</a:t>
            </a:r>
            <a:r>
              <a:rPr lang="en-IN" dirty="0"/>
              <a:t>	                                3.1592148521546806</a:t>
            </a:r>
          </a:p>
          <a:p>
            <a:r>
              <a:rPr lang="en-IN" dirty="0" err="1"/>
              <a:t>hwe_model_add_add</a:t>
            </a:r>
            <a:r>
              <a:rPr lang="en-IN" dirty="0"/>
              <a:t>	         2.2285601080875135</a:t>
            </a:r>
          </a:p>
          <a:p>
            <a:r>
              <a:rPr lang="en-IN" dirty="0" err="1"/>
              <a:t>hwe_model_mul_add</a:t>
            </a:r>
            <a:r>
              <a:rPr lang="en-IN" dirty="0"/>
              <a:t>	         2.846087022662996</a:t>
            </a:r>
          </a:p>
        </p:txBody>
      </p:sp>
    </p:spTree>
    <p:extLst>
      <p:ext uri="{BB962C8B-B14F-4D97-AF65-F5344CB8AC3E}">
        <p14:creationId xmlns:p14="http://schemas.microsoft.com/office/powerpoint/2010/main" val="2538450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33EC-BCF8-D554-DDA0-01C53EDC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>
                <a:solidFill>
                  <a:srgbClr val="002060"/>
                </a:solidFill>
              </a:rPr>
              <a:t>Model Based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1DA85-CD37-C5BA-4CC4-B313E3CEE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linear model </a:t>
            </a:r>
          </a:p>
          <a:p>
            <a:r>
              <a:rPr lang="en-IN" dirty="0">
                <a:solidFill>
                  <a:srgbClr val="00B050"/>
                </a:solidFill>
              </a:rPr>
              <a:t>Exponential</a:t>
            </a:r>
          </a:p>
          <a:p>
            <a:r>
              <a:rPr lang="en-IN" dirty="0">
                <a:solidFill>
                  <a:srgbClr val="00B050"/>
                </a:solidFill>
              </a:rPr>
              <a:t>Quadratic </a:t>
            </a:r>
          </a:p>
          <a:p>
            <a:r>
              <a:rPr lang="en-IN" dirty="0">
                <a:solidFill>
                  <a:srgbClr val="00B050"/>
                </a:solidFill>
              </a:rPr>
              <a:t>Additive seasonality </a:t>
            </a:r>
          </a:p>
          <a:p>
            <a:r>
              <a:rPr lang="en-IN" dirty="0">
                <a:solidFill>
                  <a:srgbClr val="00B050"/>
                </a:solidFill>
              </a:rPr>
              <a:t>Additive Seasonality Quadratic </a:t>
            </a:r>
          </a:p>
          <a:p>
            <a:r>
              <a:rPr lang="en-IN" dirty="0">
                <a:solidFill>
                  <a:srgbClr val="00B050"/>
                </a:solidFill>
              </a:rPr>
              <a:t>Multiplicative Seasonality</a:t>
            </a:r>
          </a:p>
          <a:p>
            <a:r>
              <a:rPr lang="en-IN" dirty="0">
                <a:solidFill>
                  <a:srgbClr val="00B050"/>
                </a:solidFill>
              </a:rPr>
              <a:t>Multiplicative Additive Seasonality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701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545D-4A75-8154-9109-66E98C90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Models and Rmse-values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119DBE-1487-0F7E-28B1-84AD3467D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255884"/>
              </p:ext>
            </p:extLst>
          </p:nvPr>
        </p:nvGraphicFramePr>
        <p:xfrm>
          <a:off x="1595718" y="2187388"/>
          <a:ext cx="6983505" cy="3276944"/>
        </p:xfrm>
        <a:graphic>
          <a:graphicData uri="http://schemas.openxmlformats.org/drawingml/2006/table">
            <a:tbl>
              <a:tblPr/>
              <a:tblGrid>
                <a:gridCol w="2327835">
                  <a:extLst>
                    <a:ext uri="{9D8B030D-6E8A-4147-A177-3AD203B41FA5}">
                      <a16:colId xmlns:a16="http://schemas.microsoft.com/office/drawing/2014/main" val="1442731364"/>
                    </a:ext>
                  </a:extLst>
                </a:gridCol>
                <a:gridCol w="2327835">
                  <a:extLst>
                    <a:ext uri="{9D8B030D-6E8A-4147-A177-3AD203B41FA5}">
                      <a16:colId xmlns:a16="http://schemas.microsoft.com/office/drawing/2014/main" val="2938032849"/>
                    </a:ext>
                  </a:extLst>
                </a:gridCol>
                <a:gridCol w="2327835">
                  <a:extLst>
                    <a:ext uri="{9D8B030D-6E8A-4147-A177-3AD203B41FA5}">
                      <a16:colId xmlns:a16="http://schemas.microsoft.com/office/drawing/2014/main" val="3928137804"/>
                    </a:ext>
                  </a:extLst>
                </a:gridCol>
              </a:tblGrid>
              <a:tr h="409618">
                <a:tc>
                  <a:txBody>
                    <a:bodyPr/>
                    <a:lstStyle/>
                    <a:p>
                      <a:pPr algn="r" fontAlgn="ctr"/>
                      <a:endParaRPr lang="en-IN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RMSE_Values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758055"/>
                  </a:ext>
                </a:extLst>
              </a:tr>
              <a:tr h="409618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rmse_linear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103.154437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763825"/>
                  </a:ext>
                </a:extLst>
              </a:tr>
              <a:tr h="409618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rmse_Exp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144.416407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49337"/>
                  </a:ext>
                </a:extLst>
              </a:tr>
              <a:tr h="409618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rmse_Quad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533.944176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710463"/>
                  </a:ext>
                </a:extLst>
              </a:tr>
              <a:tr h="409618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rmse_add_sea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1139.346288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546676"/>
                  </a:ext>
                </a:extLst>
              </a:tr>
              <a:tr h="409618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rmse_add_sea_quad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452.653068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285992"/>
                  </a:ext>
                </a:extLst>
              </a:tr>
              <a:tr h="409618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rmse_Mult_sea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1206.451631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59717"/>
                  </a:ext>
                </a:extLst>
              </a:tr>
              <a:tr h="409618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rmse_Mult_add_sea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96.560192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43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833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6A829-57AF-C3AC-E63E-A79D2AF8F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We have imported pickle library and used dump method to save the model as pickle file.</a:t>
            </a: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 Of all the models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Holts winter exponential smoothing with additive seasonality and additive trend 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also known as the Triple Exponential Smoothing method is selected for forecasting as the error is minimum when compared to other models.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Söhne"/>
              </a:rPr>
              <a:t>Auto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Söhne"/>
              </a:rPr>
              <a:t>arima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Söhne"/>
              </a:rPr>
              <a:t> model has also been done and gave good result but couldn’t use due to memory issue.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759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3EF324B-E2DC-E824-71D9-0B70EDA6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836" y="1994841"/>
            <a:ext cx="8739920" cy="359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8A2757-F371-8B8B-2742-A28ADB69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 price forecast using </a:t>
            </a:r>
            <a:r>
              <a:rPr lang="en-US" dirty="0" err="1"/>
              <a:t>Hwe</a:t>
            </a:r>
            <a:r>
              <a:rPr lang="en-US" dirty="0"/>
              <a:t> model for next 30 days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258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C43C8-2BCB-4936-DAB0-2C5BF64A4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601"/>
            <a:ext cx="10515600" cy="5422361"/>
          </a:xfrm>
        </p:spPr>
        <p:txBody>
          <a:bodyPr/>
          <a:lstStyle/>
          <a:p>
            <a:r>
              <a:rPr lang="en-US" sz="2800" dirty="0"/>
              <a:t>Using the load method of pickle library the model is read and saved in a variable using which the next 30 days forecast of gold price was done.</a:t>
            </a:r>
          </a:p>
          <a:p>
            <a:r>
              <a:rPr lang="en-US" dirty="0"/>
              <a:t>Application was built using </a:t>
            </a:r>
            <a:r>
              <a:rPr lang="en-US" dirty="0" err="1"/>
              <a:t>Streamlit</a:t>
            </a:r>
            <a:r>
              <a:rPr lang="en-US" dirty="0"/>
              <a:t> where the user has the option to select the number of days </a:t>
            </a:r>
            <a:r>
              <a:rPr lang="en-US"/>
              <a:t>to be forecasted</a:t>
            </a:r>
            <a:r>
              <a:rPr lang="en-US" dirty="0"/>
              <a:t>.</a:t>
            </a:r>
          </a:p>
          <a:p>
            <a:r>
              <a:rPr lang="en-US" sz="2800" dirty="0"/>
              <a:t>On selecting the required number of days and hittin</a:t>
            </a:r>
            <a:r>
              <a:rPr lang="en-US" dirty="0"/>
              <a:t>g the get predictions button forecasted gold prices for that particular period will be displayed as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sz="2800" dirty="0"/>
              <a:t>Also graph representing the forecasted gold prices can also be seen.</a:t>
            </a:r>
          </a:p>
          <a:p>
            <a:pPr marL="0" indent="0">
              <a:buNone/>
            </a:pPr>
            <a:br>
              <a:rPr lang="en-US" sz="28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390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6571-7336-80B3-370C-816977BEB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4703"/>
            <a:ext cx="10515600" cy="5502260"/>
          </a:xfrm>
        </p:spPr>
        <p:txBody>
          <a:bodyPr/>
          <a:lstStyle/>
          <a:p>
            <a:r>
              <a:rPr lang="en-US" dirty="0"/>
              <a:t>Finally the code is pushed to </a:t>
            </a:r>
            <a:r>
              <a:rPr lang="en-US" dirty="0" err="1"/>
              <a:t>github</a:t>
            </a:r>
            <a:r>
              <a:rPr lang="en-US" dirty="0"/>
              <a:t> and deployed using </a:t>
            </a:r>
            <a:r>
              <a:rPr lang="en-US" dirty="0" err="1"/>
              <a:t>Streamlit</a:t>
            </a:r>
            <a:r>
              <a:rPr lang="en-US" dirty="0"/>
              <a:t> itself.</a:t>
            </a:r>
          </a:p>
          <a:p>
            <a:r>
              <a:rPr lang="en-US" dirty="0"/>
              <a:t>The deployment links are as follows: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Link1: </a:t>
            </a:r>
            <a:r>
              <a:rPr lang="en-IN" dirty="0" err="1">
                <a:hlinkClick r:id="rId2"/>
              </a:rPr>
              <a:t>Streamlit</a:t>
            </a:r>
            <a:r>
              <a:rPr lang="en-IN" dirty="0">
                <a:hlinkClick r:id="rId2"/>
              </a:rPr>
              <a:t> (gold-price-forecast-</a:t>
            </a:r>
            <a:r>
              <a:rPr lang="en-IN" dirty="0" err="1">
                <a:hlinkClick r:id="rId2"/>
              </a:rPr>
              <a:t>excelr.streamlit.app</a:t>
            </a:r>
            <a:r>
              <a:rPr lang="en-IN" dirty="0">
                <a:hlinkClick r:id="rId2"/>
              </a:rPr>
              <a:t>)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Link2 : </a:t>
            </a:r>
            <a:r>
              <a:rPr lang="en-IN" dirty="0" err="1">
                <a:hlinkClick r:id="rId3"/>
              </a:rPr>
              <a:t>Streamlit</a:t>
            </a:r>
            <a:r>
              <a:rPr lang="en-IN" dirty="0">
                <a:hlinkClick r:id="rId3"/>
              </a:rPr>
              <a:t> (forecastgoldprice-7vwktoijuwl.streamlit.app)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055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ADB7-CF21-948A-0AA5-824BEBC9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Information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6041-5795-6A2D-97D0-93E9FD7C3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Gold price data set </a:t>
            </a:r>
            <a:r>
              <a:rPr lang="en-IN" dirty="0"/>
              <a:t>from 2016 to 2021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We have two columns date and price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We have total 2182 Entries from  (0 to 2181)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56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D4FA-88E2-2F4C-69F6-7A9FA9DF4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2024"/>
            <a:ext cx="9144000" cy="2232211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Thank you 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CDDD2-51E5-178D-769C-F770C0C5B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44588"/>
            <a:ext cx="9144000" cy="37113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Done by:-</a:t>
            </a:r>
          </a:p>
          <a:p>
            <a:r>
              <a:rPr lang="en-US" dirty="0">
                <a:solidFill>
                  <a:srgbClr val="FFC000"/>
                </a:solidFill>
              </a:rPr>
              <a:t> Group-2</a:t>
            </a:r>
          </a:p>
          <a:p>
            <a:pPr algn="l"/>
            <a:r>
              <a:rPr lang="en-IN" dirty="0">
                <a:solidFill>
                  <a:srgbClr val="00B050"/>
                </a:solidFill>
              </a:rPr>
              <a:t>B Nagarjuna Babu   , M V S K Karthik</a:t>
            </a:r>
          </a:p>
          <a:p>
            <a:pPr algn="l"/>
            <a:r>
              <a:rPr lang="en-IN" dirty="0">
                <a:solidFill>
                  <a:srgbClr val="00B050"/>
                </a:solidFill>
              </a:rPr>
              <a:t>Babar   ,Sanket Sanjay Kale</a:t>
            </a:r>
          </a:p>
          <a:p>
            <a:pPr algn="l"/>
            <a:r>
              <a:rPr lang="en-IN" dirty="0">
                <a:solidFill>
                  <a:srgbClr val="00B050"/>
                </a:solidFill>
              </a:rPr>
              <a:t> Vinayakam Amrutha  , Ananthoju Richitha</a:t>
            </a:r>
          </a:p>
          <a:p>
            <a:pPr algn="l"/>
            <a:r>
              <a:rPr lang="en-IN" dirty="0">
                <a:solidFill>
                  <a:srgbClr val="00B050"/>
                </a:solidFill>
              </a:rPr>
              <a:t>Tushar Tidke</a:t>
            </a:r>
          </a:p>
          <a:p>
            <a:pPr algn="l"/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191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4519-BAED-9422-305C-117FD6DC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en-US" sz="4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Exploratory data analysis: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Describe The Gold Data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34255-F47D-482F-CCD9-60E041B5C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Minimum gold price =2252.600000</a:t>
            </a:r>
          </a:p>
          <a:p>
            <a:r>
              <a:rPr lang="en-US" dirty="0"/>
              <a:t>Maximum gold price=4966.300000</a:t>
            </a:r>
          </a:p>
          <a:p>
            <a:r>
              <a:rPr lang="en-US" dirty="0"/>
              <a:t>Average gold price=3284.450046</a:t>
            </a:r>
          </a:p>
          <a:p>
            <a:r>
              <a:rPr lang="en-US" dirty="0"/>
              <a:t>Standard deviation of gold price =719.564434</a:t>
            </a:r>
          </a:p>
          <a:p>
            <a:r>
              <a:rPr lang="en-US" dirty="0"/>
              <a:t>The 25% percentile = 2697.020000</a:t>
            </a:r>
            <a:endParaRPr lang="en-IN" dirty="0"/>
          </a:p>
          <a:p>
            <a:r>
              <a:rPr lang="en-US" dirty="0"/>
              <a:t>The  50% percentile = 2879.800000</a:t>
            </a:r>
          </a:p>
          <a:p>
            <a:r>
              <a:rPr lang="en-US" dirty="0"/>
              <a:t>The 75% percentile = 4147.325000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5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CB97-529E-F1CA-0D5C-61770043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Average Gold price per Year</a:t>
            </a:r>
            <a:br>
              <a:rPr lang="en-US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38650-34C8-F21A-F439-F3185B2C3A17}"/>
              </a:ext>
            </a:extLst>
          </p:cNvPr>
          <p:cNvSpPr txBox="1"/>
          <p:nvPr/>
        </p:nvSpPr>
        <p:spPr>
          <a:xfrm>
            <a:off x="1272989" y="1690688"/>
            <a:ext cx="415962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02124"/>
                </a:solidFill>
              </a:rPr>
              <a:t>Y</a:t>
            </a:r>
            <a:r>
              <a:rPr lang="en-US" b="1" i="0" dirty="0">
                <a:solidFill>
                  <a:srgbClr val="202124"/>
                </a:solidFill>
                <a:effectLst/>
              </a:rPr>
              <a:t>ear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         </a:t>
            </a:r>
            <a:r>
              <a:rPr lang="en-US" b="1" dirty="0">
                <a:solidFill>
                  <a:srgbClr val="202124"/>
                </a:solidFill>
              </a:rPr>
              <a:t>P</a:t>
            </a:r>
            <a:r>
              <a:rPr lang="en-US" b="1" i="0" dirty="0">
                <a:solidFill>
                  <a:srgbClr val="202124"/>
                </a:solidFill>
                <a:effectLst/>
              </a:rPr>
              <a:t>rice</a:t>
            </a:r>
          </a:p>
          <a:p>
            <a:endParaRPr lang="en-US" b="0" i="0" dirty="0">
              <a:solidFill>
                <a:srgbClr val="202124"/>
              </a:solidFill>
              <a:effectLst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 2016 - 2697.985708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 2017 - 2626.676484</a:t>
            </a:r>
          </a:p>
          <a:p>
            <a:endParaRPr lang="en-US" b="0" i="0" dirty="0">
              <a:solidFill>
                <a:srgbClr val="202124"/>
              </a:solidFill>
              <a:effectLst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 2018 - 2781.938082</a:t>
            </a:r>
          </a:p>
          <a:p>
            <a:endParaRPr lang="en-US" b="0" i="0" dirty="0">
              <a:solidFill>
                <a:srgbClr val="202124"/>
              </a:solidFill>
              <a:effectLst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 2019 - 3150.210685</a:t>
            </a:r>
          </a:p>
          <a:p>
            <a:endParaRPr lang="en-US" b="0" i="0" dirty="0">
              <a:solidFill>
                <a:srgbClr val="202124"/>
              </a:solidFill>
              <a:effectLst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 2020 - 4227.930411</a:t>
            </a:r>
          </a:p>
          <a:p>
            <a:endParaRPr lang="en-US" b="0" i="0" dirty="0">
              <a:solidFill>
                <a:srgbClr val="202124"/>
              </a:solidFill>
              <a:effectLst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 2021 - 4149.970959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579B8-5F5E-95B3-E271-7BFA10D72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3" y="2009636"/>
            <a:ext cx="6046693" cy="33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9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C9C7-7B00-F4C1-5332-399DC020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1709737"/>
            <a:ext cx="10502900" cy="442563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-The Data set contains no missing values and no null values.</a:t>
            </a:r>
            <a:br>
              <a:rPr lang="en-US" sz="3600" dirty="0"/>
            </a:br>
            <a:r>
              <a:rPr lang="en-US" sz="3600" dirty="0"/>
              <a:t>-The datatype of the date is object which is converted to Date-Time format</a:t>
            </a:r>
            <a:br>
              <a:rPr lang="en-US" sz="3600" dirty="0"/>
            </a:br>
            <a:r>
              <a:rPr lang="en-US" sz="3600" dirty="0"/>
              <a:t>-There are no duplicates values.</a:t>
            </a:r>
            <a:br>
              <a:rPr lang="en-US" sz="3600" dirty="0"/>
            </a:br>
            <a:r>
              <a:rPr lang="en-US" sz="3600" dirty="0"/>
              <a:t>-There are no outliers in the dataset</a:t>
            </a:r>
            <a:br>
              <a:rPr lang="en-US" sz="3600" dirty="0"/>
            </a:br>
            <a:r>
              <a:rPr lang="en-US" sz="3600" dirty="0"/>
              <a:t>-Data is positive skewed and value is 0.637 and kurtosis value is </a:t>
            </a:r>
            <a:br>
              <a:rPr lang="en-US" sz="3600" dirty="0"/>
            </a:br>
            <a:r>
              <a:rPr lang="en-US" sz="3600" dirty="0"/>
              <a:t>  (-1.24)</a:t>
            </a:r>
            <a:br>
              <a:rPr lang="en-US" sz="3600" dirty="0"/>
            </a:br>
            <a:r>
              <a:rPr lang="en-US" sz="3600" dirty="0"/>
              <a:t>(If a distribution has negative kurtosis, it is said to be platykurtic, which means that it has a flatter peak and thinner tails compared to a normal distribution)</a:t>
            </a:r>
            <a:br>
              <a:rPr lang="en-US" sz="3600" dirty="0"/>
            </a:br>
            <a:br>
              <a:rPr lang="en-US" sz="3600" dirty="0"/>
            </a:b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55683-41B9-5DDC-38C8-AFBCAEE06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V="1">
            <a:off x="831850" y="6089650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8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2BC3-FB60-99ED-7D24-3EC3BA80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Plotting Year and Gold Price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Upward Linear Trend  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B760D-A7D1-4997-977B-93A2EC5B1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3" y="1943100"/>
            <a:ext cx="10515600" cy="454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11FF-12DC-CA83-2309-80971380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and Seasonality: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9D7B9B-F6AA-3D64-5F2A-9873C4F6F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623" y="1936375"/>
            <a:ext cx="7095990" cy="455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1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B0CD-9897-E4B0-FD0E-5F2A4852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Vs Year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EC8650-2BE9-57D5-6D0A-03AD44AD7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1" y="1795546"/>
            <a:ext cx="8202705" cy="501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1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E05E-290F-1866-2BA5-BC8BADAC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12" y="311336"/>
            <a:ext cx="10645588" cy="599085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Test for stationarity of the data: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H0=data is not stationary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H1=data is stationary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+mn-lt"/>
              </a:rPr>
              <a:t>ADF Statistics: -0.30990365705047707</a:t>
            </a:r>
            <a:br>
              <a:rPr lang="en-US" b="0" i="0" dirty="0">
                <a:solidFill>
                  <a:srgbClr val="202124"/>
                </a:solidFill>
                <a:effectLst/>
                <a:latin typeface="+mn-lt"/>
              </a:rPr>
            </a:br>
            <a:r>
              <a:rPr lang="en-US" b="0" i="0" dirty="0">
                <a:solidFill>
                  <a:srgbClr val="202124"/>
                </a:solidFill>
                <a:effectLst/>
                <a:latin typeface="+mn-lt"/>
              </a:rPr>
              <a:t> p- value: 0.9240899189079188 </a:t>
            </a:r>
            <a:br>
              <a:rPr lang="en-US" b="0" i="0" dirty="0">
                <a:solidFill>
                  <a:srgbClr val="202124"/>
                </a:solidFill>
                <a:effectLst/>
                <a:latin typeface="+mn-lt"/>
              </a:rPr>
            </a:br>
            <a:r>
              <a:rPr lang="en-US" b="0" i="0" dirty="0">
                <a:solidFill>
                  <a:srgbClr val="202124"/>
                </a:solidFill>
                <a:effectLst/>
                <a:latin typeface="+mn-lt"/>
              </a:rPr>
              <a:t>p is less than(&lt;) 0.05 hence </a:t>
            </a:r>
            <a:br>
              <a:rPr lang="en-US" b="0" i="0" dirty="0">
                <a:solidFill>
                  <a:srgbClr val="202124"/>
                </a:solidFill>
                <a:effectLst/>
                <a:latin typeface="+mn-lt"/>
              </a:rPr>
            </a:br>
            <a:r>
              <a:rPr lang="en-US" b="0" i="0" dirty="0">
                <a:solidFill>
                  <a:srgbClr val="202124"/>
                </a:solidFill>
                <a:effectLst/>
                <a:latin typeface="+mn-lt"/>
              </a:rPr>
              <a:t>weak evidence against null hypothesis, time series has a unit root, indicating it is non-stationary</a:t>
            </a:r>
            <a:br>
              <a:rPr lang="en-US" b="0" i="0" dirty="0">
                <a:solidFill>
                  <a:srgbClr val="202124"/>
                </a:solidFill>
                <a:effectLst/>
                <a:latin typeface="+mn-lt"/>
              </a:rPr>
            </a:br>
            <a:br>
              <a:rPr lang="en-US" b="0" i="0" dirty="0">
                <a:solidFill>
                  <a:srgbClr val="202124"/>
                </a:solidFill>
                <a:effectLst/>
                <a:latin typeface="+mn-lt"/>
              </a:rPr>
            </a:b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1171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4060</TotalTime>
  <Words>707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Söhne</vt:lpstr>
      <vt:lpstr>Office Theme</vt:lpstr>
      <vt:lpstr>Excel-R project-1 Time series Forecasting of  Gold data</vt:lpstr>
      <vt:lpstr>Data set Information</vt:lpstr>
      <vt:lpstr>Exploratory data analysis: Describe The Gold Data</vt:lpstr>
      <vt:lpstr>Average Gold price per Year </vt:lpstr>
      <vt:lpstr>-The Data set contains no missing values and no null values. -The datatype of the date is object which is converted to Date-Time format -There are no duplicates values. -There are no outliers in the dataset -Data is positive skewed and value is 0.637 and kurtosis value is    (-1.24) (If a distribution has negative kurtosis, it is said to be platykurtic, which means that it has a flatter peak and thinner tails compared to a normal distribution)  </vt:lpstr>
      <vt:lpstr>  Plotting Year and Gold Price Upward Linear Trend     </vt:lpstr>
      <vt:lpstr>Trend and Seasonality:</vt:lpstr>
      <vt:lpstr>Price Vs Year</vt:lpstr>
      <vt:lpstr>Test for stationarity of the data: H0=data is not stationary H1=data is stationary  ADF Statistics: -0.30990365705047707  p- value: 0.9240899189079188  p is less than(&lt;) 0.05 hence  weak evidence against null hypothesis, time series has a unit root, indicating it is non-stationary  </vt:lpstr>
      <vt:lpstr>ACF and PACF plots</vt:lpstr>
      <vt:lpstr>ACF and PACF for-price First Difference</vt:lpstr>
      <vt:lpstr> Data driven Models</vt:lpstr>
      <vt:lpstr>Models and MAPE values. </vt:lpstr>
      <vt:lpstr> Model Based </vt:lpstr>
      <vt:lpstr>Models and Rmse-values</vt:lpstr>
      <vt:lpstr>PowerPoint Presentation</vt:lpstr>
      <vt:lpstr>Gold price forecast using Hwe model for next 30 days</vt:lpstr>
      <vt:lpstr>PowerPoint Presentation</vt:lpstr>
      <vt:lpstr>PowerPoint Presentation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Time Series  Forecasting Project-1</dc:title>
  <dc:creator>nagarjunebabu09@gmail.com</dc:creator>
  <cp:lastModifiedBy>M KARTHIK</cp:lastModifiedBy>
  <cp:revision>10</cp:revision>
  <dcterms:created xsi:type="dcterms:W3CDTF">2023-06-30T09:39:38Z</dcterms:created>
  <dcterms:modified xsi:type="dcterms:W3CDTF">2023-07-27T10:19:49Z</dcterms:modified>
</cp:coreProperties>
</file>