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84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4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67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93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315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881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7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28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9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7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5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0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5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73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545A-212F-4F17-9CDE-1BE2450F44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321646-8E7B-4EF0-B8C3-1A4C61B62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8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F88E-A9BD-081B-4019-50C0743C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77" y="1599413"/>
            <a:ext cx="8596668" cy="324596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Loan Repayment  Assessment in Banking </a:t>
            </a:r>
            <a:endParaRPr lang="en-IN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7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77D3-A9B3-2DAB-1BF9-EDDC02FE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Testing the test data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B3F9-D286-4056-149D-8CA4FD33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feature selection , feature engineering and feature scaling which have been done on the train data the same engineering and scaling should be done on the test data file for accurate result</a:t>
            </a:r>
          </a:p>
          <a:p>
            <a:r>
              <a:rPr lang="en-IN" dirty="0"/>
              <a:t>Then use the </a:t>
            </a:r>
            <a:r>
              <a:rPr lang="en-IN" dirty="0" err="1"/>
              <a:t>LogisticRegression</a:t>
            </a:r>
            <a:r>
              <a:rPr lang="en-IN" dirty="0"/>
              <a:t> model and the best parameter obtain by the hyperparameter tuning to test the </a:t>
            </a:r>
            <a:r>
              <a:rPr lang="en-IN" dirty="0" err="1"/>
              <a:t>test_file</a:t>
            </a:r>
            <a:r>
              <a:rPr lang="en-IN" dirty="0"/>
              <a:t> csv.</a:t>
            </a:r>
          </a:p>
        </p:txBody>
      </p:sp>
    </p:spTree>
    <p:extLst>
      <p:ext uri="{BB962C8B-B14F-4D97-AF65-F5344CB8AC3E}">
        <p14:creationId xmlns:p14="http://schemas.microsoft.com/office/powerpoint/2010/main" val="327330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D97F59-DF07-0121-7D50-03822FDA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84" y="232527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47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D8F5-2701-6EDA-BBFC-FFBA4445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46" y="0"/>
            <a:ext cx="8596668" cy="1826581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Loading the CSV Data file and Important modules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230A57-5548-3E29-CADC-CC3801F0F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5236" y="4815672"/>
            <a:ext cx="8596668" cy="8604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2"/>
                </a:solidFill>
              </a:rPr>
              <a:t>The dataset consist of 80 thousand rows and 23 features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2"/>
                </a:solidFill>
              </a:rPr>
              <a:t> Importing sum important </a:t>
            </a:r>
            <a:r>
              <a:rPr lang="en-IN" dirty="0" err="1">
                <a:solidFill>
                  <a:schemeClr val="tx2"/>
                </a:solidFill>
              </a:rPr>
              <a:t>labraries</a:t>
            </a:r>
            <a:r>
              <a:rPr lang="en-IN" dirty="0">
                <a:solidFill>
                  <a:schemeClr val="tx2"/>
                </a:solidFill>
              </a:rPr>
              <a:t> like pandas and </a:t>
            </a:r>
            <a:r>
              <a:rPr lang="en-IN" dirty="0" err="1">
                <a:solidFill>
                  <a:schemeClr val="tx2"/>
                </a:solidFill>
              </a:rPr>
              <a:t>matlab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A938BD-5D77-A0F8-FD53-047F5610A6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97" y="1826581"/>
            <a:ext cx="5905717" cy="2879222"/>
          </a:xfrm>
        </p:spPr>
      </p:pic>
    </p:spTree>
    <p:extLst>
      <p:ext uri="{BB962C8B-B14F-4D97-AF65-F5344CB8AC3E}">
        <p14:creationId xmlns:p14="http://schemas.microsoft.com/office/powerpoint/2010/main" val="279703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F62F-C959-7C42-7820-0FD879CE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442" y="414522"/>
            <a:ext cx="3854528" cy="127846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Exploratory Data Analysis: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9C2559-2BE8-1DAD-3EE0-F6F7A1FF8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37" y="1898090"/>
            <a:ext cx="4513262" cy="35520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229C-1443-B5AB-378A-5D5ADDDF2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Total 60,638 Borrower’s have paid there loan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Total number of Defaulted Borrower’s are 15368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75.70% of borrowers have paid the loan amount</a:t>
            </a:r>
          </a:p>
        </p:txBody>
      </p:sp>
    </p:spTree>
    <p:extLst>
      <p:ext uri="{BB962C8B-B14F-4D97-AF65-F5344CB8AC3E}">
        <p14:creationId xmlns:p14="http://schemas.microsoft.com/office/powerpoint/2010/main" val="383191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057C-0DC7-AF4B-9644-F6EDC659A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176" y="887117"/>
            <a:ext cx="7766936" cy="1646302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Feature selection and Feature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B81BE-1DF3-936C-7292-66A849344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787" y="3013884"/>
            <a:ext cx="7766936" cy="3226660"/>
          </a:xfrm>
        </p:spPr>
        <p:txBody>
          <a:bodyPr>
            <a:normAutofit fontScale="250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6200" dirty="0">
                <a:solidFill>
                  <a:schemeClr val="tx2"/>
                </a:solidFill>
              </a:rPr>
              <a:t>There are some features which are not import and can effect our accuracy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6200" dirty="0">
                <a:solidFill>
                  <a:schemeClr val="tx2"/>
                </a:solidFill>
              </a:rPr>
              <a:t> </a:t>
            </a:r>
            <a:r>
              <a:rPr lang="en-US" sz="6200" dirty="0" err="1">
                <a:solidFill>
                  <a:schemeClr val="tx2"/>
                </a:solidFill>
              </a:rPr>
              <a:t>addr_state</a:t>
            </a:r>
            <a:r>
              <a:rPr lang="en-US" sz="6200" dirty="0">
                <a:solidFill>
                  <a:schemeClr val="tx2"/>
                </a:solidFill>
              </a:rPr>
              <a:t> , </a:t>
            </a:r>
            <a:r>
              <a:rPr lang="en-US" sz="6200" dirty="0" err="1">
                <a:solidFill>
                  <a:schemeClr val="tx2"/>
                </a:solidFill>
              </a:rPr>
              <a:t>earliest_cr_line</a:t>
            </a:r>
            <a:r>
              <a:rPr lang="en-US" sz="6200" dirty="0">
                <a:solidFill>
                  <a:schemeClr val="tx2"/>
                </a:solidFill>
              </a:rPr>
              <a:t>, </a:t>
            </a:r>
            <a:r>
              <a:rPr lang="en-US" sz="6200" dirty="0" err="1">
                <a:solidFill>
                  <a:schemeClr val="tx2"/>
                </a:solidFill>
              </a:rPr>
              <a:t>emp_title</a:t>
            </a:r>
            <a:r>
              <a:rPr lang="en-US" sz="6200" dirty="0">
                <a:solidFill>
                  <a:schemeClr val="tx2"/>
                </a:solidFill>
              </a:rPr>
              <a:t>, purpose, title are the features which are </a:t>
            </a:r>
            <a:r>
              <a:rPr lang="en-US" sz="6200" dirty="0" err="1">
                <a:solidFill>
                  <a:schemeClr val="tx2"/>
                </a:solidFill>
              </a:rPr>
              <a:t>droped</a:t>
            </a:r>
            <a:endParaRPr lang="en-US" sz="6200" dirty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6200" dirty="0">
                <a:solidFill>
                  <a:schemeClr val="tx2"/>
                </a:solidFill>
              </a:rPr>
              <a:t>Column </a:t>
            </a:r>
            <a:r>
              <a:rPr lang="en-US" sz="6200" dirty="0" err="1">
                <a:solidFill>
                  <a:schemeClr val="tx2"/>
                </a:solidFill>
              </a:rPr>
              <a:t>emp_length</a:t>
            </a:r>
            <a:r>
              <a:rPr lang="en-US" sz="6200" dirty="0">
                <a:solidFill>
                  <a:schemeClr val="tx2"/>
                </a:solidFill>
              </a:rPr>
              <a:t> contains str years and sign (+)</a:t>
            </a:r>
            <a:r>
              <a:rPr lang="en-IN" sz="6200" dirty="0">
                <a:solidFill>
                  <a:schemeClr val="tx2"/>
                </a:solidFill>
              </a:rPr>
              <a:t> which have been </a:t>
            </a:r>
            <a:r>
              <a:rPr lang="en-IN" sz="6200" dirty="0" err="1">
                <a:solidFill>
                  <a:schemeClr val="tx2"/>
                </a:solidFill>
              </a:rPr>
              <a:t>droped</a:t>
            </a:r>
            <a:endParaRPr lang="en-IN" sz="6200" dirty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6200" dirty="0" err="1">
                <a:solidFill>
                  <a:schemeClr val="tx2"/>
                </a:solidFill>
              </a:rPr>
              <a:t>Droping</a:t>
            </a:r>
            <a:r>
              <a:rPr lang="en-IN" sz="6200" dirty="0">
                <a:solidFill>
                  <a:schemeClr val="tx2"/>
                </a:solidFill>
              </a:rPr>
              <a:t> months from the columns term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6200" dirty="0">
                <a:solidFill>
                  <a:schemeClr val="tx2"/>
                </a:solidFill>
              </a:rPr>
              <a:t>Then encoding all the str categorical data to numeric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6200" dirty="0">
                <a:solidFill>
                  <a:schemeClr val="tx2"/>
                </a:solidFill>
              </a:rPr>
              <a:t>The features which missing values are less then 5% have been </a:t>
            </a:r>
            <a:r>
              <a:rPr lang="en-IN" sz="6200" dirty="0" err="1">
                <a:solidFill>
                  <a:schemeClr val="tx2"/>
                </a:solidFill>
              </a:rPr>
              <a:t>droped</a:t>
            </a:r>
            <a:endParaRPr lang="en-IN" sz="6200" dirty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6200" dirty="0">
                <a:solidFill>
                  <a:schemeClr val="tx2"/>
                </a:solidFill>
              </a:rPr>
              <a:t>Only  </a:t>
            </a:r>
            <a:r>
              <a:rPr lang="en-IN" sz="6200" dirty="0" err="1">
                <a:solidFill>
                  <a:schemeClr val="tx2"/>
                </a:solidFill>
              </a:rPr>
              <a:t>emp_length</a:t>
            </a:r>
            <a:r>
              <a:rPr lang="en-IN" sz="6200" dirty="0">
                <a:solidFill>
                  <a:schemeClr val="tx2"/>
                </a:solidFill>
              </a:rPr>
              <a:t> feature has missing values more then 5% , so they have been filled with the mode of the column which is 10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85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A7C63B-CDB4-8205-E835-2328E198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598" y="262770"/>
            <a:ext cx="3854528" cy="127846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Feature Scaling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8330B4-226A-2DA0-E709-42E82AC4D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144" y="1932495"/>
            <a:ext cx="6605625" cy="3648174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B47594-AAF9-43FD-97FC-2EF8A8E9B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4808991" cy="258444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feature which are outliers should be bring to the equal level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Columns </a:t>
            </a:r>
            <a:r>
              <a:rPr lang="en-IN" dirty="0" err="1"/>
              <a:t>annual_inc</a:t>
            </a:r>
            <a:r>
              <a:rPr lang="en-IN" dirty="0"/>
              <a:t> ,</a:t>
            </a:r>
            <a:r>
              <a:rPr lang="en-IN" dirty="0" err="1"/>
              <a:t>emp_length</a:t>
            </a:r>
            <a:r>
              <a:rPr lang="en-IN" dirty="0"/>
              <a:t>, </a:t>
            </a:r>
            <a:r>
              <a:rPr lang="en-IN" dirty="0" err="1"/>
              <a:t>fico_range_high</a:t>
            </a:r>
            <a:r>
              <a:rPr lang="en-IN" dirty="0"/>
              <a:t>, </a:t>
            </a:r>
            <a:r>
              <a:rPr lang="en-IN" dirty="0" err="1"/>
              <a:t>fico_range_low</a:t>
            </a:r>
            <a:r>
              <a:rPr lang="en-IN" dirty="0"/>
              <a:t> ,grade, </a:t>
            </a:r>
            <a:r>
              <a:rPr lang="en-IN" dirty="0" err="1"/>
              <a:t>home_ownership</a:t>
            </a:r>
            <a:r>
              <a:rPr lang="en-IN" dirty="0"/>
              <a:t> ,</a:t>
            </a:r>
            <a:r>
              <a:rPr lang="en-IN" dirty="0" err="1"/>
              <a:t>int_rate</a:t>
            </a:r>
            <a:r>
              <a:rPr lang="en-IN" dirty="0"/>
              <a:t>, </a:t>
            </a:r>
            <a:r>
              <a:rPr lang="en-IN" dirty="0" err="1"/>
              <a:t>loan_amnt</a:t>
            </a:r>
            <a:r>
              <a:rPr lang="en-IN" dirty="0"/>
              <a:t>, </a:t>
            </a:r>
            <a:r>
              <a:rPr lang="en-IN" dirty="0" err="1"/>
              <a:t>num_actv_bc_tl</a:t>
            </a:r>
            <a:r>
              <a:rPr lang="en-IN" dirty="0"/>
              <a:t> ,</a:t>
            </a:r>
            <a:r>
              <a:rPr lang="en-IN" dirty="0" err="1"/>
              <a:t>mort_acc</a:t>
            </a:r>
            <a:r>
              <a:rPr lang="en-IN" dirty="0"/>
              <a:t> ,</a:t>
            </a:r>
            <a:r>
              <a:rPr lang="en-IN" dirty="0" err="1"/>
              <a:t>tot_cur_bal</a:t>
            </a:r>
            <a:r>
              <a:rPr lang="en-IN" dirty="0"/>
              <a:t> ,</a:t>
            </a:r>
            <a:r>
              <a:rPr lang="en-IN" dirty="0" err="1"/>
              <a:t>open_acc</a:t>
            </a:r>
            <a:r>
              <a:rPr lang="en-IN" dirty="0"/>
              <a:t> ,</a:t>
            </a:r>
            <a:r>
              <a:rPr lang="en-IN" dirty="0" err="1"/>
              <a:t>pub_rec</a:t>
            </a:r>
            <a:r>
              <a:rPr lang="en-IN" dirty="0"/>
              <a:t> ,</a:t>
            </a:r>
            <a:r>
              <a:rPr lang="en-IN" dirty="0" err="1"/>
              <a:t>pub_rec_bankruptcies</a:t>
            </a:r>
            <a:r>
              <a:rPr lang="en-IN" dirty="0"/>
              <a:t>, </a:t>
            </a:r>
            <a:r>
              <a:rPr lang="en-IN" dirty="0" err="1"/>
              <a:t>revol_bal</a:t>
            </a:r>
            <a:r>
              <a:rPr lang="en-IN" dirty="0"/>
              <a:t> ,</a:t>
            </a:r>
            <a:r>
              <a:rPr lang="en-IN" dirty="0" err="1"/>
              <a:t>revol_util</a:t>
            </a:r>
            <a:r>
              <a:rPr lang="en-IN" dirty="0"/>
              <a:t> ,</a:t>
            </a:r>
            <a:r>
              <a:rPr lang="en-IN" dirty="0" err="1"/>
              <a:t>sub_grade</a:t>
            </a:r>
            <a:r>
              <a:rPr lang="en-IN" dirty="0"/>
              <a:t> ,</a:t>
            </a:r>
            <a:r>
              <a:rPr lang="en-IN" dirty="0" err="1"/>
              <a:t>total_acc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This are columns which have been scaled </a:t>
            </a:r>
          </a:p>
        </p:txBody>
      </p:sp>
    </p:spTree>
    <p:extLst>
      <p:ext uri="{BB962C8B-B14F-4D97-AF65-F5344CB8AC3E}">
        <p14:creationId xmlns:p14="http://schemas.microsoft.com/office/powerpoint/2010/main" val="423635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4C96FE-7AD5-F938-D4B3-D22B927B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10" y="218016"/>
            <a:ext cx="6855394" cy="1278466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Spliting</a:t>
            </a:r>
            <a:r>
              <a:rPr lang="en-US" sz="4000" dirty="0">
                <a:solidFill>
                  <a:schemeClr val="tx2"/>
                </a:solidFill>
              </a:rPr>
              <a:t> the data into train &amp; test sets</a:t>
            </a:r>
            <a:endParaRPr lang="en-IN" sz="4000" dirty="0">
              <a:solidFill>
                <a:schemeClr val="tx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977A14-F27F-2EDC-A621-5B00C5F4E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94" y="1677971"/>
            <a:ext cx="7584778" cy="389327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00111-4BD0-2B65-9965-918EF6F4D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3066" y="2447860"/>
            <a:ext cx="3854528" cy="258444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Take the samples of both paid and defaulted status of 1000 random rows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Split the 80 present training data and 20 present test data and separate them in x which is independent and y which is dependent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 function is build so that we can train multiply method without repeating the same process</a:t>
            </a:r>
          </a:p>
        </p:txBody>
      </p:sp>
    </p:spTree>
    <p:extLst>
      <p:ext uri="{BB962C8B-B14F-4D97-AF65-F5344CB8AC3E}">
        <p14:creationId xmlns:p14="http://schemas.microsoft.com/office/powerpoint/2010/main" val="377129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F5888-31D1-BF66-B4CA-683C4A13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816" y="452229"/>
            <a:ext cx="5082443" cy="1278466"/>
          </a:xfrm>
        </p:spPr>
        <p:txBody>
          <a:bodyPr>
            <a:normAutofit fontScale="90000"/>
          </a:bodyPr>
          <a:lstStyle/>
          <a:p>
            <a:r>
              <a:rPr lang="en-IN" sz="4800" dirty="0" err="1">
                <a:solidFill>
                  <a:schemeClr val="tx2"/>
                </a:solidFill>
              </a:rPr>
              <a:t>Traning</a:t>
            </a:r>
            <a:r>
              <a:rPr lang="en-IN" sz="4800" dirty="0">
                <a:solidFill>
                  <a:schemeClr val="tx2"/>
                </a:solidFill>
              </a:rPr>
              <a:t> Multiple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576B6B-F1EB-D4D1-A1D0-267A9A4D2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84" y="3276434"/>
            <a:ext cx="7136091" cy="158571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7FB642-DDBD-74DF-8794-637892CFB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Training our model with multiple algorithms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We have used </a:t>
            </a:r>
            <a:r>
              <a:rPr lang="en-IN" dirty="0" err="1"/>
              <a:t>LogisticRegression</a:t>
            </a:r>
            <a:r>
              <a:rPr lang="en-IN" dirty="0"/>
              <a:t> , </a:t>
            </a:r>
            <a:r>
              <a:rPr lang="en-IN" dirty="0" err="1"/>
              <a:t>DecisionTree</a:t>
            </a:r>
            <a:r>
              <a:rPr lang="en-IN" dirty="0"/>
              <a:t> , </a:t>
            </a:r>
            <a:r>
              <a:rPr lang="en-IN" dirty="0" err="1"/>
              <a:t>RandomForestClassifier</a:t>
            </a:r>
            <a:r>
              <a:rPr lang="en-IN" dirty="0"/>
              <a:t> , </a:t>
            </a:r>
            <a:r>
              <a:rPr lang="en-IN" dirty="0" err="1"/>
              <a:t>GradientBoostingClassifier</a:t>
            </a:r>
            <a:r>
              <a:rPr lang="en-IN" dirty="0"/>
              <a:t> and </a:t>
            </a:r>
            <a:r>
              <a:rPr lang="en-IN" dirty="0" err="1"/>
              <a:t>SupportVectorClassifier</a:t>
            </a:r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In this all  </a:t>
            </a:r>
            <a:r>
              <a:rPr lang="en-IN" dirty="0" err="1"/>
              <a:t>LogisticRegression</a:t>
            </a:r>
            <a:r>
              <a:rPr lang="en-IN" dirty="0"/>
              <a:t> have given the best cross validation score of 66.65%</a:t>
            </a:r>
          </a:p>
        </p:txBody>
      </p:sp>
    </p:spTree>
    <p:extLst>
      <p:ext uri="{BB962C8B-B14F-4D97-AF65-F5344CB8AC3E}">
        <p14:creationId xmlns:p14="http://schemas.microsoft.com/office/powerpoint/2010/main" val="316572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C83B-5CA7-01CB-9E28-8B836F74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722" y="160254"/>
            <a:ext cx="6355062" cy="942165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Hyperparameter Tuning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15B359-9195-1FE6-D7E9-271D2D053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354" y="1856641"/>
            <a:ext cx="6431425" cy="35920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FA376-0290-87D6-282A-5AEBC86E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4947"/>
            <a:ext cx="3854528" cy="258444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LogisticRegression</a:t>
            </a:r>
            <a:r>
              <a:rPr lang="en-IN" dirty="0"/>
              <a:t> have given the best cv score so we have done the hyperparameter tuning of </a:t>
            </a:r>
            <a:r>
              <a:rPr lang="en-IN" dirty="0" err="1"/>
              <a:t>LogisticRegression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Using </a:t>
            </a:r>
            <a:r>
              <a:rPr lang="en-IN" dirty="0" err="1"/>
              <a:t>GridsearchCV</a:t>
            </a:r>
            <a:r>
              <a:rPr lang="en-IN" dirty="0"/>
              <a:t> we got the score of 66.7% and the best params were solver value </a:t>
            </a:r>
            <a:r>
              <a:rPr lang="en-IN" dirty="0" err="1"/>
              <a:t>liblinear</a:t>
            </a:r>
            <a:r>
              <a:rPr lang="en-IN" dirty="0"/>
              <a:t> and C value of 1.62</a:t>
            </a:r>
          </a:p>
        </p:txBody>
      </p:sp>
    </p:spTree>
    <p:extLst>
      <p:ext uri="{BB962C8B-B14F-4D97-AF65-F5344CB8AC3E}">
        <p14:creationId xmlns:p14="http://schemas.microsoft.com/office/powerpoint/2010/main" val="327754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41F2A2-BE49-0AB1-907A-8EBE4732D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8407" y="226942"/>
            <a:ext cx="7766936" cy="1646302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tx2"/>
                </a:solidFill>
              </a:rPr>
              <a:t>Model Improvement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5FC55E-B844-5CCE-9AC5-27D94AB9B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tx2"/>
                </a:solidFill>
              </a:rPr>
              <a:t>Input the best parameter obtain form hyperparameter tuning              solve:</a:t>
            </a:r>
            <a:r>
              <a:rPr lang="en-IN" dirty="0"/>
              <a:t> </a:t>
            </a:r>
            <a:r>
              <a:rPr lang="en-IN" dirty="0" err="1">
                <a:solidFill>
                  <a:schemeClr val="tx2"/>
                </a:solidFill>
              </a:rPr>
              <a:t>liblinear</a:t>
            </a:r>
            <a:r>
              <a:rPr lang="en-IN" dirty="0">
                <a:solidFill>
                  <a:schemeClr val="tx2"/>
                </a:solidFill>
              </a:rPr>
              <a:t> and C :1.62  </a:t>
            </a:r>
          </a:p>
          <a:p>
            <a:pPr algn="l"/>
            <a:r>
              <a:rPr lang="en-IN" dirty="0">
                <a:solidFill>
                  <a:schemeClr val="tx2"/>
                </a:solidFill>
              </a:rPr>
              <a:t>The model have been improved by CV score 66.7%</a:t>
            </a:r>
          </a:p>
        </p:txBody>
      </p:sp>
    </p:spTree>
    <p:extLst>
      <p:ext uri="{BB962C8B-B14F-4D97-AF65-F5344CB8AC3E}">
        <p14:creationId xmlns:p14="http://schemas.microsoft.com/office/powerpoint/2010/main" val="33876082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Loan Repayment  Assessment in Banking</Template>
  <TotalTime>0</TotalTime>
  <Words>499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Loan Repayment  Assessment in Banking </vt:lpstr>
      <vt:lpstr>Loading the CSV Data file and Important modules</vt:lpstr>
      <vt:lpstr>Exploratory Data Analysis:</vt:lpstr>
      <vt:lpstr>Feature selection and Feature Engineering</vt:lpstr>
      <vt:lpstr>Feature Scaling</vt:lpstr>
      <vt:lpstr>Spliting the data into train &amp; test sets</vt:lpstr>
      <vt:lpstr>Traning Multiple Model</vt:lpstr>
      <vt:lpstr>Hyperparameter Tuning</vt:lpstr>
      <vt:lpstr>Model Improvement</vt:lpstr>
      <vt:lpstr>Testing the test data csv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Repayment  Assessment in Banking </dc:title>
  <dc:creator>Sanket Khot</dc:creator>
  <cp:lastModifiedBy>Sanket Khot</cp:lastModifiedBy>
  <cp:revision>1</cp:revision>
  <dcterms:created xsi:type="dcterms:W3CDTF">2024-04-08T07:40:28Z</dcterms:created>
  <dcterms:modified xsi:type="dcterms:W3CDTF">2024-04-08T07:41:03Z</dcterms:modified>
</cp:coreProperties>
</file>