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7" r:id="rId1"/>
  </p:sldMasterIdLst>
  <p:notesMasterIdLst>
    <p:notesMasterId r:id="rId31"/>
  </p:notesMasterIdLst>
  <p:handoutMasterIdLst>
    <p:handoutMasterId r:id="rId32"/>
  </p:handoutMasterIdLst>
  <p:sldIdLst>
    <p:sldId id="256" r:id="rId2"/>
    <p:sldId id="257" r:id="rId3"/>
    <p:sldId id="258" r:id="rId4"/>
    <p:sldId id="259" r:id="rId5"/>
    <p:sldId id="260" r:id="rId6"/>
    <p:sldId id="261" r:id="rId7"/>
    <p:sldId id="262" r:id="rId8"/>
    <p:sldId id="270" r:id="rId9"/>
    <p:sldId id="269" r:id="rId10"/>
    <p:sldId id="263" r:id="rId11"/>
    <p:sldId id="271" r:id="rId12"/>
    <p:sldId id="272" r:id="rId13"/>
    <p:sldId id="264" r:id="rId14"/>
    <p:sldId id="273" r:id="rId15"/>
    <p:sldId id="274" r:id="rId16"/>
    <p:sldId id="265" r:id="rId17"/>
    <p:sldId id="275" r:id="rId18"/>
    <p:sldId id="276" r:id="rId19"/>
    <p:sldId id="266" r:id="rId20"/>
    <p:sldId id="277" r:id="rId21"/>
    <p:sldId id="279" r:id="rId22"/>
    <p:sldId id="278" r:id="rId23"/>
    <p:sldId id="280" r:id="rId24"/>
    <p:sldId id="268" r:id="rId25"/>
    <p:sldId id="281"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419246-38AF-4681-A5FC-74D4257DCE73}" v="31" dt="2023-11-06T16:52:19.0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95" d="100"/>
          <a:sy n="95" d="100"/>
        </p:scale>
        <p:origin x="206"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ket meshram" userId="1d89ad1fb9db7cb0" providerId="LiveId" clId="{48419246-38AF-4681-A5FC-74D4257DCE73}"/>
    <pc:docChg chg="custSel modSld modMainMaster">
      <pc:chgData name="sanket meshram" userId="1d89ad1fb9db7cb0" providerId="LiveId" clId="{48419246-38AF-4681-A5FC-74D4257DCE73}" dt="2023-11-06T16:52:19.036" v="1797" actId="571"/>
      <pc:docMkLst>
        <pc:docMk/>
      </pc:docMkLst>
      <pc:sldChg chg="modSp mod">
        <pc:chgData name="sanket meshram" userId="1d89ad1fb9db7cb0" providerId="LiveId" clId="{48419246-38AF-4681-A5FC-74D4257DCE73}" dt="2023-11-05T08:20:06.991" v="42"/>
        <pc:sldMkLst>
          <pc:docMk/>
          <pc:sldMk cId="4168843777" sldId="256"/>
        </pc:sldMkLst>
        <pc:spChg chg="mod">
          <ac:chgData name="sanket meshram" userId="1d89ad1fb9db7cb0" providerId="LiveId" clId="{48419246-38AF-4681-A5FC-74D4257DCE73}" dt="2023-11-05T08:20:06.991" v="42"/>
          <ac:spMkLst>
            <pc:docMk/>
            <pc:sldMk cId="4168843777" sldId="256"/>
            <ac:spMk id="2" creationId="{E13E71E1-33B2-AC7C-B1DA-651A8CBC067B}"/>
          </ac:spMkLst>
        </pc:spChg>
      </pc:sldChg>
      <pc:sldChg chg="addSp delSp modSp mod">
        <pc:chgData name="sanket meshram" userId="1d89ad1fb9db7cb0" providerId="LiveId" clId="{48419246-38AF-4681-A5FC-74D4257DCE73}" dt="2023-11-06T15:28:08.518" v="1777" actId="14100"/>
        <pc:sldMkLst>
          <pc:docMk/>
          <pc:sldMk cId="913147138" sldId="261"/>
        </pc:sldMkLst>
        <pc:spChg chg="mod">
          <ac:chgData name="sanket meshram" userId="1d89ad1fb9db7cb0" providerId="LiveId" clId="{48419246-38AF-4681-A5FC-74D4257DCE73}" dt="2023-11-06T15:28:05.498" v="1776" actId="1076"/>
          <ac:spMkLst>
            <pc:docMk/>
            <pc:sldMk cId="913147138" sldId="261"/>
            <ac:spMk id="2" creationId="{92D3FBB1-38C6-886A-907D-69DC6B6E0775}"/>
          </ac:spMkLst>
        </pc:spChg>
        <pc:picChg chg="add mod">
          <ac:chgData name="sanket meshram" userId="1d89ad1fb9db7cb0" providerId="LiveId" clId="{48419246-38AF-4681-A5FC-74D4257DCE73}" dt="2023-11-06T15:23:55.298" v="1762" actId="1076"/>
          <ac:picMkLst>
            <pc:docMk/>
            <pc:sldMk cId="913147138" sldId="261"/>
            <ac:picMk id="4" creationId="{D4F9D301-22CE-A058-F749-26639EB08297}"/>
          </ac:picMkLst>
        </pc:picChg>
        <pc:picChg chg="add del mod">
          <ac:chgData name="sanket meshram" userId="1d89ad1fb9db7cb0" providerId="LiveId" clId="{48419246-38AF-4681-A5FC-74D4257DCE73}" dt="2023-11-06T15:27:15.369" v="1768" actId="478"/>
          <ac:picMkLst>
            <pc:docMk/>
            <pc:sldMk cId="913147138" sldId="261"/>
            <ac:picMk id="6" creationId="{1EC409F4-910E-C46E-3228-6D9CD00CAC9D}"/>
          </ac:picMkLst>
        </pc:picChg>
        <pc:picChg chg="add mod">
          <ac:chgData name="sanket meshram" userId="1d89ad1fb9db7cb0" providerId="LiveId" clId="{48419246-38AF-4681-A5FC-74D4257DCE73}" dt="2023-11-06T15:28:08.518" v="1777" actId="14100"/>
          <ac:picMkLst>
            <pc:docMk/>
            <pc:sldMk cId="913147138" sldId="261"/>
            <ac:picMk id="8" creationId="{A8E17CF5-B86F-7B70-54D6-8CF5E40B7227}"/>
          </ac:picMkLst>
        </pc:picChg>
      </pc:sldChg>
      <pc:sldChg chg="addSp modSp mod">
        <pc:chgData name="sanket meshram" userId="1d89ad1fb9db7cb0" providerId="LiveId" clId="{48419246-38AF-4681-A5FC-74D4257DCE73}" dt="2023-11-06T15:12:39.358" v="1452" actId="20577"/>
        <pc:sldMkLst>
          <pc:docMk/>
          <pc:sldMk cId="1403702187" sldId="268"/>
        </pc:sldMkLst>
        <pc:spChg chg="add mod">
          <ac:chgData name="sanket meshram" userId="1d89ad1fb9db7cb0" providerId="LiveId" clId="{48419246-38AF-4681-A5FC-74D4257DCE73}" dt="2023-11-06T15:12:39.358" v="1452" actId="20577"/>
          <ac:spMkLst>
            <pc:docMk/>
            <pc:sldMk cId="1403702187" sldId="268"/>
            <ac:spMk id="4" creationId="{E12BEF36-F617-2DAE-D58E-F2A0A9179776}"/>
          </ac:spMkLst>
        </pc:spChg>
        <pc:graphicFrameChg chg="mod">
          <ac:chgData name="sanket meshram" userId="1d89ad1fb9db7cb0" providerId="LiveId" clId="{48419246-38AF-4681-A5FC-74D4257DCE73}" dt="2023-11-06T14:36:15.004" v="45" actId="1076"/>
          <ac:graphicFrameMkLst>
            <pc:docMk/>
            <pc:sldMk cId="1403702187" sldId="268"/>
            <ac:graphicFrameMk id="2" creationId="{0B2C6B1F-A192-A525-9715-0D034C33FBEF}"/>
          </ac:graphicFrameMkLst>
        </pc:graphicFrameChg>
        <pc:picChg chg="mod">
          <ac:chgData name="sanket meshram" userId="1d89ad1fb9db7cb0" providerId="LiveId" clId="{48419246-38AF-4681-A5FC-74D4257DCE73}" dt="2023-11-06T14:36:21.001" v="47" actId="1076"/>
          <ac:picMkLst>
            <pc:docMk/>
            <pc:sldMk cId="1403702187" sldId="268"/>
            <ac:picMk id="3" creationId="{10292F6A-6155-1D89-9604-33248CF9AEE1}"/>
          </ac:picMkLst>
        </pc:picChg>
      </pc:sldChg>
      <pc:sldChg chg="addSp modSp mod">
        <pc:chgData name="sanket meshram" userId="1d89ad1fb9db7cb0" providerId="LiveId" clId="{48419246-38AF-4681-A5FC-74D4257DCE73}" dt="2023-11-06T16:50:29.355" v="1796" actId="571"/>
        <pc:sldMkLst>
          <pc:docMk/>
          <pc:sldMk cId="3040017537" sldId="269"/>
        </pc:sldMkLst>
        <pc:spChg chg="add mod">
          <ac:chgData name="sanket meshram" userId="1d89ad1fb9db7cb0" providerId="LiveId" clId="{48419246-38AF-4681-A5FC-74D4257DCE73}" dt="2023-11-06T16:50:29.355" v="1796" actId="571"/>
          <ac:spMkLst>
            <pc:docMk/>
            <pc:sldMk cId="3040017537" sldId="269"/>
            <ac:spMk id="3" creationId="{8E110576-7932-CE90-E452-F57B45D20258}"/>
          </ac:spMkLst>
        </pc:spChg>
        <pc:spChg chg="add mod">
          <ac:chgData name="sanket meshram" userId="1d89ad1fb9db7cb0" providerId="LiveId" clId="{48419246-38AF-4681-A5FC-74D4257DCE73}" dt="2023-11-06T16:50:29.355" v="1796" actId="571"/>
          <ac:spMkLst>
            <pc:docMk/>
            <pc:sldMk cId="3040017537" sldId="269"/>
            <ac:spMk id="5" creationId="{35DC9EFE-DC19-598E-81AF-6FA8316C9822}"/>
          </ac:spMkLst>
        </pc:spChg>
        <pc:spChg chg="mod">
          <ac:chgData name="sanket meshram" userId="1d89ad1fb9db7cb0" providerId="LiveId" clId="{48419246-38AF-4681-A5FC-74D4257DCE73}" dt="2023-11-06T14:40:45.328" v="180" actId="20577"/>
          <ac:spMkLst>
            <pc:docMk/>
            <pc:sldMk cId="3040017537" sldId="269"/>
            <ac:spMk id="7" creationId="{49F101A9-F244-F524-1BFF-EB96D52A435B}"/>
          </ac:spMkLst>
        </pc:spChg>
        <pc:picChg chg="add mod">
          <ac:chgData name="sanket meshram" userId="1d89ad1fb9db7cb0" providerId="LiveId" clId="{48419246-38AF-4681-A5FC-74D4257DCE73}" dt="2023-11-06T16:50:29.355" v="1796" actId="571"/>
          <ac:picMkLst>
            <pc:docMk/>
            <pc:sldMk cId="3040017537" sldId="269"/>
            <ac:picMk id="4" creationId="{5B7EC9A9-9B81-800D-4BE3-4CFF23BA1E01}"/>
          </ac:picMkLst>
        </pc:picChg>
        <pc:picChg chg="mod">
          <ac:chgData name="sanket meshram" userId="1d89ad1fb9db7cb0" providerId="LiveId" clId="{48419246-38AF-4681-A5FC-74D4257DCE73}" dt="2023-11-06T14:40:39.553" v="179" actId="1076"/>
          <ac:picMkLst>
            <pc:docMk/>
            <pc:sldMk cId="3040017537" sldId="269"/>
            <ac:picMk id="15" creationId="{AC78EFF8-463E-25A2-2282-F27FCC263203}"/>
          </ac:picMkLst>
        </pc:picChg>
      </pc:sldChg>
      <pc:sldChg chg="addSp modSp mod">
        <pc:chgData name="sanket meshram" userId="1d89ad1fb9db7cb0" providerId="LiveId" clId="{48419246-38AF-4681-A5FC-74D4257DCE73}" dt="2023-11-06T14:40:28.255" v="177" actId="1076"/>
        <pc:sldMkLst>
          <pc:docMk/>
          <pc:sldMk cId="620217755" sldId="270"/>
        </pc:sldMkLst>
        <pc:spChg chg="mod">
          <ac:chgData name="sanket meshram" userId="1d89ad1fb9db7cb0" providerId="LiveId" clId="{48419246-38AF-4681-A5FC-74D4257DCE73}" dt="2023-11-05T08:18:56.806" v="31" actId="27636"/>
          <ac:spMkLst>
            <pc:docMk/>
            <pc:sldMk cId="620217755" sldId="270"/>
            <ac:spMk id="2" creationId="{0CF20B80-EA4A-EAD3-F972-6FE6FCBC3C64}"/>
          </ac:spMkLst>
        </pc:spChg>
        <pc:spChg chg="add mod">
          <ac:chgData name="sanket meshram" userId="1d89ad1fb9db7cb0" providerId="LiveId" clId="{48419246-38AF-4681-A5FC-74D4257DCE73}" dt="2023-11-06T14:40:28.255" v="177" actId="1076"/>
          <ac:spMkLst>
            <pc:docMk/>
            <pc:sldMk cId="620217755" sldId="270"/>
            <ac:spMk id="3" creationId="{411F7128-83C9-E8BA-E5BB-25D837894A83}"/>
          </ac:spMkLst>
        </pc:spChg>
      </pc:sldChg>
      <pc:sldChg chg="addSp modSp mod">
        <pc:chgData name="sanket meshram" userId="1d89ad1fb9db7cb0" providerId="LiveId" clId="{48419246-38AF-4681-A5FC-74D4257DCE73}" dt="2023-11-06T16:52:19.036" v="1797" actId="571"/>
        <pc:sldMkLst>
          <pc:docMk/>
          <pc:sldMk cId="282414641" sldId="271"/>
        </pc:sldMkLst>
        <pc:spChg chg="mod">
          <ac:chgData name="sanket meshram" userId="1d89ad1fb9db7cb0" providerId="LiveId" clId="{48419246-38AF-4681-A5FC-74D4257DCE73}" dt="2023-11-05T08:18:56.806" v="32" actId="27636"/>
          <ac:spMkLst>
            <pc:docMk/>
            <pc:sldMk cId="282414641" sldId="271"/>
            <ac:spMk id="2" creationId="{7E3C42DC-E0B5-A134-F6E0-ADC3B88D567D}"/>
          </ac:spMkLst>
        </pc:spChg>
        <pc:spChg chg="mod">
          <ac:chgData name="sanket meshram" userId="1d89ad1fb9db7cb0" providerId="LiveId" clId="{48419246-38AF-4681-A5FC-74D4257DCE73}" dt="2023-11-06T14:43:15.685" v="269" actId="20577"/>
          <ac:spMkLst>
            <pc:docMk/>
            <pc:sldMk cId="282414641" sldId="271"/>
            <ac:spMk id="6" creationId="{D4706AB4-8C26-EBD7-F2F0-27B2CE86FD92}"/>
          </ac:spMkLst>
        </pc:spChg>
        <pc:picChg chg="add mod">
          <ac:chgData name="sanket meshram" userId="1d89ad1fb9db7cb0" providerId="LiveId" clId="{48419246-38AF-4681-A5FC-74D4257DCE73}" dt="2023-11-06T16:52:19.036" v="1797" actId="571"/>
          <ac:picMkLst>
            <pc:docMk/>
            <pc:sldMk cId="282414641" sldId="271"/>
            <ac:picMk id="3" creationId="{77585E57-7009-1EC0-D40C-6C8002C67A5F}"/>
          </ac:picMkLst>
        </pc:picChg>
      </pc:sldChg>
      <pc:sldChg chg="modSp mod">
        <pc:chgData name="sanket meshram" userId="1d89ad1fb9db7cb0" providerId="LiveId" clId="{48419246-38AF-4681-A5FC-74D4257DCE73}" dt="2023-11-06T14:45:04.794" v="387" actId="20577"/>
        <pc:sldMkLst>
          <pc:docMk/>
          <pc:sldMk cId="3005393810" sldId="272"/>
        </pc:sldMkLst>
        <pc:spChg chg="mod">
          <ac:chgData name="sanket meshram" userId="1d89ad1fb9db7cb0" providerId="LiveId" clId="{48419246-38AF-4681-A5FC-74D4257DCE73}" dt="2023-11-05T08:18:56.821" v="33" actId="27636"/>
          <ac:spMkLst>
            <pc:docMk/>
            <pc:sldMk cId="3005393810" sldId="272"/>
            <ac:spMk id="2" creationId="{7C0C4527-F38D-F94B-3AD3-656F3E5328B4}"/>
          </ac:spMkLst>
        </pc:spChg>
        <pc:spChg chg="mod">
          <ac:chgData name="sanket meshram" userId="1d89ad1fb9db7cb0" providerId="LiveId" clId="{48419246-38AF-4681-A5FC-74D4257DCE73}" dt="2023-11-06T14:45:04.794" v="387" actId="20577"/>
          <ac:spMkLst>
            <pc:docMk/>
            <pc:sldMk cId="3005393810" sldId="272"/>
            <ac:spMk id="10" creationId="{8F759CD8-412B-0382-DEB9-317EEC7D6A7D}"/>
          </ac:spMkLst>
        </pc:spChg>
      </pc:sldChg>
      <pc:sldChg chg="modSp mod">
        <pc:chgData name="sanket meshram" userId="1d89ad1fb9db7cb0" providerId="LiveId" clId="{48419246-38AF-4681-A5FC-74D4257DCE73}" dt="2023-11-06T14:47:05.385" v="534" actId="1076"/>
        <pc:sldMkLst>
          <pc:docMk/>
          <pc:sldMk cId="954660955" sldId="273"/>
        </pc:sldMkLst>
        <pc:spChg chg="mod">
          <ac:chgData name="sanket meshram" userId="1d89ad1fb9db7cb0" providerId="LiveId" clId="{48419246-38AF-4681-A5FC-74D4257DCE73}" dt="2023-11-05T08:20:06.991" v="42"/>
          <ac:spMkLst>
            <pc:docMk/>
            <pc:sldMk cId="954660955" sldId="273"/>
            <ac:spMk id="2" creationId="{72C97ADD-D4DE-1165-7C22-40FEE056DC43}"/>
          </ac:spMkLst>
        </pc:spChg>
        <pc:spChg chg="mod">
          <ac:chgData name="sanket meshram" userId="1d89ad1fb9db7cb0" providerId="LiveId" clId="{48419246-38AF-4681-A5FC-74D4257DCE73}" dt="2023-11-06T14:47:05.385" v="534" actId="1076"/>
          <ac:spMkLst>
            <pc:docMk/>
            <pc:sldMk cId="954660955" sldId="273"/>
            <ac:spMk id="6" creationId="{C8C8CCE2-A187-B505-CD12-3419DCE2128B}"/>
          </ac:spMkLst>
        </pc:spChg>
      </pc:sldChg>
      <pc:sldChg chg="modSp mod">
        <pc:chgData name="sanket meshram" userId="1d89ad1fb9db7cb0" providerId="LiveId" clId="{48419246-38AF-4681-A5FC-74D4257DCE73}" dt="2023-11-06T14:50:17.564" v="648" actId="1076"/>
        <pc:sldMkLst>
          <pc:docMk/>
          <pc:sldMk cId="2648877751" sldId="274"/>
        </pc:sldMkLst>
        <pc:spChg chg="mod">
          <ac:chgData name="sanket meshram" userId="1d89ad1fb9db7cb0" providerId="LiveId" clId="{48419246-38AF-4681-A5FC-74D4257DCE73}" dt="2023-11-05T08:20:06.991" v="42"/>
          <ac:spMkLst>
            <pc:docMk/>
            <pc:sldMk cId="2648877751" sldId="274"/>
            <ac:spMk id="2" creationId="{45ECAF30-6995-0284-0723-8E666EAC439E}"/>
          </ac:spMkLst>
        </pc:spChg>
        <pc:spChg chg="mod">
          <ac:chgData name="sanket meshram" userId="1d89ad1fb9db7cb0" providerId="LiveId" clId="{48419246-38AF-4681-A5FC-74D4257DCE73}" dt="2023-11-06T14:50:17.564" v="648" actId="1076"/>
          <ac:spMkLst>
            <pc:docMk/>
            <pc:sldMk cId="2648877751" sldId="274"/>
            <ac:spMk id="6" creationId="{A535D124-76A7-7AF5-7453-C7345234CFC8}"/>
          </ac:spMkLst>
        </pc:spChg>
      </pc:sldChg>
      <pc:sldChg chg="modSp mod">
        <pc:chgData name="sanket meshram" userId="1d89ad1fb9db7cb0" providerId="LiveId" clId="{48419246-38AF-4681-A5FC-74D4257DCE73}" dt="2023-11-06T14:53:20.928" v="747" actId="20577"/>
        <pc:sldMkLst>
          <pc:docMk/>
          <pc:sldMk cId="2044133644" sldId="275"/>
        </pc:sldMkLst>
        <pc:spChg chg="mod">
          <ac:chgData name="sanket meshram" userId="1d89ad1fb9db7cb0" providerId="LiveId" clId="{48419246-38AF-4681-A5FC-74D4257DCE73}" dt="2023-11-05T08:20:06.991" v="42"/>
          <ac:spMkLst>
            <pc:docMk/>
            <pc:sldMk cId="2044133644" sldId="275"/>
            <ac:spMk id="2" creationId="{C5E8223D-E9C6-126F-F99C-985A9807ECBC}"/>
          </ac:spMkLst>
        </pc:spChg>
        <pc:spChg chg="mod">
          <ac:chgData name="sanket meshram" userId="1d89ad1fb9db7cb0" providerId="LiveId" clId="{48419246-38AF-4681-A5FC-74D4257DCE73}" dt="2023-11-06T14:53:20.928" v="747" actId="20577"/>
          <ac:spMkLst>
            <pc:docMk/>
            <pc:sldMk cId="2044133644" sldId="275"/>
            <ac:spMk id="8" creationId="{B7EC35D7-278E-F7CE-90E0-A53934EA9F75}"/>
          </ac:spMkLst>
        </pc:spChg>
      </pc:sldChg>
      <pc:sldChg chg="modSp mod">
        <pc:chgData name="sanket meshram" userId="1d89ad1fb9db7cb0" providerId="LiveId" clId="{48419246-38AF-4681-A5FC-74D4257DCE73}" dt="2023-11-06T14:57:46.082" v="882" actId="20577"/>
        <pc:sldMkLst>
          <pc:docMk/>
          <pc:sldMk cId="2782578239" sldId="276"/>
        </pc:sldMkLst>
        <pc:spChg chg="mod">
          <ac:chgData name="sanket meshram" userId="1d89ad1fb9db7cb0" providerId="LiveId" clId="{48419246-38AF-4681-A5FC-74D4257DCE73}" dt="2023-11-05T08:20:06.991" v="42"/>
          <ac:spMkLst>
            <pc:docMk/>
            <pc:sldMk cId="2782578239" sldId="276"/>
            <ac:spMk id="2" creationId="{ABF29AD7-FCCF-0DC3-D86B-83BF50ED5BBF}"/>
          </ac:spMkLst>
        </pc:spChg>
        <pc:spChg chg="mod">
          <ac:chgData name="sanket meshram" userId="1d89ad1fb9db7cb0" providerId="LiveId" clId="{48419246-38AF-4681-A5FC-74D4257DCE73}" dt="2023-11-06T14:57:46.082" v="882" actId="20577"/>
          <ac:spMkLst>
            <pc:docMk/>
            <pc:sldMk cId="2782578239" sldId="276"/>
            <ac:spMk id="6" creationId="{F2A89743-45CD-AE3E-0167-4FB96A7A6890}"/>
          </ac:spMkLst>
        </pc:spChg>
      </pc:sldChg>
      <pc:sldChg chg="modSp mod">
        <pc:chgData name="sanket meshram" userId="1d89ad1fb9db7cb0" providerId="LiveId" clId="{48419246-38AF-4681-A5FC-74D4257DCE73}" dt="2023-11-06T14:59:04.830" v="961" actId="1076"/>
        <pc:sldMkLst>
          <pc:docMk/>
          <pc:sldMk cId="2034727295" sldId="277"/>
        </pc:sldMkLst>
        <pc:spChg chg="mod">
          <ac:chgData name="sanket meshram" userId="1d89ad1fb9db7cb0" providerId="LiveId" clId="{48419246-38AF-4681-A5FC-74D4257DCE73}" dt="2023-11-05T08:20:06.991" v="42"/>
          <ac:spMkLst>
            <pc:docMk/>
            <pc:sldMk cId="2034727295" sldId="277"/>
            <ac:spMk id="2" creationId="{48B728E8-89FC-2564-001A-C570426FA2CD}"/>
          </ac:spMkLst>
        </pc:spChg>
        <pc:spChg chg="mod">
          <ac:chgData name="sanket meshram" userId="1d89ad1fb9db7cb0" providerId="LiveId" clId="{48419246-38AF-4681-A5FC-74D4257DCE73}" dt="2023-11-06T14:59:04.830" v="961" actId="1076"/>
          <ac:spMkLst>
            <pc:docMk/>
            <pc:sldMk cId="2034727295" sldId="277"/>
            <ac:spMk id="7" creationId="{2071980A-6450-3D85-86EA-EAD1B0066CA3}"/>
          </ac:spMkLst>
        </pc:spChg>
      </pc:sldChg>
      <pc:sldChg chg="addSp delSp modSp mod">
        <pc:chgData name="sanket meshram" userId="1d89ad1fb9db7cb0" providerId="LiveId" clId="{48419246-38AF-4681-A5FC-74D4257DCE73}" dt="2023-11-06T15:20:47.654" v="1747" actId="20577"/>
        <pc:sldMkLst>
          <pc:docMk/>
          <pc:sldMk cId="357565826" sldId="278"/>
        </pc:sldMkLst>
        <pc:spChg chg="mod">
          <ac:chgData name="sanket meshram" userId="1d89ad1fb9db7cb0" providerId="LiveId" clId="{48419246-38AF-4681-A5FC-74D4257DCE73}" dt="2023-11-05T08:20:06.991" v="42"/>
          <ac:spMkLst>
            <pc:docMk/>
            <pc:sldMk cId="357565826" sldId="278"/>
            <ac:spMk id="2" creationId="{BCA9713A-FA8B-2F8C-90B0-B085FEDDE4EE}"/>
          </ac:spMkLst>
        </pc:spChg>
        <pc:spChg chg="add del mod">
          <ac:chgData name="sanket meshram" userId="1d89ad1fb9db7cb0" providerId="LiveId" clId="{48419246-38AF-4681-A5FC-74D4257DCE73}" dt="2023-11-06T15:20:34.660" v="1743" actId="931"/>
          <ac:spMkLst>
            <pc:docMk/>
            <pc:sldMk cId="357565826" sldId="278"/>
            <ac:spMk id="4" creationId="{D32244BD-5E03-45EC-1769-A17B3466D702}"/>
          </ac:spMkLst>
        </pc:spChg>
        <pc:spChg chg="mod">
          <ac:chgData name="sanket meshram" userId="1d89ad1fb9db7cb0" providerId="LiveId" clId="{48419246-38AF-4681-A5FC-74D4257DCE73}" dt="2023-11-06T15:20:47.654" v="1747" actId="20577"/>
          <ac:spMkLst>
            <pc:docMk/>
            <pc:sldMk cId="357565826" sldId="278"/>
            <ac:spMk id="6" creationId="{6EB7C4D8-F184-927A-B05A-89755B426548}"/>
          </ac:spMkLst>
        </pc:spChg>
        <pc:picChg chg="del">
          <ac:chgData name="sanket meshram" userId="1d89ad1fb9db7cb0" providerId="LiveId" clId="{48419246-38AF-4681-A5FC-74D4257DCE73}" dt="2023-11-06T15:18:49.755" v="1742" actId="478"/>
          <ac:picMkLst>
            <pc:docMk/>
            <pc:sldMk cId="357565826" sldId="278"/>
            <ac:picMk id="5" creationId="{0B1DB0F5-ADDB-A1CA-1E59-3A08E6B1E86D}"/>
          </ac:picMkLst>
        </pc:picChg>
        <pc:picChg chg="add mod">
          <ac:chgData name="sanket meshram" userId="1d89ad1fb9db7cb0" providerId="LiveId" clId="{48419246-38AF-4681-A5FC-74D4257DCE73}" dt="2023-11-06T15:20:41.407" v="1746" actId="14100"/>
          <ac:picMkLst>
            <pc:docMk/>
            <pc:sldMk cId="357565826" sldId="278"/>
            <ac:picMk id="8" creationId="{0DE849C7-9E33-0BA9-FA96-66AB20038A0E}"/>
          </ac:picMkLst>
        </pc:picChg>
      </pc:sldChg>
      <pc:sldChg chg="modSp mod">
        <pc:chgData name="sanket meshram" userId="1d89ad1fb9db7cb0" providerId="LiveId" clId="{48419246-38AF-4681-A5FC-74D4257DCE73}" dt="2023-11-05T08:20:07.293" v="43" actId="27636"/>
        <pc:sldMkLst>
          <pc:docMk/>
          <pc:sldMk cId="1013458116" sldId="279"/>
        </pc:sldMkLst>
        <pc:spChg chg="mod">
          <ac:chgData name="sanket meshram" userId="1d89ad1fb9db7cb0" providerId="LiveId" clId="{48419246-38AF-4681-A5FC-74D4257DCE73}" dt="2023-11-05T08:20:07.293" v="43" actId="27636"/>
          <ac:spMkLst>
            <pc:docMk/>
            <pc:sldMk cId="1013458116" sldId="279"/>
            <ac:spMk id="2" creationId="{F8663890-84CB-C510-0D2C-2EF6A0FD1CCE}"/>
          </ac:spMkLst>
        </pc:spChg>
      </pc:sldChg>
      <pc:sldChg chg="addSp delSp modSp mod">
        <pc:chgData name="sanket meshram" userId="1d89ad1fb9db7cb0" providerId="LiveId" clId="{48419246-38AF-4681-A5FC-74D4257DCE73}" dt="2023-11-06T15:29:51.730" v="1794" actId="14100"/>
        <pc:sldMkLst>
          <pc:docMk/>
          <pc:sldMk cId="1257546820" sldId="280"/>
        </pc:sldMkLst>
        <pc:spChg chg="mod">
          <ac:chgData name="sanket meshram" userId="1d89ad1fb9db7cb0" providerId="LiveId" clId="{48419246-38AF-4681-A5FC-74D4257DCE73}" dt="2023-11-06T15:28:46.171" v="1782" actId="1076"/>
          <ac:spMkLst>
            <pc:docMk/>
            <pc:sldMk cId="1257546820" sldId="280"/>
            <ac:spMk id="2" creationId="{D074F199-6D80-74BF-6045-AEB82DC7DEB7}"/>
          </ac:spMkLst>
        </pc:spChg>
        <pc:picChg chg="add mod">
          <ac:chgData name="sanket meshram" userId="1d89ad1fb9db7cb0" providerId="LiveId" clId="{48419246-38AF-4681-A5FC-74D4257DCE73}" dt="2023-11-06T15:23:23.364" v="1755" actId="1076"/>
          <ac:picMkLst>
            <pc:docMk/>
            <pc:sldMk cId="1257546820" sldId="280"/>
            <ac:picMk id="4" creationId="{D17D3EEC-0123-10E8-D94C-342AA82E7F60}"/>
          </ac:picMkLst>
        </pc:picChg>
        <pc:picChg chg="add del mod">
          <ac:chgData name="sanket meshram" userId="1d89ad1fb9db7cb0" providerId="LiveId" clId="{48419246-38AF-4681-A5FC-74D4257DCE73}" dt="2023-11-06T15:29:04.198" v="1785" actId="478"/>
          <ac:picMkLst>
            <pc:docMk/>
            <pc:sldMk cId="1257546820" sldId="280"/>
            <ac:picMk id="6" creationId="{76A466DE-050C-F5D2-A812-A47A9D5BBAFE}"/>
          </ac:picMkLst>
        </pc:picChg>
        <pc:picChg chg="add del mod">
          <ac:chgData name="sanket meshram" userId="1d89ad1fb9db7cb0" providerId="LiveId" clId="{48419246-38AF-4681-A5FC-74D4257DCE73}" dt="2023-11-06T15:29:23.025" v="1789" actId="478"/>
          <ac:picMkLst>
            <pc:docMk/>
            <pc:sldMk cId="1257546820" sldId="280"/>
            <ac:picMk id="8" creationId="{2E952DA6-4DA4-52F6-9ED1-6C1DB6C430CA}"/>
          </ac:picMkLst>
        </pc:picChg>
        <pc:picChg chg="add mod">
          <ac:chgData name="sanket meshram" userId="1d89ad1fb9db7cb0" providerId="LiveId" clId="{48419246-38AF-4681-A5FC-74D4257DCE73}" dt="2023-11-06T15:29:51.730" v="1794" actId="14100"/>
          <ac:picMkLst>
            <pc:docMk/>
            <pc:sldMk cId="1257546820" sldId="280"/>
            <ac:picMk id="10" creationId="{066A551C-D1E5-6BD7-BA5C-C89C69F409AB}"/>
          </ac:picMkLst>
        </pc:picChg>
      </pc:sldChg>
      <pc:sldChg chg="addSp modSp mod">
        <pc:chgData name="sanket meshram" userId="1d89ad1fb9db7cb0" providerId="LiveId" clId="{48419246-38AF-4681-A5FC-74D4257DCE73}" dt="2023-11-06T15:12:22.866" v="1448" actId="20577"/>
        <pc:sldMkLst>
          <pc:docMk/>
          <pc:sldMk cId="1637810488" sldId="281"/>
        </pc:sldMkLst>
        <pc:spChg chg="add mod">
          <ac:chgData name="sanket meshram" userId="1d89ad1fb9db7cb0" providerId="LiveId" clId="{48419246-38AF-4681-A5FC-74D4257DCE73}" dt="2023-11-06T15:12:22.866" v="1448" actId="20577"/>
          <ac:spMkLst>
            <pc:docMk/>
            <pc:sldMk cId="1637810488" sldId="281"/>
            <ac:spMk id="2" creationId="{5146BCF3-2E25-1091-BE67-6E5329E46FD7}"/>
          </ac:spMkLst>
        </pc:spChg>
        <pc:graphicFrameChg chg="mod">
          <ac:chgData name="sanket meshram" userId="1d89ad1fb9db7cb0" providerId="LiveId" clId="{48419246-38AF-4681-A5FC-74D4257DCE73}" dt="2023-11-06T15:09:49.005" v="1275" actId="1076"/>
          <ac:graphicFrameMkLst>
            <pc:docMk/>
            <pc:sldMk cId="1637810488" sldId="281"/>
            <ac:graphicFrameMk id="3" creationId="{7A8980BC-4F0D-FD31-DFA6-7DF4BC17F2C1}"/>
          </ac:graphicFrameMkLst>
        </pc:graphicFrameChg>
      </pc:sldChg>
      <pc:sldChg chg="addSp delSp modSp mod">
        <pc:chgData name="sanket meshram" userId="1d89ad1fb9db7cb0" providerId="LiveId" clId="{48419246-38AF-4681-A5FC-74D4257DCE73}" dt="2023-11-06T15:12:31.368" v="1450" actId="20577"/>
        <pc:sldMkLst>
          <pc:docMk/>
          <pc:sldMk cId="305194129" sldId="282"/>
        </pc:sldMkLst>
        <pc:spChg chg="add mod">
          <ac:chgData name="sanket meshram" userId="1d89ad1fb9db7cb0" providerId="LiveId" clId="{48419246-38AF-4681-A5FC-74D4257DCE73}" dt="2023-11-06T15:12:31.368" v="1450" actId="20577"/>
          <ac:spMkLst>
            <pc:docMk/>
            <pc:sldMk cId="305194129" sldId="282"/>
            <ac:spMk id="2" creationId="{3C9514D7-CCE4-ED93-1296-FC222FDB0CE8}"/>
          </ac:spMkLst>
        </pc:spChg>
        <pc:graphicFrameChg chg="del">
          <ac:chgData name="sanket meshram" userId="1d89ad1fb9db7cb0" providerId="LiveId" clId="{48419246-38AF-4681-A5FC-74D4257DCE73}" dt="2023-11-06T15:07:20.186" v="1192" actId="478"/>
          <ac:graphicFrameMkLst>
            <pc:docMk/>
            <pc:sldMk cId="305194129" sldId="282"/>
            <ac:graphicFrameMk id="4" creationId="{469A2026-0551-404A-8154-715202DE70A7}"/>
          </ac:graphicFrameMkLst>
        </pc:graphicFrameChg>
        <pc:graphicFrameChg chg="del modGraphic">
          <ac:chgData name="sanket meshram" userId="1d89ad1fb9db7cb0" providerId="LiveId" clId="{48419246-38AF-4681-A5FC-74D4257DCE73}" dt="2023-11-06T15:07:49.383" v="1198" actId="478"/>
          <ac:graphicFrameMkLst>
            <pc:docMk/>
            <pc:sldMk cId="305194129" sldId="282"/>
            <ac:graphicFrameMk id="6" creationId="{905F4349-3570-9BF1-3C2B-5A69ADE06BC3}"/>
          </ac:graphicFrameMkLst>
        </pc:graphicFrameChg>
        <pc:graphicFrameChg chg="add mod">
          <ac:chgData name="sanket meshram" userId="1d89ad1fb9db7cb0" providerId="LiveId" clId="{48419246-38AF-4681-A5FC-74D4257DCE73}" dt="2023-11-06T15:08:16.973" v="1201" actId="1076"/>
          <ac:graphicFrameMkLst>
            <pc:docMk/>
            <pc:sldMk cId="305194129" sldId="282"/>
            <ac:graphicFrameMk id="7" creationId="{038CF5FC-6128-44F0-A8DE-A2BE5CE64019}"/>
          </ac:graphicFrameMkLst>
        </pc:graphicFrameChg>
        <pc:graphicFrameChg chg="add mod modGraphic">
          <ac:chgData name="sanket meshram" userId="1d89ad1fb9db7cb0" providerId="LiveId" clId="{48419246-38AF-4681-A5FC-74D4257DCE73}" dt="2023-11-06T15:08:23.736" v="1204" actId="14100"/>
          <ac:graphicFrameMkLst>
            <pc:docMk/>
            <pc:sldMk cId="305194129" sldId="282"/>
            <ac:graphicFrameMk id="8" creationId="{57D5C362-5050-A31E-441C-EDACF586831A}"/>
          </ac:graphicFrameMkLst>
        </pc:graphicFrameChg>
        <pc:graphicFrameChg chg="add mod">
          <ac:chgData name="sanket meshram" userId="1d89ad1fb9db7cb0" providerId="LiveId" clId="{48419246-38AF-4681-A5FC-74D4257DCE73}" dt="2023-11-06T15:08:39.836" v="1206" actId="1076"/>
          <ac:graphicFrameMkLst>
            <pc:docMk/>
            <pc:sldMk cId="305194129" sldId="282"/>
            <ac:graphicFrameMk id="9" creationId="{29113946-89D4-C9E2-31CF-9A83B27365AA}"/>
          </ac:graphicFrameMkLst>
        </pc:graphicFrameChg>
        <pc:picChg chg="mod">
          <ac:chgData name="sanket meshram" userId="1d89ad1fb9db7cb0" providerId="LiveId" clId="{48419246-38AF-4681-A5FC-74D4257DCE73}" dt="2023-11-06T15:08:10.095" v="1200" actId="1076"/>
          <ac:picMkLst>
            <pc:docMk/>
            <pc:sldMk cId="305194129" sldId="282"/>
            <ac:picMk id="5" creationId="{F4A5F1B7-06C5-0DFA-5A6A-704F474969E6}"/>
          </ac:picMkLst>
        </pc:picChg>
      </pc:sldChg>
      <pc:sldChg chg="addSp modSp mod">
        <pc:chgData name="sanket meshram" userId="1d89ad1fb9db7cb0" providerId="LiveId" clId="{48419246-38AF-4681-A5FC-74D4257DCE73}" dt="2023-11-06T15:12:26.933" v="1449" actId="20577"/>
        <pc:sldMkLst>
          <pc:docMk/>
          <pc:sldMk cId="404635634" sldId="283"/>
        </pc:sldMkLst>
        <pc:spChg chg="add mod">
          <ac:chgData name="sanket meshram" userId="1d89ad1fb9db7cb0" providerId="LiveId" clId="{48419246-38AF-4681-A5FC-74D4257DCE73}" dt="2023-11-06T15:12:26.933" v="1449" actId="20577"/>
          <ac:spMkLst>
            <pc:docMk/>
            <pc:sldMk cId="404635634" sldId="283"/>
            <ac:spMk id="2" creationId="{D579EEE6-301A-E131-DE5F-0BAB69F97207}"/>
          </ac:spMkLst>
        </pc:spChg>
      </pc:sldChg>
      <pc:sldMasterChg chg="modSldLayout">
        <pc:chgData name="sanket meshram" userId="1d89ad1fb9db7cb0" providerId="LiveId" clId="{48419246-38AF-4681-A5FC-74D4257DCE73}" dt="2023-11-05T08:18:56.492" v="30"/>
        <pc:sldMasterMkLst>
          <pc:docMk/>
          <pc:sldMasterMk cId="1116206765" sldId="2147483869"/>
        </pc:sldMasterMkLst>
        <pc:sldLayoutChg chg="delSp">
          <pc:chgData name="sanket meshram" userId="1d89ad1fb9db7cb0" providerId="LiveId" clId="{48419246-38AF-4681-A5FC-74D4257DCE73}" dt="2023-11-05T08:18:56.492" v="30"/>
          <pc:sldLayoutMkLst>
            <pc:docMk/>
            <pc:sldMasterMk cId="1116206765" sldId="2147483869"/>
            <pc:sldLayoutMk cId="1847963067" sldId="2147483883"/>
          </pc:sldLayoutMkLst>
          <pc:picChg chg="del">
            <ac:chgData name="sanket meshram" userId="1d89ad1fb9db7cb0" providerId="LiveId" clId="{48419246-38AF-4681-A5FC-74D4257DCE73}" dt="2023-11-05T08:18:56.492" v="30"/>
            <ac:picMkLst>
              <pc:docMk/>
              <pc:sldMasterMk cId="1116206765" sldId="2147483869"/>
              <pc:sldLayoutMk cId="1847963067" sldId="2147483883"/>
              <ac:picMk id="8" creationId="{A04F1E16-9A84-4D0E-9706-79C396AF6AE6}"/>
            </ac:picMkLst>
          </pc:picChg>
        </pc:sldLayoutChg>
      </pc:sldMasterChg>
      <pc:sldMasterChg chg="modSldLayout">
        <pc:chgData name="sanket meshram" userId="1d89ad1fb9db7cb0" providerId="LiveId" clId="{48419246-38AF-4681-A5FC-74D4257DCE73}" dt="2023-11-05T08:19:58.152" v="40"/>
        <pc:sldMasterMkLst>
          <pc:docMk/>
          <pc:sldMasterMk cId="3657652513" sldId="2147483920"/>
        </pc:sldMasterMkLst>
        <pc:sldLayoutChg chg="delSp">
          <pc:chgData name="sanket meshram" userId="1d89ad1fb9db7cb0" providerId="LiveId" clId="{48419246-38AF-4681-A5FC-74D4257DCE73}" dt="2023-11-05T08:19:58.152" v="40"/>
          <pc:sldLayoutMkLst>
            <pc:docMk/>
            <pc:sldMasterMk cId="3657652513" sldId="2147483920"/>
            <pc:sldLayoutMk cId="1060346778" sldId="2147483934"/>
          </pc:sldLayoutMkLst>
          <pc:spChg chg="del">
            <ac:chgData name="sanket meshram" userId="1d89ad1fb9db7cb0" providerId="LiveId" clId="{48419246-38AF-4681-A5FC-74D4257DCE73}" dt="2023-11-05T08:19:58.152" v="40"/>
            <ac:spMkLst>
              <pc:docMk/>
              <pc:sldMasterMk cId="3657652513" sldId="2147483920"/>
              <pc:sldLayoutMk cId="1060346778" sldId="2147483934"/>
              <ac:spMk id="4" creationId="{9AC79249-FDC0-364D-A734-AE1DE1605D28}"/>
            </ac:spMkLst>
          </pc:spChg>
          <pc:grpChg chg="del">
            <ac:chgData name="sanket meshram" userId="1d89ad1fb9db7cb0" providerId="LiveId" clId="{48419246-38AF-4681-A5FC-74D4257DCE73}" dt="2023-11-05T08:19:58.152" v="40"/>
            <ac:grpSpMkLst>
              <pc:docMk/>
              <pc:sldMasterMk cId="3657652513" sldId="2147483920"/>
              <pc:sldLayoutMk cId="1060346778" sldId="2147483934"/>
              <ac:grpSpMk id="7" creationId="{13537B6D-42A5-F449-2691-321A167F7C08}"/>
            </ac:grpSpMkLst>
          </pc:gr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1d89ad1fb9db7cb0/Documents/eda%20capstone%20project.xlsx" TargetMode="External"/><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1d89ad1fb9db7cb0/Documents/eda%20capstone%20project.xlsx"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1d89ad1fb9db7cb0/Documents/eda%20capstone%20project.xlsx" TargetMode="External"/><Relationship Id="rId2" Type="http://schemas.microsoft.com/office/2011/relationships/chartColorStyle" Target="colors4.xml"/><Relationship Id="rId1" Type="http://schemas.microsoft.com/office/2011/relationships/chartStyle" Target="style4.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https://d.docs.live.net/1d89ad1fb9db7cb0/Documents/eda%20capstone%20projec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[eda capstone project.xlsx]Sheet8!PivotTable25</c:name>
    <c:fmtId val="-1"/>
  </c:pivotSource>
  <c:chart>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238428002406872"/>
          <c:y val="0.15998553485053771"/>
          <c:w val="0.6129018682791233"/>
          <c:h val="0.60593791112769257"/>
        </c:manualLayout>
      </c:layout>
      <c:barChart>
        <c:barDir val="col"/>
        <c:grouping val="clustered"/>
        <c:varyColors val="0"/>
        <c:ser>
          <c:idx val="0"/>
          <c:order val="0"/>
          <c:tx>
            <c:strRef>
              <c:f>Sheet8!$C$10:$C$11</c:f>
              <c:strCache>
                <c:ptCount val="1"/>
                <c:pt idx="0">
                  <c:v>Inside Sales Coordinator</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strRef>
              <c:f>Sheet8!$B$12:$B$21</c:f>
              <c:strCache>
                <c:ptCount val="9"/>
                <c:pt idx="0">
                  <c:v>Andrew</c:v>
                </c:pt>
                <c:pt idx="1">
                  <c:v>Anne</c:v>
                </c:pt>
                <c:pt idx="2">
                  <c:v>Janet</c:v>
                </c:pt>
                <c:pt idx="3">
                  <c:v>Laura</c:v>
                </c:pt>
                <c:pt idx="4">
                  <c:v>Margaret</c:v>
                </c:pt>
                <c:pt idx="5">
                  <c:v>Michael</c:v>
                </c:pt>
                <c:pt idx="6">
                  <c:v>Nancy</c:v>
                </c:pt>
                <c:pt idx="7">
                  <c:v>Robert</c:v>
                </c:pt>
                <c:pt idx="8">
                  <c:v>Steven</c:v>
                </c:pt>
              </c:strCache>
            </c:strRef>
          </c:cat>
          <c:val>
            <c:numRef>
              <c:f>Sheet8!$C$12:$C$21</c:f>
              <c:numCache>
                <c:formatCode>General</c:formatCode>
                <c:ptCount val="9"/>
                <c:pt idx="3">
                  <c:v>133301.03</c:v>
                </c:pt>
              </c:numCache>
            </c:numRef>
          </c:val>
          <c:extLst>
            <c:ext xmlns:c16="http://schemas.microsoft.com/office/drawing/2014/chart" uri="{C3380CC4-5D6E-409C-BE32-E72D297353CC}">
              <c16:uniqueId val="{00000000-62BE-4214-A8FE-627252E726C8}"/>
            </c:ext>
          </c:extLst>
        </c:ser>
        <c:ser>
          <c:idx val="1"/>
          <c:order val="1"/>
          <c:tx>
            <c:strRef>
              <c:f>Sheet8!$D$10:$D$11</c:f>
              <c:strCache>
                <c:ptCount val="1"/>
                <c:pt idx="0">
                  <c:v>Sales Manager</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cat>
            <c:strRef>
              <c:f>Sheet8!$B$12:$B$21</c:f>
              <c:strCache>
                <c:ptCount val="9"/>
                <c:pt idx="0">
                  <c:v>Andrew</c:v>
                </c:pt>
                <c:pt idx="1">
                  <c:v>Anne</c:v>
                </c:pt>
                <c:pt idx="2">
                  <c:v>Janet</c:v>
                </c:pt>
                <c:pt idx="3">
                  <c:v>Laura</c:v>
                </c:pt>
                <c:pt idx="4">
                  <c:v>Margaret</c:v>
                </c:pt>
                <c:pt idx="5">
                  <c:v>Michael</c:v>
                </c:pt>
                <c:pt idx="6">
                  <c:v>Nancy</c:v>
                </c:pt>
                <c:pt idx="7">
                  <c:v>Robert</c:v>
                </c:pt>
                <c:pt idx="8">
                  <c:v>Steven</c:v>
                </c:pt>
              </c:strCache>
            </c:strRef>
          </c:cat>
          <c:val>
            <c:numRef>
              <c:f>Sheet8!$D$12:$D$21</c:f>
              <c:numCache>
                <c:formatCode>General</c:formatCode>
                <c:ptCount val="9"/>
                <c:pt idx="8">
                  <c:v>75567.75</c:v>
                </c:pt>
              </c:numCache>
            </c:numRef>
          </c:val>
          <c:extLst>
            <c:ext xmlns:c16="http://schemas.microsoft.com/office/drawing/2014/chart" uri="{C3380CC4-5D6E-409C-BE32-E72D297353CC}">
              <c16:uniqueId val="{00000001-62BE-4214-A8FE-627252E726C8}"/>
            </c:ext>
          </c:extLst>
        </c:ser>
        <c:ser>
          <c:idx val="2"/>
          <c:order val="2"/>
          <c:tx>
            <c:strRef>
              <c:f>Sheet8!$E$10:$E$11</c:f>
              <c:strCache>
                <c:ptCount val="1"/>
                <c:pt idx="0">
                  <c:v>Sales Representative</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cat>
            <c:strRef>
              <c:f>Sheet8!$B$12:$B$21</c:f>
              <c:strCache>
                <c:ptCount val="9"/>
                <c:pt idx="0">
                  <c:v>Andrew</c:v>
                </c:pt>
                <c:pt idx="1">
                  <c:v>Anne</c:v>
                </c:pt>
                <c:pt idx="2">
                  <c:v>Janet</c:v>
                </c:pt>
                <c:pt idx="3">
                  <c:v>Laura</c:v>
                </c:pt>
                <c:pt idx="4">
                  <c:v>Margaret</c:v>
                </c:pt>
                <c:pt idx="5">
                  <c:v>Michael</c:v>
                </c:pt>
                <c:pt idx="6">
                  <c:v>Nancy</c:v>
                </c:pt>
                <c:pt idx="7">
                  <c:v>Robert</c:v>
                </c:pt>
                <c:pt idx="8">
                  <c:v>Steven</c:v>
                </c:pt>
              </c:strCache>
            </c:strRef>
          </c:cat>
          <c:val>
            <c:numRef>
              <c:f>Sheet8!$E$12:$E$21</c:f>
              <c:numCache>
                <c:formatCode>General</c:formatCode>
                <c:ptCount val="9"/>
                <c:pt idx="1">
                  <c:v>82964</c:v>
                </c:pt>
                <c:pt idx="2">
                  <c:v>213051.3</c:v>
                </c:pt>
                <c:pt idx="4">
                  <c:v>250187.45</c:v>
                </c:pt>
                <c:pt idx="5">
                  <c:v>78198.100000000006</c:v>
                </c:pt>
                <c:pt idx="6">
                  <c:v>202143.71</c:v>
                </c:pt>
                <c:pt idx="7">
                  <c:v>141295.99</c:v>
                </c:pt>
              </c:numCache>
            </c:numRef>
          </c:val>
          <c:extLst>
            <c:ext xmlns:c16="http://schemas.microsoft.com/office/drawing/2014/chart" uri="{C3380CC4-5D6E-409C-BE32-E72D297353CC}">
              <c16:uniqueId val="{00000002-62BE-4214-A8FE-627252E726C8}"/>
            </c:ext>
          </c:extLst>
        </c:ser>
        <c:ser>
          <c:idx val="3"/>
          <c:order val="3"/>
          <c:tx>
            <c:strRef>
              <c:f>Sheet8!$F$10:$F$11</c:f>
              <c:strCache>
                <c:ptCount val="1"/>
                <c:pt idx="0">
                  <c:v>Vice President, Sales</c:v>
                </c:pt>
              </c:strCache>
            </c:strRef>
          </c:tx>
          <c:spPr>
            <a:noFill/>
            <a:ln w="9525" cap="flat" cmpd="sng" algn="ctr">
              <a:solidFill>
                <a:schemeClr val="accent4"/>
              </a:solidFill>
              <a:miter lim="800000"/>
            </a:ln>
            <a:effectLst>
              <a:glow rad="63500">
                <a:schemeClr val="accent4">
                  <a:satMod val="175000"/>
                  <a:alpha val="25000"/>
                </a:schemeClr>
              </a:glow>
            </a:effectLst>
          </c:spPr>
          <c:invertIfNegative val="0"/>
          <c:cat>
            <c:strRef>
              <c:f>Sheet8!$B$12:$B$21</c:f>
              <c:strCache>
                <c:ptCount val="9"/>
                <c:pt idx="0">
                  <c:v>Andrew</c:v>
                </c:pt>
                <c:pt idx="1">
                  <c:v>Anne</c:v>
                </c:pt>
                <c:pt idx="2">
                  <c:v>Janet</c:v>
                </c:pt>
                <c:pt idx="3">
                  <c:v>Laura</c:v>
                </c:pt>
                <c:pt idx="4">
                  <c:v>Margaret</c:v>
                </c:pt>
                <c:pt idx="5">
                  <c:v>Michael</c:v>
                </c:pt>
                <c:pt idx="6">
                  <c:v>Nancy</c:v>
                </c:pt>
                <c:pt idx="7">
                  <c:v>Robert</c:v>
                </c:pt>
                <c:pt idx="8">
                  <c:v>Steven</c:v>
                </c:pt>
              </c:strCache>
            </c:strRef>
          </c:cat>
          <c:val>
            <c:numRef>
              <c:f>Sheet8!$F$12:$F$21</c:f>
              <c:numCache>
                <c:formatCode>General</c:formatCode>
                <c:ptCount val="9"/>
                <c:pt idx="0">
                  <c:v>177749.26</c:v>
                </c:pt>
              </c:numCache>
            </c:numRef>
          </c:val>
          <c:extLst>
            <c:ext xmlns:c16="http://schemas.microsoft.com/office/drawing/2014/chart" uri="{C3380CC4-5D6E-409C-BE32-E72D297353CC}">
              <c16:uniqueId val="{00000003-62BE-4214-A8FE-627252E726C8}"/>
            </c:ext>
          </c:extLst>
        </c:ser>
        <c:dLbls>
          <c:showLegendKey val="0"/>
          <c:showVal val="0"/>
          <c:showCatName val="0"/>
          <c:showSerName val="0"/>
          <c:showPercent val="0"/>
          <c:showBubbleSize val="0"/>
        </c:dLbls>
        <c:gapWidth val="315"/>
        <c:overlap val="-40"/>
        <c:axId val="683844192"/>
        <c:axId val="545538640"/>
      </c:barChart>
      <c:catAx>
        <c:axId val="683844192"/>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45538640"/>
        <c:crosses val="autoZero"/>
        <c:auto val="1"/>
        <c:lblAlgn val="ctr"/>
        <c:lblOffset val="100"/>
        <c:noMultiLvlLbl val="0"/>
      </c:catAx>
      <c:valAx>
        <c:axId val="54553864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838441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[eda capstone project.xlsx]Sheet16!PivotTable5</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Count of Name by qualification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Sheet16!$B$3</c:f>
              <c:strCache>
                <c:ptCount val="1"/>
                <c:pt idx="0">
                  <c:v>Total</c:v>
                </c:pt>
              </c:strCache>
            </c:strRef>
          </c:tx>
          <c:spPr>
            <a:solidFill>
              <a:schemeClr val="accent1"/>
            </a:solidFill>
            <a:ln>
              <a:noFill/>
            </a:ln>
            <a:effectLst/>
          </c:spPr>
          <c:invertIfNegative val="0"/>
          <c:cat>
            <c:strRef>
              <c:f>Sheet16!$A$4:$A$10</c:f>
              <c:strCache>
                <c:ptCount val="7"/>
                <c:pt idx="0">
                  <c:v>BA in english</c:v>
                </c:pt>
                <c:pt idx="1">
                  <c:v>BA in psychology</c:v>
                </c:pt>
                <c:pt idx="2">
                  <c:v>bs degree in chemistry</c:v>
                </c:pt>
                <c:pt idx="3">
                  <c:v>BSC degree</c:v>
                </c:pt>
                <c:pt idx="4">
                  <c:v>MA in Culinary Arts</c:v>
                </c:pt>
                <c:pt idx="5">
                  <c:v>MBA,Marketing</c:v>
                </c:pt>
                <c:pt idx="6">
                  <c:v>Ph.D. in int. marketing</c:v>
                </c:pt>
              </c:strCache>
            </c:strRef>
          </c:cat>
          <c:val>
            <c:numRef>
              <c:f>Sheet16!$B$4:$B$10</c:f>
              <c:numCache>
                <c:formatCode>General</c:formatCode>
                <c:ptCount val="7"/>
                <c:pt idx="0">
                  <c:v>2</c:v>
                </c:pt>
                <c:pt idx="1">
                  <c:v>2</c:v>
                </c:pt>
                <c:pt idx="2">
                  <c:v>1</c:v>
                </c:pt>
                <c:pt idx="3">
                  <c:v>1</c:v>
                </c:pt>
                <c:pt idx="4">
                  <c:v>1</c:v>
                </c:pt>
                <c:pt idx="5">
                  <c:v>1</c:v>
                </c:pt>
                <c:pt idx="6">
                  <c:v>1</c:v>
                </c:pt>
              </c:numCache>
            </c:numRef>
          </c:val>
          <c:extLst>
            <c:ext xmlns:c16="http://schemas.microsoft.com/office/drawing/2014/chart" uri="{C3380CC4-5D6E-409C-BE32-E72D297353CC}">
              <c16:uniqueId val="{00000000-3BBE-43F7-BEFD-7DE9E10A6655}"/>
            </c:ext>
          </c:extLst>
        </c:ser>
        <c:dLbls>
          <c:showLegendKey val="0"/>
          <c:showVal val="0"/>
          <c:showCatName val="0"/>
          <c:showSerName val="0"/>
          <c:showPercent val="0"/>
          <c:showBubbleSize val="0"/>
        </c:dLbls>
        <c:gapWidth val="182"/>
        <c:axId val="633163647"/>
        <c:axId val="973972383"/>
      </c:barChart>
      <c:catAx>
        <c:axId val="63316364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3972383"/>
        <c:crosses val="autoZero"/>
        <c:auto val="1"/>
        <c:lblAlgn val="ctr"/>
        <c:lblOffset val="100"/>
        <c:noMultiLvlLbl val="0"/>
      </c:catAx>
      <c:valAx>
        <c:axId val="97397238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316364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789523209260621"/>
          <c:y val="1.4370260124338582E-2"/>
          <c:w val="0.65918857098894201"/>
          <c:h val="0.91809366618526922"/>
        </c:manualLayout>
      </c:layout>
      <c:barChart>
        <c:barDir val="bar"/>
        <c:grouping val="clustered"/>
        <c:varyColors val="0"/>
        <c:ser>
          <c:idx val="0"/>
          <c:order val="0"/>
          <c:tx>
            <c:strRef>
              <c:f>'[eda capstone project.xlsx]Sheet15'!$N$8</c:f>
              <c:strCache>
                <c:ptCount val="1"/>
                <c:pt idx="0">
                  <c:v>max(unitprice)</c:v>
                </c:pt>
              </c:strCache>
            </c:strRef>
          </c:tx>
          <c:spPr>
            <a:solidFill>
              <a:schemeClr val="accent1"/>
            </a:solidFill>
            <a:ln>
              <a:noFill/>
            </a:ln>
            <a:effectLst/>
          </c:spPr>
          <c:invertIfNegative val="0"/>
          <c:cat>
            <c:strRef>
              <c:f>'[eda capstone project.xlsx]Sheet15'!$L$9:$M$39</c:f>
              <c:strCache>
                <c:ptCount val="29"/>
                <c:pt idx="0">
                  <c:v>Exotic Liquids</c:v>
                </c:pt>
                <c:pt idx="1">
                  <c:v>New Orleans Cajun Delights</c:v>
                </c:pt>
                <c:pt idx="2">
                  <c:v>Grandma Kelly's Homestead</c:v>
                </c:pt>
                <c:pt idx="3">
                  <c:v>Tokyo Traders</c:v>
                </c:pt>
                <c:pt idx="4">
                  <c:v>Cooperativa de Quesos 'Las Cabras'</c:v>
                </c:pt>
                <c:pt idx="5">
                  <c:v>Mayumi's</c:v>
                </c:pt>
                <c:pt idx="6">
                  <c:v>Pavlova, Ltd.</c:v>
                </c:pt>
                <c:pt idx="7">
                  <c:v>Specialty Biscuits, Ltd.</c:v>
                </c:pt>
                <c:pt idx="8">
                  <c:v>PB Knäckebröd AB</c:v>
                </c:pt>
                <c:pt idx="9">
                  <c:v>Refrescos Americanas LTDA</c:v>
                </c:pt>
                <c:pt idx="10">
                  <c:v>Heli Süßwaren GmbH &amp; Co. KG</c:v>
                </c:pt>
                <c:pt idx="11">
                  <c:v>Plutzer Lebensmittelgroßmärkte AG</c:v>
                </c:pt>
                <c:pt idx="12">
                  <c:v>Nord-Ost-Fisch Handelsgesellschaft mbH</c:v>
                </c:pt>
                <c:pt idx="13">
                  <c:v>Formaggi Fortini s.r.l.</c:v>
                </c:pt>
                <c:pt idx="14">
                  <c:v>Norske Meierier</c:v>
                </c:pt>
                <c:pt idx="15">
                  <c:v>Bigfoot Breweries</c:v>
                </c:pt>
                <c:pt idx="16">
                  <c:v>Svensk Sjöföda AB</c:v>
                </c:pt>
                <c:pt idx="17">
                  <c:v>Aux joyeux ecclésiastiques</c:v>
                </c:pt>
                <c:pt idx="18">
                  <c:v>New England Seafood Cannery</c:v>
                </c:pt>
                <c:pt idx="19">
                  <c:v>Leka Trading</c:v>
                </c:pt>
                <c:pt idx="20">
                  <c:v>Lyngbysild</c:v>
                </c:pt>
                <c:pt idx="21">
                  <c:v>Zaanse Snoepfabriek</c:v>
                </c:pt>
                <c:pt idx="22">
                  <c:v>Karkki Oy</c:v>
                </c:pt>
                <c:pt idx="23">
                  <c:v>G'day, Mate</c:v>
                </c:pt>
                <c:pt idx="24">
                  <c:v>Ma Maison</c:v>
                </c:pt>
                <c:pt idx="25">
                  <c:v>Pasta Buttini s.r.l.</c:v>
                </c:pt>
                <c:pt idx="26">
                  <c:v>Escargots Nouveaux</c:v>
                </c:pt>
                <c:pt idx="27">
                  <c:v>Gai pâturage</c:v>
                </c:pt>
                <c:pt idx="28">
                  <c:v>Forêts d'érables</c:v>
                </c:pt>
              </c:strCache>
              <c:extLst/>
            </c:strRef>
          </c:cat>
          <c:val>
            <c:numRef>
              <c:f>'[eda capstone project.xlsx]Sheet15'!$N$9:$N$39</c:f>
              <c:numCache>
                <c:formatCode>General</c:formatCode>
                <c:ptCount val="31"/>
                <c:pt idx="0">
                  <c:v>19</c:v>
                </c:pt>
                <c:pt idx="1">
                  <c:v>22</c:v>
                </c:pt>
                <c:pt idx="2">
                  <c:v>40</c:v>
                </c:pt>
                <c:pt idx="3">
                  <c:v>97</c:v>
                </c:pt>
                <c:pt idx="4">
                  <c:v>38</c:v>
                </c:pt>
                <c:pt idx="5">
                  <c:v>23.25</c:v>
                </c:pt>
                <c:pt idx="6">
                  <c:v>62.5</c:v>
                </c:pt>
                <c:pt idx="7">
                  <c:v>81</c:v>
                </c:pt>
                <c:pt idx="8">
                  <c:v>21</c:v>
                </c:pt>
                <c:pt idx="9">
                  <c:v>4.5</c:v>
                </c:pt>
                <c:pt idx="10">
                  <c:v>43.9</c:v>
                </c:pt>
                <c:pt idx="11">
                  <c:v>123.79</c:v>
                </c:pt>
                <c:pt idx="12">
                  <c:v>25.89</c:v>
                </c:pt>
                <c:pt idx="13">
                  <c:v>34.799999999999997</c:v>
                </c:pt>
                <c:pt idx="14">
                  <c:v>36</c:v>
                </c:pt>
                <c:pt idx="15">
                  <c:v>18</c:v>
                </c:pt>
                <c:pt idx="16">
                  <c:v>26</c:v>
                </c:pt>
                <c:pt idx="17">
                  <c:v>263.5</c:v>
                </c:pt>
                <c:pt idx="18">
                  <c:v>18.399999999999999</c:v>
                </c:pt>
                <c:pt idx="19">
                  <c:v>46</c:v>
                </c:pt>
                <c:pt idx="20">
                  <c:v>12</c:v>
                </c:pt>
                <c:pt idx="21">
                  <c:v>12.75</c:v>
                </c:pt>
                <c:pt idx="22">
                  <c:v>20</c:v>
                </c:pt>
                <c:pt idx="23">
                  <c:v>53</c:v>
                </c:pt>
                <c:pt idx="24">
                  <c:v>24</c:v>
                </c:pt>
                <c:pt idx="25">
                  <c:v>38</c:v>
                </c:pt>
                <c:pt idx="26">
                  <c:v>13.25</c:v>
                </c:pt>
                <c:pt idx="27">
                  <c:v>55</c:v>
                </c:pt>
                <c:pt idx="28">
                  <c:v>49.3</c:v>
                </c:pt>
              </c:numCache>
            </c:numRef>
          </c:val>
          <c:extLst>
            <c:ext xmlns:c16="http://schemas.microsoft.com/office/drawing/2014/chart" uri="{C3380CC4-5D6E-409C-BE32-E72D297353CC}">
              <c16:uniqueId val="{00000000-31DA-4091-B492-C1CB5AF976B3}"/>
            </c:ext>
          </c:extLst>
        </c:ser>
        <c:ser>
          <c:idx val="2"/>
          <c:order val="2"/>
          <c:spPr>
            <a:solidFill>
              <a:schemeClr val="accent3"/>
            </a:solidFill>
            <a:ln>
              <a:noFill/>
            </a:ln>
            <a:effectLst/>
          </c:spPr>
          <c:invertIfNegative val="0"/>
          <c:cat>
            <c:strRef>
              <c:f>'[eda capstone project.xlsx]Sheet15'!$L$9:$M$39</c:f>
              <c:strCache>
                <c:ptCount val="29"/>
                <c:pt idx="0">
                  <c:v>Exotic Liquids</c:v>
                </c:pt>
                <c:pt idx="1">
                  <c:v>New Orleans Cajun Delights</c:v>
                </c:pt>
                <c:pt idx="2">
                  <c:v>Grandma Kelly's Homestead</c:v>
                </c:pt>
                <c:pt idx="3">
                  <c:v>Tokyo Traders</c:v>
                </c:pt>
                <c:pt idx="4">
                  <c:v>Cooperativa de Quesos 'Las Cabras'</c:v>
                </c:pt>
                <c:pt idx="5">
                  <c:v>Mayumi's</c:v>
                </c:pt>
                <c:pt idx="6">
                  <c:v>Pavlova, Ltd.</c:v>
                </c:pt>
                <c:pt idx="7">
                  <c:v>Specialty Biscuits, Ltd.</c:v>
                </c:pt>
                <c:pt idx="8">
                  <c:v>PB Knäckebröd AB</c:v>
                </c:pt>
                <c:pt idx="9">
                  <c:v>Refrescos Americanas LTDA</c:v>
                </c:pt>
                <c:pt idx="10">
                  <c:v>Heli Süßwaren GmbH &amp; Co. KG</c:v>
                </c:pt>
                <c:pt idx="11">
                  <c:v>Plutzer Lebensmittelgroßmärkte AG</c:v>
                </c:pt>
                <c:pt idx="12">
                  <c:v>Nord-Ost-Fisch Handelsgesellschaft mbH</c:v>
                </c:pt>
                <c:pt idx="13">
                  <c:v>Formaggi Fortini s.r.l.</c:v>
                </c:pt>
                <c:pt idx="14">
                  <c:v>Norske Meierier</c:v>
                </c:pt>
                <c:pt idx="15">
                  <c:v>Bigfoot Breweries</c:v>
                </c:pt>
                <c:pt idx="16">
                  <c:v>Svensk Sjöföda AB</c:v>
                </c:pt>
                <c:pt idx="17">
                  <c:v>Aux joyeux ecclésiastiques</c:v>
                </c:pt>
                <c:pt idx="18">
                  <c:v>New England Seafood Cannery</c:v>
                </c:pt>
                <c:pt idx="19">
                  <c:v>Leka Trading</c:v>
                </c:pt>
                <c:pt idx="20">
                  <c:v>Lyngbysild</c:v>
                </c:pt>
                <c:pt idx="21">
                  <c:v>Zaanse Snoepfabriek</c:v>
                </c:pt>
                <c:pt idx="22">
                  <c:v>Karkki Oy</c:v>
                </c:pt>
                <c:pt idx="23">
                  <c:v>G'day, Mate</c:v>
                </c:pt>
                <c:pt idx="24">
                  <c:v>Ma Maison</c:v>
                </c:pt>
                <c:pt idx="25">
                  <c:v>Pasta Buttini s.r.l.</c:v>
                </c:pt>
                <c:pt idx="26">
                  <c:v>Escargots Nouveaux</c:v>
                </c:pt>
                <c:pt idx="27">
                  <c:v>Gai pâturage</c:v>
                </c:pt>
                <c:pt idx="28">
                  <c:v>Forêts d'érables</c:v>
                </c:pt>
              </c:strCache>
              <c:extLst/>
            </c:strRef>
          </c:cat>
          <c:val>
            <c:numRef>
              <c:f>'[eda capstone project.xlsx]Sheet15'!$C$4</c:f>
              <c:numCache>
                <c:formatCode>General</c:formatCode>
                <c:ptCount val="1"/>
                <c:pt idx="0">
                  <c:v>0</c:v>
                </c:pt>
              </c:numCache>
            </c:numRef>
          </c:val>
          <c:extLst>
            <c:ext xmlns:c16="http://schemas.microsoft.com/office/drawing/2014/chart" uri="{C3380CC4-5D6E-409C-BE32-E72D297353CC}">
              <c16:uniqueId val="{00000001-31DA-4091-B492-C1CB5AF976B3}"/>
            </c:ext>
          </c:extLst>
        </c:ser>
        <c:dLbls>
          <c:showLegendKey val="0"/>
          <c:showVal val="0"/>
          <c:showCatName val="0"/>
          <c:showSerName val="0"/>
          <c:showPercent val="0"/>
          <c:showBubbleSize val="0"/>
        </c:dLbls>
        <c:gapWidth val="182"/>
        <c:axId val="1150157072"/>
        <c:axId val="1128452896"/>
        <c:extLst>
          <c:ext xmlns:c15="http://schemas.microsoft.com/office/drawing/2012/chart" uri="{02D57815-91ED-43cb-92C2-25804820EDAC}">
            <c15:filteredBarSeries>
              <c15:ser>
                <c:idx val="1"/>
                <c:order val="1"/>
                <c:tx>
                  <c:strRef>
                    <c:extLst>
                      <c:ext uri="{02D57815-91ED-43cb-92C2-25804820EDAC}">
                        <c15:formulaRef>
                          <c15:sqref>'[eda capstone project.xlsx]Sheet15'!$O$8</c15:sqref>
                        </c15:formulaRef>
                      </c:ext>
                    </c:extLst>
                    <c:strCache>
                      <c:ptCount val="1"/>
                    </c:strCache>
                  </c:strRef>
                </c:tx>
                <c:spPr>
                  <a:solidFill>
                    <a:schemeClr val="accent2"/>
                  </a:solidFill>
                  <a:ln>
                    <a:noFill/>
                  </a:ln>
                  <a:effectLst/>
                </c:spPr>
                <c:invertIfNegative val="0"/>
                <c:cat>
                  <c:strRef>
                    <c:extLst>
                      <c:ext uri="{02D57815-91ED-43cb-92C2-25804820EDAC}">
                        <c15:formulaRef>
                          <c15:sqref>'[eda capstone project.xlsx]Sheet15'!$L$9:$M$39</c15:sqref>
                        </c15:formulaRef>
                      </c:ext>
                    </c:extLst>
                    <c:strCache>
                      <c:ptCount val="29"/>
                      <c:pt idx="0">
                        <c:v>Exotic Liquids</c:v>
                      </c:pt>
                      <c:pt idx="1">
                        <c:v>New Orleans Cajun Delights</c:v>
                      </c:pt>
                      <c:pt idx="2">
                        <c:v>Grandma Kelly's Homestead</c:v>
                      </c:pt>
                      <c:pt idx="3">
                        <c:v>Tokyo Traders</c:v>
                      </c:pt>
                      <c:pt idx="4">
                        <c:v>Cooperativa de Quesos 'Las Cabras'</c:v>
                      </c:pt>
                      <c:pt idx="5">
                        <c:v>Mayumi's</c:v>
                      </c:pt>
                      <c:pt idx="6">
                        <c:v>Pavlova, Ltd.</c:v>
                      </c:pt>
                      <c:pt idx="7">
                        <c:v>Specialty Biscuits, Ltd.</c:v>
                      </c:pt>
                      <c:pt idx="8">
                        <c:v>PB Knäckebröd AB</c:v>
                      </c:pt>
                      <c:pt idx="9">
                        <c:v>Refrescos Americanas LTDA</c:v>
                      </c:pt>
                      <c:pt idx="10">
                        <c:v>Heli Süßwaren GmbH &amp; Co. KG</c:v>
                      </c:pt>
                      <c:pt idx="11">
                        <c:v>Plutzer Lebensmittelgroßmärkte AG</c:v>
                      </c:pt>
                      <c:pt idx="12">
                        <c:v>Nord-Ost-Fisch Handelsgesellschaft mbH</c:v>
                      </c:pt>
                      <c:pt idx="13">
                        <c:v>Formaggi Fortini s.r.l.</c:v>
                      </c:pt>
                      <c:pt idx="14">
                        <c:v>Norske Meierier</c:v>
                      </c:pt>
                      <c:pt idx="15">
                        <c:v>Bigfoot Breweries</c:v>
                      </c:pt>
                      <c:pt idx="16">
                        <c:v>Svensk Sjöföda AB</c:v>
                      </c:pt>
                      <c:pt idx="17">
                        <c:v>Aux joyeux ecclésiastiques</c:v>
                      </c:pt>
                      <c:pt idx="18">
                        <c:v>New England Seafood Cannery</c:v>
                      </c:pt>
                      <c:pt idx="19">
                        <c:v>Leka Trading</c:v>
                      </c:pt>
                      <c:pt idx="20">
                        <c:v>Lyngbysild</c:v>
                      </c:pt>
                      <c:pt idx="21">
                        <c:v>Zaanse Snoepfabriek</c:v>
                      </c:pt>
                      <c:pt idx="22">
                        <c:v>Karkki Oy</c:v>
                      </c:pt>
                      <c:pt idx="23">
                        <c:v>G'day, Mate</c:v>
                      </c:pt>
                      <c:pt idx="24">
                        <c:v>Ma Maison</c:v>
                      </c:pt>
                      <c:pt idx="25">
                        <c:v>Pasta Buttini s.r.l.</c:v>
                      </c:pt>
                      <c:pt idx="26">
                        <c:v>Escargots Nouveaux</c:v>
                      </c:pt>
                      <c:pt idx="27">
                        <c:v>Gai pâturage</c:v>
                      </c:pt>
                      <c:pt idx="28">
                        <c:v>Forêts d'érables</c:v>
                      </c:pt>
                    </c:strCache>
                  </c:strRef>
                </c:cat>
                <c:val>
                  <c:numRef>
                    <c:extLst>
                      <c:ext uri="{02D57815-91ED-43cb-92C2-25804820EDAC}">
                        <c15:formulaRef>
                          <c15:sqref>'[eda capstone project.xlsx]Sheet15'!$O$9:$O$39</c15:sqref>
                        </c15:formulaRef>
                      </c:ext>
                    </c:extLst>
                    <c:numCache>
                      <c:formatCode>General</c:formatCode>
                      <c:ptCount val="31"/>
                    </c:numCache>
                  </c:numRef>
                </c:val>
                <c:extLst>
                  <c:ext xmlns:c16="http://schemas.microsoft.com/office/drawing/2014/chart" uri="{C3380CC4-5D6E-409C-BE32-E72D297353CC}">
                    <c16:uniqueId val="{00000002-31DA-4091-B492-C1CB5AF976B3}"/>
                  </c:ext>
                </c:extLst>
              </c15:ser>
            </c15:filteredBarSeries>
          </c:ext>
        </c:extLst>
      </c:barChart>
      <c:catAx>
        <c:axId val="115015707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8452896"/>
        <c:crosses val="autoZero"/>
        <c:auto val="1"/>
        <c:lblAlgn val="ctr"/>
        <c:lblOffset val="100"/>
        <c:noMultiLvlLbl val="0"/>
      </c:catAx>
      <c:valAx>
        <c:axId val="11284528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01570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'[eda capstone project.xlsx]Sheet4'!$A$7:$A$15</cx:f>
        <cx:lvl ptCount="9">
          <cx:pt idx="0">Beverages</cx:pt>
          <cx:pt idx="1">Condiments</cx:pt>
          <cx:pt idx="2">Confections</cx:pt>
          <cx:pt idx="3">Dairy Products</cx:pt>
          <cx:pt idx="4">Grains/Cereals</cx:pt>
          <cx:pt idx="5">Meat/Poultry</cx:pt>
          <cx:pt idx="6">Produce</cx:pt>
          <cx:pt idx="7">Seafood</cx:pt>
        </cx:lvl>
      </cx:strDim>
      <cx:numDim type="size">
        <cx:f>'[eda capstone project.xlsx]Sheet4'!$B$7:$B$15</cx:f>
        <cx:lvl ptCount="9" formatCode="&quot;₹&quot;\ #,##0.00;[Red]&quot;₹&quot;\ \-#,##0.00">
          <cx:pt idx="0">286526.95000000001</cx:pt>
          <cx:pt idx="1">113694.75</cx:pt>
          <cx:pt idx="2">177099.10000000001</cx:pt>
          <cx:pt idx="3">251330.5</cx:pt>
          <cx:pt idx="4">100726.8</cx:pt>
          <cx:pt idx="5">178188.79999999999</cx:pt>
          <cx:pt idx="6">141623.09</cx:pt>
          <cx:pt idx="7">105268.60000000001</cx:pt>
        </cx:lvl>
      </cx:numDim>
    </cx:data>
  </cx:chartData>
  <cx:chart>
    <cx:plotArea>
      <cx:plotAreaRegion>
        <cx:series layoutId="sunburst" uniqueId="{F537B5F3-BC24-4878-99E3-C83D37D5E56A}">
          <cx:dataLabels pos="ctr">
            <cx:visibility seriesName="0" categoryName="1" value="0"/>
            <cx:separator>, </cx:separator>
          </cx:dataLabels>
          <cx:dataId val="0"/>
        </cx:series>
      </cx:plotAreaRegion>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8E65B6-A4B1-DA24-5960-1D3A3EE73D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C5DEA7A9-02CC-769E-A590-54B7040493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32E89F-2E70-411A-A87F-2E09362C25E3}" type="datetimeFigureOut">
              <a:rPr lang="en-IN" smtClean="0"/>
              <a:t>06-11-2023</a:t>
            </a:fld>
            <a:endParaRPr lang="en-IN"/>
          </a:p>
        </p:txBody>
      </p:sp>
      <p:sp>
        <p:nvSpPr>
          <p:cNvPr id="4" name="Footer Placeholder 3">
            <a:extLst>
              <a:ext uri="{FF2B5EF4-FFF2-40B4-BE49-F238E27FC236}">
                <a16:creationId xmlns:a16="http://schemas.microsoft.com/office/drawing/2014/main" id="{8AC2CB81-8945-6D0B-0F7E-38D3DE779AD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sales analysis</a:t>
            </a:r>
          </a:p>
        </p:txBody>
      </p:sp>
      <p:sp>
        <p:nvSpPr>
          <p:cNvPr id="5" name="Slide Number Placeholder 4">
            <a:extLst>
              <a:ext uri="{FF2B5EF4-FFF2-40B4-BE49-F238E27FC236}">
                <a16:creationId xmlns:a16="http://schemas.microsoft.com/office/drawing/2014/main" id="{0FAB96DC-7A96-5D25-BABB-549BC8477A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8FD1B2-B2FE-4667-87C4-B76BDF8F107B}" type="slidenum">
              <a:rPr lang="en-IN" smtClean="0"/>
              <a:t>‹#›</a:t>
            </a:fld>
            <a:endParaRPr lang="en-IN"/>
          </a:p>
        </p:txBody>
      </p:sp>
    </p:spTree>
    <p:extLst>
      <p:ext uri="{BB962C8B-B14F-4D97-AF65-F5344CB8AC3E}">
        <p14:creationId xmlns:p14="http://schemas.microsoft.com/office/powerpoint/2010/main" val="127788770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3309DF-0699-40BE-BDCA-4285A384776E}" type="datetimeFigureOut">
              <a:rPr lang="en-IN" smtClean="0"/>
              <a:t>06-11-2023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sales analysis</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2C806F-78A7-40A0-A82B-A40B68E93C40}" type="slidenum">
              <a:rPr lang="en-IN" smtClean="0"/>
              <a:t>‹#›</a:t>
            </a:fld>
            <a:endParaRPr lang="en-IN"/>
          </a:p>
        </p:txBody>
      </p:sp>
    </p:spTree>
    <p:extLst>
      <p:ext uri="{BB962C8B-B14F-4D97-AF65-F5344CB8AC3E}">
        <p14:creationId xmlns:p14="http://schemas.microsoft.com/office/powerpoint/2010/main" val="252705584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277050"/>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575404"/>
            <a:ext cx="9857014" cy="621603"/>
          </a:xfrm>
        </p:spPr>
        <p:txBody>
          <a:bodyPr anchor="ctr"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753858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SmartArt">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A698F55-6513-4440-A7EC-B9B205266F81}" type="datetimeFigureOut">
              <a:rPr lang="en-IN" smtClean="0"/>
              <a:t>06-11-2023</a:t>
            </a:fld>
            <a:endParaRPr lang="en-IN"/>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IN"/>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48030E6F-8386-4A9D-AD00-8EF913ADCD3C}" type="slidenum">
              <a:rPr lang="en-IN" smtClean="0"/>
              <a:t>‹#›</a:t>
            </a:fld>
            <a:endParaRPr lang="en-IN"/>
          </a:p>
        </p:txBody>
      </p:sp>
    </p:spTree>
    <p:extLst>
      <p:ext uri="{BB962C8B-B14F-4D97-AF65-F5344CB8AC3E}">
        <p14:creationId xmlns:p14="http://schemas.microsoft.com/office/powerpoint/2010/main" val="3391434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0"/>
            <a:ext cx="9779183" cy="1706563"/>
          </a:xfrm>
        </p:spPr>
        <p:txBody>
          <a:bodyPr anchor="b">
            <a:noAutofit/>
          </a:bodyPr>
          <a:lstStyle>
            <a:lvl1pPr>
              <a:defRPr sz="4800" b="1">
                <a:solidFill>
                  <a:schemeClr val="bg1"/>
                </a:solidFill>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1785669"/>
            <a:ext cx="9779182" cy="4278702"/>
          </a:xfrm>
        </p:spPr>
        <p:txBody>
          <a:bodyPr>
            <a:norm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A698F55-6513-4440-A7EC-B9B205266F81}" type="datetimeFigureOut">
              <a:rPr lang="en-IN" smtClean="0"/>
              <a:t>06-11-2023</a:t>
            </a:fld>
            <a:endParaRPr lang="en-IN"/>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IN"/>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48030E6F-8386-4A9D-AD00-8EF913ADCD3C}" type="slidenum">
              <a:rPr lang="en-IN" smtClean="0"/>
              <a:t>‹#›</a:t>
            </a:fld>
            <a:endParaRPr lang="en-IN"/>
          </a:p>
        </p:txBody>
      </p:sp>
    </p:spTree>
    <p:extLst>
      <p:ext uri="{BB962C8B-B14F-4D97-AF65-F5344CB8AC3E}">
        <p14:creationId xmlns:p14="http://schemas.microsoft.com/office/powerpoint/2010/main" val="3303770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18" name="Text Placeholder 17">
            <a:extLst>
              <a:ext uri="{FF2B5EF4-FFF2-40B4-BE49-F238E27FC236}">
                <a16:creationId xmlns:a16="http://schemas.microsoft.com/office/drawing/2014/main" id="{7EBCFC05-28F2-ED12-5DAE-0D1A11FE8AEF}"/>
              </a:ext>
            </a:extLst>
          </p:cNvPr>
          <p:cNvSpPr>
            <a:spLocks noGrp="1"/>
          </p:cNvSpPr>
          <p:nvPr>
            <p:ph type="body" sz="quarter" idx="13" hasCustomPrompt="1"/>
          </p:nvPr>
        </p:nvSpPr>
        <p:spPr>
          <a:xfrm>
            <a:off x="1166813"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7">
            <a:extLst>
              <a:ext uri="{FF2B5EF4-FFF2-40B4-BE49-F238E27FC236}">
                <a16:creationId xmlns:a16="http://schemas.microsoft.com/office/drawing/2014/main" id="{1487DE67-2E54-8713-8739-360433587047}"/>
              </a:ext>
            </a:extLst>
          </p:cNvPr>
          <p:cNvSpPr>
            <a:spLocks noGrp="1"/>
          </p:cNvSpPr>
          <p:nvPr>
            <p:ph type="body" sz="quarter" idx="14" hasCustomPrompt="1"/>
          </p:nvPr>
        </p:nvSpPr>
        <p:spPr>
          <a:xfrm>
            <a:off x="6283235"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A698F55-6513-4440-A7EC-B9B205266F81}" type="datetimeFigureOut">
              <a:rPr lang="en-IN" smtClean="0"/>
              <a:t>06-11-2023</a:t>
            </a:fld>
            <a:endParaRPr lang="en-IN"/>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IN"/>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48030E6F-8386-4A9D-AD00-8EF913ADCD3C}" type="slidenum">
              <a:rPr lang="en-IN" smtClean="0"/>
              <a:t>‹#›</a:t>
            </a:fld>
            <a:endParaRPr lang="en-IN"/>
          </a:p>
        </p:txBody>
      </p:sp>
    </p:spTree>
    <p:extLst>
      <p:ext uri="{BB962C8B-B14F-4D97-AF65-F5344CB8AC3E}">
        <p14:creationId xmlns:p14="http://schemas.microsoft.com/office/powerpoint/2010/main" val="353569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3 Column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dirty="0"/>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8A698F55-6513-4440-A7EC-B9B205266F81}" type="datetimeFigureOut">
              <a:rPr lang="en-IN" smtClean="0"/>
              <a:t>06-11-2023</a:t>
            </a:fld>
            <a:endParaRPr lang="en-IN"/>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IN"/>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48030E6F-8386-4A9D-AD00-8EF913ADCD3C}" type="slidenum">
              <a:rPr lang="en-IN" smtClean="0"/>
              <a:t>‹#›</a:t>
            </a:fld>
            <a:endParaRPr lang="en-IN"/>
          </a:p>
        </p:txBody>
      </p:sp>
    </p:spTree>
    <p:extLst>
      <p:ext uri="{BB962C8B-B14F-4D97-AF65-F5344CB8AC3E}">
        <p14:creationId xmlns:p14="http://schemas.microsoft.com/office/powerpoint/2010/main" val="631621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57414"/>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0354508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698F55-6513-4440-A7EC-B9B205266F81}" type="datetimeFigureOut">
              <a:rPr lang="en-IN" smtClean="0"/>
              <a:t>06-11-2023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030E6F-8386-4A9D-AD00-8EF913ADCD3C}" type="slidenum">
              <a:rPr lang="en-IN" smtClean="0"/>
              <a:t>‹#›</a:t>
            </a:fld>
            <a:endParaRPr lang="en-IN"/>
          </a:p>
        </p:txBody>
      </p:sp>
    </p:spTree>
    <p:extLst>
      <p:ext uri="{BB962C8B-B14F-4D97-AF65-F5344CB8AC3E}">
        <p14:creationId xmlns:p14="http://schemas.microsoft.com/office/powerpoint/2010/main" val="39268450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698F55-6513-4440-A7EC-B9B205266F81}" type="datetimeFigureOut">
              <a:rPr lang="en-IN" smtClean="0"/>
              <a:t>06-11-2023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030E6F-8386-4A9D-AD00-8EF913ADCD3C}" type="slidenum">
              <a:rPr lang="en-IN" smtClean="0"/>
              <a:t>‹#›</a:t>
            </a:fld>
            <a:endParaRPr lang="en-IN"/>
          </a:p>
        </p:txBody>
      </p:sp>
    </p:spTree>
    <p:extLst>
      <p:ext uri="{BB962C8B-B14F-4D97-AF65-F5344CB8AC3E}">
        <p14:creationId xmlns:p14="http://schemas.microsoft.com/office/powerpoint/2010/main" val="1499216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A698F55-6513-4440-A7EC-B9B205266F81}" type="datetimeFigureOut">
              <a:rPr lang="en-IN" smtClean="0"/>
              <a:t>06-11-2023</a:t>
            </a:fld>
            <a:endParaRPr lang="en-IN"/>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IN"/>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48030E6F-8386-4A9D-AD00-8EF913ADCD3C}" type="slidenum">
              <a:rPr lang="en-IN" smtClean="0"/>
              <a:t>‹#›</a:t>
            </a:fld>
            <a:endParaRPr lang="en-IN"/>
          </a:p>
        </p:txBody>
      </p:sp>
    </p:spTree>
    <p:extLst>
      <p:ext uri="{BB962C8B-B14F-4D97-AF65-F5344CB8AC3E}">
        <p14:creationId xmlns:p14="http://schemas.microsoft.com/office/powerpoint/2010/main" val="3302453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8A698F55-6513-4440-A7EC-B9B205266F81}" type="datetimeFigureOut">
              <a:rPr lang="en-IN" smtClean="0"/>
              <a:t>06-11-2023</a:t>
            </a:fld>
            <a:endParaRPr lang="en-IN"/>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IN"/>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48030E6F-8386-4A9D-AD00-8EF913ADCD3C}" type="slidenum">
              <a:rPr lang="en-IN" smtClean="0"/>
              <a:t>‹#›</a:t>
            </a:fld>
            <a:endParaRPr lang="en-IN"/>
          </a:p>
        </p:txBody>
      </p:sp>
    </p:spTree>
    <p:extLst>
      <p:ext uri="{BB962C8B-B14F-4D97-AF65-F5344CB8AC3E}">
        <p14:creationId xmlns:p14="http://schemas.microsoft.com/office/powerpoint/2010/main" val="3156638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18282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D71EB95-DE30-3F1F-F9EC-DA4858055C1F}"/>
              </a:ext>
              <a:ext uri="{C183D7F6-B498-43B3-948B-1728B52AA6E4}">
                <adec:decorative xmlns:adec="http://schemas.microsoft.com/office/drawing/2017/decorative" val="1"/>
              </a:ext>
            </a:extLst>
          </p:cNvPr>
          <p:cNvGrpSpPr/>
          <p:nvPr/>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8A698F55-6513-4440-A7EC-B9B205266F81}" type="datetimeFigureOut">
              <a:rPr lang="en-IN" smtClean="0"/>
              <a:t>06-11-2023</a:t>
            </a:fld>
            <a:endParaRPr lang="en-IN"/>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IN"/>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48030E6F-8386-4A9D-AD00-8EF913ADCD3C}" type="slidenum">
              <a:rPr lang="en-IN" smtClean="0"/>
              <a:t>‹#›</a:t>
            </a:fld>
            <a:endParaRPr lang="en-IN"/>
          </a:p>
        </p:txBody>
      </p:sp>
    </p:spTree>
    <p:extLst>
      <p:ext uri="{BB962C8B-B14F-4D97-AF65-F5344CB8AC3E}">
        <p14:creationId xmlns:p14="http://schemas.microsoft.com/office/powerpoint/2010/main" val="1287837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A698F55-6513-4440-A7EC-B9B205266F81}" type="datetimeFigureOut">
              <a:rPr lang="en-IN" smtClean="0"/>
              <a:t>06-11-2023</a:t>
            </a:fld>
            <a:endParaRPr lang="en-IN"/>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IN"/>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48030E6F-8386-4A9D-AD00-8EF913ADCD3C}" type="slidenum">
              <a:rPr lang="en-IN" smtClean="0"/>
              <a:t>‹#›</a:t>
            </a:fld>
            <a:endParaRPr lang="en-IN"/>
          </a:p>
        </p:txBody>
      </p:sp>
    </p:spTree>
    <p:extLst>
      <p:ext uri="{BB962C8B-B14F-4D97-AF65-F5344CB8AC3E}">
        <p14:creationId xmlns:p14="http://schemas.microsoft.com/office/powerpoint/2010/main" val="265272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dirty="0"/>
              <a:t>Click to add title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8A698F55-6513-4440-A7EC-B9B205266F81}" type="datetimeFigureOut">
              <a:rPr lang="en-IN" smtClean="0"/>
              <a:t>06-11-2023</a:t>
            </a:fld>
            <a:endParaRPr lang="en-IN"/>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IN"/>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48030E6F-8386-4A9D-AD00-8EF913ADCD3C}" type="slidenum">
              <a:rPr lang="en-IN" smtClean="0"/>
              <a:t>‹#›</a:t>
            </a:fld>
            <a:endParaRPr lang="en-IN"/>
          </a:p>
        </p:txBody>
      </p:sp>
    </p:spTree>
    <p:extLst>
      <p:ext uri="{BB962C8B-B14F-4D97-AF65-F5344CB8AC3E}">
        <p14:creationId xmlns:p14="http://schemas.microsoft.com/office/powerpoint/2010/main" val="4041177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 uri="{C183D7F6-B498-43B3-948B-1728B52AA6E4}">
                <adec:decorative xmlns:adec="http://schemas.microsoft.com/office/drawing/2017/decorative" val="1"/>
              </a:ext>
            </a:extLst>
          </p:cNvPr>
          <p:cNvSpPr/>
          <p:nvPr/>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99F76E36-451C-4A7D-4E26-8AB78D34D37A}"/>
              </a:ext>
              <a:ext uri="{C183D7F6-B498-43B3-948B-1728B52AA6E4}">
                <adec:decorative xmlns:adec="http://schemas.microsoft.com/office/drawing/2017/decorative" val="1"/>
              </a:ext>
            </a:extLst>
          </p:cNvPr>
          <p:cNvGrpSpPr/>
          <p:nvPr/>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id="{AAB3BC7E-B34F-EF47-B125-1574C5484E22}"/>
                </a:ext>
                <a:ext uri="{C183D7F6-B498-43B3-948B-1728B52AA6E4}">
                  <adec:decorative xmlns:adec="http://schemas.microsoft.com/office/drawing/2017/decorative" val="1"/>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 uri="{C183D7F6-B498-43B3-948B-1728B52AA6E4}">
                  <adec:decorative xmlns:adec="http://schemas.microsoft.com/office/drawing/2017/decorative" val="1"/>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 uri="{C183D7F6-B498-43B3-948B-1728B52AA6E4}">
                  <adec:decorative xmlns:adec="http://schemas.microsoft.com/office/drawing/2017/decorative" val="1"/>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 uri="{C183D7F6-B498-43B3-948B-1728B52AA6E4}">
                  <adec:decorative xmlns:adec="http://schemas.microsoft.com/office/drawing/2017/decorative"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 uri="{C183D7F6-B498-43B3-948B-1728B52AA6E4}">
                  <adec:decorative xmlns:adec="http://schemas.microsoft.com/office/drawing/2017/decorative" val="1"/>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 uri="{C183D7F6-B498-43B3-948B-1728B52AA6E4}">
                  <adec:decorative xmlns:adec="http://schemas.microsoft.com/office/drawing/2017/decorative" val="1"/>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 uri="{C183D7F6-B498-43B3-948B-1728B52AA6E4}">
                  <adec:decorative xmlns:adec="http://schemas.microsoft.com/office/drawing/2017/decorative" val="1"/>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1" name="Title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8A698F55-6513-4440-A7EC-B9B205266F81}" type="datetimeFigureOut">
              <a:rPr lang="en-IN" smtClean="0"/>
              <a:t>06-11-2023</a:t>
            </a:fld>
            <a:endParaRPr lang="en-IN"/>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endParaRPr lang="en-IN"/>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48030E6F-8386-4A9D-AD00-8EF913ADCD3C}" type="slidenum">
              <a:rPr lang="en-IN" smtClean="0"/>
              <a:t>‹#›</a:t>
            </a:fld>
            <a:endParaRPr lang="en-IN"/>
          </a:p>
        </p:txBody>
      </p:sp>
    </p:spTree>
    <p:extLst>
      <p:ext uri="{BB962C8B-B14F-4D97-AF65-F5344CB8AC3E}">
        <p14:creationId xmlns:p14="http://schemas.microsoft.com/office/powerpoint/2010/main" val="1727960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8A698F55-6513-4440-A7EC-B9B205266F81}" type="datetimeFigureOut">
              <a:rPr lang="en-IN" smtClean="0"/>
              <a:t>06-11-2023</a:t>
            </a:fld>
            <a:endParaRPr lang="en-IN"/>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endParaRPr lang="en-IN"/>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48030E6F-8386-4A9D-AD00-8EF913ADCD3C}" type="slidenum">
              <a:rPr lang="en-IN" smtClean="0"/>
              <a:t>‹#›</a:t>
            </a:fld>
            <a:endParaRPr lang="en-IN"/>
          </a:p>
        </p:txBody>
      </p:sp>
    </p:spTree>
    <p:extLst>
      <p:ext uri="{BB962C8B-B14F-4D97-AF65-F5344CB8AC3E}">
        <p14:creationId xmlns:p14="http://schemas.microsoft.com/office/powerpoint/2010/main" val="3650341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8A698F55-6513-4440-A7EC-B9B205266F81}" type="datetimeFigureOut">
              <a:rPr lang="en-IN" smtClean="0"/>
              <a:t>06-11-2023</a:t>
            </a:fld>
            <a:endParaRPr lang="en-IN"/>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IN"/>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48030E6F-8386-4A9D-AD00-8EF913ADCD3C}" type="slidenum">
              <a:rPr lang="en-IN" smtClean="0"/>
              <a:t>‹#›</a:t>
            </a:fld>
            <a:endParaRPr lang="en-IN"/>
          </a:p>
        </p:txBody>
      </p:sp>
    </p:spTree>
    <p:extLst>
      <p:ext uri="{BB962C8B-B14F-4D97-AF65-F5344CB8AC3E}">
        <p14:creationId xmlns:p14="http://schemas.microsoft.com/office/powerpoint/2010/main" val="1281753373"/>
      </p:ext>
    </p:extLst>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 id="2147483949" r:id="rId12"/>
    <p:sldLayoutId id="2147483950" r:id="rId13"/>
    <p:sldLayoutId id="2147483951" r:id="rId14"/>
    <p:sldLayoutId id="2147483952" r:id="rId15"/>
    <p:sldLayoutId id="2147483953"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8.jp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microsoft.com/office/2014/relationships/chartEx" Target="../charts/chartEx1.xml"/><Relationship Id="rId1" Type="http://schemas.openxmlformats.org/officeDocument/2006/relationships/slideLayout" Target="../slideLayouts/slideLayout15.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hart" Target="../charts/chart1.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chart" Target="../charts/chart3.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5.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E71E1-33B2-AC7C-B1DA-651A8CBC067B}"/>
              </a:ext>
            </a:extLst>
          </p:cNvPr>
          <p:cNvSpPr>
            <a:spLocks noGrp="1"/>
          </p:cNvSpPr>
          <p:nvPr>
            <p:ph type="ctrTitle"/>
          </p:nvPr>
        </p:nvSpPr>
        <p:spPr/>
        <p:txBody>
          <a:bodyPr>
            <a:normAutofit/>
          </a:bodyPr>
          <a:lstStyle/>
          <a:p>
            <a:r>
              <a:rPr lang="en-IN" dirty="0">
                <a:latin typeface="Bell MT" panose="02020503060305020303" pitchFamily="18" charset="0"/>
              </a:rPr>
              <a:t>Capstone project – </a:t>
            </a:r>
            <a:br>
              <a:rPr lang="en-IN" dirty="0">
                <a:latin typeface="Bell MT" panose="02020503060305020303" pitchFamily="18" charset="0"/>
              </a:rPr>
            </a:br>
            <a:br>
              <a:rPr lang="en-IN" dirty="0">
                <a:latin typeface="Bell MT" panose="02020503060305020303" pitchFamily="18" charset="0"/>
              </a:rPr>
            </a:br>
            <a:r>
              <a:rPr lang="en-IN" dirty="0">
                <a:latin typeface="Bell MT" panose="02020503060305020303" pitchFamily="18" charset="0"/>
              </a:rPr>
              <a:t>sales analysis</a:t>
            </a:r>
          </a:p>
        </p:txBody>
      </p:sp>
      <p:pic>
        <p:nvPicPr>
          <p:cNvPr id="5" name="Picture 4">
            <a:extLst>
              <a:ext uri="{FF2B5EF4-FFF2-40B4-BE49-F238E27FC236}">
                <a16:creationId xmlns:a16="http://schemas.microsoft.com/office/drawing/2014/main" id="{236B9F04-C6E8-3C98-6D3E-2E492B45B4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7262" y="5638799"/>
            <a:ext cx="881987" cy="689811"/>
          </a:xfrm>
          <a:prstGeom prst="rect">
            <a:avLst/>
          </a:prstGeom>
        </p:spPr>
      </p:pic>
    </p:spTree>
    <p:extLst>
      <p:ext uri="{BB962C8B-B14F-4D97-AF65-F5344CB8AC3E}">
        <p14:creationId xmlns:p14="http://schemas.microsoft.com/office/powerpoint/2010/main" val="416884377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413DE7-457E-9E51-96E8-DD1F3E7AF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503" y="429288"/>
            <a:ext cx="9754445" cy="5502117"/>
          </a:xfrm>
          <a:prstGeom prst="rect">
            <a:avLst/>
          </a:prstGeom>
        </p:spPr>
      </p:pic>
    </p:spTree>
    <p:extLst>
      <p:ext uri="{BB962C8B-B14F-4D97-AF65-F5344CB8AC3E}">
        <p14:creationId xmlns:p14="http://schemas.microsoft.com/office/powerpoint/2010/main" val="1358409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C42DC-E0B5-A134-F6E0-ADC3B88D567D}"/>
              </a:ext>
            </a:extLst>
          </p:cNvPr>
          <p:cNvSpPr>
            <a:spLocks noGrp="1"/>
          </p:cNvSpPr>
          <p:nvPr>
            <p:ph type="title"/>
          </p:nvPr>
        </p:nvSpPr>
        <p:spPr>
          <a:xfrm>
            <a:off x="5454316" y="286603"/>
            <a:ext cx="5701364" cy="1450757"/>
          </a:xfrm>
        </p:spPr>
        <p:txBody>
          <a:bodyPr>
            <a:normAutofit/>
          </a:bodyPr>
          <a:lstStyle/>
          <a:p>
            <a:r>
              <a:rPr lang="en-US" sz="2000" b="0" i="0" dirty="0">
                <a:solidFill>
                  <a:srgbClr val="24292E"/>
                </a:solidFill>
                <a:effectLst/>
                <a:latin typeface="Plus Jakarta Sans"/>
              </a:rPr>
              <a:t>How does customer distribution vary across different regions or customer segments? Can we visualize it on a map or bar chart?</a:t>
            </a:r>
            <a:br>
              <a:rPr lang="en-US" sz="2000" b="0" i="0" dirty="0">
                <a:solidFill>
                  <a:srgbClr val="24292E"/>
                </a:solidFill>
                <a:effectLst/>
                <a:latin typeface="Plus Jakarta Sans"/>
              </a:rPr>
            </a:br>
            <a:endParaRPr lang="en-IN" sz="2000" dirty="0"/>
          </a:p>
        </p:txBody>
      </p:sp>
      <p:pic>
        <p:nvPicPr>
          <p:cNvPr id="5" name="Content Placeholder 4">
            <a:extLst>
              <a:ext uri="{FF2B5EF4-FFF2-40B4-BE49-F238E27FC236}">
                <a16:creationId xmlns:a16="http://schemas.microsoft.com/office/drawing/2014/main" id="{C4F0466B-B59E-B84A-BD28-343719BC34AE}"/>
              </a:ext>
            </a:extLst>
          </p:cNvPr>
          <p:cNvPicPr>
            <a:picLocks noGrp="1" noChangeAspect="1"/>
          </p:cNvPicPr>
          <p:nvPr>
            <p:ph idx="1"/>
          </p:nvPr>
        </p:nvPicPr>
        <p:blipFill>
          <a:blip r:embed="rId2"/>
          <a:stretch>
            <a:fillRect/>
          </a:stretch>
        </p:blipFill>
        <p:spPr>
          <a:xfrm>
            <a:off x="673769" y="2101517"/>
            <a:ext cx="4780882" cy="2880266"/>
          </a:xfrm>
        </p:spPr>
      </p:pic>
      <p:sp>
        <p:nvSpPr>
          <p:cNvPr id="6" name="TextBox 5">
            <a:extLst>
              <a:ext uri="{FF2B5EF4-FFF2-40B4-BE49-F238E27FC236}">
                <a16:creationId xmlns:a16="http://schemas.microsoft.com/office/drawing/2014/main" id="{D4706AB4-8C26-EBD7-F2F0-27B2CE86FD92}"/>
              </a:ext>
            </a:extLst>
          </p:cNvPr>
          <p:cNvSpPr txBox="1"/>
          <p:nvPr/>
        </p:nvSpPr>
        <p:spPr>
          <a:xfrm>
            <a:off x="5863389" y="2005263"/>
            <a:ext cx="5141495" cy="2585323"/>
          </a:xfrm>
          <a:prstGeom prst="rect">
            <a:avLst/>
          </a:prstGeom>
          <a:noFill/>
        </p:spPr>
        <p:txBody>
          <a:bodyPr wrap="square" rtlCol="0">
            <a:spAutoFit/>
          </a:bodyPr>
          <a:lstStyle/>
          <a:p>
            <a:r>
              <a:rPr lang="en-US" b="0" i="0" dirty="0">
                <a:effectLst/>
                <a:latin typeface="Söhne"/>
              </a:rPr>
              <a:t>You can visualize customer distribution across different regions on a map and across customer segments using a bar chart. Use a map to show the geographical distribution by region and a bar chart to compare customer counts across segments or non-geographical categories.</a:t>
            </a:r>
          </a:p>
          <a:p>
            <a:endParaRPr lang="en-US" dirty="0">
              <a:latin typeface="Söhne"/>
            </a:endParaRPr>
          </a:p>
          <a:p>
            <a:r>
              <a:rPr lang="en-US" dirty="0">
                <a:latin typeface="Söhne"/>
              </a:rPr>
              <a:t>Here, North America region has the maximum customers</a:t>
            </a:r>
            <a:endParaRPr lang="en-IN" dirty="0"/>
          </a:p>
        </p:txBody>
      </p:sp>
      <p:pic>
        <p:nvPicPr>
          <p:cNvPr id="3" name="Content Placeholder 4">
            <a:extLst>
              <a:ext uri="{FF2B5EF4-FFF2-40B4-BE49-F238E27FC236}">
                <a16:creationId xmlns:a16="http://schemas.microsoft.com/office/drawing/2014/main" id="{77585E57-7009-1EC0-D40C-6C8002C67A5F}"/>
              </a:ext>
            </a:extLst>
          </p:cNvPr>
          <p:cNvPicPr>
            <a:picLocks noChangeAspect="1"/>
          </p:cNvPicPr>
          <p:nvPr/>
        </p:nvPicPr>
        <p:blipFill>
          <a:blip r:embed="rId2"/>
          <a:stretch>
            <a:fillRect/>
          </a:stretch>
        </p:blipFill>
        <p:spPr>
          <a:xfrm>
            <a:off x="673434" y="2125580"/>
            <a:ext cx="4780882" cy="2880266"/>
          </a:xfrm>
          <a:prstGeom prst="rect">
            <a:avLst/>
          </a:prstGeom>
        </p:spPr>
      </p:pic>
    </p:spTree>
    <p:extLst>
      <p:ext uri="{BB962C8B-B14F-4D97-AF65-F5344CB8AC3E}">
        <p14:creationId xmlns:p14="http://schemas.microsoft.com/office/powerpoint/2010/main" val="282414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C4527-F38D-F94B-3AD3-656F3E5328B4}"/>
              </a:ext>
            </a:extLst>
          </p:cNvPr>
          <p:cNvSpPr>
            <a:spLocks noGrp="1"/>
          </p:cNvSpPr>
          <p:nvPr>
            <p:ph type="title"/>
          </p:nvPr>
        </p:nvSpPr>
        <p:spPr>
          <a:xfrm>
            <a:off x="5975684" y="198372"/>
            <a:ext cx="4884821" cy="1450757"/>
          </a:xfrm>
        </p:spPr>
        <p:txBody>
          <a:bodyPr>
            <a:normAutofit/>
          </a:bodyPr>
          <a:lstStyle/>
          <a:p>
            <a:r>
              <a:rPr lang="en-US" sz="2000" b="0" i="0" dirty="0">
                <a:solidFill>
                  <a:srgbClr val="24292E"/>
                </a:solidFill>
                <a:effectLst/>
                <a:latin typeface="Plus Jakarta Sans"/>
              </a:rPr>
              <a:t>What is the trend in customer acquisition over time? Can we create a line chart or area chart to display it?</a:t>
            </a:r>
            <a:br>
              <a:rPr lang="en-US" sz="2000" b="0" i="0" dirty="0">
                <a:solidFill>
                  <a:srgbClr val="24292E"/>
                </a:solidFill>
                <a:effectLst/>
                <a:latin typeface="Plus Jakarta Sans"/>
              </a:rPr>
            </a:br>
            <a:endParaRPr lang="en-IN" sz="2000" dirty="0"/>
          </a:p>
        </p:txBody>
      </p:sp>
      <p:pic>
        <p:nvPicPr>
          <p:cNvPr id="5" name="Content Placeholder 4">
            <a:extLst>
              <a:ext uri="{FF2B5EF4-FFF2-40B4-BE49-F238E27FC236}">
                <a16:creationId xmlns:a16="http://schemas.microsoft.com/office/drawing/2014/main" id="{E9318BD3-707A-DBF2-4F99-57D3B95DAB50}"/>
              </a:ext>
            </a:extLst>
          </p:cNvPr>
          <p:cNvPicPr>
            <a:picLocks noGrp="1" noChangeAspect="1"/>
          </p:cNvPicPr>
          <p:nvPr>
            <p:ph idx="1"/>
          </p:nvPr>
        </p:nvPicPr>
        <p:blipFill>
          <a:blip r:embed="rId2"/>
          <a:stretch>
            <a:fillRect/>
          </a:stretch>
        </p:blipFill>
        <p:spPr>
          <a:xfrm>
            <a:off x="803662" y="1737360"/>
            <a:ext cx="7915222" cy="2562711"/>
          </a:xfrm>
        </p:spPr>
      </p:pic>
      <p:sp>
        <p:nvSpPr>
          <p:cNvPr id="9" name="Rectangle 2">
            <a:extLst>
              <a:ext uri="{FF2B5EF4-FFF2-40B4-BE49-F238E27FC236}">
                <a16:creationId xmlns:a16="http://schemas.microsoft.com/office/drawing/2014/main" id="{DA3A8A08-9D3C-084A-22C9-0D48E1EEFBCC}"/>
              </a:ext>
            </a:extLst>
          </p:cNvPr>
          <p:cNvSpPr>
            <a:spLocks noChangeArrowheads="1"/>
          </p:cNvSpPr>
          <p:nvPr/>
        </p:nvSpPr>
        <p:spPr bwMode="auto">
          <a:xfrm>
            <a:off x="0" y="43934"/>
            <a:ext cx="184731" cy="369332"/>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FFFFFF"/>
              </a:solidFill>
              <a:effectLst/>
              <a:latin typeface="Söhne"/>
            </a:endParaRPr>
          </a:p>
        </p:txBody>
      </p:sp>
      <p:sp>
        <p:nvSpPr>
          <p:cNvPr id="10" name="TextBox 9">
            <a:extLst>
              <a:ext uri="{FF2B5EF4-FFF2-40B4-BE49-F238E27FC236}">
                <a16:creationId xmlns:a16="http://schemas.microsoft.com/office/drawing/2014/main" id="{8F759CD8-412B-0382-DEB9-317EEC7D6A7D}"/>
              </a:ext>
            </a:extLst>
          </p:cNvPr>
          <p:cNvSpPr txBox="1"/>
          <p:nvPr/>
        </p:nvSpPr>
        <p:spPr>
          <a:xfrm>
            <a:off x="1243263" y="4388302"/>
            <a:ext cx="3914273" cy="2308324"/>
          </a:xfrm>
          <a:prstGeom prst="rect">
            <a:avLst/>
          </a:prstGeom>
          <a:noFill/>
        </p:spPr>
        <p:txBody>
          <a:bodyPr wrap="square" rtlCol="0">
            <a:spAutoFit/>
          </a:bodyPr>
          <a:lstStyle/>
          <a:p>
            <a:r>
              <a:rPr lang="en-IN" dirty="0"/>
              <a:t>YES, We can distribute numbers of orders we get corresponding to</a:t>
            </a:r>
          </a:p>
          <a:p>
            <a:r>
              <a:rPr lang="en-IN" dirty="0"/>
              <a:t> month</a:t>
            </a:r>
          </a:p>
          <a:p>
            <a:endParaRPr lang="en-IN" dirty="0"/>
          </a:p>
          <a:p>
            <a:r>
              <a:rPr lang="en-IN" dirty="0"/>
              <a:t>Here May month has maximum sales followed by April  and July month has lowest sales</a:t>
            </a:r>
          </a:p>
          <a:p>
            <a:endParaRPr lang="en-IN" dirty="0"/>
          </a:p>
        </p:txBody>
      </p:sp>
    </p:spTree>
    <p:extLst>
      <p:ext uri="{BB962C8B-B14F-4D97-AF65-F5344CB8AC3E}">
        <p14:creationId xmlns:p14="http://schemas.microsoft.com/office/powerpoint/2010/main" val="3005393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3493DE-C53B-3491-071A-C9C7F05996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967" y="685562"/>
            <a:ext cx="9762066" cy="5486875"/>
          </a:xfrm>
          <a:prstGeom prst="rect">
            <a:avLst/>
          </a:prstGeom>
        </p:spPr>
      </p:pic>
    </p:spTree>
    <p:extLst>
      <p:ext uri="{BB962C8B-B14F-4D97-AF65-F5344CB8AC3E}">
        <p14:creationId xmlns:p14="http://schemas.microsoft.com/office/powerpoint/2010/main" val="1440706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97ADD-D4DE-1165-7C22-40FEE056DC43}"/>
              </a:ext>
            </a:extLst>
          </p:cNvPr>
          <p:cNvSpPr>
            <a:spLocks noGrp="1"/>
          </p:cNvSpPr>
          <p:nvPr>
            <p:ph type="title"/>
          </p:nvPr>
        </p:nvSpPr>
        <p:spPr/>
        <p:txBody>
          <a:bodyPr>
            <a:normAutofit/>
          </a:bodyPr>
          <a:lstStyle/>
          <a:p>
            <a:r>
              <a:rPr lang="en-US" sz="2000" b="0" i="0" dirty="0">
                <a:solidFill>
                  <a:srgbClr val="24292E"/>
                </a:solidFill>
                <a:effectLst/>
                <a:latin typeface="Plus Jakarta Sans"/>
              </a:rPr>
              <a:t>What is the distribution of employee tenure? Can we create a histogram or box plot to display it?</a:t>
            </a:r>
            <a:br>
              <a:rPr lang="en-US" sz="2000" b="0" i="0" dirty="0">
                <a:solidFill>
                  <a:srgbClr val="24292E"/>
                </a:solidFill>
                <a:effectLst/>
                <a:latin typeface="Plus Jakarta Sans"/>
              </a:rPr>
            </a:br>
            <a:endParaRPr lang="en-IN" sz="2000" dirty="0"/>
          </a:p>
        </p:txBody>
      </p:sp>
      <p:pic>
        <p:nvPicPr>
          <p:cNvPr id="5" name="Content Placeholder 4">
            <a:extLst>
              <a:ext uri="{FF2B5EF4-FFF2-40B4-BE49-F238E27FC236}">
                <a16:creationId xmlns:a16="http://schemas.microsoft.com/office/drawing/2014/main" id="{5E3B05EF-FA2C-30BB-48AD-33EED3886325}"/>
              </a:ext>
            </a:extLst>
          </p:cNvPr>
          <p:cNvPicPr>
            <a:picLocks noGrp="1" noChangeAspect="1"/>
          </p:cNvPicPr>
          <p:nvPr>
            <p:ph idx="1"/>
          </p:nvPr>
        </p:nvPicPr>
        <p:blipFill>
          <a:blip r:embed="rId2"/>
          <a:stretch>
            <a:fillRect/>
          </a:stretch>
        </p:blipFill>
        <p:spPr>
          <a:xfrm>
            <a:off x="897048" y="1847257"/>
            <a:ext cx="9030483" cy="2095682"/>
          </a:xfrm>
        </p:spPr>
      </p:pic>
      <p:sp>
        <p:nvSpPr>
          <p:cNvPr id="6" name="TextBox 5">
            <a:extLst>
              <a:ext uri="{FF2B5EF4-FFF2-40B4-BE49-F238E27FC236}">
                <a16:creationId xmlns:a16="http://schemas.microsoft.com/office/drawing/2014/main" id="{C8C8CCE2-A187-B505-CD12-3419DCE2128B}"/>
              </a:ext>
            </a:extLst>
          </p:cNvPr>
          <p:cNvSpPr txBox="1"/>
          <p:nvPr/>
        </p:nvSpPr>
        <p:spPr>
          <a:xfrm>
            <a:off x="1604211" y="4211052"/>
            <a:ext cx="8013031" cy="2308324"/>
          </a:xfrm>
          <a:prstGeom prst="rect">
            <a:avLst/>
          </a:prstGeom>
          <a:noFill/>
        </p:spPr>
        <p:txBody>
          <a:bodyPr wrap="square" rtlCol="0">
            <a:spAutoFit/>
          </a:bodyPr>
          <a:lstStyle/>
          <a:p>
            <a:r>
              <a:rPr lang="en-US" b="0" i="0" dirty="0">
                <a:effectLst/>
                <a:latin typeface="Söhne"/>
              </a:rPr>
              <a:t>The distribution of employee tenure can be displayed using a histogram or a box plot, which provides insights into the spread and central tendency of employee tenure lengths.</a:t>
            </a:r>
          </a:p>
          <a:p>
            <a:endParaRPr lang="en-US" dirty="0">
              <a:latin typeface="Söhne"/>
            </a:endParaRPr>
          </a:p>
          <a:p>
            <a:r>
              <a:rPr lang="en-US" dirty="0">
                <a:latin typeface="Söhne"/>
              </a:rPr>
              <a:t>Here the average tenure can be taken as 30 years</a:t>
            </a:r>
          </a:p>
          <a:p>
            <a:r>
              <a:rPr lang="en-US" dirty="0">
                <a:latin typeface="Söhne"/>
              </a:rPr>
              <a:t>And maximum tenure is 31 years</a:t>
            </a:r>
          </a:p>
          <a:p>
            <a:r>
              <a:rPr lang="en-US" dirty="0">
                <a:latin typeface="Söhne"/>
              </a:rPr>
              <a:t>And minimum tenure is 29 years</a:t>
            </a:r>
          </a:p>
          <a:p>
            <a:endParaRPr lang="en-IN" dirty="0"/>
          </a:p>
        </p:txBody>
      </p:sp>
    </p:spTree>
    <p:extLst>
      <p:ext uri="{BB962C8B-B14F-4D97-AF65-F5344CB8AC3E}">
        <p14:creationId xmlns:p14="http://schemas.microsoft.com/office/powerpoint/2010/main" val="954660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CAF30-6995-0284-0723-8E666EAC439E}"/>
              </a:ext>
            </a:extLst>
          </p:cNvPr>
          <p:cNvSpPr>
            <a:spLocks noGrp="1"/>
          </p:cNvSpPr>
          <p:nvPr>
            <p:ph type="title"/>
          </p:nvPr>
        </p:nvSpPr>
        <p:spPr/>
        <p:txBody>
          <a:bodyPr>
            <a:normAutofit/>
          </a:bodyPr>
          <a:lstStyle/>
          <a:p>
            <a:r>
              <a:rPr lang="en-US" sz="2000" b="0" i="0" dirty="0">
                <a:solidFill>
                  <a:srgbClr val="24292E"/>
                </a:solidFill>
                <a:effectLst/>
                <a:latin typeface="Plus Jakarta Sans"/>
              </a:rPr>
              <a:t>How does employee productivity vary across different departments or job roles? Can we create a stacked bar chart or grouped column chart to visualize it?</a:t>
            </a:r>
            <a:br>
              <a:rPr lang="en-US" sz="2000" b="0" i="0" dirty="0">
                <a:solidFill>
                  <a:srgbClr val="24292E"/>
                </a:solidFill>
                <a:effectLst/>
                <a:latin typeface="Plus Jakarta Sans"/>
              </a:rPr>
            </a:br>
            <a:endParaRPr lang="en-IN" sz="2000" dirty="0"/>
          </a:p>
        </p:txBody>
      </p:sp>
      <p:pic>
        <p:nvPicPr>
          <p:cNvPr id="5" name="Content Placeholder 4">
            <a:extLst>
              <a:ext uri="{FF2B5EF4-FFF2-40B4-BE49-F238E27FC236}">
                <a16:creationId xmlns:a16="http://schemas.microsoft.com/office/drawing/2014/main" id="{694BD3F5-B390-0CD4-8159-653D62179CC8}"/>
              </a:ext>
            </a:extLst>
          </p:cNvPr>
          <p:cNvPicPr>
            <a:picLocks noGrp="1" noChangeAspect="1"/>
          </p:cNvPicPr>
          <p:nvPr>
            <p:ph idx="1"/>
          </p:nvPr>
        </p:nvPicPr>
        <p:blipFill>
          <a:blip r:embed="rId2"/>
          <a:stretch>
            <a:fillRect/>
          </a:stretch>
        </p:blipFill>
        <p:spPr>
          <a:xfrm>
            <a:off x="1235098" y="1867691"/>
            <a:ext cx="5258256" cy="2568163"/>
          </a:xfrm>
        </p:spPr>
      </p:pic>
      <p:sp>
        <p:nvSpPr>
          <p:cNvPr id="6" name="TextBox 5">
            <a:extLst>
              <a:ext uri="{FF2B5EF4-FFF2-40B4-BE49-F238E27FC236}">
                <a16:creationId xmlns:a16="http://schemas.microsoft.com/office/drawing/2014/main" id="{A535D124-76A7-7AF5-7453-C7345234CFC8}"/>
              </a:ext>
            </a:extLst>
          </p:cNvPr>
          <p:cNvSpPr txBox="1"/>
          <p:nvPr/>
        </p:nvSpPr>
        <p:spPr>
          <a:xfrm>
            <a:off x="7034463" y="1764632"/>
            <a:ext cx="3729790" cy="3139321"/>
          </a:xfrm>
          <a:prstGeom prst="rect">
            <a:avLst/>
          </a:prstGeom>
          <a:noFill/>
        </p:spPr>
        <p:txBody>
          <a:bodyPr wrap="square" rtlCol="0">
            <a:spAutoFit/>
          </a:bodyPr>
          <a:lstStyle/>
          <a:p>
            <a:r>
              <a:rPr lang="en-US" b="0" i="0" dirty="0">
                <a:effectLst/>
                <a:latin typeface="Söhne"/>
              </a:rPr>
              <a:t>To visualize how employee productivity varies across different departments or job roles, you can create a stacked bar chart or grouped column chart, which allows for easy comparison of productivity levels within these categories</a:t>
            </a:r>
          </a:p>
          <a:p>
            <a:endParaRPr lang="en-US" dirty="0">
              <a:latin typeface="Söhne"/>
            </a:endParaRPr>
          </a:p>
          <a:p>
            <a:r>
              <a:rPr lang="en-US" dirty="0">
                <a:latin typeface="Söhne"/>
              </a:rPr>
              <a:t>Here Mrs. Margaret Peacock has sold maximum product and she is from Sales Representative</a:t>
            </a:r>
            <a:endParaRPr lang="en-IN" dirty="0"/>
          </a:p>
        </p:txBody>
      </p:sp>
    </p:spTree>
    <p:extLst>
      <p:ext uri="{BB962C8B-B14F-4D97-AF65-F5344CB8AC3E}">
        <p14:creationId xmlns:p14="http://schemas.microsoft.com/office/powerpoint/2010/main" val="2648877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04A850-E48F-3F17-12CB-937DD9616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903" y="384973"/>
            <a:ext cx="9769687" cy="5494496"/>
          </a:xfrm>
          <a:prstGeom prst="rect">
            <a:avLst/>
          </a:prstGeom>
        </p:spPr>
      </p:pic>
    </p:spTree>
    <p:extLst>
      <p:ext uri="{BB962C8B-B14F-4D97-AF65-F5344CB8AC3E}">
        <p14:creationId xmlns:p14="http://schemas.microsoft.com/office/powerpoint/2010/main" val="2924704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8223D-E9C6-126F-F99C-985A9807ECBC}"/>
              </a:ext>
            </a:extLst>
          </p:cNvPr>
          <p:cNvSpPr>
            <a:spLocks noGrp="1"/>
          </p:cNvSpPr>
          <p:nvPr>
            <p:ph type="title"/>
          </p:nvPr>
        </p:nvSpPr>
        <p:spPr/>
        <p:txBody>
          <a:bodyPr>
            <a:normAutofit/>
          </a:bodyPr>
          <a:lstStyle/>
          <a:p>
            <a:r>
              <a:rPr lang="en-US" sz="2000" b="0" i="0" dirty="0">
                <a:solidFill>
                  <a:schemeClr val="tx1"/>
                </a:solidFill>
                <a:effectLst/>
                <a:latin typeface="Plus Jakarta Sans"/>
              </a:rPr>
              <a:t>Can we visualize the geographical distribution of suppliers using a map or bubble chart?</a:t>
            </a:r>
            <a:br>
              <a:rPr lang="en-US" sz="2000" b="0" i="0" dirty="0">
                <a:solidFill>
                  <a:schemeClr val="tx1"/>
                </a:solidFill>
                <a:effectLst/>
                <a:latin typeface="Plus Jakarta Sans"/>
              </a:rPr>
            </a:br>
            <a:endParaRPr lang="en-IN" sz="2000" dirty="0">
              <a:solidFill>
                <a:schemeClr val="tx1"/>
              </a:solidFill>
            </a:endParaRPr>
          </a:p>
        </p:txBody>
      </p:sp>
      <p:pic>
        <p:nvPicPr>
          <p:cNvPr id="5" name="Content Placeholder 4">
            <a:extLst>
              <a:ext uri="{FF2B5EF4-FFF2-40B4-BE49-F238E27FC236}">
                <a16:creationId xmlns:a16="http://schemas.microsoft.com/office/drawing/2014/main" id="{914A95E6-3D80-8B6C-FA8B-413386287D4B}"/>
              </a:ext>
            </a:extLst>
          </p:cNvPr>
          <p:cNvPicPr>
            <a:picLocks noGrp="1" noChangeAspect="1"/>
          </p:cNvPicPr>
          <p:nvPr>
            <p:ph idx="1"/>
          </p:nvPr>
        </p:nvPicPr>
        <p:blipFill>
          <a:blip r:embed="rId2"/>
          <a:stretch>
            <a:fillRect/>
          </a:stretch>
        </p:blipFill>
        <p:spPr>
          <a:xfrm>
            <a:off x="1097280" y="2133487"/>
            <a:ext cx="3055885" cy="2591025"/>
          </a:xfrm>
        </p:spPr>
      </p:pic>
      <p:sp>
        <p:nvSpPr>
          <p:cNvPr id="8" name="TextBox 7">
            <a:extLst>
              <a:ext uri="{FF2B5EF4-FFF2-40B4-BE49-F238E27FC236}">
                <a16:creationId xmlns:a16="http://schemas.microsoft.com/office/drawing/2014/main" id="{B7EC35D7-278E-F7CE-90E0-A53934EA9F75}"/>
              </a:ext>
            </a:extLst>
          </p:cNvPr>
          <p:cNvSpPr txBox="1"/>
          <p:nvPr/>
        </p:nvSpPr>
        <p:spPr>
          <a:xfrm>
            <a:off x="5342021" y="1989221"/>
            <a:ext cx="2927684" cy="2585323"/>
          </a:xfrm>
          <a:prstGeom prst="rect">
            <a:avLst/>
          </a:prstGeom>
          <a:noFill/>
        </p:spPr>
        <p:txBody>
          <a:bodyPr wrap="square" rtlCol="0">
            <a:spAutoFit/>
          </a:bodyPr>
          <a:lstStyle/>
          <a:p>
            <a:r>
              <a:rPr lang="en-US" b="0" i="0" dirty="0">
                <a:effectLst/>
                <a:latin typeface="Söhne"/>
              </a:rPr>
              <a:t>Yes, you can visualize the geographical distribution of suppliers using a map or a bubble chart, both of which are effective for displaying supplier locations.</a:t>
            </a:r>
          </a:p>
          <a:p>
            <a:endParaRPr lang="en-US" b="0" i="0" dirty="0">
              <a:effectLst/>
              <a:latin typeface="Söhne"/>
            </a:endParaRPr>
          </a:p>
          <a:p>
            <a:r>
              <a:rPr lang="en-US" dirty="0">
                <a:latin typeface="Söhne"/>
              </a:rPr>
              <a:t>Here USA country region has the maximum suppliers</a:t>
            </a:r>
            <a:endParaRPr lang="en-IN" dirty="0"/>
          </a:p>
        </p:txBody>
      </p:sp>
    </p:spTree>
    <p:extLst>
      <p:ext uri="{BB962C8B-B14F-4D97-AF65-F5344CB8AC3E}">
        <p14:creationId xmlns:p14="http://schemas.microsoft.com/office/powerpoint/2010/main" val="2044133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29AD7-FCCF-0DC3-D86B-83BF50ED5BBF}"/>
              </a:ext>
            </a:extLst>
          </p:cNvPr>
          <p:cNvSpPr>
            <a:spLocks noGrp="1"/>
          </p:cNvSpPr>
          <p:nvPr>
            <p:ph type="title"/>
          </p:nvPr>
        </p:nvSpPr>
        <p:spPr/>
        <p:txBody>
          <a:bodyPr>
            <a:normAutofit/>
          </a:bodyPr>
          <a:lstStyle/>
          <a:p>
            <a:r>
              <a:rPr lang="en-US" sz="1900" b="0" i="0" dirty="0">
                <a:solidFill>
                  <a:schemeClr val="tx1"/>
                </a:solidFill>
                <a:effectLst/>
                <a:latin typeface="Plus Jakarta Sans"/>
              </a:rPr>
              <a:t>How does the cost or pricing structure vary across different suppliers? Can we create a box plot or stacked bar chart to display it?</a:t>
            </a:r>
            <a:br>
              <a:rPr lang="en-US" sz="1900" b="0" i="0" dirty="0">
                <a:solidFill>
                  <a:schemeClr val="tx1"/>
                </a:solidFill>
                <a:effectLst/>
                <a:latin typeface="Plus Jakarta Sans"/>
              </a:rPr>
            </a:br>
            <a:endParaRPr lang="en-IN" sz="1900" dirty="0">
              <a:solidFill>
                <a:schemeClr val="tx1"/>
              </a:solidFill>
            </a:endParaRPr>
          </a:p>
        </p:txBody>
      </p:sp>
      <p:pic>
        <p:nvPicPr>
          <p:cNvPr id="5" name="Content Placeholder 4">
            <a:extLst>
              <a:ext uri="{FF2B5EF4-FFF2-40B4-BE49-F238E27FC236}">
                <a16:creationId xmlns:a16="http://schemas.microsoft.com/office/drawing/2014/main" id="{C24A9230-DF26-FB4C-8FAB-DF3192332CAC}"/>
              </a:ext>
            </a:extLst>
          </p:cNvPr>
          <p:cNvPicPr>
            <a:picLocks noGrp="1" noChangeAspect="1"/>
          </p:cNvPicPr>
          <p:nvPr>
            <p:ph idx="1"/>
          </p:nvPr>
        </p:nvPicPr>
        <p:blipFill>
          <a:blip r:embed="rId2"/>
          <a:stretch>
            <a:fillRect/>
          </a:stretch>
        </p:blipFill>
        <p:spPr>
          <a:xfrm>
            <a:off x="693693" y="1737360"/>
            <a:ext cx="9533446" cy="2209992"/>
          </a:xfrm>
        </p:spPr>
      </p:pic>
      <p:sp>
        <p:nvSpPr>
          <p:cNvPr id="6" name="TextBox 5">
            <a:extLst>
              <a:ext uri="{FF2B5EF4-FFF2-40B4-BE49-F238E27FC236}">
                <a16:creationId xmlns:a16="http://schemas.microsoft.com/office/drawing/2014/main" id="{F2A89743-45CD-AE3E-0167-4FB96A7A6890}"/>
              </a:ext>
            </a:extLst>
          </p:cNvPr>
          <p:cNvSpPr txBox="1"/>
          <p:nvPr/>
        </p:nvSpPr>
        <p:spPr>
          <a:xfrm>
            <a:off x="4636168" y="4186989"/>
            <a:ext cx="5743074" cy="1754326"/>
          </a:xfrm>
          <a:prstGeom prst="rect">
            <a:avLst/>
          </a:prstGeom>
          <a:noFill/>
        </p:spPr>
        <p:txBody>
          <a:bodyPr wrap="square" rtlCol="0">
            <a:spAutoFit/>
          </a:bodyPr>
          <a:lstStyle/>
          <a:p>
            <a:r>
              <a:rPr lang="en-US" b="0" i="0" dirty="0">
                <a:effectLst/>
                <a:latin typeface="Söhne"/>
              </a:rPr>
              <a:t>To visualize the variation in cost or pricing structures across different suppliers, you can create a box plot or a stacked bar chart, allowing for comparisons of pricing information among suppliers.</a:t>
            </a:r>
            <a:endParaRPr lang="en-US" dirty="0">
              <a:latin typeface="Söhne"/>
            </a:endParaRPr>
          </a:p>
          <a:p>
            <a:r>
              <a:rPr lang="en-US" dirty="0">
                <a:latin typeface="Söhne"/>
              </a:rPr>
              <a:t>Here Aux Joyeux </a:t>
            </a:r>
            <a:r>
              <a:rPr lang="en-US" dirty="0" err="1">
                <a:latin typeface="Söhne"/>
              </a:rPr>
              <a:t>ecclesiastiques</a:t>
            </a:r>
            <a:r>
              <a:rPr lang="en-US" dirty="0">
                <a:latin typeface="Söhne"/>
              </a:rPr>
              <a:t> (company name) 18. supplier has the maximum price</a:t>
            </a:r>
            <a:endParaRPr lang="en-IN" dirty="0"/>
          </a:p>
        </p:txBody>
      </p:sp>
    </p:spTree>
    <p:extLst>
      <p:ext uri="{BB962C8B-B14F-4D97-AF65-F5344CB8AC3E}">
        <p14:creationId xmlns:p14="http://schemas.microsoft.com/office/powerpoint/2010/main" val="2782578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540F6C-B5F2-B339-2D0F-F9FA1E7AC4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965" y="940854"/>
            <a:ext cx="8878069" cy="4976291"/>
          </a:xfrm>
          <a:prstGeom prst="rect">
            <a:avLst/>
          </a:prstGeom>
        </p:spPr>
      </p:pic>
    </p:spTree>
    <p:extLst>
      <p:ext uri="{BB962C8B-B14F-4D97-AF65-F5344CB8AC3E}">
        <p14:creationId xmlns:p14="http://schemas.microsoft.com/office/powerpoint/2010/main" val="2435753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C275FD-0736-775D-17A3-2A957D7C8B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156" y="364720"/>
            <a:ext cx="9769687" cy="5486875"/>
          </a:xfrm>
          <a:prstGeom prst="rect">
            <a:avLst/>
          </a:prstGeom>
        </p:spPr>
      </p:pic>
    </p:spTree>
    <p:extLst>
      <p:ext uri="{BB962C8B-B14F-4D97-AF65-F5344CB8AC3E}">
        <p14:creationId xmlns:p14="http://schemas.microsoft.com/office/powerpoint/2010/main" val="2355287993"/>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728E8-89FC-2564-001A-C570426FA2CD}"/>
              </a:ext>
            </a:extLst>
          </p:cNvPr>
          <p:cNvSpPr>
            <a:spLocks noGrp="1"/>
          </p:cNvSpPr>
          <p:nvPr>
            <p:ph type="title"/>
          </p:nvPr>
        </p:nvSpPr>
        <p:spPr/>
        <p:txBody>
          <a:bodyPr>
            <a:normAutofit/>
          </a:bodyPr>
          <a:lstStyle/>
          <a:p>
            <a:r>
              <a:rPr lang="en-US" sz="2000" b="0" i="0" dirty="0">
                <a:solidFill>
                  <a:srgbClr val="24292E"/>
                </a:solidFill>
                <a:effectLst/>
                <a:latin typeface="Plus Jakarta Sans"/>
              </a:rPr>
              <a:t>How does order volume change over time? Can we create a time series chart or stacked bar chart to visualize it?</a:t>
            </a:r>
            <a:br>
              <a:rPr lang="en-US" sz="2000" b="0" i="0" dirty="0">
                <a:solidFill>
                  <a:srgbClr val="24292E"/>
                </a:solidFill>
                <a:effectLst/>
                <a:latin typeface="Plus Jakarta Sans"/>
              </a:rPr>
            </a:br>
            <a:endParaRPr lang="en-IN" sz="2000" dirty="0"/>
          </a:p>
        </p:txBody>
      </p:sp>
      <p:pic>
        <p:nvPicPr>
          <p:cNvPr id="5" name="Content Placeholder 4">
            <a:extLst>
              <a:ext uri="{FF2B5EF4-FFF2-40B4-BE49-F238E27FC236}">
                <a16:creationId xmlns:a16="http://schemas.microsoft.com/office/drawing/2014/main" id="{3B2A2676-F0F3-C71E-FD05-F23DA7425212}"/>
              </a:ext>
            </a:extLst>
          </p:cNvPr>
          <p:cNvPicPr>
            <a:picLocks noGrp="1" noChangeAspect="1"/>
          </p:cNvPicPr>
          <p:nvPr>
            <p:ph idx="1"/>
          </p:nvPr>
        </p:nvPicPr>
        <p:blipFill>
          <a:blip r:embed="rId2"/>
          <a:stretch>
            <a:fillRect/>
          </a:stretch>
        </p:blipFill>
        <p:spPr>
          <a:xfrm>
            <a:off x="1163204" y="1737360"/>
            <a:ext cx="7712108" cy="2339543"/>
          </a:xfrm>
        </p:spPr>
      </p:pic>
      <p:sp>
        <p:nvSpPr>
          <p:cNvPr id="7" name="TextBox 6">
            <a:extLst>
              <a:ext uri="{FF2B5EF4-FFF2-40B4-BE49-F238E27FC236}">
                <a16:creationId xmlns:a16="http://schemas.microsoft.com/office/drawing/2014/main" id="{2071980A-6450-3D85-86EA-EAD1B0066CA3}"/>
              </a:ext>
            </a:extLst>
          </p:cNvPr>
          <p:cNvSpPr txBox="1"/>
          <p:nvPr/>
        </p:nvSpPr>
        <p:spPr>
          <a:xfrm>
            <a:off x="1163204" y="4181177"/>
            <a:ext cx="5694947" cy="2031325"/>
          </a:xfrm>
          <a:prstGeom prst="rect">
            <a:avLst/>
          </a:prstGeom>
          <a:noFill/>
        </p:spPr>
        <p:txBody>
          <a:bodyPr wrap="square" rtlCol="0">
            <a:spAutoFit/>
          </a:bodyPr>
          <a:lstStyle/>
          <a:p>
            <a:r>
              <a:rPr lang="en-US" b="0" i="0" dirty="0">
                <a:effectLst/>
                <a:latin typeface="Söhne"/>
              </a:rPr>
              <a:t>To visualize changes in order volume over time, you can create a time series chart, which is ideal for showing trends in order volume. Stacked bar charts are typically used for different purposes, like showing composition within a single time period.</a:t>
            </a:r>
          </a:p>
          <a:p>
            <a:r>
              <a:rPr lang="en-US" dirty="0">
                <a:latin typeface="Söhne"/>
              </a:rPr>
              <a:t>Here May month has maximum order volume  and July has minimum order volume</a:t>
            </a:r>
            <a:endParaRPr lang="en-IN" dirty="0"/>
          </a:p>
        </p:txBody>
      </p:sp>
    </p:spTree>
    <p:extLst>
      <p:ext uri="{BB962C8B-B14F-4D97-AF65-F5344CB8AC3E}">
        <p14:creationId xmlns:p14="http://schemas.microsoft.com/office/powerpoint/2010/main" val="2034727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63890-84CB-C510-0D2C-2EF6A0FD1CCE}"/>
              </a:ext>
            </a:extLst>
          </p:cNvPr>
          <p:cNvSpPr>
            <a:spLocks noGrp="1"/>
          </p:cNvSpPr>
          <p:nvPr>
            <p:ph type="title"/>
          </p:nvPr>
        </p:nvSpPr>
        <p:spPr/>
        <p:txBody>
          <a:bodyPr>
            <a:normAutofit/>
          </a:bodyPr>
          <a:lstStyle/>
          <a:p>
            <a:r>
              <a:rPr lang="en-US" sz="2300" b="0" i="0" dirty="0">
                <a:solidFill>
                  <a:srgbClr val="24292E"/>
                </a:solidFill>
                <a:effectLst/>
                <a:latin typeface="Plus Jakarta Sans"/>
              </a:rPr>
              <a:t>Can we visualize the average order processing time or shipping duration using a bar chart or box plot?</a:t>
            </a:r>
            <a:br>
              <a:rPr lang="en-US" sz="2300" b="0" i="0" dirty="0">
                <a:solidFill>
                  <a:srgbClr val="24292E"/>
                </a:solidFill>
                <a:effectLst/>
                <a:latin typeface="Plus Jakarta Sans"/>
              </a:rPr>
            </a:br>
            <a:endParaRPr lang="en-IN" sz="2300" dirty="0"/>
          </a:p>
        </p:txBody>
      </p:sp>
      <p:pic>
        <p:nvPicPr>
          <p:cNvPr id="5" name="Content Placeholder 4">
            <a:extLst>
              <a:ext uri="{FF2B5EF4-FFF2-40B4-BE49-F238E27FC236}">
                <a16:creationId xmlns:a16="http://schemas.microsoft.com/office/drawing/2014/main" id="{951DFD68-A2AC-9BEE-8B98-4B97B8B4FCB8}"/>
              </a:ext>
            </a:extLst>
          </p:cNvPr>
          <p:cNvPicPr>
            <a:picLocks noGrp="1" noChangeAspect="1"/>
          </p:cNvPicPr>
          <p:nvPr>
            <p:ph idx="1"/>
          </p:nvPr>
        </p:nvPicPr>
        <p:blipFill>
          <a:blip r:embed="rId2"/>
          <a:stretch>
            <a:fillRect/>
          </a:stretch>
        </p:blipFill>
        <p:spPr>
          <a:xfrm>
            <a:off x="1649597" y="2013285"/>
            <a:ext cx="5006774" cy="2309060"/>
          </a:xfrm>
        </p:spPr>
      </p:pic>
      <p:sp>
        <p:nvSpPr>
          <p:cNvPr id="6" name="TextBox 5">
            <a:extLst>
              <a:ext uri="{FF2B5EF4-FFF2-40B4-BE49-F238E27FC236}">
                <a16:creationId xmlns:a16="http://schemas.microsoft.com/office/drawing/2014/main" id="{B6349C13-2208-F5BE-18A7-EAE0254EDF8B}"/>
              </a:ext>
            </a:extLst>
          </p:cNvPr>
          <p:cNvSpPr txBox="1"/>
          <p:nvPr/>
        </p:nvSpPr>
        <p:spPr>
          <a:xfrm>
            <a:off x="7299158" y="1899987"/>
            <a:ext cx="3441031" cy="923330"/>
          </a:xfrm>
          <a:prstGeom prst="rect">
            <a:avLst/>
          </a:prstGeom>
          <a:noFill/>
        </p:spPr>
        <p:txBody>
          <a:bodyPr wrap="square" rtlCol="0">
            <a:spAutoFit/>
          </a:bodyPr>
          <a:lstStyle/>
          <a:p>
            <a:r>
              <a:rPr lang="en-IN" dirty="0"/>
              <a:t>Average shipping date can be between 9 to 10</a:t>
            </a:r>
          </a:p>
          <a:p>
            <a:endParaRPr lang="en-IN" dirty="0"/>
          </a:p>
        </p:txBody>
      </p:sp>
    </p:spTree>
    <p:extLst>
      <p:ext uri="{BB962C8B-B14F-4D97-AF65-F5344CB8AC3E}">
        <p14:creationId xmlns:p14="http://schemas.microsoft.com/office/powerpoint/2010/main" val="1013458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9713A-FA8B-2F8C-90B0-B085FEDDE4EE}"/>
              </a:ext>
            </a:extLst>
          </p:cNvPr>
          <p:cNvSpPr>
            <a:spLocks noGrp="1"/>
          </p:cNvSpPr>
          <p:nvPr>
            <p:ph type="title"/>
          </p:nvPr>
        </p:nvSpPr>
        <p:spPr/>
        <p:txBody>
          <a:bodyPr>
            <a:normAutofit/>
          </a:bodyPr>
          <a:lstStyle/>
          <a:p>
            <a:r>
              <a:rPr lang="en-US" sz="2000" b="0" i="0" dirty="0">
                <a:solidFill>
                  <a:srgbClr val="24292E"/>
                </a:solidFill>
                <a:effectLst/>
                <a:latin typeface="Plus Jakarta Sans"/>
              </a:rPr>
              <a:t>What is the distribution of order values? Can we create a histogram or box plot to display it?</a:t>
            </a:r>
            <a:br>
              <a:rPr lang="en-US" sz="2000" b="0" i="0" dirty="0">
                <a:solidFill>
                  <a:srgbClr val="24292E"/>
                </a:solidFill>
                <a:effectLst/>
                <a:latin typeface="Plus Jakarta Sans"/>
              </a:rPr>
            </a:br>
            <a:endParaRPr lang="en-IN" sz="2000" dirty="0"/>
          </a:p>
        </p:txBody>
      </p:sp>
      <p:sp>
        <p:nvSpPr>
          <p:cNvPr id="6" name="TextBox 5">
            <a:extLst>
              <a:ext uri="{FF2B5EF4-FFF2-40B4-BE49-F238E27FC236}">
                <a16:creationId xmlns:a16="http://schemas.microsoft.com/office/drawing/2014/main" id="{6EB7C4D8-F184-927A-B05A-89755B426548}"/>
              </a:ext>
            </a:extLst>
          </p:cNvPr>
          <p:cNvSpPr txBox="1"/>
          <p:nvPr/>
        </p:nvSpPr>
        <p:spPr>
          <a:xfrm>
            <a:off x="5253789" y="1941095"/>
            <a:ext cx="4620127" cy="2862322"/>
          </a:xfrm>
          <a:prstGeom prst="rect">
            <a:avLst/>
          </a:prstGeom>
          <a:noFill/>
        </p:spPr>
        <p:txBody>
          <a:bodyPr wrap="square" rtlCol="0">
            <a:spAutoFit/>
          </a:bodyPr>
          <a:lstStyle/>
          <a:p>
            <a:r>
              <a:rPr lang="en-IN" dirty="0"/>
              <a:t>Yes, we can create a box plot chart but it will be very difficult to understand.</a:t>
            </a:r>
          </a:p>
          <a:p>
            <a:r>
              <a:rPr lang="en-IN" dirty="0"/>
              <a:t>I think table or matrix will be more suitable.</a:t>
            </a:r>
          </a:p>
          <a:p>
            <a:r>
              <a:rPr lang="en-IN" dirty="0"/>
              <a:t> </a:t>
            </a:r>
            <a:r>
              <a:rPr lang="en-IN" dirty="0" err="1"/>
              <a:t>orderID</a:t>
            </a:r>
            <a:r>
              <a:rPr lang="en-IN" dirty="0"/>
              <a:t> 10865 10981has the maximum </a:t>
            </a:r>
            <a:r>
              <a:rPr lang="en-IN" dirty="0" err="1"/>
              <a:t>ordervalue</a:t>
            </a:r>
            <a:r>
              <a:rPr lang="en-IN" dirty="0"/>
              <a:t> which is 15,810 and the lowest </a:t>
            </a:r>
            <a:r>
              <a:rPr lang="en-IN" dirty="0" err="1"/>
              <a:t>orderID</a:t>
            </a:r>
            <a:r>
              <a:rPr lang="en-IN" dirty="0"/>
              <a:t> 10462 has the lowest sales order value 4.8</a:t>
            </a:r>
          </a:p>
          <a:p>
            <a:r>
              <a:rPr lang="en-IN" dirty="0"/>
              <a:t> Here, we have taken the average order value.</a:t>
            </a:r>
          </a:p>
          <a:p>
            <a:endParaRPr lang="en-IN" dirty="0"/>
          </a:p>
        </p:txBody>
      </p:sp>
      <p:pic>
        <p:nvPicPr>
          <p:cNvPr id="8" name="Content Placeholder 7">
            <a:extLst>
              <a:ext uri="{FF2B5EF4-FFF2-40B4-BE49-F238E27FC236}">
                <a16:creationId xmlns:a16="http://schemas.microsoft.com/office/drawing/2014/main" id="{0DE849C7-9E33-0BA9-FA96-66AB20038A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5305" y="1745456"/>
            <a:ext cx="2256674" cy="4133976"/>
          </a:xfrm>
        </p:spPr>
      </p:pic>
    </p:spTree>
    <p:extLst>
      <p:ext uri="{BB962C8B-B14F-4D97-AF65-F5344CB8AC3E}">
        <p14:creationId xmlns:p14="http://schemas.microsoft.com/office/powerpoint/2010/main" val="357565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4F199-6D80-74BF-6045-AEB82DC7DEB7}"/>
              </a:ext>
            </a:extLst>
          </p:cNvPr>
          <p:cNvSpPr>
            <a:spLocks noGrp="1"/>
          </p:cNvSpPr>
          <p:nvPr>
            <p:ph type="title"/>
          </p:nvPr>
        </p:nvSpPr>
        <p:spPr>
          <a:xfrm>
            <a:off x="3960795" y="2374233"/>
            <a:ext cx="6867626" cy="1684420"/>
          </a:xfrm>
        </p:spPr>
        <p:txBody>
          <a:bodyPr>
            <a:normAutofit fontScale="90000"/>
          </a:bodyPr>
          <a:lstStyle/>
          <a:p>
            <a:r>
              <a:rPr lang="en-IN" b="1" dirty="0">
                <a:latin typeface="Castellar" panose="020A0402060406010301" pitchFamily="18" charset="0"/>
              </a:rPr>
              <a:t>EDA: </a:t>
            </a:r>
            <a:br>
              <a:rPr lang="en-IN" b="1" dirty="0">
                <a:latin typeface="Castellar" panose="020A0402060406010301" pitchFamily="18" charset="0"/>
              </a:rPr>
            </a:br>
            <a:r>
              <a:rPr lang="en-IN" b="1" dirty="0">
                <a:latin typeface="Castellar" panose="020A0402060406010301" pitchFamily="18" charset="0"/>
              </a:rPr>
              <a:t>PROBLEM STATEMENTS</a:t>
            </a:r>
            <a:br>
              <a:rPr lang="en-IN" dirty="0"/>
            </a:br>
            <a:br>
              <a:rPr lang="en-IN" dirty="0"/>
            </a:br>
            <a:endParaRPr lang="en-IN" dirty="0"/>
          </a:p>
        </p:txBody>
      </p:sp>
      <p:pic>
        <p:nvPicPr>
          <p:cNvPr id="4" name="Picture 3">
            <a:extLst>
              <a:ext uri="{FF2B5EF4-FFF2-40B4-BE49-F238E27FC236}">
                <a16:creationId xmlns:a16="http://schemas.microsoft.com/office/drawing/2014/main" id="{D17D3EEC-0123-10E8-D94C-342AA82E7F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4586" y="5245018"/>
            <a:ext cx="1308183" cy="1308183"/>
          </a:xfrm>
          <a:prstGeom prst="rect">
            <a:avLst/>
          </a:prstGeom>
        </p:spPr>
      </p:pic>
      <p:pic>
        <p:nvPicPr>
          <p:cNvPr id="10" name="Picture 9">
            <a:extLst>
              <a:ext uri="{FF2B5EF4-FFF2-40B4-BE49-F238E27FC236}">
                <a16:creationId xmlns:a16="http://schemas.microsoft.com/office/drawing/2014/main" id="{066A551C-D1E5-6BD7-BA5C-C89C69F409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052"/>
            <a:ext cx="4066674" cy="6837947"/>
          </a:xfrm>
          <a:prstGeom prst="rect">
            <a:avLst/>
          </a:prstGeom>
        </p:spPr>
      </p:pic>
    </p:spTree>
    <p:extLst>
      <p:ext uri="{BB962C8B-B14F-4D97-AF65-F5344CB8AC3E}">
        <p14:creationId xmlns:p14="http://schemas.microsoft.com/office/powerpoint/2010/main" val="1257546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cx1="http://schemas.microsoft.com/office/drawing/2015/9/8/chartex" Requires="cx1">
          <p:graphicFrame>
            <p:nvGraphicFramePr>
              <p:cNvPr id="2" name="Chart 1">
                <a:extLst>
                  <a:ext uri="{FF2B5EF4-FFF2-40B4-BE49-F238E27FC236}">
                    <a16:creationId xmlns:a16="http://schemas.microsoft.com/office/drawing/2014/main" id="{0B2C6B1F-A192-A525-9715-0D034C33FBEF}"/>
                  </a:ext>
                </a:extLst>
              </p:cNvPr>
              <p:cNvGraphicFramePr/>
              <p:nvPr>
                <p:extLst>
                  <p:ext uri="{D42A27DB-BD31-4B8C-83A1-F6EECF244321}">
                    <p14:modId xmlns:p14="http://schemas.microsoft.com/office/powerpoint/2010/main" val="251374946"/>
                  </p:ext>
                </p:extLst>
              </p:nvPr>
            </p:nvGraphicFramePr>
            <p:xfrm>
              <a:off x="3603658" y="2754630"/>
              <a:ext cx="4808220" cy="2899410"/>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2" name="Chart 1">
                <a:extLst>
                  <a:ext uri="{FF2B5EF4-FFF2-40B4-BE49-F238E27FC236}">
                    <a16:creationId xmlns:a16="http://schemas.microsoft.com/office/drawing/2014/main" id="{0B2C6B1F-A192-A525-9715-0D034C33FBEF}"/>
                  </a:ext>
                </a:extLst>
              </p:cNvPr>
              <p:cNvPicPr>
                <a:picLocks noGrp="1" noRot="1" noChangeAspect="1" noMove="1" noResize="1" noEditPoints="1" noAdjustHandles="1" noChangeArrowheads="1" noChangeShapeType="1"/>
              </p:cNvPicPr>
              <p:nvPr/>
            </p:nvPicPr>
            <p:blipFill>
              <a:blip r:embed="rId3"/>
              <a:stretch>
                <a:fillRect/>
              </a:stretch>
            </p:blipFill>
            <p:spPr>
              <a:xfrm>
                <a:off x="3603658" y="2754630"/>
                <a:ext cx="4808220" cy="2899410"/>
              </a:xfrm>
              <a:prstGeom prst="rect">
                <a:avLst/>
              </a:prstGeom>
            </p:spPr>
          </p:pic>
        </mc:Fallback>
      </mc:AlternateContent>
      <p:pic>
        <p:nvPicPr>
          <p:cNvPr id="3" name="Picture 2">
            <a:extLst>
              <a:ext uri="{FF2B5EF4-FFF2-40B4-BE49-F238E27FC236}">
                <a16:creationId xmlns:a16="http://schemas.microsoft.com/office/drawing/2014/main" id="{10292F6A-6155-1D89-9604-33248CF9AE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3966" y="1493667"/>
            <a:ext cx="4427604" cy="1196444"/>
          </a:xfrm>
          <a:prstGeom prst="rect">
            <a:avLst/>
          </a:prstGeom>
        </p:spPr>
      </p:pic>
      <p:sp>
        <p:nvSpPr>
          <p:cNvPr id="5" name="TextBox 4">
            <a:extLst>
              <a:ext uri="{FF2B5EF4-FFF2-40B4-BE49-F238E27FC236}">
                <a16:creationId xmlns:a16="http://schemas.microsoft.com/office/drawing/2014/main" id="{8C0725F9-9319-78CF-4C97-B7878B67ABEF}"/>
              </a:ext>
            </a:extLst>
          </p:cNvPr>
          <p:cNvSpPr txBox="1"/>
          <p:nvPr/>
        </p:nvSpPr>
        <p:spPr>
          <a:xfrm>
            <a:off x="232610" y="232154"/>
            <a:ext cx="5189621" cy="954962"/>
          </a:xfrm>
          <a:prstGeom prst="rect">
            <a:avLst/>
          </a:prstGeom>
          <a:noFill/>
        </p:spPr>
        <p:txBody>
          <a:bodyPr wrap="square">
            <a:spAutoFit/>
          </a:bodyPr>
          <a:lstStyle/>
          <a:p>
            <a:r>
              <a:rPr lang="en-IN" dirty="0"/>
              <a:t> Are there any specific product categories or SKUs that contribute significantly to order revenue? Can we identify them through visualizations?</a:t>
            </a:r>
          </a:p>
        </p:txBody>
      </p:sp>
      <p:graphicFrame>
        <p:nvGraphicFramePr>
          <p:cNvPr id="6" name="Table 5">
            <a:extLst>
              <a:ext uri="{FF2B5EF4-FFF2-40B4-BE49-F238E27FC236}">
                <a16:creationId xmlns:a16="http://schemas.microsoft.com/office/drawing/2014/main" id="{21F35480-A4E3-577E-47A1-518B0CBE0046}"/>
              </a:ext>
            </a:extLst>
          </p:cNvPr>
          <p:cNvGraphicFramePr>
            <a:graphicFrameLocks noGrp="1"/>
          </p:cNvGraphicFramePr>
          <p:nvPr>
            <p:extLst>
              <p:ext uri="{D42A27DB-BD31-4B8C-83A1-F6EECF244321}">
                <p14:modId xmlns:p14="http://schemas.microsoft.com/office/powerpoint/2010/main" val="4170018837"/>
              </p:ext>
            </p:extLst>
          </p:nvPr>
        </p:nvGraphicFramePr>
        <p:xfrm>
          <a:off x="943143" y="1783080"/>
          <a:ext cx="1803400" cy="1943100"/>
        </p:xfrm>
        <a:graphic>
          <a:graphicData uri="http://schemas.openxmlformats.org/drawingml/2006/table">
            <a:tbl>
              <a:tblPr>
                <a:tableStyleId>{5C22544A-7EE6-4342-B048-85BDC9FD1C3A}</a:tableStyleId>
              </a:tblPr>
              <a:tblGrid>
                <a:gridCol w="889000">
                  <a:extLst>
                    <a:ext uri="{9D8B030D-6E8A-4147-A177-3AD203B41FA5}">
                      <a16:colId xmlns:a16="http://schemas.microsoft.com/office/drawing/2014/main" val="418474261"/>
                    </a:ext>
                  </a:extLst>
                </a:gridCol>
                <a:gridCol w="914400">
                  <a:extLst>
                    <a:ext uri="{9D8B030D-6E8A-4147-A177-3AD203B41FA5}">
                      <a16:colId xmlns:a16="http://schemas.microsoft.com/office/drawing/2014/main" val="2683362875"/>
                    </a:ext>
                  </a:extLst>
                </a:gridCol>
              </a:tblGrid>
              <a:tr h="182880">
                <a:tc>
                  <a:txBody>
                    <a:bodyPr/>
                    <a:lstStyle/>
                    <a:p>
                      <a:pPr algn="l" fontAlgn="b"/>
                      <a:r>
                        <a:rPr lang="en-IN" sz="1100" u="none" strike="noStrike">
                          <a:effectLst/>
                        </a:rPr>
                        <a:t>category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revenue</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09935864"/>
                  </a:ext>
                </a:extLst>
              </a:tr>
              <a:tr h="182880">
                <a:tc>
                  <a:txBody>
                    <a:bodyPr/>
                    <a:lstStyle/>
                    <a:p>
                      <a:pPr algn="l" fontAlgn="ctr"/>
                      <a:r>
                        <a:rPr lang="en-IN" sz="1100" u="none" strike="noStrike">
                          <a:effectLst/>
                        </a:rPr>
                        <a:t>Beverages</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b"/>
                      <a:r>
                        <a:rPr lang="en-IN" sz="1100" u="none" strike="noStrike">
                          <a:effectLst/>
                        </a:rPr>
                        <a:t>₹ 2,86,526.95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51717538"/>
                  </a:ext>
                </a:extLst>
              </a:tr>
              <a:tr h="167640">
                <a:tc>
                  <a:txBody>
                    <a:bodyPr/>
                    <a:lstStyle/>
                    <a:p>
                      <a:pPr algn="l" fontAlgn="ctr"/>
                      <a:r>
                        <a:rPr lang="en-IN" sz="1100" u="none" strike="noStrike">
                          <a:effectLst/>
                        </a:rPr>
                        <a:t>Condiments</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b"/>
                      <a:r>
                        <a:rPr lang="en-IN" sz="1100" u="none" strike="noStrike">
                          <a:effectLst/>
                        </a:rPr>
                        <a:t>₹ 1,13,694.75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16535875"/>
                  </a:ext>
                </a:extLst>
              </a:tr>
              <a:tr h="0">
                <a:tc>
                  <a:txBody>
                    <a:bodyPr/>
                    <a:lstStyle/>
                    <a:p>
                      <a:pPr algn="l" fontAlgn="ctr"/>
                      <a:r>
                        <a:rPr lang="en-IN" sz="1100" u="none" strike="noStrike">
                          <a:effectLst/>
                        </a:rPr>
                        <a:t>Confections</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b"/>
                      <a:r>
                        <a:rPr lang="en-IN" sz="1100" u="none" strike="noStrike">
                          <a:effectLst/>
                        </a:rPr>
                        <a:t>₹ 1,77,099.10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63344378"/>
                  </a:ext>
                </a:extLst>
              </a:tr>
              <a:tr h="190500">
                <a:tc>
                  <a:txBody>
                    <a:bodyPr/>
                    <a:lstStyle/>
                    <a:p>
                      <a:pPr algn="l" fontAlgn="ctr"/>
                      <a:r>
                        <a:rPr lang="en-IN" sz="1100" u="none" strike="noStrike">
                          <a:effectLst/>
                        </a:rPr>
                        <a:t>Dairy Products</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b"/>
                      <a:r>
                        <a:rPr lang="en-IN" sz="1100" u="none" strike="noStrike">
                          <a:effectLst/>
                        </a:rPr>
                        <a:t>₹ 2,51,330.50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58467022"/>
                  </a:ext>
                </a:extLst>
              </a:tr>
              <a:tr h="198120">
                <a:tc>
                  <a:txBody>
                    <a:bodyPr/>
                    <a:lstStyle/>
                    <a:p>
                      <a:pPr algn="l" fontAlgn="ctr"/>
                      <a:r>
                        <a:rPr lang="en-IN" sz="1100" u="none" strike="noStrike">
                          <a:effectLst/>
                        </a:rPr>
                        <a:t>Grains/Cereals</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b"/>
                      <a:r>
                        <a:rPr lang="en-IN" sz="1100" u="none" strike="noStrike">
                          <a:effectLst/>
                        </a:rPr>
                        <a:t>₹ 1,00,726.80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7840521"/>
                  </a:ext>
                </a:extLst>
              </a:tr>
              <a:tr h="175260">
                <a:tc>
                  <a:txBody>
                    <a:bodyPr/>
                    <a:lstStyle/>
                    <a:p>
                      <a:pPr algn="l" fontAlgn="ctr"/>
                      <a:r>
                        <a:rPr lang="en-IN" sz="1100" u="none" strike="noStrike">
                          <a:effectLst/>
                        </a:rPr>
                        <a:t>Meat/Poultry</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b"/>
                      <a:r>
                        <a:rPr lang="en-IN" sz="1100" u="none" strike="noStrike">
                          <a:effectLst/>
                        </a:rPr>
                        <a:t>₹ 1,78,188.80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30762547"/>
                  </a:ext>
                </a:extLst>
              </a:tr>
              <a:tr h="182880">
                <a:tc>
                  <a:txBody>
                    <a:bodyPr/>
                    <a:lstStyle/>
                    <a:p>
                      <a:pPr algn="l" fontAlgn="ctr"/>
                      <a:r>
                        <a:rPr lang="en-IN" sz="1100" u="none" strike="noStrike">
                          <a:effectLst/>
                        </a:rPr>
                        <a:t>Produce</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b"/>
                      <a:r>
                        <a:rPr lang="en-IN" sz="1100" u="none" strike="noStrike">
                          <a:effectLst/>
                        </a:rPr>
                        <a:t>₹ 1,41,623.09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7191952"/>
                  </a:ext>
                </a:extLst>
              </a:tr>
              <a:tr h="182880">
                <a:tc>
                  <a:txBody>
                    <a:bodyPr/>
                    <a:lstStyle/>
                    <a:p>
                      <a:pPr algn="l" fontAlgn="ctr"/>
                      <a:r>
                        <a:rPr lang="en-IN" sz="1100" u="none" strike="noStrike">
                          <a:effectLst/>
                        </a:rPr>
                        <a:t>Seafood</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b"/>
                      <a:r>
                        <a:rPr lang="en-IN" sz="1100" u="none" strike="noStrike" dirty="0">
                          <a:effectLst/>
                        </a:rPr>
                        <a:t>₹ 1,05,268.60</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11698730"/>
                  </a:ext>
                </a:extLst>
              </a:tr>
            </a:tbl>
          </a:graphicData>
        </a:graphic>
      </p:graphicFrame>
      <p:sp>
        <p:nvSpPr>
          <p:cNvPr id="4" name="TextBox 3">
            <a:extLst>
              <a:ext uri="{FF2B5EF4-FFF2-40B4-BE49-F238E27FC236}">
                <a16:creationId xmlns:a16="http://schemas.microsoft.com/office/drawing/2014/main" id="{E12BEF36-F617-2DAE-D58E-F2A0A9179776}"/>
              </a:ext>
            </a:extLst>
          </p:cNvPr>
          <p:cNvSpPr txBox="1"/>
          <p:nvPr/>
        </p:nvSpPr>
        <p:spPr>
          <a:xfrm>
            <a:off x="778042" y="4291263"/>
            <a:ext cx="3015924" cy="1477328"/>
          </a:xfrm>
          <a:prstGeom prst="rect">
            <a:avLst/>
          </a:prstGeom>
          <a:noFill/>
        </p:spPr>
        <p:txBody>
          <a:bodyPr wrap="square" rtlCol="0">
            <a:spAutoFit/>
          </a:bodyPr>
          <a:lstStyle/>
          <a:p>
            <a:r>
              <a:rPr lang="en-US" dirty="0"/>
              <a:t>Here, beverages have highest sales revenue and produce have lowest sales revenue</a:t>
            </a:r>
            <a:endParaRPr lang="en-IN" dirty="0"/>
          </a:p>
          <a:p>
            <a:endParaRPr lang="en-IN" dirty="0"/>
          </a:p>
        </p:txBody>
      </p:sp>
    </p:spTree>
    <p:extLst>
      <p:ext uri="{BB962C8B-B14F-4D97-AF65-F5344CB8AC3E}">
        <p14:creationId xmlns:p14="http://schemas.microsoft.com/office/powerpoint/2010/main" val="1403702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7A8980BC-4F0D-FD31-DFA6-7DF4BC17F2C1}"/>
              </a:ext>
            </a:extLst>
          </p:cNvPr>
          <p:cNvGraphicFramePr>
            <a:graphicFrameLocks/>
          </p:cNvGraphicFramePr>
          <p:nvPr>
            <p:extLst>
              <p:ext uri="{D42A27DB-BD31-4B8C-83A1-F6EECF244321}">
                <p14:modId xmlns:p14="http://schemas.microsoft.com/office/powerpoint/2010/main" val="3493295546"/>
              </p:ext>
            </p:extLst>
          </p:nvPr>
        </p:nvGraphicFramePr>
        <p:xfrm>
          <a:off x="6330816" y="2037749"/>
          <a:ext cx="5417820" cy="30556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Table 3">
            <a:extLst>
              <a:ext uri="{FF2B5EF4-FFF2-40B4-BE49-F238E27FC236}">
                <a16:creationId xmlns:a16="http://schemas.microsoft.com/office/drawing/2014/main" id="{D7A239B0-30AA-83CC-BF49-FEF56338DB57}"/>
              </a:ext>
            </a:extLst>
          </p:cNvPr>
          <p:cNvGraphicFramePr>
            <a:graphicFrameLocks noGrp="1"/>
          </p:cNvGraphicFramePr>
          <p:nvPr>
            <p:extLst>
              <p:ext uri="{D42A27DB-BD31-4B8C-83A1-F6EECF244321}">
                <p14:modId xmlns:p14="http://schemas.microsoft.com/office/powerpoint/2010/main" val="1970580763"/>
              </p:ext>
            </p:extLst>
          </p:nvPr>
        </p:nvGraphicFramePr>
        <p:xfrm>
          <a:off x="625642" y="1764632"/>
          <a:ext cx="5053263" cy="3778445"/>
        </p:xfrm>
        <a:graphic>
          <a:graphicData uri="http://schemas.openxmlformats.org/drawingml/2006/table">
            <a:tbl>
              <a:tblPr>
                <a:tableStyleId>{5C22544A-7EE6-4342-B048-85BDC9FD1C3A}</a:tableStyleId>
              </a:tblPr>
              <a:tblGrid>
                <a:gridCol w="716604">
                  <a:extLst>
                    <a:ext uri="{9D8B030D-6E8A-4147-A177-3AD203B41FA5}">
                      <a16:colId xmlns:a16="http://schemas.microsoft.com/office/drawing/2014/main" val="387292098"/>
                    </a:ext>
                  </a:extLst>
                </a:gridCol>
                <a:gridCol w="951775">
                  <a:extLst>
                    <a:ext uri="{9D8B030D-6E8A-4147-A177-3AD203B41FA5}">
                      <a16:colId xmlns:a16="http://schemas.microsoft.com/office/drawing/2014/main" val="3328134997"/>
                    </a:ext>
                  </a:extLst>
                </a:gridCol>
                <a:gridCol w="866274">
                  <a:extLst>
                    <a:ext uri="{9D8B030D-6E8A-4147-A177-3AD203B41FA5}">
                      <a16:colId xmlns:a16="http://schemas.microsoft.com/office/drawing/2014/main" val="3314518945"/>
                    </a:ext>
                  </a:extLst>
                </a:gridCol>
                <a:gridCol w="890337">
                  <a:extLst>
                    <a:ext uri="{9D8B030D-6E8A-4147-A177-3AD203B41FA5}">
                      <a16:colId xmlns:a16="http://schemas.microsoft.com/office/drawing/2014/main" val="3412878082"/>
                    </a:ext>
                  </a:extLst>
                </a:gridCol>
                <a:gridCol w="866273">
                  <a:extLst>
                    <a:ext uri="{9D8B030D-6E8A-4147-A177-3AD203B41FA5}">
                      <a16:colId xmlns:a16="http://schemas.microsoft.com/office/drawing/2014/main" val="293880252"/>
                    </a:ext>
                  </a:extLst>
                </a:gridCol>
                <a:gridCol w="762000">
                  <a:extLst>
                    <a:ext uri="{9D8B030D-6E8A-4147-A177-3AD203B41FA5}">
                      <a16:colId xmlns:a16="http://schemas.microsoft.com/office/drawing/2014/main" val="3078890539"/>
                    </a:ext>
                  </a:extLst>
                </a:gridCol>
              </a:tblGrid>
              <a:tr h="497305">
                <a:tc>
                  <a:txBody>
                    <a:bodyPr/>
                    <a:lstStyle/>
                    <a:p>
                      <a:pPr algn="l" fontAlgn="b"/>
                      <a:r>
                        <a:rPr lang="en-IN" sz="1100" u="none" strike="noStrike">
                          <a:effectLst/>
                        </a:rPr>
                        <a:t>Sum of revenve</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Column Labels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50033091"/>
                  </a:ext>
                </a:extLst>
              </a:tr>
              <a:tr h="441813">
                <a:tc>
                  <a:txBody>
                    <a:bodyPr/>
                    <a:lstStyle/>
                    <a:p>
                      <a:pPr algn="l"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Inside Sales Coordinator</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Sales Manager</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Sales Representative</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Vice President, Sales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25133844"/>
                  </a:ext>
                </a:extLst>
              </a:tr>
              <a:tr h="296740">
                <a:tc>
                  <a:txBody>
                    <a:bodyPr/>
                    <a:lstStyle/>
                    <a:p>
                      <a:pPr algn="l" fontAlgn="b"/>
                      <a:r>
                        <a:rPr lang="en-IN" sz="1100" u="none" strike="noStrike">
                          <a:effectLst/>
                        </a:rPr>
                        <a:t>Andrew</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177749.26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177749.26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87077163"/>
                  </a:ext>
                </a:extLst>
              </a:tr>
              <a:tr h="158262">
                <a:tc>
                  <a:txBody>
                    <a:bodyPr/>
                    <a:lstStyle/>
                    <a:p>
                      <a:pPr algn="l" fontAlgn="b"/>
                      <a:r>
                        <a:rPr lang="en-IN" sz="1100" u="none" strike="noStrike">
                          <a:effectLst/>
                        </a:rPr>
                        <a:t>Anne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82964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82964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97155867"/>
                  </a:ext>
                </a:extLst>
              </a:tr>
              <a:tr h="296740">
                <a:tc>
                  <a:txBody>
                    <a:bodyPr/>
                    <a:lstStyle/>
                    <a:p>
                      <a:pPr algn="l" fontAlgn="b"/>
                      <a:r>
                        <a:rPr lang="en-IN" sz="1100" u="none" strike="noStrike">
                          <a:effectLst/>
                        </a:rPr>
                        <a:t>Janet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213051.3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213051.3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30414850"/>
                  </a:ext>
                </a:extLst>
              </a:tr>
              <a:tr h="296740">
                <a:tc>
                  <a:txBody>
                    <a:bodyPr/>
                    <a:lstStyle/>
                    <a:p>
                      <a:pPr algn="l" fontAlgn="b"/>
                      <a:r>
                        <a:rPr lang="en-IN" sz="1100" u="none" strike="noStrike">
                          <a:effectLst/>
                        </a:rPr>
                        <a:t>Laura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133301.03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133301.03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31679770"/>
                  </a:ext>
                </a:extLst>
              </a:tr>
              <a:tr h="296740">
                <a:tc>
                  <a:txBody>
                    <a:bodyPr/>
                    <a:lstStyle/>
                    <a:p>
                      <a:pPr algn="l" fontAlgn="b"/>
                      <a:r>
                        <a:rPr lang="en-IN" sz="1100" u="none" strike="noStrike">
                          <a:effectLst/>
                        </a:rPr>
                        <a:t>Margaret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250187.45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250187.45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40448384"/>
                  </a:ext>
                </a:extLst>
              </a:tr>
              <a:tr h="158262">
                <a:tc>
                  <a:txBody>
                    <a:bodyPr/>
                    <a:lstStyle/>
                    <a:p>
                      <a:pPr algn="l" fontAlgn="b"/>
                      <a:r>
                        <a:rPr lang="en-IN" sz="1100" u="none" strike="noStrike">
                          <a:effectLst/>
                        </a:rPr>
                        <a:t>Michael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78198.1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78198.1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82121337"/>
                  </a:ext>
                </a:extLst>
              </a:tr>
              <a:tr h="296740">
                <a:tc>
                  <a:txBody>
                    <a:bodyPr/>
                    <a:lstStyle/>
                    <a:p>
                      <a:pPr algn="l" fontAlgn="b"/>
                      <a:r>
                        <a:rPr lang="en-IN" sz="1100" u="none" strike="noStrike">
                          <a:effectLst/>
                        </a:rPr>
                        <a:t>Nancy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202143.71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202143.71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96159919"/>
                  </a:ext>
                </a:extLst>
              </a:tr>
              <a:tr h="296740">
                <a:tc>
                  <a:txBody>
                    <a:bodyPr/>
                    <a:lstStyle/>
                    <a:p>
                      <a:pPr algn="l" fontAlgn="b"/>
                      <a:r>
                        <a:rPr lang="en-IN" sz="1100" u="none" strike="noStrike">
                          <a:effectLst/>
                        </a:rPr>
                        <a:t>Robert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141295.99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141295.99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04196811"/>
                  </a:ext>
                </a:extLst>
              </a:tr>
              <a:tr h="296740">
                <a:tc>
                  <a:txBody>
                    <a:bodyPr/>
                    <a:lstStyle/>
                    <a:p>
                      <a:pPr algn="l" fontAlgn="b"/>
                      <a:r>
                        <a:rPr lang="en-IN" sz="1100" u="none" strike="noStrike">
                          <a:effectLst/>
                        </a:rPr>
                        <a:t>Steven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75567.75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75567.75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23907967"/>
                  </a:ext>
                </a:extLst>
              </a:tr>
              <a:tr h="296740">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133301.03</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75567.75</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967840.55</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177749.26</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1354458.59</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85224047"/>
                  </a:ext>
                </a:extLst>
              </a:tr>
            </a:tbl>
          </a:graphicData>
        </a:graphic>
      </p:graphicFrame>
      <p:sp>
        <p:nvSpPr>
          <p:cNvPr id="6" name="TextBox 5">
            <a:extLst>
              <a:ext uri="{FF2B5EF4-FFF2-40B4-BE49-F238E27FC236}">
                <a16:creationId xmlns:a16="http://schemas.microsoft.com/office/drawing/2014/main" id="{9466C033-3B16-A617-A264-679A6E76274C}"/>
              </a:ext>
            </a:extLst>
          </p:cNvPr>
          <p:cNvSpPr txBox="1"/>
          <p:nvPr/>
        </p:nvSpPr>
        <p:spPr>
          <a:xfrm>
            <a:off x="531595" y="280283"/>
            <a:ext cx="6096000" cy="923330"/>
          </a:xfrm>
          <a:prstGeom prst="rect">
            <a:avLst/>
          </a:prstGeom>
          <a:noFill/>
        </p:spPr>
        <p:txBody>
          <a:bodyPr wrap="square">
            <a:spAutoFit/>
          </a:bodyPr>
          <a:lstStyle/>
          <a:p>
            <a:r>
              <a:rPr lang="en-US" sz="1800" b="0" i="0" u="none" strike="noStrike" dirty="0">
                <a:solidFill>
                  <a:srgbClr val="24292E"/>
                </a:solidFill>
                <a:effectLst/>
                <a:latin typeface="Arial" panose="020B0604020202020204" pitchFamily="34" charset="0"/>
              </a:rPr>
              <a:t>8. How does employee turnover vary across different departments or job roles? Can we visualize this using bar charts or heatmaps?</a:t>
            </a:r>
            <a:r>
              <a:rPr lang="en-US" dirty="0"/>
              <a:t> </a:t>
            </a:r>
            <a:endParaRPr lang="en-IN" dirty="0"/>
          </a:p>
        </p:txBody>
      </p:sp>
      <p:pic>
        <p:nvPicPr>
          <p:cNvPr id="7" name="Picture 6">
            <a:extLst>
              <a:ext uri="{FF2B5EF4-FFF2-40B4-BE49-F238E27FC236}">
                <a16:creationId xmlns:a16="http://schemas.microsoft.com/office/drawing/2014/main" id="{04DAA1E2-8DB7-BF14-7B7A-6B0CD0D826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3097" y="118569"/>
            <a:ext cx="5326440" cy="1646063"/>
          </a:xfrm>
          <a:prstGeom prst="rect">
            <a:avLst/>
          </a:prstGeom>
        </p:spPr>
      </p:pic>
      <p:sp>
        <p:nvSpPr>
          <p:cNvPr id="2" name="TextBox 1">
            <a:extLst>
              <a:ext uri="{FF2B5EF4-FFF2-40B4-BE49-F238E27FC236}">
                <a16:creationId xmlns:a16="http://schemas.microsoft.com/office/drawing/2014/main" id="{5146BCF3-2E25-1091-BE67-6E5329E46FD7}"/>
              </a:ext>
            </a:extLst>
          </p:cNvPr>
          <p:cNvSpPr txBox="1"/>
          <p:nvPr/>
        </p:nvSpPr>
        <p:spPr>
          <a:xfrm>
            <a:off x="6216316" y="5317958"/>
            <a:ext cx="5350042" cy="923330"/>
          </a:xfrm>
          <a:prstGeom prst="rect">
            <a:avLst/>
          </a:prstGeom>
          <a:noFill/>
        </p:spPr>
        <p:txBody>
          <a:bodyPr wrap="square" rtlCol="0">
            <a:spAutoFit/>
          </a:bodyPr>
          <a:lstStyle/>
          <a:p>
            <a:r>
              <a:rPr lang="en-US" dirty="0"/>
              <a:t>Here, there are 6 employees in sales representative and make 967840.55 revenue which more than half of total </a:t>
            </a:r>
            <a:r>
              <a:rPr lang="en-US" dirty="0" err="1"/>
              <a:t>revenvue</a:t>
            </a:r>
            <a:endParaRPr lang="en-IN" dirty="0"/>
          </a:p>
        </p:txBody>
      </p:sp>
    </p:spTree>
    <p:extLst>
      <p:ext uri="{BB962C8B-B14F-4D97-AF65-F5344CB8AC3E}">
        <p14:creationId xmlns:p14="http://schemas.microsoft.com/office/powerpoint/2010/main" val="1637810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0B879B-55A8-A330-BB8A-09F8530D5314}"/>
              </a:ext>
            </a:extLst>
          </p:cNvPr>
          <p:cNvSpPr txBox="1"/>
          <p:nvPr/>
        </p:nvSpPr>
        <p:spPr>
          <a:xfrm>
            <a:off x="312209" y="236774"/>
            <a:ext cx="6096000" cy="923330"/>
          </a:xfrm>
          <a:prstGeom prst="rect">
            <a:avLst/>
          </a:prstGeom>
          <a:noFill/>
        </p:spPr>
        <p:txBody>
          <a:bodyPr wrap="square">
            <a:spAutoFit/>
          </a:bodyPr>
          <a:lstStyle/>
          <a:p>
            <a:r>
              <a:rPr lang="en-US" sz="1800" b="0" i="0" u="none" strike="noStrike" dirty="0">
                <a:solidFill>
                  <a:srgbClr val="24292E"/>
                </a:solidFill>
                <a:effectLst/>
                <a:latin typeface="Arial" panose="020B0604020202020204" pitchFamily="34" charset="0"/>
              </a:rPr>
              <a:t>9. Can we identify any patterns or clusters in employee skill sets or qualifications through visualizations? How can this information be used for talent management?</a:t>
            </a:r>
            <a:r>
              <a:rPr lang="en-US" dirty="0"/>
              <a:t> </a:t>
            </a:r>
            <a:endParaRPr lang="en-IN" dirty="0"/>
          </a:p>
        </p:txBody>
      </p:sp>
      <p:pic>
        <p:nvPicPr>
          <p:cNvPr id="5" name="Picture 4">
            <a:extLst>
              <a:ext uri="{FF2B5EF4-FFF2-40B4-BE49-F238E27FC236}">
                <a16:creationId xmlns:a16="http://schemas.microsoft.com/office/drawing/2014/main" id="{F4A5F1B7-06C5-0DFA-5A6A-704F474969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1956" y="161182"/>
            <a:ext cx="4861981" cy="1074513"/>
          </a:xfrm>
          <a:prstGeom prst="rect">
            <a:avLst/>
          </a:prstGeom>
        </p:spPr>
      </p:pic>
      <p:sp>
        <p:nvSpPr>
          <p:cNvPr id="2" name="TextBox 1">
            <a:extLst>
              <a:ext uri="{FF2B5EF4-FFF2-40B4-BE49-F238E27FC236}">
                <a16:creationId xmlns:a16="http://schemas.microsoft.com/office/drawing/2014/main" id="{3C9514D7-CCE4-ED93-1296-FC222FDB0CE8}"/>
              </a:ext>
            </a:extLst>
          </p:cNvPr>
          <p:cNvSpPr txBox="1"/>
          <p:nvPr/>
        </p:nvSpPr>
        <p:spPr>
          <a:xfrm>
            <a:off x="753979" y="4796589"/>
            <a:ext cx="5197642" cy="923330"/>
          </a:xfrm>
          <a:prstGeom prst="rect">
            <a:avLst/>
          </a:prstGeom>
          <a:noFill/>
        </p:spPr>
        <p:txBody>
          <a:bodyPr wrap="square" rtlCol="0">
            <a:spAutoFit/>
          </a:bodyPr>
          <a:lstStyle/>
          <a:p>
            <a:r>
              <a:rPr lang="en-US" dirty="0"/>
              <a:t>Here, we can conclude that  there are 2 employee in BA in psychology and BA in English</a:t>
            </a:r>
          </a:p>
          <a:p>
            <a:r>
              <a:rPr lang="en-US" dirty="0"/>
              <a:t>And one in each mentioned other fields </a:t>
            </a:r>
            <a:endParaRPr lang="en-IN" dirty="0"/>
          </a:p>
        </p:txBody>
      </p:sp>
      <p:graphicFrame>
        <p:nvGraphicFramePr>
          <p:cNvPr id="7" name="Chart 6">
            <a:extLst>
              <a:ext uri="{FF2B5EF4-FFF2-40B4-BE49-F238E27FC236}">
                <a16:creationId xmlns:a16="http://schemas.microsoft.com/office/drawing/2014/main" id="{038CF5FC-6128-44F0-A8DE-A2BE5CE64019}"/>
              </a:ext>
            </a:extLst>
          </p:cNvPr>
          <p:cNvGraphicFramePr>
            <a:graphicFrameLocks/>
          </p:cNvGraphicFramePr>
          <p:nvPr>
            <p:extLst>
              <p:ext uri="{D42A27DB-BD31-4B8C-83A1-F6EECF244321}">
                <p14:modId xmlns:p14="http://schemas.microsoft.com/office/powerpoint/2010/main" val="794327395"/>
              </p:ext>
            </p:extLst>
          </p:nvPr>
        </p:nvGraphicFramePr>
        <p:xfrm>
          <a:off x="457199" y="1415080"/>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Table 7">
            <a:extLst>
              <a:ext uri="{FF2B5EF4-FFF2-40B4-BE49-F238E27FC236}">
                <a16:creationId xmlns:a16="http://schemas.microsoft.com/office/drawing/2014/main" id="{57D5C362-5050-A31E-441C-EDACF586831A}"/>
              </a:ext>
            </a:extLst>
          </p:cNvPr>
          <p:cNvGraphicFramePr>
            <a:graphicFrameLocks noGrp="1"/>
          </p:cNvGraphicFramePr>
          <p:nvPr>
            <p:extLst>
              <p:ext uri="{D42A27DB-BD31-4B8C-83A1-F6EECF244321}">
                <p14:modId xmlns:p14="http://schemas.microsoft.com/office/powerpoint/2010/main" val="489236095"/>
              </p:ext>
            </p:extLst>
          </p:nvPr>
        </p:nvGraphicFramePr>
        <p:xfrm>
          <a:off x="8093243" y="1177925"/>
          <a:ext cx="3200400" cy="4351338"/>
        </p:xfrm>
        <a:graphic>
          <a:graphicData uri="http://schemas.openxmlformats.org/drawingml/2006/table">
            <a:tbl>
              <a:tblPr>
                <a:tableStyleId>{5C22544A-7EE6-4342-B048-85BDC9FD1C3A}</a:tableStyleId>
              </a:tblPr>
              <a:tblGrid>
                <a:gridCol w="1218728">
                  <a:extLst>
                    <a:ext uri="{9D8B030D-6E8A-4147-A177-3AD203B41FA5}">
                      <a16:colId xmlns:a16="http://schemas.microsoft.com/office/drawing/2014/main" val="704558979"/>
                    </a:ext>
                  </a:extLst>
                </a:gridCol>
                <a:gridCol w="1387171">
                  <a:extLst>
                    <a:ext uri="{9D8B030D-6E8A-4147-A177-3AD203B41FA5}">
                      <a16:colId xmlns:a16="http://schemas.microsoft.com/office/drawing/2014/main" val="305280825"/>
                    </a:ext>
                  </a:extLst>
                </a:gridCol>
                <a:gridCol w="594501">
                  <a:extLst>
                    <a:ext uri="{9D8B030D-6E8A-4147-A177-3AD203B41FA5}">
                      <a16:colId xmlns:a16="http://schemas.microsoft.com/office/drawing/2014/main" val="2140180180"/>
                    </a:ext>
                  </a:extLst>
                </a:gridCol>
              </a:tblGrid>
              <a:tr h="166293">
                <a:tc>
                  <a:txBody>
                    <a:bodyPr/>
                    <a:lstStyle/>
                    <a:p>
                      <a:pPr algn="l" fontAlgn="b"/>
                      <a:endParaRPr lang="en-IN" sz="1000" b="0" i="0" u="none" strike="noStrike">
                        <a:solidFill>
                          <a:srgbClr val="000000"/>
                        </a:solidFill>
                        <a:effectLst/>
                        <a:latin typeface="Calibri" panose="020F0502020204030204" pitchFamily="34" charset="0"/>
                      </a:endParaRPr>
                    </a:p>
                  </a:txBody>
                  <a:tcPr marL="6929" marR="6929" marT="692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29" marR="6929" marT="6929"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29" marR="6929" marT="6929" marB="0" anchor="b"/>
                </a:tc>
                <a:extLst>
                  <a:ext uri="{0D108BD9-81ED-4DB2-BD59-A6C34878D82A}">
                    <a16:rowId xmlns:a16="http://schemas.microsoft.com/office/drawing/2014/main" val="800801755"/>
                  </a:ext>
                </a:extLst>
              </a:tr>
              <a:tr h="311800">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929" marR="6929" marT="6929" marB="0" anchor="b"/>
                </a:tc>
                <a:tc>
                  <a:txBody>
                    <a:bodyPr/>
                    <a:lstStyle/>
                    <a:p>
                      <a:pPr algn="l" fontAlgn="b"/>
                      <a:r>
                        <a:rPr lang="en-IN" sz="1000" u="none" strike="noStrike">
                          <a:effectLst/>
                        </a:rPr>
                        <a:t>skills</a:t>
                      </a:r>
                      <a:endParaRPr lang="en-IN" sz="1000" b="0" i="0" u="none" strike="noStrike">
                        <a:solidFill>
                          <a:srgbClr val="000000"/>
                        </a:solidFill>
                        <a:effectLst/>
                        <a:latin typeface="Calibri" panose="020F0502020204030204" pitchFamily="34" charset="0"/>
                      </a:endParaRPr>
                    </a:p>
                  </a:txBody>
                  <a:tcPr marL="6929" marR="6929" marT="6929" marB="0" anchor="b"/>
                </a:tc>
                <a:tc>
                  <a:txBody>
                    <a:bodyPr/>
                    <a:lstStyle/>
                    <a:p>
                      <a:pPr algn="l" fontAlgn="b"/>
                      <a:r>
                        <a:rPr lang="en-IN" sz="1000" u="none" strike="noStrike">
                          <a:effectLst/>
                        </a:rPr>
                        <a:t>qualification</a:t>
                      </a:r>
                      <a:endParaRPr lang="en-IN" sz="1000" b="0" i="0" u="none" strike="noStrike">
                        <a:solidFill>
                          <a:srgbClr val="000000"/>
                        </a:solidFill>
                        <a:effectLst/>
                        <a:latin typeface="Calibri" panose="020F0502020204030204" pitchFamily="34" charset="0"/>
                      </a:endParaRPr>
                    </a:p>
                  </a:txBody>
                  <a:tcPr marL="6929" marR="6929" marT="6929" marB="0" anchor="b"/>
                </a:tc>
                <a:extLst>
                  <a:ext uri="{0D108BD9-81ED-4DB2-BD59-A6C34878D82A}">
                    <a16:rowId xmlns:a16="http://schemas.microsoft.com/office/drawing/2014/main" val="2953588556"/>
                  </a:ext>
                </a:extLst>
              </a:tr>
              <a:tr h="464235">
                <a:tc>
                  <a:txBody>
                    <a:bodyPr/>
                    <a:lstStyle/>
                    <a:p>
                      <a:pPr algn="l" fontAlgn="ctr"/>
                      <a:r>
                        <a:rPr lang="en-IN" sz="1000" u="none" strike="noStrike">
                          <a:effectLst/>
                        </a:rPr>
                        <a:t>Dr. Andrew Fuller</a:t>
                      </a:r>
                      <a:endParaRPr lang="en-IN" sz="1000" b="0" i="0" u="none" strike="noStrike">
                        <a:solidFill>
                          <a:srgbClr val="000000"/>
                        </a:solidFill>
                        <a:effectLst/>
                        <a:latin typeface="Calibri" panose="020F0502020204030204" pitchFamily="34" charset="0"/>
                      </a:endParaRPr>
                    </a:p>
                  </a:txBody>
                  <a:tcPr marL="6929" marR="6929" marT="6929" marB="0" anchor="ctr"/>
                </a:tc>
                <a:tc>
                  <a:txBody>
                    <a:bodyPr/>
                    <a:lstStyle/>
                    <a:p>
                      <a:pPr algn="l" fontAlgn="b"/>
                      <a:r>
                        <a:rPr lang="en-US" sz="1000" u="none" strike="noStrike">
                          <a:effectLst/>
                        </a:rPr>
                        <a:t> "The Art of the Cold Call."</a:t>
                      </a:r>
                      <a:endParaRPr lang="en-US" sz="1000" b="0" i="0" u="none" strike="noStrike">
                        <a:solidFill>
                          <a:srgbClr val="000000"/>
                        </a:solidFill>
                        <a:effectLst/>
                        <a:latin typeface="Calibri" panose="020F0502020204030204" pitchFamily="34" charset="0"/>
                      </a:endParaRPr>
                    </a:p>
                  </a:txBody>
                  <a:tcPr marL="6929" marR="6929" marT="6929" marB="0" anchor="b"/>
                </a:tc>
                <a:tc>
                  <a:txBody>
                    <a:bodyPr/>
                    <a:lstStyle/>
                    <a:p>
                      <a:pPr algn="l" fontAlgn="b"/>
                      <a:r>
                        <a:rPr lang="en-IN" sz="1000" u="none" strike="noStrike">
                          <a:effectLst/>
                        </a:rPr>
                        <a:t>BA in psychology</a:t>
                      </a:r>
                      <a:endParaRPr lang="en-IN" sz="1000" b="0" i="0" u="none" strike="noStrike">
                        <a:solidFill>
                          <a:srgbClr val="000000"/>
                        </a:solidFill>
                        <a:effectLst/>
                        <a:latin typeface="Calibri" panose="020F0502020204030204" pitchFamily="34" charset="0"/>
                      </a:endParaRPr>
                    </a:p>
                  </a:txBody>
                  <a:tcPr marL="6929" marR="6929" marT="6929" marB="0" anchor="b"/>
                </a:tc>
                <a:extLst>
                  <a:ext uri="{0D108BD9-81ED-4DB2-BD59-A6C34878D82A}">
                    <a16:rowId xmlns:a16="http://schemas.microsoft.com/office/drawing/2014/main" val="2411491092"/>
                  </a:ext>
                </a:extLst>
              </a:tr>
              <a:tr h="464235">
                <a:tc>
                  <a:txBody>
                    <a:bodyPr/>
                    <a:lstStyle/>
                    <a:p>
                      <a:pPr algn="l" fontAlgn="ctr"/>
                      <a:r>
                        <a:rPr lang="en-IN" sz="1000" u="none" strike="noStrike">
                          <a:effectLst/>
                        </a:rPr>
                        <a:t>Mr. Michael Suyama</a:t>
                      </a:r>
                      <a:endParaRPr lang="en-IN" sz="1000" b="0" i="0" u="none" strike="noStrike">
                        <a:solidFill>
                          <a:srgbClr val="000000"/>
                        </a:solidFill>
                        <a:effectLst/>
                        <a:latin typeface="Calibri" panose="020F0502020204030204" pitchFamily="34" charset="0"/>
                      </a:endParaRPr>
                    </a:p>
                  </a:txBody>
                  <a:tcPr marL="6929" marR="6929" marT="6929" marB="0" anchor="ctr"/>
                </a:tc>
                <a:tc>
                  <a:txBody>
                    <a:bodyPr/>
                    <a:lstStyle/>
                    <a:p>
                      <a:pPr algn="l" fontAlgn="b"/>
                      <a:r>
                        <a:rPr lang="en-US" sz="1000" u="none" strike="noStrike">
                          <a:effectLst/>
                        </a:rPr>
                        <a:t> fluent in French and Italian and reads German</a:t>
                      </a:r>
                      <a:endParaRPr lang="en-US" sz="1000" b="0" i="0" u="none" strike="noStrike">
                        <a:solidFill>
                          <a:srgbClr val="000000"/>
                        </a:solidFill>
                        <a:effectLst/>
                        <a:latin typeface="Calibri" panose="020F0502020204030204" pitchFamily="34" charset="0"/>
                      </a:endParaRPr>
                    </a:p>
                  </a:txBody>
                  <a:tcPr marL="6929" marR="6929" marT="6929" marB="0" anchor="b"/>
                </a:tc>
                <a:tc>
                  <a:txBody>
                    <a:bodyPr/>
                    <a:lstStyle/>
                    <a:p>
                      <a:pPr algn="l" fontAlgn="b"/>
                      <a:r>
                        <a:rPr lang="en-US" sz="1000" u="none" strike="noStrike">
                          <a:effectLst/>
                        </a:rPr>
                        <a:t>Ph.D. in int. marketing</a:t>
                      </a:r>
                      <a:endParaRPr lang="en-US" sz="1000" b="0" i="0" u="none" strike="noStrike">
                        <a:solidFill>
                          <a:srgbClr val="000000"/>
                        </a:solidFill>
                        <a:effectLst/>
                        <a:latin typeface="Calibri" panose="020F0502020204030204" pitchFamily="34" charset="0"/>
                      </a:endParaRPr>
                    </a:p>
                  </a:txBody>
                  <a:tcPr marL="6929" marR="6929" marT="6929" marB="0" anchor="b"/>
                </a:tc>
                <a:extLst>
                  <a:ext uri="{0D108BD9-81ED-4DB2-BD59-A6C34878D82A}">
                    <a16:rowId xmlns:a16="http://schemas.microsoft.com/office/drawing/2014/main" val="1740509023"/>
                  </a:ext>
                </a:extLst>
              </a:tr>
              <a:tr h="464235">
                <a:tc>
                  <a:txBody>
                    <a:bodyPr/>
                    <a:lstStyle/>
                    <a:p>
                      <a:pPr algn="l" fontAlgn="ctr"/>
                      <a:r>
                        <a:rPr lang="en-IN" sz="1000" u="none" strike="noStrike">
                          <a:effectLst/>
                        </a:rPr>
                        <a:t>Mr. Robert King</a:t>
                      </a:r>
                      <a:endParaRPr lang="en-IN" sz="1000" b="0" i="0" u="none" strike="noStrike">
                        <a:solidFill>
                          <a:srgbClr val="000000"/>
                        </a:solidFill>
                        <a:effectLst/>
                        <a:latin typeface="Calibri" panose="020F0502020204030204" pitchFamily="34" charset="0"/>
                      </a:endParaRPr>
                    </a:p>
                  </a:txBody>
                  <a:tcPr marL="6929" marR="6929" marT="6929" marB="0" anchor="ctr"/>
                </a:tc>
                <a:tc>
                  <a:txBody>
                    <a:bodyPr/>
                    <a:lstStyle/>
                    <a:p>
                      <a:pPr algn="l" fontAlgn="b"/>
                      <a:r>
                        <a:rPr lang="en-IN" sz="1000" u="none" strike="noStrike">
                          <a:effectLst/>
                        </a:rPr>
                        <a:t>food retailing management</a:t>
                      </a:r>
                      <a:endParaRPr lang="en-IN" sz="1000" b="0" i="0" u="none" strike="noStrike">
                        <a:solidFill>
                          <a:srgbClr val="000000"/>
                        </a:solidFill>
                        <a:effectLst/>
                        <a:latin typeface="Calibri" panose="020F0502020204030204" pitchFamily="34" charset="0"/>
                      </a:endParaRPr>
                    </a:p>
                  </a:txBody>
                  <a:tcPr marL="6929" marR="6929" marT="6929" marB="0" anchor="b"/>
                </a:tc>
                <a:tc>
                  <a:txBody>
                    <a:bodyPr/>
                    <a:lstStyle/>
                    <a:p>
                      <a:pPr algn="l" fontAlgn="b"/>
                      <a:r>
                        <a:rPr lang="en-IN" sz="1000" u="none" strike="noStrike">
                          <a:effectLst/>
                        </a:rPr>
                        <a:t>bs degree in chemistry</a:t>
                      </a:r>
                      <a:endParaRPr lang="en-IN" sz="1000" b="0" i="0" u="none" strike="noStrike">
                        <a:solidFill>
                          <a:srgbClr val="000000"/>
                        </a:solidFill>
                        <a:effectLst/>
                        <a:latin typeface="Calibri" panose="020F0502020204030204" pitchFamily="34" charset="0"/>
                      </a:endParaRPr>
                    </a:p>
                  </a:txBody>
                  <a:tcPr marL="6929" marR="6929" marT="6929" marB="0" anchor="b"/>
                </a:tc>
                <a:extLst>
                  <a:ext uri="{0D108BD9-81ED-4DB2-BD59-A6C34878D82A}">
                    <a16:rowId xmlns:a16="http://schemas.microsoft.com/office/drawing/2014/main" val="2491284199"/>
                  </a:ext>
                </a:extLst>
              </a:tr>
              <a:tr h="464235">
                <a:tc>
                  <a:txBody>
                    <a:bodyPr/>
                    <a:lstStyle/>
                    <a:p>
                      <a:pPr algn="l" fontAlgn="ctr"/>
                      <a:r>
                        <a:rPr lang="en-IN" sz="1000" u="none" strike="noStrike">
                          <a:effectLst/>
                        </a:rPr>
                        <a:t>Mr. Steven Buchanan</a:t>
                      </a:r>
                      <a:endParaRPr lang="en-IN" sz="1000" b="0" i="0" u="none" strike="noStrike">
                        <a:solidFill>
                          <a:srgbClr val="000000"/>
                        </a:solidFill>
                        <a:effectLst/>
                        <a:latin typeface="Calibri" panose="020F0502020204030204" pitchFamily="34" charset="0"/>
                      </a:endParaRPr>
                    </a:p>
                  </a:txBody>
                  <a:tcPr marL="6929" marR="6929" marT="6929" marB="0" anchor="ctr"/>
                </a:tc>
                <a:tc>
                  <a:txBody>
                    <a:bodyPr/>
                    <a:lstStyle/>
                    <a:p>
                      <a:pPr algn="l" fontAlgn="b"/>
                      <a:r>
                        <a:rPr lang="en-IN" sz="1000" u="none" strike="noStrike">
                          <a:effectLst/>
                        </a:rPr>
                        <a:t>Culinary Arts</a:t>
                      </a:r>
                      <a:endParaRPr lang="en-IN" sz="1000" b="0" i="0" u="none" strike="noStrike">
                        <a:solidFill>
                          <a:srgbClr val="000000"/>
                        </a:solidFill>
                        <a:effectLst/>
                        <a:latin typeface="Calibri" panose="020F0502020204030204" pitchFamily="34" charset="0"/>
                      </a:endParaRPr>
                    </a:p>
                  </a:txBody>
                  <a:tcPr marL="6929" marR="6929" marT="6929" marB="0" anchor="b"/>
                </a:tc>
                <a:tc>
                  <a:txBody>
                    <a:bodyPr/>
                    <a:lstStyle/>
                    <a:p>
                      <a:pPr algn="l" fontAlgn="b"/>
                      <a:r>
                        <a:rPr lang="en-IN" sz="1000" u="none" strike="noStrike">
                          <a:effectLst/>
                        </a:rPr>
                        <a:t>MA in Culinary Arts</a:t>
                      </a:r>
                      <a:endParaRPr lang="en-IN" sz="1000" b="0" i="0" u="none" strike="noStrike">
                        <a:solidFill>
                          <a:srgbClr val="000000"/>
                        </a:solidFill>
                        <a:effectLst/>
                        <a:latin typeface="Calibri" panose="020F0502020204030204" pitchFamily="34" charset="0"/>
                      </a:endParaRPr>
                    </a:p>
                  </a:txBody>
                  <a:tcPr marL="6929" marR="6929" marT="6929" marB="0" anchor="b"/>
                </a:tc>
                <a:extLst>
                  <a:ext uri="{0D108BD9-81ED-4DB2-BD59-A6C34878D82A}">
                    <a16:rowId xmlns:a16="http://schemas.microsoft.com/office/drawing/2014/main" val="1844900019"/>
                  </a:ext>
                </a:extLst>
              </a:tr>
              <a:tr h="311800">
                <a:tc>
                  <a:txBody>
                    <a:bodyPr/>
                    <a:lstStyle/>
                    <a:p>
                      <a:pPr algn="l" fontAlgn="ctr"/>
                      <a:r>
                        <a:rPr lang="en-IN" sz="1000" u="none" strike="noStrike">
                          <a:effectLst/>
                        </a:rPr>
                        <a:t>Mrs. Margaret Peacock</a:t>
                      </a:r>
                      <a:endParaRPr lang="en-IN" sz="1000" b="0" i="0" u="none" strike="noStrike">
                        <a:solidFill>
                          <a:srgbClr val="000000"/>
                        </a:solidFill>
                        <a:effectLst/>
                        <a:latin typeface="Calibri" panose="020F0502020204030204" pitchFamily="34" charset="0"/>
                      </a:endParaRPr>
                    </a:p>
                  </a:txBody>
                  <a:tcPr marL="6929" marR="6929" marT="6929" marB="0" anchor="ctr"/>
                </a:tc>
                <a:tc>
                  <a:txBody>
                    <a:bodyPr/>
                    <a:lstStyle/>
                    <a:p>
                      <a:pPr algn="l" fontAlgn="b"/>
                      <a:r>
                        <a:rPr lang="en-IN" sz="1000" u="none" strike="noStrike">
                          <a:effectLst/>
                        </a:rPr>
                        <a:t>fluent in French.</a:t>
                      </a:r>
                      <a:endParaRPr lang="en-IN" sz="1000" b="0" i="0" u="none" strike="noStrike">
                        <a:solidFill>
                          <a:srgbClr val="000000"/>
                        </a:solidFill>
                        <a:effectLst/>
                        <a:latin typeface="Calibri" panose="020F0502020204030204" pitchFamily="34" charset="0"/>
                      </a:endParaRPr>
                    </a:p>
                  </a:txBody>
                  <a:tcPr marL="6929" marR="6929" marT="6929" marB="0" anchor="b"/>
                </a:tc>
                <a:tc>
                  <a:txBody>
                    <a:bodyPr/>
                    <a:lstStyle/>
                    <a:p>
                      <a:pPr algn="l" fontAlgn="b"/>
                      <a:r>
                        <a:rPr lang="en-IN" sz="1000" u="none" strike="noStrike">
                          <a:effectLst/>
                        </a:rPr>
                        <a:t>BA in english</a:t>
                      </a:r>
                      <a:endParaRPr lang="en-IN" sz="1000" b="0" i="0" u="none" strike="noStrike">
                        <a:solidFill>
                          <a:srgbClr val="000000"/>
                        </a:solidFill>
                        <a:effectLst/>
                        <a:latin typeface="Calibri" panose="020F0502020204030204" pitchFamily="34" charset="0"/>
                      </a:endParaRPr>
                    </a:p>
                  </a:txBody>
                  <a:tcPr marL="6929" marR="6929" marT="6929" marB="0" anchor="b"/>
                </a:tc>
                <a:extLst>
                  <a:ext uri="{0D108BD9-81ED-4DB2-BD59-A6C34878D82A}">
                    <a16:rowId xmlns:a16="http://schemas.microsoft.com/office/drawing/2014/main" val="2845377272"/>
                  </a:ext>
                </a:extLst>
              </a:tr>
              <a:tr h="616670">
                <a:tc>
                  <a:txBody>
                    <a:bodyPr/>
                    <a:lstStyle/>
                    <a:p>
                      <a:pPr algn="l" fontAlgn="ctr"/>
                      <a:r>
                        <a:rPr lang="en-IN" sz="1000" u="none" strike="noStrike">
                          <a:effectLst/>
                        </a:rPr>
                        <a:t>Ms. Anne Dodsworth</a:t>
                      </a:r>
                      <a:endParaRPr lang="en-IN" sz="1000" b="0" i="0" u="none" strike="noStrike">
                        <a:solidFill>
                          <a:srgbClr val="000000"/>
                        </a:solidFill>
                        <a:effectLst/>
                        <a:latin typeface="Calibri" panose="020F0502020204030204" pitchFamily="34" charset="0"/>
                      </a:endParaRPr>
                    </a:p>
                  </a:txBody>
                  <a:tcPr marL="6929" marR="6929" marT="6929" marB="0" anchor="ctr"/>
                </a:tc>
                <a:tc>
                  <a:txBody>
                    <a:bodyPr/>
                    <a:lstStyle/>
                    <a:p>
                      <a:pPr algn="l" fontAlgn="b"/>
                      <a:r>
                        <a:rPr lang="en-US" sz="1000" u="none" strike="noStrike">
                          <a:effectLst/>
                        </a:rPr>
                        <a:t> fluent in Japanese and can read and write French, Portuguese, and Spanish.</a:t>
                      </a:r>
                      <a:endParaRPr lang="en-US" sz="1000" b="0" i="0" u="none" strike="noStrike">
                        <a:solidFill>
                          <a:srgbClr val="000000"/>
                        </a:solidFill>
                        <a:effectLst/>
                        <a:latin typeface="Calibri" panose="020F0502020204030204" pitchFamily="34" charset="0"/>
                      </a:endParaRPr>
                    </a:p>
                  </a:txBody>
                  <a:tcPr marL="6929" marR="6929" marT="6929" marB="0" anchor="b"/>
                </a:tc>
                <a:tc>
                  <a:txBody>
                    <a:bodyPr/>
                    <a:lstStyle/>
                    <a:p>
                      <a:pPr algn="l" fontAlgn="b"/>
                      <a:r>
                        <a:rPr lang="en-IN" sz="1000" u="none" strike="noStrike">
                          <a:effectLst/>
                        </a:rPr>
                        <a:t>MBA,Marketing</a:t>
                      </a:r>
                      <a:endParaRPr lang="en-IN" sz="1000" b="0" i="0" u="none" strike="noStrike">
                        <a:solidFill>
                          <a:srgbClr val="000000"/>
                        </a:solidFill>
                        <a:effectLst/>
                        <a:latin typeface="Calibri" panose="020F0502020204030204" pitchFamily="34" charset="0"/>
                      </a:endParaRPr>
                    </a:p>
                  </a:txBody>
                  <a:tcPr marL="6929" marR="6929" marT="6929" marB="0" anchor="b"/>
                </a:tc>
                <a:extLst>
                  <a:ext uri="{0D108BD9-81ED-4DB2-BD59-A6C34878D82A}">
                    <a16:rowId xmlns:a16="http://schemas.microsoft.com/office/drawing/2014/main" val="1013967599"/>
                  </a:ext>
                </a:extLst>
              </a:tr>
              <a:tr h="311800">
                <a:tc>
                  <a:txBody>
                    <a:bodyPr/>
                    <a:lstStyle/>
                    <a:p>
                      <a:pPr algn="l" fontAlgn="ctr"/>
                      <a:r>
                        <a:rPr lang="en-IN" sz="1000" u="none" strike="noStrike">
                          <a:effectLst/>
                        </a:rPr>
                        <a:t>Ms. Janet Leverling</a:t>
                      </a:r>
                      <a:endParaRPr lang="en-IN" sz="1000" b="0" i="0" u="none" strike="noStrike">
                        <a:solidFill>
                          <a:srgbClr val="000000"/>
                        </a:solidFill>
                        <a:effectLst/>
                        <a:latin typeface="Calibri" panose="020F0502020204030204" pitchFamily="34" charset="0"/>
                      </a:endParaRPr>
                    </a:p>
                  </a:txBody>
                  <a:tcPr marL="6929" marR="6929" marT="6929" marB="0" anchor="ctr"/>
                </a:tc>
                <a:tc>
                  <a:txBody>
                    <a:bodyPr/>
                    <a:lstStyle/>
                    <a:p>
                      <a:pPr algn="l" fontAlgn="b"/>
                      <a:r>
                        <a:rPr lang="en-IN" sz="1000" u="none" strike="noStrike">
                          <a:effectLst/>
                        </a:rPr>
                        <a:t>Selling</a:t>
                      </a:r>
                      <a:endParaRPr lang="en-IN" sz="1000" b="0" i="0" u="none" strike="noStrike">
                        <a:solidFill>
                          <a:srgbClr val="000000"/>
                        </a:solidFill>
                        <a:effectLst/>
                        <a:latin typeface="Calibri" panose="020F0502020204030204" pitchFamily="34" charset="0"/>
                      </a:endParaRPr>
                    </a:p>
                  </a:txBody>
                  <a:tcPr marL="6929" marR="6929" marT="6929" marB="0" anchor="b"/>
                </a:tc>
                <a:tc>
                  <a:txBody>
                    <a:bodyPr/>
                    <a:lstStyle/>
                    <a:p>
                      <a:pPr algn="l" fontAlgn="b"/>
                      <a:r>
                        <a:rPr lang="en-IN" sz="1000" u="none" strike="noStrike">
                          <a:effectLst/>
                        </a:rPr>
                        <a:t>BSC degree</a:t>
                      </a:r>
                      <a:endParaRPr lang="en-IN" sz="1000" b="0" i="0" u="none" strike="noStrike">
                        <a:solidFill>
                          <a:srgbClr val="000000"/>
                        </a:solidFill>
                        <a:effectLst/>
                        <a:latin typeface="Calibri" panose="020F0502020204030204" pitchFamily="34" charset="0"/>
                      </a:endParaRPr>
                    </a:p>
                  </a:txBody>
                  <a:tcPr marL="6929" marR="6929" marT="6929" marB="0" anchor="b"/>
                </a:tc>
                <a:extLst>
                  <a:ext uri="{0D108BD9-81ED-4DB2-BD59-A6C34878D82A}">
                    <a16:rowId xmlns:a16="http://schemas.microsoft.com/office/drawing/2014/main" val="4100572827"/>
                  </a:ext>
                </a:extLst>
              </a:tr>
              <a:tr h="464235">
                <a:tc>
                  <a:txBody>
                    <a:bodyPr/>
                    <a:lstStyle/>
                    <a:p>
                      <a:pPr algn="l" fontAlgn="ctr"/>
                      <a:r>
                        <a:rPr lang="en-IN" sz="1000" u="none" strike="noStrike">
                          <a:effectLst/>
                        </a:rPr>
                        <a:t>Ms. Laura Callahan</a:t>
                      </a:r>
                      <a:endParaRPr lang="en-IN" sz="1000" b="0" i="0" u="none" strike="noStrike">
                        <a:solidFill>
                          <a:srgbClr val="000000"/>
                        </a:solidFill>
                        <a:effectLst/>
                        <a:latin typeface="Calibri" panose="020F0502020204030204" pitchFamily="34" charset="0"/>
                      </a:endParaRPr>
                    </a:p>
                  </a:txBody>
                  <a:tcPr marL="6929" marR="6929" marT="6929" marB="0" anchor="ctr"/>
                </a:tc>
                <a:tc>
                  <a:txBody>
                    <a:bodyPr/>
                    <a:lstStyle/>
                    <a:p>
                      <a:pPr algn="l" fontAlgn="b"/>
                      <a:r>
                        <a:rPr lang="en-IN" sz="1000" u="none" strike="noStrike">
                          <a:effectLst/>
                        </a:rPr>
                        <a:t> reads and writes French.</a:t>
                      </a:r>
                      <a:endParaRPr lang="en-IN" sz="1000" b="0" i="0" u="none" strike="noStrike">
                        <a:solidFill>
                          <a:srgbClr val="000000"/>
                        </a:solidFill>
                        <a:effectLst/>
                        <a:latin typeface="Calibri" panose="020F0502020204030204" pitchFamily="34" charset="0"/>
                      </a:endParaRPr>
                    </a:p>
                  </a:txBody>
                  <a:tcPr marL="6929" marR="6929" marT="6929" marB="0" anchor="b"/>
                </a:tc>
                <a:tc>
                  <a:txBody>
                    <a:bodyPr/>
                    <a:lstStyle/>
                    <a:p>
                      <a:pPr algn="l" fontAlgn="b"/>
                      <a:r>
                        <a:rPr lang="en-IN" sz="1000" u="none" strike="noStrike" dirty="0">
                          <a:effectLst/>
                        </a:rPr>
                        <a:t>BA in psychology</a:t>
                      </a:r>
                      <a:endParaRPr lang="en-IN" sz="1000" b="0" i="0" u="none" strike="noStrike" dirty="0">
                        <a:solidFill>
                          <a:srgbClr val="000000"/>
                        </a:solidFill>
                        <a:effectLst/>
                        <a:latin typeface="Calibri" panose="020F0502020204030204" pitchFamily="34" charset="0"/>
                      </a:endParaRPr>
                    </a:p>
                  </a:txBody>
                  <a:tcPr marL="6929" marR="6929" marT="6929" marB="0" anchor="b"/>
                </a:tc>
                <a:extLst>
                  <a:ext uri="{0D108BD9-81ED-4DB2-BD59-A6C34878D82A}">
                    <a16:rowId xmlns:a16="http://schemas.microsoft.com/office/drawing/2014/main" val="4205457958"/>
                  </a:ext>
                </a:extLst>
              </a:tr>
              <a:tr h="311800">
                <a:tc>
                  <a:txBody>
                    <a:bodyPr/>
                    <a:lstStyle/>
                    <a:p>
                      <a:pPr algn="l" fontAlgn="ctr"/>
                      <a:r>
                        <a:rPr lang="en-IN" sz="1000" u="none" strike="noStrike">
                          <a:effectLst/>
                        </a:rPr>
                        <a:t>Ms. Nancy Davolio</a:t>
                      </a:r>
                      <a:endParaRPr lang="en-IN" sz="1000" b="0" i="0" u="none" strike="noStrike">
                        <a:solidFill>
                          <a:srgbClr val="000000"/>
                        </a:solidFill>
                        <a:effectLst/>
                        <a:latin typeface="Calibri" panose="020F0502020204030204" pitchFamily="34" charset="0"/>
                      </a:endParaRPr>
                    </a:p>
                  </a:txBody>
                  <a:tcPr marL="6929" marR="6929" marT="6929" marB="0" anchor="ctr"/>
                </a:tc>
                <a:tc>
                  <a:txBody>
                    <a:bodyPr/>
                    <a:lstStyle/>
                    <a:p>
                      <a:pPr algn="l" fontAlgn="b"/>
                      <a:r>
                        <a:rPr lang="en-US" sz="1000" u="none" strike="noStrike">
                          <a:effectLst/>
                        </a:rPr>
                        <a:t>fluent in French and German.</a:t>
                      </a:r>
                      <a:endParaRPr lang="en-US" sz="1000" b="0" i="0" u="none" strike="noStrike">
                        <a:solidFill>
                          <a:srgbClr val="000000"/>
                        </a:solidFill>
                        <a:effectLst/>
                        <a:latin typeface="Calibri" panose="020F0502020204030204" pitchFamily="34" charset="0"/>
                      </a:endParaRPr>
                    </a:p>
                  </a:txBody>
                  <a:tcPr marL="6929" marR="6929" marT="6929" marB="0" anchor="b"/>
                </a:tc>
                <a:tc>
                  <a:txBody>
                    <a:bodyPr/>
                    <a:lstStyle/>
                    <a:p>
                      <a:pPr algn="l" fontAlgn="b"/>
                      <a:r>
                        <a:rPr lang="en-IN" sz="1000" u="none" strike="noStrike" dirty="0">
                          <a:effectLst/>
                        </a:rPr>
                        <a:t>BA in </a:t>
                      </a:r>
                      <a:r>
                        <a:rPr lang="en-IN" sz="1000" u="none" strike="noStrike" dirty="0" err="1">
                          <a:effectLst/>
                        </a:rPr>
                        <a:t>english</a:t>
                      </a:r>
                      <a:endParaRPr lang="en-IN" sz="1000" b="0" i="0" u="none" strike="noStrike" dirty="0">
                        <a:solidFill>
                          <a:srgbClr val="000000"/>
                        </a:solidFill>
                        <a:effectLst/>
                        <a:latin typeface="Calibri" panose="020F0502020204030204" pitchFamily="34" charset="0"/>
                      </a:endParaRPr>
                    </a:p>
                  </a:txBody>
                  <a:tcPr marL="6929" marR="6929" marT="6929" marB="0" anchor="b"/>
                </a:tc>
                <a:extLst>
                  <a:ext uri="{0D108BD9-81ED-4DB2-BD59-A6C34878D82A}">
                    <a16:rowId xmlns:a16="http://schemas.microsoft.com/office/drawing/2014/main" val="2570095992"/>
                  </a:ext>
                </a:extLst>
              </a:tr>
            </a:tbl>
          </a:graphicData>
        </a:graphic>
      </p:graphicFrame>
      <p:graphicFrame>
        <p:nvGraphicFramePr>
          <p:cNvPr id="9" name="Table 8">
            <a:extLst>
              <a:ext uri="{FF2B5EF4-FFF2-40B4-BE49-F238E27FC236}">
                <a16:creationId xmlns:a16="http://schemas.microsoft.com/office/drawing/2014/main" id="{29113946-89D4-C9E2-31CF-9A83B27365AA}"/>
              </a:ext>
            </a:extLst>
          </p:cNvPr>
          <p:cNvGraphicFramePr>
            <a:graphicFrameLocks noGrp="1"/>
          </p:cNvGraphicFramePr>
          <p:nvPr>
            <p:extLst>
              <p:ext uri="{D42A27DB-BD31-4B8C-83A1-F6EECF244321}">
                <p14:modId xmlns:p14="http://schemas.microsoft.com/office/powerpoint/2010/main" val="1962745614"/>
              </p:ext>
            </p:extLst>
          </p:nvPr>
        </p:nvGraphicFramePr>
        <p:xfrm>
          <a:off x="5227721" y="1968918"/>
          <a:ext cx="2667000" cy="1783080"/>
        </p:xfrm>
        <a:graphic>
          <a:graphicData uri="http://schemas.openxmlformats.org/drawingml/2006/table">
            <a:tbl>
              <a:tblPr>
                <a:tableStyleId>{5C22544A-7EE6-4342-B048-85BDC9FD1C3A}</a:tableStyleId>
              </a:tblPr>
              <a:tblGrid>
                <a:gridCol w="1247304">
                  <a:extLst>
                    <a:ext uri="{9D8B030D-6E8A-4147-A177-3AD203B41FA5}">
                      <a16:colId xmlns:a16="http://schemas.microsoft.com/office/drawing/2014/main" val="2211636278"/>
                    </a:ext>
                  </a:extLst>
                </a:gridCol>
                <a:gridCol w="1419696">
                  <a:extLst>
                    <a:ext uri="{9D8B030D-6E8A-4147-A177-3AD203B41FA5}">
                      <a16:colId xmlns:a16="http://schemas.microsoft.com/office/drawing/2014/main" val="4102337313"/>
                    </a:ext>
                  </a:extLst>
                </a:gridCol>
              </a:tblGrid>
              <a:tr h="182880">
                <a:tc>
                  <a:txBody>
                    <a:bodyPr/>
                    <a:lstStyle/>
                    <a:p>
                      <a:pPr algn="l" fontAlgn="b"/>
                      <a:r>
                        <a:rPr lang="en-IN" sz="1100" u="none" strike="noStrike">
                          <a:effectLst/>
                        </a:rPr>
                        <a:t>qualification</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Count of Name</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39714582"/>
                  </a:ext>
                </a:extLst>
              </a:tr>
              <a:tr h="182880">
                <a:tc>
                  <a:txBody>
                    <a:bodyPr/>
                    <a:lstStyle/>
                    <a:p>
                      <a:pPr algn="l" fontAlgn="b"/>
                      <a:r>
                        <a:rPr lang="en-IN" sz="1100" u="none" strike="noStrike">
                          <a:effectLst/>
                        </a:rPr>
                        <a:t>BA in english</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09230867"/>
                  </a:ext>
                </a:extLst>
              </a:tr>
              <a:tr h="182880">
                <a:tc>
                  <a:txBody>
                    <a:bodyPr/>
                    <a:lstStyle/>
                    <a:p>
                      <a:pPr algn="l" fontAlgn="b"/>
                      <a:r>
                        <a:rPr lang="en-IN" sz="1100" u="none" strike="noStrike">
                          <a:effectLst/>
                        </a:rPr>
                        <a:t>BA in psychology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36235849"/>
                  </a:ext>
                </a:extLst>
              </a:tr>
              <a:tr h="182880">
                <a:tc>
                  <a:txBody>
                    <a:bodyPr/>
                    <a:lstStyle/>
                    <a:p>
                      <a:pPr algn="l" fontAlgn="b"/>
                      <a:r>
                        <a:rPr lang="en-IN" sz="1100" u="none" strike="noStrike">
                          <a:effectLst/>
                        </a:rPr>
                        <a:t>bs degree in chemistry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25284752"/>
                  </a:ext>
                </a:extLst>
              </a:tr>
              <a:tr h="182880">
                <a:tc>
                  <a:txBody>
                    <a:bodyPr/>
                    <a:lstStyle/>
                    <a:p>
                      <a:pPr algn="l" fontAlgn="b"/>
                      <a:r>
                        <a:rPr lang="en-IN" sz="1100" u="none" strike="noStrike">
                          <a:effectLst/>
                        </a:rPr>
                        <a:t>BSC degree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86219085"/>
                  </a:ext>
                </a:extLst>
              </a:tr>
              <a:tr h="182880">
                <a:tc>
                  <a:txBody>
                    <a:bodyPr/>
                    <a:lstStyle/>
                    <a:p>
                      <a:pPr algn="l" fontAlgn="b"/>
                      <a:r>
                        <a:rPr lang="en-IN" sz="1100" u="none" strike="noStrike">
                          <a:effectLst/>
                        </a:rPr>
                        <a:t>MA in Culinary Arts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072915"/>
                  </a:ext>
                </a:extLst>
              </a:tr>
              <a:tr h="182880">
                <a:tc>
                  <a:txBody>
                    <a:bodyPr/>
                    <a:lstStyle/>
                    <a:p>
                      <a:pPr algn="l" fontAlgn="b"/>
                      <a:r>
                        <a:rPr lang="en-IN" sz="1100" u="none" strike="noStrike">
                          <a:effectLst/>
                        </a:rPr>
                        <a:t>MBA,Marketing</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64649420"/>
                  </a:ext>
                </a:extLst>
              </a:tr>
              <a:tr h="182880">
                <a:tc>
                  <a:txBody>
                    <a:bodyPr/>
                    <a:lstStyle/>
                    <a:p>
                      <a:pPr algn="l" fontAlgn="b"/>
                      <a:r>
                        <a:rPr lang="en-US" sz="1100" u="none" strike="noStrike">
                          <a:effectLst/>
                        </a:rPr>
                        <a:t>Ph.D. in int. marketing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26331671"/>
                  </a:ext>
                </a:extLst>
              </a:tr>
            </a:tbl>
          </a:graphicData>
        </a:graphic>
      </p:graphicFrame>
    </p:spTree>
    <p:extLst>
      <p:ext uri="{BB962C8B-B14F-4D97-AF65-F5344CB8AC3E}">
        <p14:creationId xmlns:p14="http://schemas.microsoft.com/office/powerpoint/2010/main" val="3051941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23D3F4-46C4-1CDB-D50C-2A6A91C7E29E}"/>
              </a:ext>
            </a:extLst>
          </p:cNvPr>
          <p:cNvSpPr txBox="1"/>
          <p:nvPr/>
        </p:nvSpPr>
        <p:spPr>
          <a:xfrm>
            <a:off x="192506" y="161134"/>
            <a:ext cx="6096000" cy="1200329"/>
          </a:xfrm>
          <a:prstGeom prst="rect">
            <a:avLst/>
          </a:prstGeom>
          <a:noFill/>
        </p:spPr>
        <p:txBody>
          <a:bodyPr wrap="square">
            <a:spAutoFit/>
          </a:bodyPr>
          <a:lstStyle/>
          <a:p>
            <a:r>
              <a:rPr lang="en-US" sz="1800" b="0" i="0" u="none" strike="noStrike" dirty="0">
                <a:solidFill>
                  <a:srgbClr val="24292E"/>
                </a:solidFill>
                <a:effectLst/>
                <a:latin typeface="Arial" panose="020B0604020202020204" pitchFamily="34" charset="0"/>
              </a:rPr>
              <a:t>15. Can we identify any trends or patterns in supplier costs or pricing structures through visualizations? How can this information be used for procurement optimization?</a:t>
            </a:r>
            <a:r>
              <a:rPr lang="en-US" dirty="0"/>
              <a:t> </a:t>
            </a:r>
            <a:endParaRPr lang="en-IN" dirty="0"/>
          </a:p>
        </p:txBody>
      </p:sp>
      <p:graphicFrame>
        <p:nvGraphicFramePr>
          <p:cNvPr id="4" name="Chart 3">
            <a:extLst>
              <a:ext uri="{FF2B5EF4-FFF2-40B4-BE49-F238E27FC236}">
                <a16:creationId xmlns:a16="http://schemas.microsoft.com/office/drawing/2014/main" id="{E040E81A-4E38-9495-52E5-692AF3091BAB}"/>
              </a:ext>
            </a:extLst>
          </p:cNvPr>
          <p:cNvGraphicFramePr>
            <a:graphicFrameLocks/>
          </p:cNvGraphicFramePr>
          <p:nvPr>
            <p:extLst>
              <p:ext uri="{D42A27DB-BD31-4B8C-83A1-F6EECF244321}">
                <p14:modId xmlns:p14="http://schemas.microsoft.com/office/powerpoint/2010/main" val="3584656037"/>
              </p:ext>
            </p:extLst>
          </p:nvPr>
        </p:nvGraphicFramePr>
        <p:xfrm>
          <a:off x="743351" y="858253"/>
          <a:ext cx="6758940" cy="5302618"/>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a:extLst>
              <a:ext uri="{FF2B5EF4-FFF2-40B4-BE49-F238E27FC236}">
                <a16:creationId xmlns:a16="http://schemas.microsoft.com/office/drawing/2014/main" id="{C5C606BB-49C9-74F9-C255-A1E22467A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8506" y="216421"/>
            <a:ext cx="4961050" cy="1089754"/>
          </a:xfrm>
          <a:prstGeom prst="rect">
            <a:avLst/>
          </a:prstGeom>
        </p:spPr>
      </p:pic>
      <p:sp>
        <p:nvSpPr>
          <p:cNvPr id="2" name="TextBox 1">
            <a:extLst>
              <a:ext uri="{FF2B5EF4-FFF2-40B4-BE49-F238E27FC236}">
                <a16:creationId xmlns:a16="http://schemas.microsoft.com/office/drawing/2014/main" id="{D579EEE6-301A-E131-DE5F-0BAB69F97207}"/>
              </a:ext>
            </a:extLst>
          </p:cNvPr>
          <p:cNvSpPr txBox="1"/>
          <p:nvPr/>
        </p:nvSpPr>
        <p:spPr>
          <a:xfrm>
            <a:off x="7502291" y="1884947"/>
            <a:ext cx="4064067" cy="1477328"/>
          </a:xfrm>
          <a:prstGeom prst="rect">
            <a:avLst/>
          </a:prstGeom>
          <a:noFill/>
        </p:spPr>
        <p:txBody>
          <a:bodyPr wrap="square" rtlCol="0">
            <a:spAutoFit/>
          </a:bodyPr>
          <a:lstStyle/>
          <a:p>
            <a:r>
              <a:rPr lang="en-US" dirty="0">
                <a:latin typeface="Söhne"/>
              </a:rPr>
              <a:t>Here, Aux Joyeux </a:t>
            </a:r>
            <a:r>
              <a:rPr lang="en-US" dirty="0" err="1">
                <a:latin typeface="Söhne"/>
              </a:rPr>
              <a:t>ecclesiastiques</a:t>
            </a:r>
            <a:r>
              <a:rPr lang="en-US" dirty="0">
                <a:latin typeface="Söhne"/>
              </a:rPr>
              <a:t> (company name)  supplier has the maximum price and </a:t>
            </a:r>
            <a:r>
              <a:rPr lang="en-US" dirty="0" err="1">
                <a:latin typeface="Söhne"/>
              </a:rPr>
              <a:t>Refrescos</a:t>
            </a:r>
            <a:r>
              <a:rPr lang="en-US" dirty="0">
                <a:latin typeface="Söhne"/>
              </a:rPr>
              <a:t> </a:t>
            </a:r>
            <a:r>
              <a:rPr lang="en-US" dirty="0" err="1">
                <a:latin typeface="Söhne"/>
              </a:rPr>
              <a:t>americans</a:t>
            </a:r>
            <a:r>
              <a:rPr lang="en-US" dirty="0">
                <a:latin typeface="Söhne"/>
              </a:rPr>
              <a:t> LTDA has lowest price</a:t>
            </a:r>
            <a:endParaRPr lang="en-IN" dirty="0"/>
          </a:p>
          <a:p>
            <a:endParaRPr lang="en-IN" dirty="0"/>
          </a:p>
        </p:txBody>
      </p:sp>
    </p:spTree>
    <p:extLst>
      <p:ext uri="{BB962C8B-B14F-4D97-AF65-F5344CB8AC3E}">
        <p14:creationId xmlns:p14="http://schemas.microsoft.com/office/powerpoint/2010/main" val="4046356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8DCF53-1051-6220-46A9-56BBB01A2731}"/>
              </a:ext>
            </a:extLst>
          </p:cNvPr>
          <p:cNvSpPr txBox="1"/>
          <p:nvPr/>
        </p:nvSpPr>
        <p:spPr>
          <a:xfrm>
            <a:off x="352926" y="184484"/>
            <a:ext cx="11333748" cy="6186309"/>
          </a:xfrm>
          <a:prstGeom prst="rect">
            <a:avLst/>
          </a:prstGeom>
          <a:noFill/>
        </p:spPr>
        <p:txBody>
          <a:bodyPr wrap="square" rtlCol="0">
            <a:spAutoFit/>
          </a:bodyPr>
          <a:lstStyle/>
          <a:p>
            <a:pPr algn="l"/>
            <a:r>
              <a:rPr lang="en-US" b="0" i="0" dirty="0">
                <a:effectLst/>
                <a:latin typeface="Söhne"/>
              </a:rPr>
              <a:t>Sales analysis for import-export companies can reveal several valuable insights and strategies to optimize their operations and increase profitability. Some strategies that can be identified through sales analysis for such companies include:</a:t>
            </a:r>
          </a:p>
          <a:p>
            <a:pPr algn="l">
              <a:buFont typeface="+mj-lt"/>
              <a:buAutoNum type="arabicPeriod"/>
            </a:pPr>
            <a:r>
              <a:rPr lang="en-US" b="1" i="0" dirty="0">
                <a:effectLst/>
                <a:latin typeface="Söhne"/>
              </a:rPr>
              <a:t>Market Segmentation:</a:t>
            </a:r>
            <a:r>
              <a:rPr lang="en-US" b="0" i="0" dirty="0">
                <a:effectLst/>
                <a:latin typeface="Söhne"/>
              </a:rPr>
              <a:t> Identifying the most profitable markets or customer segments to focus resources and marketing efforts on.</a:t>
            </a:r>
          </a:p>
          <a:p>
            <a:pPr algn="l">
              <a:buFont typeface="+mj-lt"/>
              <a:buAutoNum type="arabicPeriod"/>
            </a:pPr>
            <a:r>
              <a:rPr lang="en-US" b="1" i="0" dirty="0">
                <a:effectLst/>
                <a:latin typeface="Söhne"/>
              </a:rPr>
              <a:t>Product Performance:</a:t>
            </a:r>
            <a:r>
              <a:rPr lang="en-US" b="0" i="0" dirty="0">
                <a:effectLst/>
                <a:latin typeface="Söhne"/>
              </a:rPr>
              <a:t> Analyzing which products generate the most revenue and profit, helping in inventory management and product selection.</a:t>
            </a:r>
          </a:p>
          <a:p>
            <a:pPr algn="l">
              <a:buFont typeface="+mj-lt"/>
              <a:buAutoNum type="arabicPeriod"/>
            </a:pPr>
            <a:r>
              <a:rPr lang="en-US" b="1" i="0" dirty="0">
                <a:effectLst/>
                <a:latin typeface="Söhne"/>
              </a:rPr>
              <a:t>Pricing Optimization:</a:t>
            </a:r>
            <a:r>
              <a:rPr lang="en-US" b="0" i="0" dirty="0">
                <a:effectLst/>
                <a:latin typeface="Söhne"/>
              </a:rPr>
              <a:t> Determining optimal pricing strategies for different markets, considering currency exchange rates and local pricing dynamics.</a:t>
            </a:r>
          </a:p>
          <a:p>
            <a:pPr algn="l">
              <a:buFont typeface="+mj-lt"/>
              <a:buAutoNum type="arabicPeriod"/>
            </a:pPr>
            <a:r>
              <a:rPr lang="en-US" b="1" i="0" dirty="0">
                <a:effectLst/>
                <a:latin typeface="Söhne"/>
              </a:rPr>
              <a:t>Supplier Evaluation:</a:t>
            </a:r>
            <a:r>
              <a:rPr lang="en-US" b="0" i="0" dirty="0">
                <a:effectLst/>
                <a:latin typeface="Söhne"/>
              </a:rPr>
              <a:t> Evaluating the performance and reliability of suppliers to ensure a consistent supply chain.</a:t>
            </a:r>
          </a:p>
          <a:p>
            <a:pPr algn="l">
              <a:buFont typeface="+mj-lt"/>
              <a:buAutoNum type="arabicPeriod"/>
            </a:pPr>
            <a:r>
              <a:rPr lang="en-US" b="1" i="0" dirty="0">
                <a:effectLst/>
                <a:latin typeface="Söhne"/>
              </a:rPr>
              <a:t>Seasonal Trends:</a:t>
            </a:r>
            <a:r>
              <a:rPr lang="en-US" b="0" i="0" dirty="0">
                <a:effectLst/>
                <a:latin typeface="Söhne"/>
              </a:rPr>
              <a:t> Recognizing seasonal fluctuations in demand to plan inventory and marketing campaigns accordingly.</a:t>
            </a:r>
          </a:p>
          <a:p>
            <a:pPr algn="l">
              <a:buFont typeface="+mj-lt"/>
              <a:buAutoNum type="arabicPeriod"/>
            </a:pPr>
            <a:r>
              <a:rPr lang="en-US" b="1" i="0" dirty="0">
                <a:effectLst/>
                <a:latin typeface="Söhne"/>
              </a:rPr>
              <a:t>Cost Analysis:</a:t>
            </a:r>
            <a:r>
              <a:rPr lang="en-US" b="0" i="0" dirty="0">
                <a:effectLst/>
                <a:latin typeface="Söhne"/>
              </a:rPr>
              <a:t> Understanding the cost structure, including transportation, customs, and other associated expenses, to minimize costs and maximize margins.</a:t>
            </a:r>
          </a:p>
          <a:p>
            <a:pPr algn="l">
              <a:buFont typeface="+mj-lt"/>
              <a:buAutoNum type="arabicPeriod"/>
            </a:pPr>
            <a:r>
              <a:rPr lang="en-US" b="1" i="0" dirty="0">
                <a:effectLst/>
                <a:latin typeface="Söhne"/>
              </a:rPr>
              <a:t>Supply Chain Efficiency:</a:t>
            </a:r>
            <a:r>
              <a:rPr lang="en-US" b="0" i="0" dirty="0">
                <a:effectLst/>
                <a:latin typeface="Söhne"/>
              </a:rPr>
              <a:t> Analyzing lead times, logistics, and distribution to streamline the supply chain and reduce order fulfillment times.</a:t>
            </a:r>
          </a:p>
          <a:p>
            <a:pPr algn="l">
              <a:buFont typeface="+mj-lt"/>
              <a:buAutoNum type="arabicPeriod"/>
            </a:pPr>
            <a:r>
              <a:rPr lang="en-US" b="1" i="0" dirty="0">
                <a:effectLst/>
                <a:latin typeface="Söhne"/>
              </a:rPr>
              <a:t>Sales Team Performance:</a:t>
            </a:r>
            <a:r>
              <a:rPr lang="en-US" b="0" i="0" dirty="0">
                <a:effectLst/>
                <a:latin typeface="Söhne"/>
              </a:rPr>
              <a:t> Assessing the effectiveness of sales teams in different markets and providing training or support where needed.</a:t>
            </a:r>
          </a:p>
          <a:p>
            <a:pPr algn="l">
              <a:buFont typeface="+mj-lt"/>
              <a:buAutoNum type="arabicPeriod"/>
            </a:pPr>
            <a:r>
              <a:rPr lang="en-US" b="1" i="0" dirty="0">
                <a:effectLst/>
                <a:latin typeface="Söhne"/>
              </a:rPr>
              <a:t>Customer Retention:</a:t>
            </a:r>
            <a:r>
              <a:rPr lang="en-US" b="0" i="0" dirty="0">
                <a:effectLst/>
                <a:latin typeface="Söhne"/>
              </a:rPr>
              <a:t> Identifying strategies to retain and build long-term relationships with customers and partners.</a:t>
            </a:r>
          </a:p>
          <a:p>
            <a:pPr algn="l">
              <a:buFont typeface="+mj-lt"/>
              <a:buAutoNum type="arabicPeriod"/>
            </a:pPr>
            <a:r>
              <a:rPr lang="en-US" b="1" i="0" dirty="0">
                <a:effectLst/>
                <a:latin typeface="Söhne"/>
              </a:rPr>
              <a:t>Diversification:</a:t>
            </a:r>
            <a:r>
              <a:rPr lang="en-US" b="0" i="0" dirty="0">
                <a:effectLst/>
                <a:latin typeface="Söhne"/>
              </a:rPr>
              <a:t> Exploring new markets or products to reduce risk and expand revenue streams.</a:t>
            </a:r>
          </a:p>
          <a:p>
            <a:pPr algn="l">
              <a:buFont typeface="+mj-lt"/>
              <a:buAutoNum type="arabicPeriod"/>
            </a:pPr>
            <a:r>
              <a:rPr lang="en-US" b="1" i="0" dirty="0">
                <a:effectLst/>
                <a:latin typeface="Söhne"/>
              </a:rPr>
              <a:t>Optimizing Freight and Logistics:</a:t>
            </a:r>
            <a:r>
              <a:rPr lang="en-US" b="0" i="0" dirty="0">
                <a:effectLst/>
                <a:latin typeface="Söhne"/>
              </a:rPr>
              <a:t> Analyzing shipping routes, carriers, and transportation costs to minimize expenses and improve delivery times.</a:t>
            </a:r>
          </a:p>
        </p:txBody>
      </p:sp>
    </p:spTree>
    <p:extLst>
      <p:ext uri="{BB962C8B-B14F-4D97-AF65-F5344CB8AC3E}">
        <p14:creationId xmlns:p14="http://schemas.microsoft.com/office/powerpoint/2010/main" val="2629662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CC0810-F657-D1FA-3A84-590A87A0EA5D}"/>
              </a:ext>
            </a:extLst>
          </p:cNvPr>
          <p:cNvSpPr txBox="1"/>
          <p:nvPr/>
        </p:nvSpPr>
        <p:spPr>
          <a:xfrm>
            <a:off x="1411705" y="224589"/>
            <a:ext cx="8855242" cy="646331"/>
          </a:xfrm>
          <a:prstGeom prst="rect">
            <a:avLst/>
          </a:prstGeom>
          <a:noFill/>
        </p:spPr>
        <p:txBody>
          <a:bodyPr wrap="square" rtlCol="0">
            <a:spAutoFit/>
          </a:bodyPr>
          <a:lstStyle/>
          <a:p>
            <a:r>
              <a:rPr lang="en-IN" dirty="0"/>
              <a:t>We don’t have direct data available to correlate market presence and </a:t>
            </a:r>
            <a:r>
              <a:rPr lang="en-IN" dirty="0" err="1"/>
              <a:t>succces</a:t>
            </a:r>
            <a:endParaRPr lang="en-IN" dirty="0"/>
          </a:p>
          <a:p>
            <a:endParaRPr lang="en-IN" dirty="0"/>
          </a:p>
        </p:txBody>
      </p:sp>
      <p:sp>
        <p:nvSpPr>
          <p:cNvPr id="4" name="TextBox 3">
            <a:extLst>
              <a:ext uri="{FF2B5EF4-FFF2-40B4-BE49-F238E27FC236}">
                <a16:creationId xmlns:a16="http://schemas.microsoft.com/office/drawing/2014/main" id="{CA2F11DB-1A40-8B9A-B880-5DA5452B050D}"/>
              </a:ext>
            </a:extLst>
          </p:cNvPr>
          <p:cNvSpPr txBox="1"/>
          <p:nvPr/>
        </p:nvSpPr>
        <p:spPr>
          <a:xfrm>
            <a:off x="1355558" y="1010653"/>
            <a:ext cx="8799095" cy="4247317"/>
          </a:xfrm>
          <a:prstGeom prst="rect">
            <a:avLst/>
          </a:prstGeom>
          <a:noFill/>
        </p:spPr>
        <p:txBody>
          <a:bodyPr wrap="square" rtlCol="0">
            <a:spAutoFit/>
          </a:bodyPr>
          <a:lstStyle/>
          <a:p>
            <a:r>
              <a:rPr lang="en-US" b="0" i="0" dirty="0">
                <a:solidFill>
                  <a:srgbClr val="24292E"/>
                </a:solidFill>
                <a:effectLst/>
                <a:latin typeface="Plus Jakarta Sans"/>
              </a:rPr>
              <a:t>1.What is the distribution of supplier ratings or performance metrics? Can we create a bar chart or radar chart to visualize it?</a:t>
            </a:r>
          </a:p>
          <a:p>
            <a:pPr algn="l"/>
            <a:r>
              <a:rPr lang="en-US" b="0" i="0" dirty="0">
                <a:solidFill>
                  <a:srgbClr val="24292E"/>
                </a:solidFill>
                <a:effectLst/>
                <a:latin typeface="Plus Jakarta Sans"/>
              </a:rPr>
              <a:t>2.What is the distribution of product ratings or reviews? Can we create a histogram or stacked bar chart to visualize it?</a:t>
            </a:r>
          </a:p>
          <a:p>
            <a:r>
              <a:rPr lang="en-US" b="0" i="0" dirty="0">
                <a:solidFill>
                  <a:srgbClr val="24292E"/>
                </a:solidFill>
                <a:effectLst/>
                <a:latin typeface="Plus Jakarta Sans"/>
              </a:rPr>
              <a:t>3.Can we visualize the distribution of customer demographics such as age, gender, or income using histograms or pie charts?</a:t>
            </a:r>
          </a:p>
          <a:p>
            <a:r>
              <a:rPr lang="en-US" b="0" i="0" dirty="0">
                <a:solidFill>
                  <a:srgbClr val="24292E"/>
                </a:solidFill>
                <a:effectLst/>
                <a:latin typeface="Plus Jakarta Sans"/>
              </a:rPr>
              <a:t>4.Are there any correlations between employee satisfaction levels and key performance indicators? Can we explore this visually through scatter plots or line charts?</a:t>
            </a:r>
          </a:p>
          <a:p>
            <a:r>
              <a:rPr lang="en-US" dirty="0"/>
              <a:t>5.Are there any correlations between product attributes (e.g., size, color, features) and sales performance? Can we explore this visually using scatter plots or heatmaps? </a:t>
            </a:r>
          </a:p>
          <a:p>
            <a:r>
              <a:rPr lang="en-US" dirty="0"/>
              <a:t> 6.Can we identify any outliers or anomalies in product performance or sales using visualizations? How can this information be used for product optimization?</a:t>
            </a:r>
          </a:p>
          <a:p>
            <a:r>
              <a:rPr lang="en-US" dirty="0"/>
              <a:t> 7.Are there any correlations between supplier attributes (e.g., location, size, industry) and performance metrics (e.g., on-time delivery, product quality)? Can we explore this visually through scatter plots or heatmaps?</a:t>
            </a:r>
            <a:endParaRPr lang="en-IN" dirty="0"/>
          </a:p>
        </p:txBody>
      </p:sp>
    </p:spTree>
    <p:extLst>
      <p:ext uri="{BB962C8B-B14F-4D97-AF65-F5344CB8AC3E}">
        <p14:creationId xmlns:p14="http://schemas.microsoft.com/office/powerpoint/2010/main" val="37107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6993BC-9190-50F0-F309-3F5B22C42F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704" y="2526639"/>
            <a:ext cx="786064" cy="442161"/>
          </a:xfrm>
          <a:prstGeom prst="rect">
            <a:avLst/>
          </a:prstGeom>
        </p:spPr>
      </p:pic>
      <p:pic>
        <p:nvPicPr>
          <p:cNvPr id="7" name="Picture 6">
            <a:extLst>
              <a:ext uri="{FF2B5EF4-FFF2-40B4-BE49-F238E27FC236}">
                <a16:creationId xmlns:a16="http://schemas.microsoft.com/office/drawing/2014/main" id="{3CEFB3CD-4CD4-66CD-7EEE-558A822355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2743" y="1171502"/>
            <a:ext cx="608984" cy="608984"/>
          </a:xfrm>
          <a:prstGeom prst="rect">
            <a:avLst/>
          </a:prstGeom>
        </p:spPr>
      </p:pic>
      <p:pic>
        <p:nvPicPr>
          <p:cNvPr id="11" name="Picture 10">
            <a:extLst>
              <a:ext uri="{FF2B5EF4-FFF2-40B4-BE49-F238E27FC236}">
                <a16:creationId xmlns:a16="http://schemas.microsoft.com/office/drawing/2014/main" id="{EF6533A8-1588-8DD2-4297-702F65B621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662" y="3848203"/>
            <a:ext cx="882317" cy="501247"/>
          </a:xfrm>
          <a:prstGeom prst="rect">
            <a:avLst/>
          </a:prstGeom>
        </p:spPr>
      </p:pic>
      <p:sp>
        <p:nvSpPr>
          <p:cNvPr id="12" name="TextBox 11">
            <a:extLst>
              <a:ext uri="{FF2B5EF4-FFF2-40B4-BE49-F238E27FC236}">
                <a16:creationId xmlns:a16="http://schemas.microsoft.com/office/drawing/2014/main" id="{580BB0A2-66AE-8129-8C07-166D00026380}"/>
              </a:ext>
            </a:extLst>
          </p:cNvPr>
          <p:cNvSpPr txBox="1"/>
          <p:nvPr/>
        </p:nvSpPr>
        <p:spPr>
          <a:xfrm>
            <a:off x="2759242" y="1780486"/>
            <a:ext cx="6878052" cy="1754326"/>
          </a:xfrm>
          <a:prstGeom prst="rect">
            <a:avLst/>
          </a:prstGeom>
          <a:noFill/>
        </p:spPr>
        <p:txBody>
          <a:bodyPr wrap="square" rtlCol="0">
            <a:spAutoFit/>
          </a:bodyPr>
          <a:lstStyle/>
          <a:p>
            <a:r>
              <a:rPr lang="en-US" b="0" i="0" dirty="0">
                <a:effectLst/>
                <a:latin typeface="Söhne"/>
              </a:rPr>
              <a:t>The goal of sales objective analysis is to ensure that sales efforts are focused on achieving strategic goals and to continually refine and improve sales strategies for better performance. The goal of sales analysis is to evaluate sales data and processes to gain insights, improve strategies, and ensure alignment with business objectives, ultimately enhancing sales performance and profitability.</a:t>
            </a:r>
            <a:endParaRPr lang="en-IN" dirty="0"/>
          </a:p>
        </p:txBody>
      </p:sp>
      <p:sp>
        <p:nvSpPr>
          <p:cNvPr id="13" name="TextBox 12">
            <a:extLst>
              <a:ext uri="{FF2B5EF4-FFF2-40B4-BE49-F238E27FC236}">
                <a16:creationId xmlns:a16="http://schemas.microsoft.com/office/drawing/2014/main" id="{B17E74A8-ED4B-C4E3-966C-A7E3D40D194A}"/>
              </a:ext>
            </a:extLst>
          </p:cNvPr>
          <p:cNvSpPr txBox="1"/>
          <p:nvPr/>
        </p:nvSpPr>
        <p:spPr>
          <a:xfrm>
            <a:off x="2815389" y="709837"/>
            <a:ext cx="6954253" cy="923330"/>
          </a:xfrm>
          <a:prstGeom prst="rect">
            <a:avLst/>
          </a:prstGeom>
          <a:noFill/>
        </p:spPr>
        <p:txBody>
          <a:bodyPr wrap="square" rtlCol="0">
            <a:spAutoFit/>
          </a:bodyPr>
          <a:lstStyle/>
          <a:p>
            <a:r>
              <a:rPr lang="en-US" b="0" i="0" dirty="0">
                <a:effectLst/>
                <a:latin typeface="Söhne"/>
              </a:rPr>
              <a:t>Sales objective analysis involves the assessment and evaluation of sales-related goals and targets to determine their effectiveness and alignment with the overall business strategy. In short:</a:t>
            </a:r>
            <a:endParaRPr lang="en-IN" dirty="0"/>
          </a:p>
        </p:txBody>
      </p:sp>
      <p:sp>
        <p:nvSpPr>
          <p:cNvPr id="14" name="TextBox 13">
            <a:extLst>
              <a:ext uri="{FF2B5EF4-FFF2-40B4-BE49-F238E27FC236}">
                <a16:creationId xmlns:a16="http://schemas.microsoft.com/office/drawing/2014/main" id="{E58FAEEF-1694-26E5-214B-82F01F3A33D3}"/>
              </a:ext>
            </a:extLst>
          </p:cNvPr>
          <p:cNvSpPr txBox="1"/>
          <p:nvPr/>
        </p:nvSpPr>
        <p:spPr>
          <a:xfrm>
            <a:off x="2683041" y="3721768"/>
            <a:ext cx="6954253" cy="2031325"/>
          </a:xfrm>
          <a:prstGeom prst="rect">
            <a:avLst/>
          </a:prstGeom>
          <a:noFill/>
        </p:spPr>
        <p:txBody>
          <a:bodyPr wrap="square" rtlCol="0">
            <a:spAutoFit/>
          </a:bodyPr>
          <a:lstStyle/>
          <a:p>
            <a:r>
              <a:rPr lang="en-US" b="0" i="0" dirty="0">
                <a:effectLst/>
                <a:latin typeface="Söhne"/>
              </a:rPr>
              <a:t>The scope of sales analysis includes evaluating and gaining insights from sales-related data and processes, covering areas like performance metrics, sales channels, product analysis, customer segmentation, competitor analysis, team performance, inventory management, forecasting, marketing ROI, and more. It helps organizations make data-driven decisions, optimize sales strategies, and improve overall business performance.</a:t>
            </a:r>
            <a:endParaRPr lang="en-IN" dirty="0"/>
          </a:p>
        </p:txBody>
      </p:sp>
    </p:spTree>
    <p:extLst>
      <p:ext uri="{BB962C8B-B14F-4D97-AF65-F5344CB8AC3E}">
        <p14:creationId xmlns:p14="http://schemas.microsoft.com/office/powerpoint/2010/main" val="1864289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82271F-CE5C-3CF4-363E-8BECF91B7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564" y="4192029"/>
            <a:ext cx="711962" cy="475038"/>
          </a:xfrm>
          <a:prstGeom prst="rect">
            <a:avLst/>
          </a:prstGeom>
        </p:spPr>
      </p:pic>
      <p:pic>
        <p:nvPicPr>
          <p:cNvPr id="7" name="Picture 6">
            <a:extLst>
              <a:ext uri="{FF2B5EF4-FFF2-40B4-BE49-F238E27FC236}">
                <a16:creationId xmlns:a16="http://schemas.microsoft.com/office/drawing/2014/main" id="{0641B853-6354-333D-C846-55177320F7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155" y="2726589"/>
            <a:ext cx="962895" cy="534231"/>
          </a:xfrm>
          <a:prstGeom prst="rect">
            <a:avLst/>
          </a:prstGeom>
        </p:spPr>
      </p:pic>
      <p:pic>
        <p:nvPicPr>
          <p:cNvPr id="11" name="Picture 10">
            <a:extLst>
              <a:ext uri="{FF2B5EF4-FFF2-40B4-BE49-F238E27FC236}">
                <a16:creationId xmlns:a16="http://schemas.microsoft.com/office/drawing/2014/main" id="{2A24AEBD-C2B6-AFAC-9D7A-894212E268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1974" y="1388137"/>
            <a:ext cx="562551" cy="601497"/>
          </a:xfrm>
          <a:prstGeom prst="rect">
            <a:avLst/>
          </a:prstGeom>
        </p:spPr>
      </p:pic>
      <p:sp>
        <p:nvSpPr>
          <p:cNvPr id="12" name="TextBox 11">
            <a:extLst>
              <a:ext uri="{FF2B5EF4-FFF2-40B4-BE49-F238E27FC236}">
                <a16:creationId xmlns:a16="http://schemas.microsoft.com/office/drawing/2014/main" id="{2913ABF3-166D-2C1B-B5ED-1E3EE148DCE7}"/>
              </a:ext>
            </a:extLst>
          </p:cNvPr>
          <p:cNvSpPr txBox="1"/>
          <p:nvPr/>
        </p:nvSpPr>
        <p:spPr>
          <a:xfrm>
            <a:off x="2509511" y="1227221"/>
            <a:ext cx="6898105" cy="923330"/>
          </a:xfrm>
          <a:prstGeom prst="rect">
            <a:avLst/>
          </a:prstGeom>
          <a:noFill/>
        </p:spPr>
        <p:txBody>
          <a:bodyPr wrap="square" rtlCol="0">
            <a:spAutoFit/>
          </a:bodyPr>
          <a:lstStyle/>
          <a:p>
            <a:r>
              <a:rPr lang="en-US" b="0" i="0" dirty="0">
                <a:effectLst/>
                <a:latin typeface="Söhne"/>
              </a:rPr>
              <a:t>Sales analysis provides valuable insights into sales performance, customer behavior, and market trends, helping businesses make informed decisions to increase revenue and efficiency.</a:t>
            </a:r>
            <a:endParaRPr lang="en-IN" dirty="0"/>
          </a:p>
        </p:txBody>
      </p:sp>
      <p:sp>
        <p:nvSpPr>
          <p:cNvPr id="13" name="TextBox 12">
            <a:extLst>
              <a:ext uri="{FF2B5EF4-FFF2-40B4-BE49-F238E27FC236}">
                <a16:creationId xmlns:a16="http://schemas.microsoft.com/office/drawing/2014/main" id="{96A6A1DF-A1D5-1DEE-03F4-1517E13F3E44}"/>
              </a:ext>
            </a:extLst>
          </p:cNvPr>
          <p:cNvSpPr txBox="1"/>
          <p:nvPr/>
        </p:nvSpPr>
        <p:spPr>
          <a:xfrm>
            <a:off x="2470484" y="3986463"/>
            <a:ext cx="6898105" cy="1200329"/>
          </a:xfrm>
          <a:prstGeom prst="rect">
            <a:avLst/>
          </a:prstGeom>
          <a:noFill/>
        </p:spPr>
        <p:txBody>
          <a:bodyPr wrap="square" rtlCol="0">
            <a:spAutoFit/>
          </a:bodyPr>
          <a:lstStyle/>
          <a:p>
            <a:r>
              <a:rPr lang="en-US" b="0" i="0" dirty="0">
                <a:effectLst/>
                <a:latin typeface="Söhne"/>
              </a:rPr>
              <a:t>A sales analysis dashboard is a visual display of key sales data, performance metrics, and trends, providing a concise, real-time overview of the sales department's performance and helping in making data-driven decisions.</a:t>
            </a:r>
            <a:endParaRPr lang="en-IN" dirty="0"/>
          </a:p>
        </p:txBody>
      </p:sp>
      <p:sp>
        <p:nvSpPr>
          <p:cNvPr id="14" name="TextBox 13">
            <a:extLst>
              <a:ext uri="{FF2B5EF4-FFF2-40B4-BE49-F238E27FC236}">
                <a16:creationId xmlns:a16="http://schemas.microsoft.com/office/drawing/2014/main" id="{7A7CC336-3ACA-1DC6-509C-BEA1AF7AE78D}"/>
              </a:ext>
            </a:extLst>
          </p:cNvPr>
          <p:cNvSpPr txBox="1"/>
          <p:nvPr/>
        </p:nvSpPr>
        <p:spPr>
          <a:xfrm>
            <a:off x="2470484" y="2606842"/>
            <a:ext cx="7234990" cy="923330"/>
          </a:xfrm>
          <a:prstGeom prst="rect">
            <a:avLst/>
          </a:prstGeom>
          <a:noFill/>
        </p:spPr>
        <p:txBody>
          <a:bodyPr wrap="square" rtlCol="0">
            <a:spAutoFit/>
          </a:bodyPr>
          <a:lstStyle/>
          <a:p>
            <a:r>
              <a:rPr lang="en-US" b="0" i="0" dirty="0">
                <a:effectLst/>
                <a:latin typeface="Söhne"/>
              </a:rPr>
              <a:t>A sales analysis report summarizes sales performance and trends, while recommendations provide actionable insights to improve sales strategies and achieve better results.</a:t>
            </a:r>
            <a:endParaRPr lang="en-IN" dirty="0"/>
          </a:p>
        </p:txBody>
      </p:sp>
    </p:spTree>
    <p:extLst>
      <p:ext uri="{BB962C8B-B14F-4D97-AF65-F5344CB8AC3E}">
        <p14:creationId xmlns:p14="http://schemas.microsoft.com/office/powerpoint/2010/main" val="1565956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4E959D-CD94-DE19-8069-F05EC9CEC8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8852"/>
            <a:ext cx="12192000" cy="6480296"/>
          </a:xfrm>
          <a:prstGeom prst="rect">
            <a:avLst/>
          </a:prstGeom>
        </p:spPr>
      </p:pic>
    </p:spTree>
    <p:extLst>
      <p:ext uri="{BB962C8B-B14F-4D97-AF65-F5344CB8AC3E}">
        <p14:creationId xmlns:p14="http://schemas.microsoft.com/office/powerpoint/2010/main" val="857912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D3FBB1-38C6-886A-907D-69DC6B6E0775}"/>
              </a:ext>
            </a:extLst>
          </p:cNvPr>
          <p:cNvSpPr txBox="1"/>
          <p:nvPr/>
        </p:nvSpPr>
        <p:spPr>
          <a:xfrm>
            <a:off x="3894330" y="1660141"/>
            <a:ext cx="7460312" cy="2308324"/>
          </a:xfrm>
          <a:prstGeom prst="rect">
            <a:avLst/>
          </a:prstGeom>
          <a:noFill/>
        </p:spPr>
        <p:txBody>
          <a:bodyPr wrap="none" rtlCol="0">
            <a:spAutoFit/>
          </a:bodyPr>
          <a:lstStyle/>
          <a:p>
            <a:r>
              <a:rPr lang="en-IN" sz="7200" dirty="0"/>
              <a:t>Power BI- </a:t>
            </a:r>
          </a:p>
          <a:p>
            <a:r>
              <a:rPr lang="en-IN" sz="7200" dirty="0"/>
              <a:t>Problem Statement</a:t>
            </a:r>
          </a:p>
        </p:txBody>
      </p:sp>
      <p:pic>
        <p:nvPicPr>
          <p:cNvPr id="4" name="Picture 3">
            <a:extLst>
              <a:ext uri="{FF2B5EF4-FFF2-40B4-BE49-F238E27FC236}">
                <a16:creationId xmlns:a16="http://schemas.microsoft.com/office/drawing/2014/main" id="{D4F9D301-22CE-A058-F749-26639EB082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9976" y="5355809"/>
            <a:ext cx="1941644" cy="1020929"/>
          </a:xfrm>
          <a:prstGeom prst="rect">
            <a:avLst/>
          </a:prstGeom>
        </p:spPr>
      </p:pic>
      <p:pic>
        <p:nvPicPr>
          <p:cNvPr id="8" name="Picture 7">
            <a:extLst>
              <a:ext uri="{FF2B5EF4-FFF2-40B4-BE49-F238E27FC236}">
                <a16:creationId xmlns:a16="http://schemas.microsoft.com/office/drawing/2014/main" id="{A8E17CF5-B86F-7B70-54D6-8CF5E40B72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4002506" cy="6858000"/>
          </a:xfrm>
          <a:prstGeom prst="rect">
            <a:avLst/>
          </a:prstGeom>
        </p:spPr>
      </p:pic>
    </p:spTree>
    <p:extLst>
      <p:ext uri="{BB962C8B-B14F-4D97-AF65-F5344CB8AC3E}">
        <p14:creationId xmlns:p14="http://schemas.microsoft.com/office/powerpoint/2010/main" val="913147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89211B-C1E9-8559-730E-35143C9096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967" y="365120"/>
            <a:ext cx="9762066" cy="5502117"/>
          </a:xfrm>
          <a:prstGeom prst="rect">
            <a:avLst/>
          </a:prstGeom>
        </p:spPr>
      </p:pic>
    </p:spTree>
    <p:extLst>
      <p:ext uri="{BB962C8B-B14F-4D97-AF65-F5344CB8AC3E}">
        <p14:creationId xmlns:p14="http://schemas.microsoft.com/office/powerpoint/2010/main" val="279598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20B80-EA4A-EAD3-F972-6FE6FCBC3C64}"/>
              </a:ext>
            </a:extLst>
          </p:cNvPr>
          <p:cNvSpPr>
            <a:spLocks noGrp="1"/>
          </p:cNvSpPr>
          <p:nvPr>
            <p:ph type="title"/>
          </p:nvPr>
        </p:nvSpPr>
        <p:spPr>
          <a:xfrm>
            <a:off x="5967662" y="286603"/>
            <a:ext cx="5188017" cy="1450757"/>
          </a:xfrm>
        </p:spPr>
        <p:txBody>
          <a:bodyPr>
            <a:normAutofit/>
          </a:bodyPr>
          <a:lstStyle/>
          <a:p>
            <a:r>
              <a:rPr lang="en-US" sz="2000" b="0" i="0" dirty="0">
                <a:solidFill>
                  <a:srgbClr val="24292E"/>
                </a:solidFill>
                <a:effectLst/>
                <a:latin typeface="Plus Jakarta Sans"/>
              </a:rPr>
              <a:t>How does the sales volume vary across different product categories? Can we create a bar chart or tree map to display it?</a:t>
            </a:r>
            <a:br>
              <a:rPr lang="en-US" sz="2000" b="0" i="0" dirty="0">
                <a:solidFill>
                  <a:srgbClr val="24292E"/>
                </a:solidFill>
                <a:effectLst/>
                <a:latin typeface="Plus Jakarta Sans"/>
              </a:rPr>
            </a:br>
            <a:endParaRPr lang="en-IN" sz="2000" dirty="0"/>
          </a:p>
        </p:txBody>
      </p:sp>
      <p:pic>
        <p:nvPicPr>
          <p:cNvPr id="7" name="Content Placeholder 6">
            <a:extLst>
              <a:ext uri="{FF2B5EF4-FFF2-40B4-BE49-F238E27FC236}">
                <a16:creationId xmlns:a16="http://schemas.microsoft.com/office/drawing/2014/main" id="{400F52DA-C964-277F-5935-3374586906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2545" y="1737360"/>
            <a:ext cx="4900085" cy="2690093"/>
          </a:xfrm>
        </p:spPr>
      </p:pic>
      <p:sp>
        <p:nvSpPr>
          <p:cNvPr id="8" name="TextBox 7">
            <a:extLst>
              <a:ext uri="{FF2B5EF4-FFF2-40B4-BE49-F238E27FC236}">
                <a16:creationId xmlns:a16="http://schemas.microsoft.com/office/drawing/2014/main" id="{41177495-2467-5142-6438-A72D602BFF69}"/>
              </a:ext>
            </a:extLst>
          </p:cNvPr>
          <p:cNvSpPr txBox="1"/>
          <p:nvPr/>
        </p:nvSpPr>
        <p:spPr>
          <a:xfrm>
            <a:off x="6240379" y="1933074"/>
            <a:ext cx="5059679" cy="3693319"/>
          </a:xfrm>
          <a:prstGeom prst="rect">
            <a:avLst/>
          </a:prstGeom>
          <a:noFill/>
        </p:spPr>
        <p:txBody>
          <a:bodyPr wrap="square" rtlCol="0">
            <a:spAutoFit/>
          </a:bodyPr>
          <a:lstStyle/>
          <a:p>
            <a:r>
              <a:rPr lang="en-US" b="0" i="0" dirty="0">
                <a:effectLst/>
                <a:latin typeface="Söhne"/>
              </a:rPr>
              <a:t>Yes, you can create a tree map to display the distribution of sales volume across different product categories. A tree map is an excellent choice for visualizing the distribution of sales volume or the count of orders by categories, especially when you want to show how each category contributes to the overall total. Each category will be represented as a rectangle within the tree map, and the size of the rectangle will correspond to the sales volume or order count for that category. This provides a visual representation of how different categories compare in terms of their contribution to sales or order counts.</a:t>
            </a:r>
            <a:endParaRPr lang="en-IN" dirty="0"/>
          </a:p>
        </p:txBody>
      </p:sp>
      <p:sp>
        <p:nvSpPr>
          <p:cNvPr id="3" name="TextBox 2">
            <a:extLst>
              <a:ext uri="{FF2B5EF4-FFF2-40B4-BE49-F238E27FC236}">
                <a16:creationId xmlns:a16="http://schemas.microsoft.com/office/drawing/2014/main" id="{411F7128-83C9-E8BA-E5BB-25D837894A83}"/>
              </a:ext>
            </a:extLst>
          </p:cNvPr>
          <p:cNvSpPr txBox="1"/>
          <p:nvPr/>
        </p:nvSpPr>
        <p:spPr>
          <a:xfrm>
            <a:off x="889250" y="4771617"/>
            <a:ext cx="4066673" cy="923330"/>
          </a:xfrm>
          <a:prstGeom prst="rect">
            <a:avLst/>
          </a:prstGeom>
          <a:noFill/>
        </p:spPr>
        <p:txBody>
          <a:bodyPr wrap="square" rtlCol="0">
            <a:spAutoFit/>
          </a:bodyPr>
          <a:lstStyle/>
          <a:p>
            <a:r>
              <a:rPr lang="en-US" dirty="0"/>
              <a:t>Here ,beverages have highest sales volume and produce have lowest sales volume</a:t>
            </a:r>
            <a:endParaRPr lang="en-IN" dirty="0"/>
          </a:p>
        </p:txBody>
      </p:sp>
    </p:spTree>
    <p:extLst>
      <p:ext uri="{BB962C8B-B14F-4D97-AF65-F5344CB8AC3E}">
        <p14:creationId xmlns:p14="http://schemas.microsoft.com/office/powerpoint/2010/main" val="620217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AB64-49A2-E571-F5DD-0E749B0DCBBA}"/>
              </a:ext>
            </a:extLst>
          </p:cNvPr>
          <p:cNvSpPr>
            <a:spLocks noGrp="1"/>
          </p:cNvSpPr>
          <p:nvPr>
            <p:ph type="title"/>
          </p:nvPr>
        </p:nvSpPr>
        <p:spPr>
          <a:xfrm>
            <a:off x="5614737" y="-88230"/>
            <a:ext cx="5540942" cy="1737360"/>
          </a:xfrm>
        </p:spPr>
        <p:txBody>
          <a:bodyPr>
            <a:normAutofit/>
          </a:bodyPr>
          <a:lstStyle/>
          <a:p>
            <a:r>
              <a:rPr lang="en-US" sz="2000" b="0" i="0" dirty="0">
                <a:solidFill>
                  <a:srgbClr val="24292E"/>
                </a:solidFill>
                <a:effectLst/>
                <a:latin typeface="Plus Jakarta Sans"/>
              </a:rPr>
              <a:t>Can we visualize the pricing distribution of products using a box plot or violin plot?</a:t>
            </a:r>
            <a:br>
              <a:rPr lang="en-US" sz="2000" b="0" i="0" dirty="0">
                <a:solidFill>
                  <a:srgbClr val="24292E"/>
                </a:solidFill>
                <a:effectLst/>
                <a:latin typeface="Plus Jakarta Sans"/>
              </a:rPr>
            </a:br>
            <a:br>
              <a:rPr lang="en-US" sz="2000" dirty="0"/>
            </a:br>
            <a:endParaRPr lang="en-IN" sz="2000" dirty="0"/>
          </a:p>
        </p:txBody>
      </p:sp>
      <p:pic>
        <p:nvPicPr>
          <p:cNvPr id="15" name="Content Placeholder 14">
            <a:extLst>
              <a:ext uri="{FF2B5EF4-FFF2-40B4-BE49-F238E27FC236}">
                <a16:creationId xmlns:a16="http://schemas.microsoft.com/office/drawing/2014/main" id="{AC78EFF8-463E-25A2-2282-F27FCC2632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9582" y="1512772"/>
            <a:ext cx="3347771" cy="4022725"/>
          </a:xfrm>
        </p:spPr>
      </p:pic>
      <p:sp>
        <p:nvSpPr>
          <p:cNvPr id="7" name="TextBox 6">
            <a:extLst>
              <a:ext uri="{FF2B5EF4-FFF2-40B4-BE49-F238E27FC236}">
                <a16:creationId xmlns:a16="http://schemas.microsoft.com/office/drawing/2014/main" id="{49F101A9-F244-F524-1BFF-EB96D52A435B}"/>
              </a:ext>
            </a:extLst>
          </p:cNvPr>
          <p:cNvSpPr txBox="1"/>
          <p:nvPr/>
        </p:nvSpPr>
        <p:spPr>
          <a:xfrm>
            <a:off x="5633711" y="1811639"/>
            <a:ext cx="5149516" cy="923330"/>
          </a:xfrm>
          <a:prstGeom prst="rect">
            <a:avLst/>
          </a:prstGeom>
          <a:noFill/>
        </p:spPr>
        <p:txBody>
          <a:bodyPr wrap="square" rtlCol="0">
            <a:spAutoFit/>
          </a:bodyPr>
          <a:lstStyle/>
          <a:p>
            <a:r>
              <a:rPr lang="en-IN" dirty="0"/>
              <a:t>Here is the price distribution of products ,</a:t>
            </a:r>
          </a:p>
          <a:p>
            <a:r>
              <a:rPr lang="en-IN" dirty="0"/>
              <a:t>and we can see that Alice Mutton is at the highest</a:t>
            </a:r>
          </a:p>
          <a:p>
            <a:r>
              <a:rPr lang="en-IN" dirty="0"/>
              <a:t> </a:t>
            </a:r>
          </a:p>
        </p:txBody>
      </p:sp>
    </p:spTree>
    <p:extLst>
      <p:ext uri="{BB962C8B-B14F-4D97-AF65-F5344CB8AC3E}">
        <p14:creationId xmlns:p14="http://schemas.microsoft.com/office/powerpoint/2010/main" val="3040017537"/>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_Win32_SL_v2" id="{1E9E7818-336A-4DB3-9653-43A16EB0A1EB}" vid="{3A0B5E3F-0982-48C9-85EE-FA4C015080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Universal presentation</Template>
  <TotalTime>297</TotalTime>
  <Words>1962</Words>
  <Application>Microsoft Office PowerPoint</Application>
  <PresentationFormat>Widescreen</PresentationFormat>
  <Paragraphs>188</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Bell MT</vt:lpstr>
      <vt:lpstr>Calibri</vt:lpstr>
      <vt:lpstr>Castellar</vt:lpstr>
      <vt:lpstr>Plus Jakarta Sans</vt:lpstr>
      <vt:lpstr>Söhne</vt:lpstr>
      <vt:lpstr>Tenorite</vt:lpstr>
      <vt:lpstr>Custom</vt:lpstr>
      <vt:lpstr>Capstone project –   sales analysis</vt:lpstr>
      <vt:lpstr>PowerPoint Presentation</vt:lpstr>
      <vt:lpstr>PowerPoint Presentation</vt:lpstr>
      <vt:lpstr>PowerPoint Presentation</vt:lpstr>
      <vt:lpstr>PowerPoint Presentation</vt:lpstr>
      <vt:lpstr>PowerPoint Presentation</vt:lpstr>
      <vt:lpstr>PowerPoint Presentation</vt:lpstr>
      <vt:lpstr>How does the sales volume vary across different product categories? Can we create a bar chart or tree map to display it? </vt:lpstr>
      <vt:lpstr>Can we visualize the pricing distribution of products using a box plot or violin plot?  </vt:lpstr>
      <vt:lpstr>PowerPoint Presentation</vt:lpstr>
      <vt:lpstr>How does customer distribution vary across different regions or customer segments? Can we visualize it on a map or bar chart? </vt:lpstr>
      <vt:lpstr>What is the trend in customer acquisition over time? Can we create a line chart or area chart to display it? </vt:lpstr>
      <vt:lpstr>PowerPoint Presentation</vt:lpstr>
      <vt:lpstr>What is the distribution of employee tenure? Can we create a histogram or box plot to display it? </vt:lpstr>
      <vt:lpstr>How does employee productivity vary across different departments or job roles? Can we create a stacked bar chart or grouped column chart to visualize it? </vt:lpstr>
      <vt:lpstr>PowerPoint Presentation</vt:lpstr>
      <vt:lpstr>Can we visualize the geographical distribution of suppliers using a map or bubble chart? </vt:lpstr>
      <vt:lpstr>How does the cost or pricing structure vary across different suppliers? Can we create a box plot or stacked bar chart to display it? </vt:lpstr>
      <vt:lpstr>PowerPoint Presentation</vt:lpstr>
      <vt:lpstr>How does order volume change over time? Can we create a time series chart or stacked bar chart to visualize it? </vt:lpstr>
      <vt:lpstr>Can we visualize the average order processing time or shipping duration using a bar chart or box plot? </vt:lpstr>
      <vt:lpstr>What is the distribution of order values? Can we create a histogram or box plot to display it? </vt:lpstr>
      <vt:lpstr>EDA:  PROBLEM STATEMENTS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sales analysis</dc:title>
  <dc:creator>sanket meshram</dc:creator>
  <cp:lastModifiedBy>sanket meshram</cp:lastModifiedBy>
  <cp:revision>1</cp:revision>
  <dcterms:created xsi:type="dcterms:W3CDTF">2023-11-05T05:38:26Z</dcterms:created>
  <dcterms:modified xsi:type="dcterms:W3CDTF">2023-11-06T16:52:29Z</dcterms:modified>
</cp:coreProperties>
</file>