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</p:sldIdLst>
  <p:sldSz cx="9144000" cy="5143500"/>
  <p:notesSz cx="6858000" cy="9144000"/>
  <p:embeddedFontLst>
    <p:embeddedFont>
      <p:font typeface="Roboto" panose="02000000000000000000"/>
      <p:regular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39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593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3" Type="http://schemas.openxmlformats.org/officeDocument/2006/relationships/font" Target="fonts/font1.fntdata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52663ea14f_0_48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52663ea14f_0_48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52663ea14f_0_37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52663ea14f_0_37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52663ea14f_0_38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52663ea14f_0_38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52663ea14f_0_42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52663ea14f_0_42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52663ea14f_0_42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52663ea14f_0_42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52663ea14f_0_38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52663ea14f_0_38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52663ea14f_0_51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52663ea14f_0_51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52663ea14f_0_39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52663ea14f_0_39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52663ea14f_0_40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52663ea14f_0_40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52663ea14f_0_40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52663ea14f_0_40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52663ea14f_0_46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52663ea14f_0_46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52663ea14f_0_41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52663ea14f_0_41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52663ea14f_0_43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252663ea14f_0_43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52663ea14f_0_43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252663ea14f_0_43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52663ea14f_0_44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252663ea14f_0_44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52663ea14f_0_44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252663ea14f_0_44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52663ea14f_0_45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252663ea14f_0_45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52663ea14f_0_52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252663ea14f_0_52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52663ea14f_0_34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52663ea14f_0_34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52663ea14f_0_35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52663ea14f_0_35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52663ea14f_0_35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52663ea14f_0_35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52663ea14f_0_36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52663ea14f_0_36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52663ea14f_0_36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52663ea14f_0_36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52663ea14f_0_47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52663ea14f_0_47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52663ea14f_0_37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52663ea14f_0_37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bg>
      <p:bgPr>
        <a:solidFill>
          <a:schemeClr val="dk1"/>
        </a:solidFill>
        <a:effectLst/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76" name="Google Shape;76;p11"/>
          <p:cNvSpPr txBox="1"/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bg>
      <p:bgPr>
        <a:solidFill>
          <a:schemeClr val="dk1"/>
        </a:solidFill>
        <a:effectLst/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 panose="02000000000000000000"/>
              <a:buNone/>
              <a:defRPr sz="30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 panose="02000000000000000000"/>
              <a:buNone/>
              <a:defRPr sz="30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 panose="02000000000000000000"/>
              <a:buNone/>
              <a:defRPr sz="30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 panose="02000000000000000000"/>
              <a:buNone/>
              <a:defRPr sz="30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 panose="02000000000000000000"/>
              <a:buNone/>
              <a:defRPr sz="30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 panose="02000000000000000000"/>
              <a:buNone/>
              <a:defRPr sz="30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 panose="02000000000000000000"/>
              <a:buNone/>
              <a:defRPr sz="30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 panose="02000000000000000000"/>
              <a:buNone/>
              <a:defRPr sz="30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 panose="02000000000000000000"/>
              <a:buNone/>
              <a:defRPr sz="30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 panose="02000000000000000000"/>
              <a:buChar char="●"/>
              <a:defRPr sz="1800"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 panose="02000000000000000000"/>
              <a:buChar char="○"/>
              <a:defRPr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 panose="02000000000000000000"/>
              <a:buChar char="■"/>
              <a:defRPr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 panose="02000000000000000000"/>
              <a:buChar char="●"/>
              <a:defRPr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 panose="02000000000000000000"/>
              <a:buChar char="○"/>
              <a:defRPr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 panose="02000000000000000000"/>
              <a:buChar char="■"/>
              <a:defRPr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 panose="02000000000000000000"/>
              <a:buChar char="●"/>
              <a:defRPr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 panose="02000000000000000000"/>
              <a:buChar char="○"/>
              <a:defRPr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 panose="02000000000000000000"/>
              <a:buChar char="■"/>
              <a:defRPr>
                <a:solidFill>
                  <a:schemeClr val="dk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5.xml"/><Relationship Id="rId6" Type="http://schemas.openxmlformats.org/officeDocument/2006/relationships/slideLayout" Target="../slideLayouts/slideLayout3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4.xml"/><Relationship Id="rId5" Type="http://schemas.openxmlformats.org/officeDocument/2006/relationships/slideLayout" Target="../slideLayouts/slideLayout3.xml"/><Relationship Id="rId4" Type="http://schemas.openxmlformats.org/officeDocument/2006/relationships/hyperlink" Target="https://www.kaggle.com/datasets/meirnizri/covid19-dataset" TargetMode="External"/><Relationship Id="rId3" Type="http://schemas.openxmlformats.org/officeDocument/2006/relationships/hyperlink" Target="https://towardsdatascience.com/exploratory-data-analysis-eda-with-pyspark-on-databricks-e8d6529626b1" TargetMode="External"/><Relationship Id="rId2" Type="http://schemas.openxmlformats.org/officeDocument/2006/relationships/hyperlink" Target="https://docs.databricks.com/exploratory-data-analysis/index.html" TargetMode="External"/><Relationship Id="rId1" Type="http://schemas.openxmlformats.org/officeDocument/2006/relationships/hyperlink" Target="https://www.databricks.com/glossary/big-data-analytics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461010" y="1813560"/>
            <a:ext cx="8221980" cy="151638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Case Study on Using Databricks for COVID-19 Dataset Analysis</a:t>
            </a:r>
            <a:endParaRPr lang="en-GB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Cleaning &amp; Pre-processing</a:t>
            </a:r>
            <a:endParaRPr lang="en-GB"/>
          </a:p>
        </p:txBody>
      </p:sp>
      <p:sp>
        <p:nvSpPr>
          <p:cNvPr id="143" name="Google Shape;143;p22"/>
          <p:cNvSpPr txBox="1"/>
          <p:nvPr>
            <p:ph type="body" idx="1"/>
          </p:nvPr>
        </p:nvSpPr>
        <p:spPr>
          <a:xfrm>
            <a:off x="311785" y="1229995"/>
            <a:ext cx="8519795" cy="25977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Following</a:t>
            </a:r>
            <a:r>
              <a:rPr lang="en-GB"/>
              <a:t> steps were taken to handle missing information:</a:t>
            </a:r>
            <a:endParaRPr lang="en-GB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Where the patient’s sex was male and attribute ‘PREGNANT’ had missing values it was replaced with ‘2’ which represented ‘no’.</a:t>
            </a:r>
            <a:endParaRPr 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Columns ‘ICU’ and ‘INTUBED’ were dropped.</a:t>
            </a:r>
            <a:endParaRPr 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After the above steps incase missing values still remain in any of the attributes they were dropped except for the ‘DATE_DIED’ attribute.</a:t>
            </a:r>
            <a:endParaRPr 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Created a new attribute which represented </a:t>
            </a:r>
            <a:r>
              <a:rPr lang="en-GB"/>
              <a:t>whether</a:t>
            </a:r>
            <a:r>
              <a:rPr lang="en-GB"/>
              <a:t> patient is alive or not by values ‘2’ and ‘1’ respectively. </a:t>
            </a:r>
            <a:endParaRPr lang="en-GB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Visualizations</a:t>
            </a:r>
            <a:endParaRPr lang="en-GB"/>
          </a:p>
        </p:txBody>
      </p:sp>
      <p:sp>
        <p:nvSpPr>
          <p:cNvPr id="149" name="Google Shape;149;p23"/>
          <p:cNvSpPr txBox="1"/>
          <p:nvPr>
            <p:ph type="body" idx="1"/>
          </p:nvPr>
        </p:nvSpPr>
        <p:spPr>
          <a:xfrm>
            <a:off x="247015" y="1017905"/>
            <a:ext cx="4879975" cy="321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60000"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PySpark offers powerful visualization libraries like Matplotlib and Seaborn.</a:t>
            </a:r>
            <a:endParaRPr lang="en-GB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GB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Matplotlib creates diverse plots: line charts, bar graphs, scatter plots.</a:t>
            </a:r>
            <a:endParaRPr lang="en-GB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GB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Seaborn enhances plots aesthetically and provides additional functionalities.</a:t>
            </a:r>
            <a:endParaRPr lang="en-GB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GB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Visualizations help present COVID-19 data effectively for decision-making.</a:t>
            </a:r>
            <a:endParaRPr lang="en-GB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GB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Data visualization simplifies complex information, revealing patterns and correlations.</a:t>
            </a:r>
            <a:endParaRPr lang="en-GB"/>
          </a:p>
        </p:txBody>
      </p:sp>
      <p:pic>
        <p:nvPicPr>
          <p:cNvPr id="150" name="Google Shape;150;p23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5516850" y="1017775"/>
            <a:ext cx="3315550" cy="2256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COVID-19 Trends</a:t>
            </a:r>
            <a:endParaRPr lang="en-GB"/>
          </a:p>
        </p:txBody>
      </p:sp>
      <p:sp>
        <p:nvSpPr>
          <p:cNvPr id="156" name="Google Shape;156;p24"/>
          <p:cNvSpPr txBox="1"/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</a:p>
        </p:txBody>
      </p:sp>
      <p:pic>
        <p:nvPicPr>
          <p:cNvPr id="157" name="Google Shape;157;p24"/>
          <p:cNvPicPr preferRelativeResize="0"/>
          <p:nvPr/>
        </p:nvPicPr>
        <p:blipFill rotWithShape="1">
          <a:blip r:embed="rId1"/>
          <a:srcRect t="12407" b="6653"/>
          <a:stretch>
            <a:fillRect/>
          </a:stretch>
        </p:blipFill>
        <p:spPr>
          <a:xfrm>
            <a:off x="283075" y="1190375"/>
            <a:ext cx="4424199" cy="3698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4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4435642" y="1017800"/>
            <a:ext cx="4708358" cy="387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Disease Prevalence</a:t>
            </a:r>
            <a:endParaRPr lang="en-GB"/>
          </a:p>
        </p:txBody>
      </p:sp>
      <p:sp>
        <p:nvSpPr>
          <p:cNvPr id="164" name="Google Shape;164;p25"/>
          <p:cNvSpPr txBox="1"/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</a:p>
        </p:txBody>
      </p:sp>
      <p:pic>
        <p:nvPicPr>
          <p:cNvPr id="165" name="Google Shape;165;p25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397550" y="1229875"/>
            <a:ext cx="2710022" cy="20002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5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3277825" y="1229875"/>
            <a:ext cx="2531400" cy="187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6013075" y="1229875"/>
            <a:ext cx="2819225" cy="187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Mortality Analysis</a:t>
            </a:r>
            <a:endParaRPr lang="en-GB"/>
          </a:p>
        </p:txBody>
      </p:sp>
      <p:sp>
        <p:nvSpPr>
          <p:cNvPr id="173" name="Google Shape;173;p26"/>
          <p:cNvSpPr txBox="1"/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</a:p>
        </p:txBody>
      </p:sp>
      <p:pic>
        <p:nvPicPr>
          <p:cNvPr id="174" name="Google Shape;174;p26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533450" y="1017800"/>
            <a:ext cx="2486826" cy="207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6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3952775" y="1017800"/>
            <a:ext cx="2074375" cy="196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6"/>
          <p:cNvPicPr preferRelativeResize="0"/>
          <p:nvPr/>
        </p:nvPicPr>
        <p:blipFill rotWithShape="1">
          <a:blip r:embed="rId3"/>
          <a:srcRect t="7919" b="5432"/>
          <a:stretch>
            <a:fillRect/>
          </a:stretch>
        </p:blipFill>
        <p:spPr>
          <a:xfrm>
            <a:off x="533450" y="3222025"/>
            <a:ext cx="2486825" cy="140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6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3746550" y="2986448"/>
            <a:ext cx="2486825" cy="16783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Analytics Using PySpark</a:t>
            </a:r>
            <a:endParaRPr lang="en-GB"/>
          </a:p>
        </p:txBody>
      </p:sp>
      <p:sp>
        <p:nvSpPr>
          <p:cNvPr id="183" name="Google Shape;183;p27"/>
          <p:cNvSpPr txBox="1"/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</a:p>
        </p:txBody>
      </p:sp>
      <p:pic>
        <p:nvPicPr>
          <p:cNvPr id="184" name="Google Shape;184;p27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338150" y="1104900"/>
            <a:ext cx="4233849" cy="123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7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4572000" y="1104900"/>
            <a:ext cx="4349275" cy="123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7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324925" y="2429225"/>
            <a:ext cx="4260301" cy="1138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7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4572000" y="2429225"/>
            <a:ext cx="4349275" cy="1138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7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x="311700" y="3651600"/>
            <a:ext cx="8622801" cy="123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Correlation Analysis</a:t>
            </a:r>
            <a:endParaRPr lang="en-GB"/>
          </a:p>
        </p:txBody>
      </p:sp>
      <p:pic>
        <p:nvPicPr>
          <p:cNvPr id="194" name="Google Shape;194;p28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945500" y="1017800"/>
            <a:ext cx="5258174" cy="372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COVID-19 Predictive Modeling using PySpark</a:t>
            </a:r>
            <a:endParaRPr lang="en-GB"/>
          </a:p>
        </p:txBody>
      </p:sp>
      <p:sp>
        <p:nvSpPr>
          <p:cNvPr id="200" name="Google Shape;200;p29"/>
          <p:cNvSpPr txBox="1"/>
          <p:nvPr>
            <p:ph type="body" idx="1"/>
          </p:nvPr>
        </p:nvSpPr>
        <p:spPr>
          <a:xfrm>
            <a:off x="311785" y="1229995"/>
            <a:ext cx="8520430" cy="26981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6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Features 'AGE', 'PATIENT_TYPE', 'PNEUMONIA', 'MEDICAL_UNIT', and 'HIPERTENSION' are selected for classification.</a:t>
            </a:r>
            <a:endParaRPr 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Data is transformed using a VectorAssembler to combine the selected features into a single vector column.</a:t>
            </a:r>
            <a:endParaRPr 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 data is split into training and test sets (80% training, 20% test) with a random seed of 42.</a:t>
            </a:r>
            <a:endParaRPr 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Logistic Regression model is trained on the training set.</a:t>
            </a:r>
            <a:endParaRPr 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Accuracy of the model on the test set is evaluated and it is 93%.</a:t>
            </a:r>
            <a:endParaRPr 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 predictions of the target column 'DIED_COL' and the corresponding 'prediction' column are displayed for the top 20 rows.</a:t>
            </a:r>
            <a:endParaRPr lang="en-GB"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Model Evaluation</a:t>
            </a:r>
            <a:endParaRPr lang="en-GB"/>
          </a:p>
        </p:txBody>
      </p:sp>
      <p:sp>
        <p:nvSpPr>
          <p:cNvPr id="206" name="Google Shape;206;p30"/>
          <p:cNvSpPr txBox="1"/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 evaluate the performance of the predictive model, the following techniques were employed:</a:t>
            </a:r>
            <a:endParaRPr lang="en-GB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Accuracy</a:t>
            </a:r>
            <a:endParaRPr 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Confusion Matrix</a:t>
            </a:r>
            <a:endParaRPr 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Evaluation Metrics</a:t>
            </a:r>
            <a:endParaRPr 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Heatmap Visualization</a:t>
            </a:r>
            <a:endParaRPr 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Interpretation &amp; Decision Making</a:t>
            </a:r>
            <a:endParaRPr lang="en-GB"/>
          </a:p>
        </p:txBody>
      </p:sp>
      <p:pic>
        <p:nvPicPr>
          <p:cNvPr id="207" name="Google Shape;207;p30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5245075" y="1871275"/>
            <a:ext cx="3898926" cy="301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Collaborative</a:t>
            </a:r>
            <a:r>
              <a:rPr lang="en-GB"/>
              <a:t> Data Analysis with DataBricks</a:t>
            </a:r>
            <a:endParaRPr lang="en-GB"/>
          </a:p>
        </p:txBody>
      </p:sp>
      <p:sp>
        <p:nvSpPr>
          <p:cNvPr id="213" name="Google Shape;213;p31"/>
          <p:cNvSpPr txBox="1"/>
          <p:nvPr>
            <p:ph type="body" idx="1"/>
          </p:nvPr>
        </p:nvSpPr>
        <p:spPr>
          <a:xfrm>
            <a:off x="311785" y="1072515"/>
            <a:ext cx="8520430" cy="27571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Notebooks: Interactive platform for code execution, data visualization, and documentation.</a:t>
            </a:r>
            <a:endParaRPr 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Version Control: Integration with Git for tracking changes and facilitating collaboration.</a:t>
            </a:r>
            <a:endParaRPr 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Sharing and Collaboration: Easy sharing of notebooks, code, and visualizations with team members.</a:t>
            </a:r>
            <a:endParaRPr 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Interactive Visualizations: Rich visualizations for collaborative data exploration.</a:t>
            </a:r>
            <a:endParaRPr 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Integrated Development Environment (IDE): Unified workspace for streamlined collaboration.</a:t>
            </a:r>
            <a:endParaRPr lang="en-GB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Our Team</a:t>
            </a:r>
            <a:endParaRPr lang="en-GB"/>
          </a:p>
        </p:txBody>
      </p:sp>
      <p:sp>
        <p:nvSpPr>
          <p:cNvPr id="92" name="Google Shape;92;p14"/>
          <p:cNvSpPr txBox="1"/>
          <p:nvPr>
            <p:ph type="body" idx="1"/>
          </p:nvPr>
        </p:nvSpPr>
        <p:spPr>
          <a:xfrm>
            <a:off x="311785" y="1141095"/>
            <a:ext cx="8066405" cy="27019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Surendra Pothuri</a:t>
            </a:r>
            <a:r>
              <a:rPr lang="en-GB"/>
              <a:t>(sp3796@drexel.edu);  MS in Data Science</a:t>
            </a:r>
            <a:endParaRPr lang="en-GB"/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Siddharth Dudugu (sd3627@drexel.edu);  MS in Data Science</a:t>
            </a:r>
            <a:endParaRPr lang="en-GB"/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Harsh Ramesh (hr439@drexel.edu);  MS in Data Science</a:t>
            </a:r>
            <a:endParaRPr lang="en-GB"/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sym typeface="+mn-ea"/>
              </a:rPr>
              <a:t>Sanket Lalwani</a:t>
            </a:r>
            <a:r>
              <a:rPr lang="en-GB">
                <a:sym typeface="+mn-ea"/>
              </a:rPr>
              <a:t> (</a:t>
            </a:r>
            <a:r>
              <a:rPr lang="en-US" altLang="en-GB">
                <a:sym typeface="+mn-ea"/>
              </a:rPr>
              <a:t>sl3827</a:t>
            </a:r>
            <a:r>
              <a:rPr lang="en-GB">
                <a:sym typeface="+mn-ea"/>
              </a:rPr>
              <a:t>@drexel.edu);  MS in </a:t>
            </a:r>
            <a:r>
              <a:rPr lang="en-US" altLang="en-GB">
                <a:sym typeface="+mn-ea"/>
              </a:rPr>
              <a:t>Information Systems</a:t>
            </a:r>
            <a:endParaRPr lang="en-GB"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altLang="en-GB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Governance &amp; Security</a:t>
            </a:r>
            <a:endParaRPr lang="en-GB"/>
          </a:p>
        </p:txBody>
      </p:sp>
      <p:sp>
        <p:nvSpPr>
          <p:cNvPr id="219" name="Google Shape;219;p32"/>
          <p:cNvSpPr txBox="1"/>
          <p:nvPr>
            <p:ph type="body" idx="1"/>
          </p:nvPr>
        </p:nvSpPr>
        <p:spPr>
          <a:xfrm>
            <a:off x="311785" y="1017905"/>
            <a:ext cx="8520430" cy="30530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6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Importance of Data Governance: </a:t>
            </a:r>
            <a:r>
              <a:rPr lang="en-GB"/>
              <a:t>Ensures data accuracy, integrity, privacy, and compliance with regulations.</a:t>
            </a:r>
            <a:endParaRPr 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Security Concerns: </a:t>
            </a:r>
            <a:r>
              <a:rPr lang="en-GB"/>
              <a:t>Protecting sensitive health data, preventing unauthorized access, and ensuring data confidentiality.</a:t>
            </a:r>
            <a:endParaRPr 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Databricks' Approach: Provides robust security measures, including encryption, access controls, and audit logs.</a:t>
            </a:r>
            <a:endParaRPr 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Data Protection: Databricks implements data protection mechanisms to safeguard COVID-19 data throughout its lifecycle.</a:t>
            </a:r>
            <a:endParaRPr 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Compliance and Regulation: Databricks helps organizations adhere to data protection regulations such as HIPAA and GDPR, ensuring proper handling of COVID-19 data.</a:t>
            </a:r>
            <a:endParaRPr lang="en-GB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Challenges &amp; Limitations</a:t>
            </a:r>
            <a:endParaRPr lang="en-GB"/>
          </a:p>
        </p:txBody>
      </p:sp>
      <p:sp>
        <p:nvSpPr>
          <p:cNvPr id="225" name="Google Shape;225;p33"/>
          <p:cNvSpPr txBox="1"/>
          <p:nvPr>
            <p:ph type="body" idx="1"/>
          </p:nvPr>
        </p:nvSpPr>
        <p:spPr>
          <a:xfrm>
            <a:off x="311785" y="1229995"/>
            <a:ext cx="8520430" cy="28625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 lnSpcReduction="20000"/>
          </a:bodyPr>
          <a:lstStyle/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Data Quality</a:t>
            </a:r>
            <a:endParaRPr lang="en-GB"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Data Privacy</a:t>
            </a:r>
            <a:endParaRPr lang="en-GB"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Computational Resources</a:t>
            </a:r>
            <a:endParaRPr lang="en-GB"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Data Integration</a:t>
            </a:r>
            <a:endParaRPr lang="en-GB"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Data Interpretation &amp; Context</a:t>
            </a:r>
            <a:endParaRPr lang="en-GB"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Resource Constraints</a:t>
            </a:r>
            <a:endParaRPr lang="en-GB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Best Practices</a:t>
            </a:r>
            <a:endParaRPr lang="en-GB"/>
          </a:p>
        </p:txBody>
      </p:sp>
      <p:sp>
        <p:nvSpPr>
          <p:cNvPr id="231" name="Google Shape;231;p34"/>
          <p:cNvSpPr txBox="1"/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Efficient Coding</a:t>
            </a:r>
            <a:endParaRPr lang="en-GB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Performance Optimization</a:t>
            </a:r>
            <a:endParaRPr lang="en-GB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Reproducibility</a:t>
            </a:r>
            <a:endParaRPr lang="en-GB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Data Validation and Cleaning</a:t>
            </a:r>
            <a:endParaRPr lang="en-GB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Scalability and Parallelization</a:t>
            </a:r>
            <a:endParaRPr lang="en-GB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Code Optimization</a:t>
            </a:r>
            <a:endParaRPr lang="en-GB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Conclusion</a:t>
            </a:r>
            <a:endParaRPr lang="en-GB"/>
          </a:p>
        </p:txBody>
      </p:sp>
      <p:sp>
        <p:nvSpPr>
          <p:cNvPr id="237" name="Google Shape;237;p35"/>
          <p:cNvSpPr txBox="1"/>
          <p:nvPr>
            <p:ph type="body" idx="1"/>
          </p:nvPr>
        </p:nvSpPr>
        <p:spPr>
          <a:xfrm>
            <a:off x="311785" y="1229995"/>
            <a:ext cx="8520430" cy="26485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55000" lnSpcReduction="20000"/>
          </a:bodyPr>
          <a:lstStyle/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Data analysis is vital in the fight against the COVID-19 pandemic.</a:t>
            </a:r>
            <a:endParaRPr lang="en-GB"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endParaRPr lang="en-GB"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Databricks and PySpark provide powerful tools for analyzing large-scale COVID-19 datasets.</a:t>
            </a:r>
            <a:endParaRPr lang="en-GB"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endParaRPr lang="en-GB"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Collaborative features like notebooks, version control, and sharing in Databricks facilitate effective teamwork and knowledge sharing.</a:t>
            </a:r>
            <a:endParaRPr lang="en-GB"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endParaRPr lang="en-GB"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Data governance and security are essential in COVID-19 data analysis, and Databricks addresses these concerns.</a:t>
            </a:r>
            <a:endParaRPr lang="en-GB"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endParaRPr lang="en-GB"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Challenges include data quality, privacy, and the need for computational resources.</a:t>
            </a:r>
            <a:endParaRPr lang="en-GB"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endParaRPr lang="en-GB"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Best practices for COVID-19 data analysis with Databricks and PySpark include efficient coding, performance optimization, and reproducibility.</a:t>
            </a:r>
            <a:endParaRPr lang="en-GB"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endParaRPr lang="en-GB"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Overall, data analysis empowers us to better understand and combat the COVID-19 pandemic. Leveraging Databricks and PySpark enhances our capabilities in this endeavor.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Useful Links &amp; References</a:t>
            </a:r>
            <a:endParaRPr lang="en-GB"/>
          </a:p>
        </p:txBody>
      </p:sp>
      <p:sp>
        <p:nvSpPr>
          <p:cNvPr id="243" name="Google Shape;243;p36"/>
          <p:cNvSpPr txBox="1"/>
          <p:nvPr>
            <p:ph type="body" idx="1"/>
          </p:nvPr>
        </p:nvSpPr>
        <p:spPr>
          <a:xfrm>
            <a:off x="311785" y="1229995"/>
            <a:ext cx="8520430" cy="27476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u="sng">
                <a:solidFill>
                  <a:schemeClr val="hlink"/>
                </a:solidFill>
                <a:hlinkClick r:id="rId1"/>
              </a:rPr>
              <a:t>https://www.databricks.com/glossary/big-data-analytics</a:t>
            </a:r>
            <a:endParaRPr lang="en-GB" u="sng">
              <a:solidFill>
                <a:schemeClr val="hlink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GB" u="sng">
              <a:solidFill>
                <a:schemeClr val="hlink"/>
              </a:solidFill>
              <a:hlinkClick r:id="rId2"/>
            </a:endParaRP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u="sng">
                <a:solidFill>
                  <a:schemeClr val="hlink"/>
                </a:solidFill>
                <a:hlinkClick r:id="rId2"/>
              </a:rPr>
              <a:t>https://docs.databricks.com/exploratory-data-analysis/index.html</a:t>
            </a:r>
            <a:endParaRPr lang="en-GB" u="sng">
              <a:solidFill>
                <a:schemeClr val="hlink"/>
              </a:solidFill>
            </a:endParaRP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GB" u="sng">
              <a:solidFill>
                <a:schemeClr val="hlink"/>
              </a:solidFill>
              <a:hlinkClick r:id="rId3"/>
            </a:endParaRP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https://towardsdatascience.com/exploratory-data-analysis-eda-with-pyspark-on-databricks-e8d6529626b1</a:t>
            </a:r>
            <a:endParaRPr lang="en-GB" u="sng">
              <a:solidFill>
                <a:schemeClr val="hlink"/>
              </a:solidFill>
              <a:hlinkClick r:id="rId3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GB" u="sng">
              <a:solidFill>
                <a:schemeClr val="hlink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3855">
                <a:solidFill>
                  <a:srgbClr val="2A3990"/>
                </a:solidFill>
              </a:rPr>
              <a:t>Dataset Link:</a:t>
            </a:r>
            <a:endParaRPr lang="en-GB" sz="3855">
              <a:solidFill>
                <a:srgbClr val="2A399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4"/>
              </a:rPr>
              <a:t>https://www.kaggle.com/datasets/meirnizri/covid19-dataset</a:t>
            </a:r>
            <a:endParaRPr lang="en-GB" u="sng">
              <a:solidFill>
                <a:schemeClr val="hlink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7"/>
          <p:cNvSpPr txBox="1"/>
          <p:nvPr>
            <p:ph type="title"/>
          </p:nvPr>
        </p:nvSpPr>
        <p:spPr>
          <a:xfrm>
            <a:off x="311700" y="226785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4000"/>
              <a:t>Questions?</a:t>
            </a:r>
            <a:endParaRPr sz="40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8"/>
          <p:cNvSpPr txBox="1"/>
          <p:nvPr>
            <p:ph type="title"/>
          </p:nvPr>
        </p:nvSpPr>
        <p:spPr>
          <a:xfrm>
            <a:off x="311700" y="226785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4000"/>
              <a:t>Thank You!</a:t>
            </a:r>
            <a:endParaRPr sz="4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</a:t>
            </a:r>
            <a:endParaRPr lang="en-GB"/>
          </a:p>
        </p:txBody>
      </p:sp>
      <p:sp>
        <p:nvSpPr>
          <p:cNvPr id="98" name="Google Shape;98;p15"/>
          <p:cNvSpPr txBox="1"/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Using Databricks and Pyspark for Data Analysis</a:t>
            </a:r>
            <a:endParaRPr lang="en-GB"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Exploratory Data Analysis of COVID-19 Data.</a:t>
            </a:r>
            <a:endParaRPr lang="en-GB"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Study the applications of Databricks and Pyspark to analyze COVID-19 data.</a:t>
            </a:r>
            <a:endParaRPr lang="en-GB"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Apply Machine Learning Model to predict Mortality rates due COVID-19.</a:t>
            </a:r>
            <a:endParaRPr lang="en-GB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DataBricks</a:t>
            </a:r>
            <a:endParaRPr lang="en-GB"/>
          </a:p>
        </p:txBody>
      </p:sp>
      <p:sp>
        <p:nvSpPr>
          <p:cNvPr id="104" name="Google Shape;104;p16"/>
          <p:cNvSpPr txBox="1"/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What is DataBricks?</a:t>
            </a:r>
            <a:endParaRPr lang="en-GB"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Unified analytics platform for big data analytics.</a:t>
            </a:r>
            <a:endParaRPr lang="en-GB"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Combines Apache Spark with a user-friendly interface.</a:t>
            </a:r>
            <a:endParaRPr lang="en-GB"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Enables seamless work with large datasets.</a:t>
            </a:r>
            <a:endParaRPr lang="en-GB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Features of DataBricks:</a:t>
            </a:r>
            <a:endParaRPr lang="en-GB"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Scalable architecture for handling big data processing.</a:t>
            </a:r>
            <a:endParaRPr lang="en-GB"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Interactive workspace for data exploration and analysis.</a:t>
            </a:r>
            <a:endParaRPr lang="en-GB"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Built-in collaboration tools for team collaboration.</a:t>
            </a:r>
            <a:endParaRPr lang="en-GB"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Support for multiple programming languages, including Python.</a:t>
            </a:r>
            <a:endParaRPr lang="en-GB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Dataset</a:t>
            </a:r>
            <a:endParaRPr lang="en-GB"/>
          </a:p>
        </p:txBody>
      </p:sp>
      <p:sp>
        <p:nvSpPr>
          <p:cNvPr id="110" name="Google Shape;110;p17"/>
          <p:cNvSpPr txBox="1"/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6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 dataset was provided by the Mexican government and contains anonymized patient-related information, including pre-conditions.</a:t>
            </a:r>
            <a:endParaRPr 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It consists of 21 unique features and includes information on sex, age, COVID-19 test findings, patient type, and various medical conditions.</a:t>
            </a:r>
            <a:endParaRPr 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 dataset also provides details about the medical unit, intubation, ICU admission, and the date of death if applicable.</a:t>
            </a:r>
            <a:endParaRPr 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 project aims to build a machine learning model to predict high-risk COVID-19 patients based on their symptoms and medical history.</a:t>
            </a:r>
            <a:endParaRPr 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This prediction model can aid healthcare authorities in efficiently allocating resources and providing appropriate care.</a:t>
            </a:r>
            <a:endParaRPr lang="en-GB"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184800" y="40155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Databricks &amp; Pyspark for Data Analysis</a:t>
            </a:r>
            <a:endParaRPr lang="en-GB"/>
          </a:p>
        </p:txBody>
      </p:sp>
      <p:sp>
        <p:nvSpPr>
          <p:cNvPr id="116" name="Google Shape;116;p18"/>
          <p:cNvSpPr txBox="1"/>
          <p:nvPr>
            <p:ph type="body" idx="1"/>
          </p:nvPr>
        </p:nvSpPr>
        <p:spPr>
          <a:xfrm>
            <a:off x="311700" y="1229875"/>
            <a:ext cx="8520600" cy="303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67500" lnSpcReduction="20000"/>
          </a:bodyPr>
          <a:lstStyle/>
          <a:p>
            <a:pPr marL="457200" lvl="0" indent="-31686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Databricks and PySpark are essential for processing and analyzing massive datasets in big data analytics.</a:t>
            </a:r>
            <a:endParaRPr lang="en-GB"/>
          </a:p>
          <a:p>
            <a:pPr marL="457200" lvl="0" indent="-31686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endParaRPr lang="en-GB"/>
          </a:p>
          <a:p>
            <a:pPr marL="457200" lvl="0" indent="-31686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They enable distributed computing, leveraging cluster power for efficient data processing.</a:t>
            </a:r>
            <a:endParaRPr lang="en-GB"/>
          </a:p>
          <a:p>
            <a:pPr marL="457200" lvl="0" indent="-31686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endParaRPr lang="en-GB"/>
          </a:p>
          <a:p>
            <a:pPr marL="457200" lvl="0" indent="-31686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Organizations can handle large volumes of data and perform complex computations on a scalable architecture.</a:t>
            </a:r>
            <a:endParaRPr lang="en-GB"/>
          </a:p>
          <a:p>
            <a:pPr marL="457200" lvl="0" indent="-31686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endParaRPr lang="en-GB"/>
          </a:p>
          <a:p>
            <a:pPr marL="457200" lvl="0" indent="-31686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Databricks and PySpark provide a scalable architecture for efficient COVID-19 data processing and analysis.</a:t>
            </a:r>
            <a:endParaRPr lang="en-GB"/>
          </a:p>
          <a:p>
            <a:pPr marL="457200" lvl="0" indent="-31686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endParaRPr lang="en-GB"/>
          </a:p>
          <a:p>
            <a:pPr marL="457200" lvl="0" indent="-31686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They enable parallel processing, reducing the time required for data transformations and analytics tasks.</a:t>
            </a:r>
            <a:endParaRPr lang="en-GB"/>
          </a:p>
          <a:p>
            <a:pPr marL="457200" lvl="0" indent="-31686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endParaRPr lang="en-GB"/>
          </a:p>
          <a:p>
            <a:pPr marL="457200" lvl="0" indent="-31686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Advanced analytics libraries and APIs in Databricks and PySpark support complex analyses and predictive modeling.</a:t>
            </a:r>
            <a:endParaRPr lang="en-GB"/>
          </a:p>
          <a:p>
            <a:pPr marL="457200" lvl="0" indent="-31686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endParaRPr lang="en-GB"/>
          </a:p>
          <a:p>
            <a:pPr marL="457200" lvl="0" indent="-31686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PySpark's language flexibility, including Python support, allows data scientists to leverage existing skills and libraries for COVID-19 data analysis.</a:t>
            </a:r>
            <a:endParaRPr lang="en-GB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Exploration</a:t>
            </a:r>
            <a:endParaRPr lang="en-GB"/>
          </a:p>
        </p:txBody>
      </p:sp>
      <p:sp>
        <p:nvSpPr>
          <p:cNvPr id="122" name="Google Shape;122;p19"/>
          <p:cNvSpPr txBox="1"/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</a:p>
        </p:txBody>
      </p:sp>
      <p:pic>
        <p:nvPicPr>
          <p:cNvPr id="123" name="Google Shape;123;p19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0" y="1229875"/>
            <a:ext cx="5888927" cy="3339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9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6140025" y="1229875"/>
            <a:ext cx="3003974" cy="365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Exploration</a:t>
            </a:r>
            <a:endParaRPr lang="en-GB"/>
          </a:p>
        </p:txBody>
      </p:sp>
      <p:sp>
        <p:nvSpPr>
          <p:cNvPr id="130" name="Google Shape;130;p20"/>
          <p:cNvSpPr txBox="1"/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</a:p>
        </p:txBody>
      </p:sp>
      <p:pic>
        <p:nvPicPr>
          <p:cNvPr id="131" name="Google Shape;131;p20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0" y="1076024"/>
            <a:ext cx="9144003" cy="381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Cleaning &amp; Pre-processing</a:t>
            </a:r>
            <a:endParaRPr lang="en-GB"/>
          </a:p>
        </p:txBody>
      </p:sp>
      <p:sp>
        <p:nvSpPr>
          <p:cNvPr id="137" name="Google Shape;137;p21"/>
          <p:cNvSpPr txBox="1"/>
          <p:nvPr>
            <p:ph type="body" idx="1"/>
          </p:nvPr>
        </p:nvSpPr>
        <p:spPr>
          <a:xfrm>
            <a:off x="311785" y="1229995"/>
            <a:ext cx="8520430" cy="25596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During data exploration it was </a:t>
            </a:r>
            <a:r>
              <a:rPr lang="en-GB"/>
              <a:t>found</a:t>
            </a:r>
            <a:r>
              <a:rPr lang="en-GB"/>
              <a:t> that all the categorical columns were in numerical representations.</a:t>
            </a:r>
            <a:endParaRPr 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 author of the dataset represented missing values using integers ‘97’, ‘98’ and ‘99’.</a:t>
            </a:r>
            <a:endParaRPr 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This majorly affected attributes -</a:t>
            </a:r>
            <a:endParaRPr lang="en-GB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INTUBED( Whether the patient was intubed or not).</a:t>
            </a:r>
            <a:endParaRPr lang="en-GB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PREGNANT(Whether the patient was pregnant or not).</a:t>
            </a:r>
            <a:endParaRPr lang="en-GB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ICU (Whether the patient was admitted into the ICU or not).</a:t>
            </a:r>
            <a:endParaRPr lang="en-GB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It was also found that ‘DATE_DIED’ had </a:t>
            </a:r>
            <a:r>
              <a:rPr lang="en-GB"/>
              <a:t>values</a:t>
            </a:r>
            <a:r>
              <a:rPr lang="en-GB"/>
              <a:t> representing patient is still alive by date values ‘9999-99-99’.</a:t>
            </a:r>
            <a:endParaRPr lang="en-GB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7340</Words>
  <Application>WPS Writer</Application>
  <PresentationFormat/>
  <Paragraphs>204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6" baseType="lpstr">
      <vt:lpstr>Arial</vt:lpstr>
      <vt:lpstr>SimSun</vt:lpstr>
      <vt:lpstr>Wingdings</vt:lpstr>
      <vt:lpstr>Arial</vt:lpstr>
      <vt:lpstr>Roboto</vt:lpstr>
      <vt:lpstr>Microsoft YaHei</vt:lpstr>
      <vt:lpstr>汉仪旗黑</vt:lpstr>
      <vt:lpstr>Arial Unicode MS</vt:lpstr>
      <vt:lpstr>宋体-简</vt:lpstr>
      <vt:lpstr>Geometric</vt:lpstr>
      <vt:lpstr>A Case Study on Using Databricks for COVID-19 Dataset Analysis</vt:lpstr>
      <vt:lpstr>Our Team</vt:lpstr>
      <vt:lpstr>INTRODUCTION</vt:lpstr>
      <vt:lpstr>DataBricks</vt:lpstr>
      <vt:lpstr>Dataset</vt:lpstr>
      <vt:lpstr>Databricks &amp; Pyspark for Data Analysis</vt:lpstr>
      <vt:lpstr>Data Exploration</vt:lpstr>
      <vt:lpstr>Data Exploration</vt:lpstr>
      <vt:lpstr>Data Cleaning &amp; Pre-processing</vt:lpstr>
      <vt:lpstr>Data Cleaning &amp; Pre-processing</vt:lpstr>
      <vt:lpstr>Data Visualizations</vt:lpstr>
      <vt:lpstr>COVID-19 Trends</vt:lpstr>
      <vt:lpstr>Disease Prevalence</vt:lpstr>
      <vt:lpstr>Mortality Analysis</vt:lpstr>
      <vt:lpstr>Analytics Using PySpark</vt:lpstr>
      <vt:lpstr>Correlation Analysis</vt:lpstr>
      <vt:lpstr>COVID-19 Predictive Modeling using PySpark</vt:lpstr>
      <vt:lpstr>Model Evaluation</vt:lpstr>
      <vt:lpstr>Collaborative Data Analysis with DataBricks</vt:lpstr>
      <vt:lpstr>Data Governance &amp; Security</vt:lpstr>
      <vt:lpstr>Challenges &amp; Limitations</vt:lpstr>
      <vt:lpstr>Best Practices</vt:lpstr>
      <vt:lpstr>Conclusion</vt:lpstr>
      <vt:lpstr>Useful Links &amp; References</vt:lpstr>
      <vt:lpstr>Questions?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Case Study on Using Databricks for COVID-19 Dataset Analysis</dc:title>
  <dc:creator/>
  <cp:lastModifiedBy>sanketlalwani</cp:lastModifiedBy>
  <cp:revision>1</cp:revision>
  <dcterms:created xsi:type="dcterms:W3CDTF">2024-06-30T03:38:20Z</dcterms:created>
  <dcterms:modified xsi:type="dcterms:W3CDTF">2024-06-30T03:38:20Z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1033-4.4.2.7669</vt:lpwstr>
  </property>
</Properties>
</file>