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tm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66" r:id="rId1"/>
  </p:sldMasterIdLst>
  <p:notesMasterIdLst>
    <p:notesMasterId r:id="rId39"/>
  </p:notesMasterIdLst>
  <p:sldIdLst>
    <p:sldId id="291" r:id="rId2"/>
    <p:sldId id="257" r:id="rId3"/>
    <p:sldId id="258" r:id="rId4"/>
    <p:sldId id="292" r:id="rId5"/>
    <p:sldId id="294" r:id="rId6"/>
    <p:sldId id="295" r:id="rId7"/>
    <p:sldId id="272" r:id="rId8"/>
    <p:sldId id="274" r:id="rId9"/>
    <p:sldId id="275" r:id="rId10"/>
    <p:sldId id="276" r:id="rId11"/>
    <p:sldId id="303" r:id="rId12"/>
    <p:sldId id="278" r:id="rId13"/>
    <p:sldId id="279" r:id="rId14"/>
    <p:sldId id="280" r:id="rId15"/>
    <p:sldId id="296" r:id="rId16"/>
    <p:sldId id="297" r:id="rId17"/>
    <p:sldId id="298" r:id="rId18"/>
    <p:sldId id="299" r:id="rId19"/>
    <p:sldId id="281" r:id="rId20"/>
    <p:sldId id="282" r:id="rId21"/>
    <p:sldId id="283" r:id="rId22"/>
    <p:sldId id="284" r:id="rId23"/>
    <p:sldId id="285" r:id="rId24"/>
    <p:sldId id="287" r:id="rId25"/>
    <p:sldId id="289" r:id="rId26"/>
    <p:sldId id="290" r:id="rId27"/>
    <p:sldId id="300" r:id="rId28"/>
    <p:sldId id="301" r:id="rId29"/>
    <p:sldId id="302" r:id="rId30"/>
    <p:sldId id="309" r:id="rId31"/>
    <p:sldId id="310" r:id="rId32"/>
    <p:sldId id="304" r:id="rId33"/>
    <p:sldId id="306" r:id="rId34"/>
    <p:sldId id="308" r:id="rId35"/>
    <p:sldId id="307" r:id="rId36"/>
    <p:sldId id="305" r:id="rId37"/>
    <p:sldId id="311" r:id="rId38"/>
  </p:sldIdLst>
  <p:sldSz cx="9144000" cy="6858000" type="screen4x3"/>
  <p:notesSz cx="6858000" cy="9144000"/>
  <p:embeddedFontLst>
    <p:embeddedFont>
      <p:font typeface="Agency FB" panose="020B0503020202020204" pitchFamily="34" charset="0"/>
      <p:regular r:id="rId40"/>
      <p:bold r:id="rId41"/>
    </p:embeddedFont>
    <p:embeddedFont>
      <p:font typeface="Bahnschrift Light" panose="020B0502040204020203" pitchFamily="34" charset="0"/>
      <p:regular r:id="rId42"/>
    </p:embeddedFont>
    <p:embeddedFont>
      <p:font typeface="Calibri" panose="020F0502020204030204" pitchFamily="34" charset="0"/>
      <p:regular r:id="rId43"/>
      <p:bold r:id="rId44"/>
      <p:italic r:id="rId45"/>
      <p:boldItalic r:id="rId46"/>
    </p:embeddedFont>
    <p:embeddedFont>
      <p:font typeface="Calibri Light" panose="020F0302020204030204" pitchFamily="34" charset="0"/>
      <p:regular r:id="rId47"/>
      <p:italic r:id="rId48"/>
    </p:embeddedFont>
    <p:embeddedFont>
      <p:font typeface="Eras Medium ITC" panose="020B0602030504020804" pitchFamily="34" charset="0"/>
      <p:regular r:id="rId49"/>
    </p:embeddedFont>
    <p:embeddedFont>
      <p:font typeface="Verdana" panose="020B0604030504040204" pitchFamily="34" charset="0"/>
      <p:regular r:id="rId50"/>
      <p:bold r:id="rId51"/>
      <p:italic r:id="rId52"/>
      <p:boldItalic r:id="rId5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4" roundtripDataSignature="AMtx7mihcUtscwGmoTC0jMydE4mf6lC2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1" d="100"/>
          <a:sy n="51" d="100"/>
        </p:scale>
        <p:origin x="1378"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847372164895755"/>
          <c:y val="0.22709809877889348"/>
          <c:w val="0.82839642838886163"/>
          <c:h val="0.66310763888888891"/>
        </c:manualLayout>
      </c:layout>
      <c:scatterChart>
        <c:scatterStyle val="lineMarker"/>
        <c:varyColors val="0"/>
        <c:ser>
          <c:idx val="0"/>
          <c:order val="0"/>
          <c:tx>
            <c:strRef>
              <c:f>Sheet1!$B$1</c:f>
              <c:strCache>
                <c:ptCount val="1"/>
                <c:pt idx="0">
                  <c:v>Y-Values</c:v>
                </c:pt>
              </c:strCache>
            </c:strRef>
          </c:tx>
          <c:spPr>
            <a:ln w="38100" cap="rnd">
              <a:noFill/>
              <a:round/>
            </a:ln>
            <a:effectLst/>
          </c:spPr>
          <c:marker>
            <c:symbol val="circle"/>
            <c:size val="5"/>
            <c:spPr>
              <a:solidFill>
                <a:schemeClr val="accent1"/>
              </a:solidFill>
              <a:ln w="9525">
                <a:solidFill>
                  <a:schemeClr val="accent1"/>
                </a:solidFill>
              </a:ln>
              <a:effectLst/>
            </c:spPr>
          </c:marker>
          <c:xVal>
            <c:numRef>
              <c:f>Sheet1!$A$2:$A$4</c:f>
              <c:numCache>
                <c:formatCode>General</c:formatCode>
                <c:ptCount val="3"/>
                <c:pt idx="0">
                  <c:v>0.7</c:v>
                </c:pt>
                <c:pt idx="1">
                  <c:v>1.8</c:v>
                </c:pt>
                <c:pt idx="2">
                  <c:v>2.6</c:v>
                </c:pt>
              </c:numCache>
            </c:numRef>
          </c:xVal>
          <c:yVal>
            <c:numRef>
              <c:f>Sheet1!$B$2:$B$4</c:f>
              <c:numCache>
                <c:formatCode>General</c:formatCode>
                <c:ptCount val="3"/>
                <c:pt idx="0">
                  <c:v>2.7</c:v>
                </c:pt>
                <c:pt idx="1">
                  <c:v>3.2</c:v>
                </c:pt>
                <c:pt idx="2">
                  <c:v>0.8</c:v>
                </c:pt>
              </c:numCache>
            </c:numRef>
          </c:yVal>
          <c:smooth val="0"/>
          <c:extLst>
            <c:ext xmlns:c16="http://schemas.microsoft.com/office/drawing/2014/chart" uri="{C3380CC4-5D6E-409C-BE32-E72D297353CC}">
              <c16:uniqueId val="{00000000-106D-40EE-B296-2F18F11BD47D}"/>
            </c:ext>
          </c:extLst>
        </c:ser>
        <c:dLbls>
          <c:showLegendKey val="0"/>
          <c:showVal val="0"/>
          <c:showCatName val="0"/>
          <c:showSerName val="0"/>
          <c:showPercent val="0"/>
          <c:showBubbleSize val="0"/>
        </c:dLbls>
        <c:axId val="867033519"/>
        <c:axId val="867039759"/>
      </c:scatterChart>
      <c:valAx>
        <c:axId val="86703351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67039759"/>
        <c:crosses val="autoZero"/>
        <c:crossBetween val="midCat"/>
      </c:valAx>
      <c:valAx>
        <c:axId val="8670397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670335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325904629267122E-2"/>
          <c:y val="8.0045178254939481E-2"/>
          <c:w val="0.90722006543741551"/>
          <c:h val="0.61206955232685656"/>
        </c:manualLayout>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3159-4D35-B08A-CBF9CC1567E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D100-4682-B1CA-DAEB9FC9163B}"/>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D100-4682-B1CA-DAEB9FC9163B}"/>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D100-4682-B1CA-DAEB9FC9163B}"/>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3159-4D35-B08A-CBF9CC1567E7}"/>
            </c:ext>
          </c:extLst>
        </c:ser>
        <c:dLbls>
          <c:showLegendKey val="0"/>
          <c:showVal val="0"/>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Sheet1!$A$2:$A$23</cx:f>
        <cx:lvl ptCount="22">
          <cx:pt idx="0">Category 1</cx:pt>
          <cx:pt idx="1">Category 1</cx:pt>
          <cx:pt idx="2">Category 1</cx:pt>
          <cx:pt idx="3">Category 1</cx:pt>
          <cx:pt idx="4">Category 1</cx:pt>
          <cx:pt idx="5">Category 1</cx:pt>
          <cx:pt idx="6">Category 1</cx:pt>
          <cx:pt idx="7">Category 1</cx:pt>
          <cx:pt idx="8">Category 1</cx:pt>
          <cx:pt idx="9">Category 2</cx:pt>
          <cx:pt idx="10">Category 2</cx:pt>
          <cx:pt idx="11">Category 2</cx:pt>
          <cx:pt idx="12">Category 2</cx:pt>
          <cx:pt idx="13">Category 2</cx:pt>
          <cx:pt idx="14">Category 2</cx:pt>
          <cx:pt idx="15">Category 2</cx:pt>
          <cx:pt idx="16">Category 3</cx:pt>
          <cx:pt idx="17">Category 3</cx:pt>
          <cx:pt idx="18">Category 3</cx:pt>
          <cx:pt idx="19">Category 3</cx:pt>
          <cx:pt idx="20">Category 3</cx:pt>
          <cx:pt idx="21">Category 3</cx:pt>
        </cx:lvl>
      </cx:strDim>
      <cx:numDim type="val">
        <cx:f>Sheet1!$B$2:$B$23</cx:f>
        <cx:lvl ptCount="22" formatCode="General">
          <cx:pt idx="0">-7</cx:pt>
          <cx:pt idx="1">-10</cx:pt>
          <cx:pt idx="2">-28</cx:pt>
          <cx:pt idx="3">47</cx:pt>
          <cx:pt idx="4">11</cx:pt>
          <cx:pt idx="5">-24</cx:pt>
          <cx:pt idx="6">-24</cx:pt>
          <cx:pt idx="7">36</cx:pt>
          <cx:pt idx="8">10</cx:pt>
          <cx:pt idx="9">-78</cx:pt>
          <cx:pt idx="10">47</cx:pt>
          <cx:pt idx="11">-24</cx:pt>
          <cx:pt idx="12">-17</cx:pt>
          <cx:pt idx="13">-12</cx:pt>
          <cx:pt idx="14">-11</cx:pt>
          <cx:pt idx="15">17</cx:pt>
          <cx:pt idx="16">14</cx:pt>
          <cx:pt idx="17">46</cx:pt>
          <cx:pt idx="18">-18</cx:pt>
          <cx:pt idx="19">19</cx:pt>
          <cx:pt idx="20">-26</cx:pt>
          <cx:pt idx="21">-20</cx:pt>
        </cx:lvl>
      </cx:numDim>
    </cx:data>
    <cx:data id="1">
      <cx:strDim type="cat">
        <cx:f>Sheet1!$A$2:$A$23</cx:f>
        <cx:lvl ptCount="22">
          <cx:pt idx="0">Category 1</cx:pt>
          <cx:pt idx="1">Category 1</cx:pt>
          <cx:pt idx="2">Category 1</cx:pt>
          <cx:pt idx="3">Category 1</cx:pt>
          <cx:pt idx="4">Category 1</cx:pt>
          <cx:pt idx="5">Category 1</cx:pt>
          <cx:pt idx="6">Category 1</cx:pt>
          <cx:pt idx="7">Category 1</cx:pt>
          <cx:pt idx="8">Category 1</cx:pt>
          <cx:pt idx="9">Category 2</cx:pt>
          <cx:pt idx="10">Category 2</cx:pt>
          <cx:pt idx="11">Category 2</cx:pt>
          <cx:pt idx="12">Category 2</cx:pt>
          <cx:pt idx="13">Category 2</cx:pt>
          <cx:pt idx="14">Category 2</cx:pt>
          <cx:pt idx="15">Category 2</cx:pt>
          <cx:pt idx="16">Category 3</cx:pt>
          <cx:pt idx="17">Category 3</cx:pt>
          <cx:pt idx="18">Category 3</cx:pt>
          <cx:pt idx="19">Category 3</cx:pt>
          <cx:pt idx="20">Category 3</cx:pt>
          <cx:pt idx="21">Category 3</cx:pt>
        </cx:lvl>
      </cx:strDim>
      <cx:numDim type="val">
        <cx:f>Sheet1!$C$2:$C$23</cx:f>
        <cx:lvl ptCount="22" formatCode="General">
          <cx:pt idx="0">-3</cx:pt>
          <cx:pt idx="1">1</cx:pt>
          <cx:pt idx="2">-6</cx:pt>
          <cx:pt idx="3">10</cx:pt>
          <cx:pt idx="4">34</cx:pt>
          <cx:pt idx="5">128</cx:pt>
          <cx:pt idx="6">22</cx:pt>
          <cx:pt idx="7">-12</cx:pt>
          <cx:pt idx="8">-28</cx:pt>
          <cx:pt idx="9">6</cx:pt>
          <cx:pt idx="10">31</cx:pt>
          <cx:pt idx="11">3</cx:pt>
          <cx:pt idx="12">12</cx:pt>
          <cx:pt idx="13">-12</cx:pt>
          <cx:pt idx="14">-13</cx:pt>
          <cx:pt idx="15">6</cx:pt>
          <cx:pt idx="16">15</cx:pt>
          <cx:pt idx="17">41</cx:pt>
          <cx:pt idx="18">16</cx:pt>
          <cx:pt idx="19">10</cx:pt>
          <cx:pt idx="20">23</cx:pt>
          <cx:pt idx="21">16</cx:pt>
        </cx:lvl>
      </cx:numDim>
    </cx:data>
    <cx:data id="2">
      <cx:strDim type="cat">
        <cx:f>Sheet1!$A$2:$A$23</cx:f>
        <cx:lvl ptCount="22">
          <cx:pt idx="0">Category 1</cx:pt>
          <cx:pt idx="1">Category 1</cx:pt>
          <cx:pt idx="2">Category 1</cx:pt>
          <cx:pt idx="3">Category 1</cx:pt>
          <cx:pt idx="4">Category 1</cx:pt>
          <cx:pt idx="5">Category 1</cx:pt>
          <cx:pt idx="6">Category 1</cx:pt>
          <cx:pt idx="7">Category 1</cx:pt>
          <cx:pt idx="8">Category 1</cx:pt>
          <cx:pt idx="9">Category 2</cx:pt>
          <cx:pt idx="10">Category 2</cx:pt>
          <cx:pt idx="11">Category 2</cx:pt>
          <cx:pt idx="12">Category 2</cx:pt>
          <cx:pt idx="13">Category 2</cx:pt>
          <cx:pt idx="14">Category 2</cx:pt>
          <cx:pt idx="15">Category 2</cx:pt>
          <cx:pt idx="16">Category 3</cx:pt>
          <cx:pt idx="17">Category 3</cx:pt>
          <cx:pt idx="18">Category 3</cx:pt>
          <cx:pt idx="19">Category 3</cx:pt>
          <cx:pt idx="20">Category 3</cx:pt>
          <cx:pt idx="21">Category 3</cx:pt>
        </cx:lvl>
      </cx:strDim>
      <cx:numDim type="val">
        <cx:f>Sheet1!$D$2:$D$23</cx:f>
        <cx:lvl ptCount="22" formatCode="General">
          <cx:pt idx="0">-24</cx:pt>
          <cx:pt idx="1">11</cx:pt>
          <cx:pt idx="2">34</cx:pt>
          <cx:pt idx="3">-19</cx:pt>
          <cx:pt idx="4">4</cx:pt>
          <cx:pt idx="5">27</cx:pt>
          <cx:pt idx="6">27</cx:pt>
          <cx:pt idx="7">-3</cx:pt>
          <cx:pt idx="8">44</cx:pt>
          <cx:pt idx="9">50</cx:pt>
          <cx:pt idx="10">91</cx:pt>
          <cx:pt idx="11">-8</cx:pt>
          <cx:pt idx="12">36</cx:pt>
          <cx:pt idx="13">16</cx:pt>
          <cx:pt idx="14">24</cx:pt>
          <cx:pt idx="15">46</cx:pt>
          <cx:pt idx="16">14</cx:pt>
          <cx:pt idx="17">-6</cx:pt>
          <cx:pt idx="18">48</cx:pt>
          <cx:pt idx="19">23</cx:pt>
          <cx:pt idx="20">23</cx:pt>
          <cx:pt idx="21">-18</cx:pt>
        </cx:lvl>
      </cx:numDim>
    </cx:data>
  </cx:chartData>
  <cx:chart>
    <cx:title pos="t" align="ctr" overlay="0">
      <cx:tx>
        <cx:txData>
          <cx:v>Box Plot</cx:v>
        </cx:txData>
      </cx:tx>
      <cx:txPr>
        <a:bodyPr spcFirstLastPara="1" vertOverflow="ellipsis" horzOverflow="overflow" wrap="square" lIns="0" tIns="0" rIns="0" bIns="0" anchor="ctr" anchorCtr="1"/>
        <a:lstStyle/>
        <a:p>
          <a:pPr algn="ctr" rtl="0">
            <a:defRPr>
              <a:solidFill>
                <a:schemeClr val="accent2">
                  <a:lumMod val="75000"/>
                </a:schemeClr>
              </a:solidFill>
            </a:defRPr>
          </a:pPr>
          <a:r>
            <a:rPr lang="en-US" sz="1862" b="0" i="0" u="none" strike="noStrike" baseline="0" dirty="0">
              <a:solidFill>
                <a:schemeClr val="accent2">
                  <a:lumMod val="75000"/>
                </a:schemeClr>
              </a:solidFill>
              <a:latin typeface="Calibri" panose="020F0502020204030204"/>
            </a:rPr>
            <a:t>Box Plot</a:t>
          </a:r>
        </a:p>
      </cx:txPr>
    </cx:title>
    <cx:plotArea>
      <cx:plotAreaRegion>
        <cx:series layoutId="boxWhisker" uniqueId="{6834F539-5BB0-4AFB-BAD8-C81D3A205A0E}">
          <cx:tx>
            <cx:txData>
              <cx:f>Sheet1!$B$1</cx:f>
              <cx:v>Series1</cx:v>
            </cx:txData>
          </cx:tx>
          <cx:dataId val="0"/>
          <cx:layoutPr>
            <cx:visibility meanLine="0" meanMarker="1" nonoutliers="0" outliers="1"/>
            <cx:statistics quartileMethod="exclusive"/>
          </cx:layoutPr>
        </cx:series>
        <cx:series layoutId="boxWhisker" uniqueId="{20D4A5D5-B49B-4EF8-AD8D-0A4ADA7114B1}">
          <cx:tx>
            <cx:txData>
              <cx:f>Sheet1!$C$1</cx:f>
              <cx:v>Series2</cx:v>
            </cx:txData>
          </cx:tx>
          <cx:dataId val="1"/>
          <cx:layoutPr>
            <cx:visibility meanLine="0" meanMarker="1" nonoutliers="0" outliers="1"/>
            <cx:statistics quartileMethod="exclusive"/>
          </cx:layoutPr>
        </cx:series>
        <cx:series layoutId="boxWhisker" uniqueId="{4739A8FF-C653-447D-826E-24DA3EF4751D}">
          <cx:tx>
            <cx:txData>
              <cx:f>Sheet1!$D$1</cx:f>
              <cx:v>Series3</cx:v>
            </cx:txData>
          </cx:tx>
          <cx:dataId val="2"/>
          <cx:layoutPr>
            <cx:visibility meanLine="0" meanMarker="1" nonoutliers="0" outliers="1"/>
            <cx:statistics quartileMethod="exclusive"/>
          </cx:layoutPr>
        </cx:series>
      </cx:plotAreaRegion>
      <cx:axis id="0">
        <cx:catScaling gapWidth="1"/>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3AFEF0-CD31-47F5-908B-C85D99A43E99}" type="doc">
      <dgm:prSet loTypeId="urn:microsoft.com/office/officeart/2005/8/layout/process1" loCatId="process" qsTypeId="urn:microsoft.com/office/officeart/2005/8/quickstyle/simple1" qsCatId="simple" csTypeId="urn:microsoft.com/office/officeart/2005/8/colors/accent1_2" csCatId="accent1" phldr="1"/>
      <dgm:spPr/>
    </dgm:pt>
    <dgm:pt modelId="{54D84EBF-1E7C-42A0-B118-CC6DACC53168}">
      <dgm:prSet phldrT="[Text]" custT="1"/>
      <dgm:spPr/>
      <dgm:t>
        <a:bodyPr/>
        <a:lstStyle/>
        <a:p>
          <a:r>
            <a:rPr lang="en-US" sz="2400" dirty="0"/>
            <a:t>Loading Dataset</a:t>
          </a:r>
          <a:endParaRPr lang="en-IN" sz="2400" dirty="0"/>
        </a:p>
      </dgm:t>
    </dgm:pt>
    <dgm:pt modelId="{5B22C67C-D0D8-4E5D-B94E-F3A00D77FA46}" type="parTrans" cxnId="{288D68C9-4D41-40B9-971D-96611919F6DA}">
      <dgm:prSet/>
      <dgm:spPr/>
      <dgm:t>
        <a:bodyPr/>
        <a:lstStyle/>
        <a:p>
          <a:endParaRPr lang="en-IN"/>
        </a:p>
      </dgm:t>
    </dgm:pt>
    <dgm:pt modelId="{6F03A75E-1845-4B9D-9F50-F49C4625011F}" type="sibTrans" cxnId="{288D68C9-4D41-40B9-971D-96611919F6DA}">
      <dgm:prSet/>
      <dgm:spPr/>
      <dgm:t>
        <a:bodyPr/>
        <a:lstStyle/>
        <a:p>
          <a:endParaRPr lang="en-IN"/>
        </a:p>
      </dgm:t>
    </dgm:pt>
    <dgm:pt modelId="{4325307D-6F1D-499A-89A6-22AC9D4B76C2}">
      <dgm:prSet phldrT="[Text]" custT="1"/>
      <dgm:spPr/>
      <dgm:t>
        <a:bodyPr/>
        <a:lstStyle/>
        <a:p>
          <a:r>
            <a:rPr lang="en-US" sz="2000" dirty="0"/>
            <a:t>Descriptive Analysis</a:t>
          </a:r>
          <a:endParaRPr lang="en-IN" sz="2000" dirty="0"/>
        </a:p>
      </dgm:t>
    </dgm:pt>
    <dgm:pt modelId="{73FBF442-E296-4753-B959-A2852653B7D6}" type="parTrans" cxnId="{03BAC9D0-776D-4E5D-9856-86D07F7734D9}">
      <dgm:prSet/>
      <dgm:spPr/>
      <dgm:t>
        <a:bodyPr/>
        <a:lstStyle/>
        <a:p>
          <a:endParaRPr lang="en-IN"/>
        </a:p>
      </dgm:t>
    </dgm:pt>
    <dgm:pt modelId="{C756BADF-1FE2-4064-93F0-3FECDF4C0076}" type="sibTrans" cxnId="{03BAC9D0-776D-4E5D-9856-86D07F7734D9}">
      <dgm:prSet/>
      <dgm:spPr/>
      <dgm:t>
        <a:bodyPr/>
        <a:lstStyle/>
        <a:p>
          <a:endParaRPr lang="en-IN"/>
        </a:p>
      </dgm:t>
    </dgm:pt>
    <dgm:pt modelId="{F78DFE99-BE03-4DC2-BECE-FD1512001A6E}">
      <dgm:prSet phldrT="[Text]" custT="1"/>
      <dgm:spPr/>
      <dgm:t>
        <a:bodyPr/>
        <a:lstStyle/>
        <a:p>
          <a:r>
            <a:rPr lang="en-US" sz="2000" dirty="0"/>
            <a:t>Dealing With Null Values</a:t>
          </a:r>
          <a:endParaRPr lang="en-IN" sz="2000" dirty="0"/>
        </a:p>
      </dgm:t>
    </dgm:pt>
    <dgm:pt modelId="{AED42144-4429-44FA-8272-D2B7F981F740}" type="parTrans" cxnId="{E7B8B3E9-BF77-4D40-84F7-13E78C14072C}">
      <dgm:prSet/>
      <dgm:spPr/>
      <dgm:t>
        <a:bodyPr/>
        <a:lstStyle/>
        <a:p>
          <a:endParaRPr lang="en-IN"/>
        </a:p>
      </dgm:t>
    </dgm:pt>
    <dgm:pt modelId="{ED1AAF8D-0CEF-427E-AD07-26448746EE19}" type="sibTrans" cxnId="{E7B8B3E9-BF77-4D40-84F7-13E78C14072C}">
      <dgm:prSet/>
      <dgm:spPr/>
      <dgm:t>
        <a:bodyPr/>
        <a:lstStyle/>
        <a:p>
          <a:endParaRPr lang="en-IN"/>
        </a:p>
      </dgm:t>
    </dgm:pt>
    <dgm:pt modelId="{6937F0B4-6581-431E-A459-62A9EA96BD41}" type="pres">
      <dgm:prSet presAssocID="{7D3AFEF0-CD31-47F5-908B-C85D99A43E99}" presName="Name0" presStyleCnt="0">
        <dgm:presLayoutVars>
          <dgm:dir/>
          <dgm:resizeHandles val="exact"/>
        </dgm:presLayoutVars>
      </dgm:prSet>
      <dgm:spPr/>
    </dgm:pt>
    <dgm:pt modelId="{BC29DA3E-6936-495B-A795-830F894B76F9}" type="pres">
      <dgm:prSet presAssocID="{54D84EBF-1E7C-42A0-B118-CC6DACC53168}" presName="node" presStyleLbl="node1" presStyleIdx="0" presStyleCnt="3" custLinFactNeighborX="-836" custLinFactNeighborY="-2229">
        <dgm:presLayoutVars>
          <dgm:bulletEnabled val="1"/>
        </dgm:presLayoutVars>
      </dgm:prSet>
      <dgm:spPr/>
    </dgm:pt>
    <dgm:pt modelId="{19DCF5D8-B602-49BF-B038-646D80157516}" type="pres">
      <dgm:prSet presAssocID="{6F03A75E-1845-4B9D-9F50-F49C4625011F}" presName="sibTrans" presStyleLbl="sibTrans2D1" presStyleIdx="0" presStyleCnt="2"/>
      <dgm:spPr/>
    </dgm:pt>
    <dgm:pt modelId="{49CB2495-5407-4B3D-BB4B-BB87B76BF4E1}" type="pres">
      <dgm:prSet presAssocID="{6F03A75E-1845-4B9D-9F50-F49C4625011F}" presName="connectorText" presStyleLbl="sibTrans2D1" presStyleIdx="0" presStyleCnt="2"/>
      <dgm:spPr/>
    </dgm:pt>
    <dgm:pt modelId="{770EE2B4-A669-474F-A312-B4E915B0D6B1}" type="pres">
      <dgm:prSet presAssocID="{4325307D-6F1D-499A-89A6-22AC9D4B76C2}" presName="node" presStyleLbl="node1" presStyleIdx="1" presStyleCnt="3">
        <dgm:presLayoutVars>
          <dgm:bulletEnabled val="1"/>
        </dgm:presLayoutVars>
      </dgm:prSet>
      <dgm:spPr/>
    </dgm:pt>
    <dgm:pt modelId="{A8BD2CD4-1656-4EF2-B56E-187BD10A63B4}" type="pres">
      <dgm:prSet presAssocID="{C756BADF-1FE2-4064-93F0-3FECDF4C0076}" presName="sibTrans" presStyleLbl="sibTrans2D1" presStyleIdx="1" presStyleCnt="2"/>
      <dgm:spPr/>
    </dgm:pt>
    <dgm:pt modelId="{570A053A-AE22-482E-BAAC-3E451C7E8FB0}" type="pres">
      <dgm:prSet presAssocID="{C756BADF-1FE2-4064-93F0-3FECDF4C0076}" presName="connectorText" presStyleLbl="sibTrans2D1" presStyleIdx="1" presStyleCnt="2"/>
      <dgm:spPr/>
    </dgm:pt>
    <dgm:pt modelId="{9738FCF6-638C-40D7-B87B-5126CF2508A2}" type="pres">
      <dgm:prSet presAssocID="{F78DFE99-BE03-4DC2-BECE-FD1512001A6E}" presName="node" presStyleLbl="node1" presStyleIdx="2" presStyleCnt="3">
        <dgm:presLayoutVars>
          <dgm:bulletEnabled val="1"/>
        </dgm:presLayoutVars>
      </dgm:prSet>
      <dgm:spPr/>
    </dgm:pt>
  </dgm:ptLst>
  <dgm:cxnLst>
    <dgm:cxn modelId="{01CA6923-E4AB-46E7-A1A5-65102C81C911}" type="presOf" srcId="{6F03A75E-1845-4B9D-9F50-F49C4625011F}" destId="{19DCF5D8-B602-49BF-B038-646D80157516}" srcOrd="0" destOrd="0" presId="urn:microsoft.com/office/officeart/2005/8/layout/process1"/>
    <dgm:cxn modelId="{6FA7CB2F-9096-42BB-B7C1-34826FA81BF8}" type="presOf" srcId="{7D3AFEF0-CD31-47F5-908B-C85D99A43E99}" destId="{6937F0B4-6581-431E-A459-62A9EA96BD41}" srcOrd="0" destOrd="0" presId="urn:microsoft.com/office/officeart/2005/8/layout/process1"/>
    <dgm:cxn modelId="{73D9F25F-A890-4B21-B2BC-8F6532D7B139}" type="presOf" srcId="{C756BADF-1FE2-4064-93F0-3FECDF4C0076}" destId="{570A053A-AE22-482E-BAAC-3E451C7E8FB0}" srcOrd="1" destOrd="0" presId="urn:microsoft.com/office/officeart/2005/8/layout/process1"/>
    <dgm:cxn modelId="{01387864-73ED-49D1-8B77-831E4BACCF92}" type="presOf" srcId="{54D84EBF-1E7C-42A0-B118-CC6DACC53168}" destId="{BC29DA3E-6936-495B-A795-830F894B76F9}" srcOrd="0" destOrd="0" presId="urn:microsoft.com/office/officeart/2005/8/layout/process1"/>
    <dgm:cxn modelId="{B3514451-B398-4AD0-8ED9-535E8E8B1643}" type="presOf" srcId="{F78DFE99-BE03-4DC2-BECE-FD1512001A6E}" destId="{9738FCF6-638C-40D7-B87B-5126CF2508A2}" srcOrd="0" destOrd="0" presId="urn:microsoft.com/office/officeart/2005/8/layout/process1"/>
    <dgm:cxn modelId="{7B0CF9BE-9F99-47D1-B5BF-672114DCD31E}" type="presOf" srcId="{4325307D-6F1D-499A-89A6-22AC9D4B76C2}" destId="{770EE2B4-A669-474F-A312-B4E915B0D6B1}" srcOrd="0" destOrd="0" presId="urn:microsoft.com/office/officeart/2005/8/layout/process1"/>
    <dgm:cxn modelId="{288D68C9-4D41-40B9-971D-96611919F6DA}" srcId="{7D3AFEF0-CD31-47F5-908B-C85D99A43E99}" destId="{54D84EBF-1E7C-42A0-B118-CC6DACC53168}" srcOrd="0" destOrd="0" parTransId="{5B22C67C-D0D8-4E5D-B94E-F3A00D77FA46}" sibTransId="{6F03A75E-1845-4B9D-9F50-F49C4625011F}"/>
    <dgm:cxn modelId="{03BAC9D0-776D-4E5D-9856-86D07F7734D9}" srcId="{7D3AFEF0-CD31-47F5-908B-C85D99A43E99}" destId="{4325307D-6F1D-499A-89A6-22AC9D4B76C2}" srcOrd="1" destOrd="0" parTransId="{73FBF442-E296-4753-B959-A2852653B7D6}" sibTransId="{C756BADF-1FE2-4064-93F0-3FECDF4C0076}"/>
    <dgm:cxn modelId="{71B3C6D8-03C2-479D-98EF-AC7D08A52449}" type="presOf" srcId="{C756BADF-1FE2-4064-93F0-3FECDF4C0076}" destId="{A8BD2CD4-1656-4EF2-B56E-187BD10A63B4}" srcOrd="0" destOrd="0" presId="urn:microsoft.com/office/officeart/2005/8/layout/process1"/>
    <dgm:cxn modelId="{E7B8B3E9-BF77-4D40-84F7-13E78C14072C}" srcId="{7D3AFEF0-CD31-47F5-908B-C85D99A43E99}" destId="{F78DFE99-BE03-4DC2-BECE-FD1512001A6E}" srcOrd="2" destOrd="0" parTransId="{AED42144-4429-44FA-8272-D2B7F981F740}" sibTransId="{ED1AAF8D-0CEF-427E-AD07-26448746EE19}"/>
    <dgm:cxn modelId="{79CB3BFA-D169-4426-9611-01A9B4009048}" type="presOf" srcId="{6F03A75E-1845-4B9D-9F50-F49C4625011F}" destId="{49CB2495-5407-4B3D-BB4B-BB87B76BF4E1}" srcOrd="1" destOrd="0" presId="urn:microsoft.com/office/officeart/2005/8/layout/process1"/>
    <dgm:cxn modelId="{E3592817-2E64-4A57-ABDF-0B89F63EE165}" type="presParOf" srcId="{6937F0B4-6581-431E-A459-62A9EA96BD41}" destId="{BC29DA3E-6936-495B-A795-830F894B76F9}" srcOrd="0" destOrd="0" presId="urn:microsoft.com/office/officeart/2005/8/layout/process1"/>
    <dgm:cxn modelId="{49F29569-620F-40B6-9D25-2600369AE4EC}" type="presParOf" srcId="{6937F0B4-6581-431E-A459-62A9EA96BD41}" destId="{19DCF5D8-B602-49BF-B038-646D80157516}" srcOrd="1" destOrd="0" presId="urn:microsoft.com/office/officeart/2005/8/layout/process1"/>
    <dgm:cxn modelId="{DB12ACDC-CFFD-47A8-8836-2679F792EB11}" type="presParOf" srcId="{19DCF5D8-B602-49BF-B038-646D80157516}" destId="{49CB2495-5407-4B3D-BB4B-BB87B76BF4E1}" srcOrd="0" destOrd="0" presId="urn:microsoft.com/office/officeart/2005/8/layout/process1"/>
    <dgm:cxn modelId="{538E39FC-D484-458C-9A8F-1FF197886CB8}" type="presParOf" srcId="{6937F0B4-6581-431E-A459-62A9EA96BD41}" destId="{770EE2B4-A669-474F-A312-B4E915B0D6B1}" srcOrd="2" destOrd="0" presId="urn:microsoft.com/office/officeart/2005/8/layout/process1"/>
    <dgm:cxn modelId="{346141D0-A99B-412F-9C6E-368EE7EBDE84}" type="presParOf" srcId="{6937F0B4-6581-431E-A459-62A9EA96BD41}" destId="{A8BD2CD4-1656-4EF2-B56E-187BD10A63B4}" srcOrd="3" destOrd="0" presId="urn:microsoft.com/office/officeart/2005/8/layout/process1"/>
    <dgm:cxn modelId="{661E236C-ACFE-484B-B1E9-D875D2CC48E2}" type="presParOf" srcId="{A8BD2CD4-1656-4EF2-B56E-187BD10A63B4}" destId="{570A053A-AE22-482E-BAAC-3E451C7E8FB0}" srcOrd="0" destOrd="0" presId="urn:microsoft.com/office/officeart/2005/8/layout/process1"/>
    <dgm:cxn modelId="{2F3E3637-5407-4C2F-A7FB-DB8118C16222}" type="presParOf" srcId="{6937F0B4-6581-431E-A459-62A9EA96BD41}" destId="{9738FCF6-638C-40D7-B87B-5126CF2508A2}"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D6E950-2949-456C-9959-D9C1766B1443}"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IN"/>
        </a:p>
      </dgm:t>
    </dgm:pt>
    <dgm:pt modelId="{C75CF539-AA63-4748-A829-1C2A0DD62834}">
      <dgm:prSet phldrT="[Text]" custT="1"/>
      <dgm:spPr/>
      <dgm:t>
        <a:bodyPr/>
        <a:lstStyle/>
        <a:p>
          <a:r>
            <a:rPr lang="en-US" sz="2800" dirty="0">
              <a:solidFill>
                <a:schemeClr val="accent6">
                  <a:lumMod val="75000"/>
                </a:schemeClr>
              </a:solidFill>
            </a:rPr>
            <a:t>How</a:t>
          </a:r>
          <a:r>
            <a:rPr lang="en-US" sz="2000" dirty="0">
              <a:solidFill>
                <a:schemeClr val="accent6">
                  <a:lumMod val="75000"/>
                </a:schemeClr>
              </a:solidFill>
            </a:rPr>
            <a:t>?</a:t>
          </a:r>
          <a:endParaRPr lang="en-IN" sz="2000" dirty="0">
            <a:solidFill>
              <a:schemeClr val="accent6">
                <a:lumMod val="75000"/>
              </a:schemeClr>
            </a:solidFill>
          </a:endParaRPr>
        </a:p>
      </dgm:t>
    </dgm:pt>
    <dgm:pt modelId="{1C69AC60-B36A-451A-8B69-0813404FD1C8}" type="parTrans" cxnId="{94EB5948-261D-4D6E-BAE1-9F1C64B7F7A2}">
      <dgm:prSet/>
      <dgm:spPr/>
      <dgm:t>
        <a:bodyPr/>
        <a:lstStyle/>
        <a:p>
          <a:endParaRPr lang="en-IN"/>
        </a:p>
      </dgm:t>
    </dgm:pt>
    <dgm:pt modelId="{46B862CB-324C-4111-85B7-9B14653D3826}" type="sibTrans" cxnId="{94EB5948-261D-4D6E-BAE1-9F1C64B7F7A2}">
      <dgm:prSet/>
      <dgm:spPr/>
      <dgm:t>
        <a:bodyPr/>
        <a:lstStyle/>
        <a:p>
          <a:endParaRPr lang="en-IN"/>
        </a:p>
      </dgm:t>
    </dgm:pt>
    <dgm:pt modelId="{025212C2-C59F-4388-8527-14C818254CA3}">
      <dgm:prSet phldrT="[Text]"/>
      <dgm:spPr/>
      <dgm:t>
        <a:bodyPr/>
        <a:lstStyle/>
        <a:p>
          <a:r>
            <a:rPr lang="en-US" dirty="0">
              <a:solidFill>
                <a:schemeClr val="accent6">
                  <a:lumMod val="75000"/>
                </a:schemeClr>
              </a:solidFill>
            </a:rPr>
            <a:t>Imputation</a:t>
          </a:r>
          <a:endParaRPr lang="en-IN" dirty="0">
            <a:solidFill>
              <a:schemeClr val="accent6">
                <a:lumMod val="75000"/>
              </a:schemeClr>
            </a:solidFill>
          </a:endParaRPr>
        </a:p>
      </dgm:t>
    </dgm:pt>
    <dgm:pt modelId="{721486AA-35F6-45B1-9157-932A279A31BF}" type="parTrans" cxnId="{29FA753C-B955-4F36-AAEC-92E997564F41}">
      <dgm:prSet/>
      <dgm:spPr/>
      <dgm:t>
        <a:bodyPr/>
        <a:lstStyle/>
        <a:p>
          <a:endParaRPr lang="en-IN"/>
        </a:p>
      </dgm:t>
    </dgm:pt>
    <dgm:pt modelId="{8B819F1F-361F-47C9-A7F5-AECEDBE8671D}" type="sibTrans" cxnId="{29FA753C-B955-4F36-AAEC-92E997564F41}">
      <dgm:prSet/>
      <dgm:spPr/>
      <dgm:t>
        <a:bodyPr/>
        <a:lstStyle/>
        <a:p>
          <a:endParaRPr lang="en-IN"/>
        </a:p>
      </dgm:t>
    </dgm:pt>
    <dgm:pt modelId="{86600968-A472-422F-B4E9-9BEDD285447B}">
      <dgm:prSet phldrT="[Text]"/>
      <dgm:spPr/>
      <dgm:t>
        <a:bodyPr/>
        <a:lstStyle/>
        <a:p>
          <a:r>
            <a:rPr lang="en-US" dirty="0">
              <a:solidFill>
                <a:schemeClr val="accent6">
                  <a:lumMod val="75000"/>
                </a:schemeClr>
              </a:solidFill>
            </a:rPr>
            <a:t>By Mean, Median, Mode</a:t>
          </a:r>
          <a:endParaRPr lang="en-IN" dirty="0">
            <a:solidFill>
              <a:schemeClr val="accent6">
                <a:lumMod val="75000"/>
              </a:schemeClr>
            </a:solidFill>
          </a:endParaRPr>
        </a:p>
      </dgm:t>
    </dgm:pt>
    <dgm:pt modelId="{EFFBFADA-9109-4E4F-AABA-A57C9DA84825}" type="parTrans" cxnId="{86D1C1EE-4F5E-46F4-A6F0-387B3E1D91D6}">
      <dgm:prSet/>
      <dgm:spPr/>
      <dgm:t>
        <a:bodyPr/>
        <a:lstStyle/>
        <a:p>
          <a:endParaRPr lang="en-IN"/>
        </a:p>
      </dgm:t>
    </dgm:pt>
    <dgm:pt modelId="{57C8E1E0-C6AB-4A00-A380-C5955A667388}" type="sibTrans" cxnId="{86D1C1EE-4F5E-46F4-A6F0-387B3E1D91D6}">
      <dgm:prSet/>
      <dgm:spPr/>
      <dgm:t>
        <a:bodyPr/>
        <a:lstStyle/>
        <a:p>
          <a:endParaRPr lang="en-IN"/>
        </a:p>
      </dgm:t>
    </dgm:pt>
    <dgm:pt modelId="{1CF7C783-2419-4513-956B-D1BE190F0A3A}">
      <dgm:prSet phldrT="[Text]"/>
      <dgm:spPr/>
      <dgm:t>
        <a:bodyPr/>
        <a:lstStyle/>
        <a:p>
          <a:r>
            <a:rPr lang="en-US" dirty="0">
              <a:solidFill>
                <a:schemeClr val="accent6">
                  <a:lumMod val="75000"/>
                </a:schemeClr>
              </a:solidFill>
            </a:rPr>
            <a:t>KNN,</a:t>
          </a:r>
        </a:p>
        <a:p>
          <a:r>
            <a:rPr lang="en-US" dirty="0">
              <a:solidFill>
                <a:schemeClr val="accent6">
                  <a:lumMod val="75000"/>
                </a:schemeClr>
              </a:solidFill>
            </a:rPr>
            <a:t>Linear Regression</a:t>
          </a:r>
          <a:endParaRPr lang="en-IN" dirty="0">
            <a:solidFill>
              <a:schemeClr val="accent6">
                <a:lumMod val="75000"/>
              </a:schemeClr>
            </a:solidFill>
          </a:endParaRPr>
        </a:p>
      </dgm:t>
    </dgm:pt>
    <dgm:pt modelId="{64392A08-5E3A-4C2A-B92E-2DAAB33D32AB}" type="parTrans" cxnId="{7DD56549-6ECC-4D34-A8EC-54449E5FEC8B}">
      <dgm:prSet/>
      <dgm:spPr/>
      <dgm:t>
        <a:bodyPr/>
        <a:lstStyle/>
        <a:p>
          <a:endParaRPr lang="en-IN"/>
        </a:p>
      </dgm:t>
    </dgm:pt>
    <dgm:pt modelId="{43A76EE1-5769-4F2F-9040-382D5840EB31}" type="sibTrans" cxnId="{7DD56549-6ECC-4D34-A8EC-54449E5FEC8B}">
      <dgm:prSet/>
      <dgm:spPr/>
      <dgm:t>
        <a:bodyPr/>
        <a:lstStyle/>
        <a:p>
          <a:endParaRPr lang="en-IN"/>
        </a:p>
      </dgm:t>
    </dgm:pt>
    <dgm:pt modelId="{59E2EE7F-9BE9-416D-9B11-6F2C705E43AA}">
      <dgm:prSet phldrT="[Text]"/>
      <dgm:spPr/>
      <dgm:t>
        <a:bodyPr/>
        <a:lstStyle/>
        <a:p>
          <a:r>
            <a:rPr lang="en-US" dirty="0">
              <a:solidFill>
                <a:schemeClr val="accent6">
                  <a:lumMod val="75000"/>
                </a:schemeClr>
              </a:solidFill>
            </a:rPr>
            <a:t>Deletion</a:t>
          </a:r>
          <a:endParaRPr lang="en-IN" dirty="0">
            <a:solidFill>
              <a:schemeClr val="accent6">
                <a:lumMod val="75000"/>
              </a:schemeClr>
            </a:solidFill>
          </a:endParaRPr>
        </a:p>
      </dgm:t>
    </dgm:pt>
    <dgm:pt modelId="{EFA9D7F4-7F4C-4194-8758-31933BC60903}" type="parTrans" cxnId="{151B7071-CBFA-4932-A3B4-B589F6C311ED}">
      <dgm:prSet/>
      <dgm:spPr/>
      <dgm:t>
        <a:bodyPr/>
        <a:lstStyle/>
        <a:p>
          <a:endParaRPr lang="en-IN"/>
        </a:p>
      </dgm:t>
    </dgm:pt>
    <dgm:pt modelId="{79A78B9A-D77F-446E-A973-D15D8D7B9D2E}" type="sibTrans" cxnId="{151B7071-CBFA-4932-A3B4-B589F6C311ED}">
      <dgm:prSet/>
      <dgm:spPr/>
      <dgm:t>
        <a:bodyPr/>
        <a:lstStyle/>
        <a:p>
          <a:endParaRPr lang="en-IN"/>
        </a:p>
      </dgm:t>
    </dgm:pt>
    <dgm:pt modelId="{9F57F3AA-F080-477A-88E6-1B58368F5245}">
      <dgm:prSet phldrT="[Text]" custT="1"/>
      <dgm:spPr/>
      <dgm:t>
        <a:bodyPr/>
        <a:lstStyle/>
        <a:p>
          <a:r>
            <a:rPr lang="en-US" sz="2000" dirty="0">
              <a:solidFill>
                <a:schemeClr val="accent6">
                  <a:lumMod val="75000"/>
                </a:schemeClr>
              </a:solidFill>
            </a:rPr>
            <a:t>If you have large volume of data</a:t>
          </a:r>
          <a:endParaRPr lang="en-IN" sz="2000" dirty="0">
            <a:solidFill>
              <a:schemeClr val="accent6">
                <a:lumMod val="75000"/>
              </a:schemeClr>
            </a:solidFill>
          </a:endParaRPr>
        </a:p>
      </dgm:t>
    </dgm:pt>
    <dgm:pt modelId="{6FB91FC7-9A24-41DA-AEDF-AF46A3A527C3}" type="parTrans" cxnId="{AF249ACE-33F9-4A36-BA18-68510E04D53B}">
      <dgm:prSet/>
      <dgm:spPr/>
      <dgm:t>
        <a:bodyPr/>
        <a:lstStyle/>
        <a:p>
          <a:endParaRPr lang="en-IN"/>
        </a:p>
      </dgm:t>
    </dgm:pt>
    <dgm:pt modelId="{0BF11E06-426F-46A1-BABA-F5AEC3D6793C}" type="sibTrans" cxnId="{AF249ACE-33F9-4A36-BA18-68510E04D53B}">
      <dgm:prSet/>
      <dgm:spPr/>
      <dgm:t>
        <a:bodyPr/>
        <a:lstStyle/>
        <a:p>
          <a:endParaRPr lang="en-IN"/>
        </a:p>
      </dgm:t>
    </dgm:pt>
    <dgm:pt modelId="{7F7437DF-6333-4C0B-B77F-3E5553B7963E}" type="pres">
      <dgm:prSet presAssocID="{94D6E950-2949-456C-9959-D9C1766B1443}" presName="hierChild1" presStyleCnt="0">
        <dgm:presLayoutVars>
          <dgm:chPref val="1"/>
          <dgm:dir/>
          <dgm:animOne val="branch"/>
          <dgm:animLvl val="lvl"/>
          <dgm:resizeHandles/>
        </dgm:presLayoutVars>
      </dgm:prSet>
      <dgm:spPr/>
    </dgm:pt>
    <dgm:pt modelId="{6790DE9D-AFF6-47ED-9C91-F6D3F4EEF2A1}" type="pres">
      <dgm:prSet presAssocID="{C75CF539-AA63-4748-A829-1C2A0DD62834}" presName="hierRoot1" presStyleCnt="0"/>
      <dgm:spPr/>
    </dgm:pt>
    <dgm:pt modelId="{E1443C2C-1733-4673-AD17-453782DFB6FD}" type="pres">
      <dgm:prSet presAssocID="{C75CF539-AA63-4748-A829-1C2A0DD62834}" presName="composite" presStyleCnt="0"/>
      <dgm:spPr/>
    </dgm:pt>
    <dgm:pt modelId="{0E65DF1D-4DC6-4566-B510-8F98781DA078}" type="pres">
      <dgm:prSet presAssocID="{C75CF539-AA63-4748-A829-1C2A0DD62834}" presName="image" presStyleLbl="node0" presStyleIdx="0" presStyleCnt="1" custScaleX="109825" custLinFactX="127578" custLinFactNeighborX="200000" custLinFactNeighborY="-1323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5000" b="-5000"/>
          </a:stretch>
        </a:blipFill>
      </dgm:spPr>
      <dgm:extLst>
        <a:ext uri="{E40237B7-FDA0-4F09-8148-C483321AD2D9}">
          <dgm14:cNvPr xmlns:dgm14="http://schemas.microsoft.com/office/drawing/2010/diagram" id="0" name="" descr="Thought bubble with solid fill"/>
        </a:ext>
      </dgm:extLst>
    </dgm:pt>
    <dgm:pt modelId="{91054CE8-C8D0-4AC7-B7D7-4153F388CDD7}" type="pres">
      <dgm:prSet presAssocID="{C75CF539-AA63-4748-A829-1C2A0DD62834}" presName="text" presStyleLbl="revTx" presStyleIdx="0" presStyleCnt="6" custScaleX="83329" custScaleY="70283" custLinFactNeighborX="81435" custLinFactNeighborY="-22366">
        <dgm:presLayoutVars>
          <dgm:chPref val="3"/>
        </dgm:presLayoutVars>
      </dgm:prSet>
      <dgm:spPr/>
    </dgm:pt>
    <dgm:pt modelId="{A21116A0-15E3-4C89-AD1E-B05E74621E0A}" type="pres">
      <dgm:prSet presAssocID="{C75CF539-AA63-4748-A829-1C2A0DD62834}" presName="hierChild2" presStyleCnt="0"/>
      <dgm:spPr/>
    </dgm:pt>
    <dgm:pt modelId="{C0A90010-24F4-4922-85FD-545690DE7094}" type="pres">
      <dgm:prSet presAssocID="{721486AA-35F6-45B1-9157-932A279A31BF}" presName="Name10" presStyleLbl="parChTrans1D2" presStyleIdx="0" presStyleCnt="2"/>
      <dgm:spPr/>
    </dgm:pt>
    <dgm:pt modelId="{8CB60945-C91B-4452-B9DC-40BE620472F2}" type="pres">
      <dgm:prSet presAssocID="{025212C2-C59F-4388-8527-14C818254CA3}" presName="hierRoot2" presStyleCnt="0"/>
      <dgm:spPr/>
    </dgm:pt>
    <dgm:pt modelId="{45E4B837-E3CF-4C43-85D4-FE539F3CFBB7}" type="pres">
      <dgm:prSet presAssocID="{025212C2-C59F-4388-8527-14C818254CA3}" presName="composite2" presStyleCnt="0"/>
      <dgm:spPr/>
    </dgm:pt>
    <dgm:pt modelId="{F5EAECE3-7871-42AE-BE02-0D7E530E1255}" type="pres">
      <dgm:prSet presAssocID="{025212C2-C59F-4388-8527-14C818254CA3}" presName="image2" presStyleLbl="node2"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eaker with solid fill"/>
        </a:ext>
      </dgm:extLst>
    </dgm:pt>
    <dgm:pt modelId="{35925C2A-DDCC-40CB-9970-501B26A55EFE}" type="pres">
      <dgm:prSet presAssocID="{025212C2-C59F-4388-8527-14C818254CA3}" presName="text2" presStyleLbl="revTx" presStyleIdx="1" presStyleCnt="6" custScaleX="142489" custLinFactNeighborX="19635" custLinFactNeighborY="125">
        <dgm:presLayoutVars>
          <dgm:chPref val="3"/>
        </dgm:presLayoutVars>
      </dgm:prSet>
      <dgm:spPr/>
    </dgm:pt>
    <dgm:pt modelId="{0D655839-C49E-4719-BB46-8E7CC16F1B9B}" type="pres">
      <dgm:prSet presAssocID="{025212C2-C59F-4388-8527-14C818254CA3}" presName="hierChild3" presStyleCnt="0"/>
      <dgm:spPr/>
    </dgm:pt>
    <dgm:pt modelId="{45A45248-97EA-4CDC-A06B-177CDB348A89}" type="pres">
      <dgm:prSet presAssocID="{EFFBFADA-9109-4E4F-AABA-A57C9DA84825}" presName="Name17" presStyleLbl="parChTrans1D3" presStyleIdx="0" presStyleCnt="3"/>
      <dgm:spPr/>
    </dgm:pt>
    <dgm:pt modelId="{5209357E-A66A-49ED-817D-D578F089E195}" type="pres">
      <dgm:prSet presAssocID="{86600968-A472-422F-B4E9-9BEDD285447B}" presName="hierRoot3" presStyleCnt="0"/>
      <dgm:spPr/>
    </dgm:pt>
    <dgm:pt modelId="{BA20C7E6-E96E-41FE-AEEE-EDA8E31B0648}" type="pres">
      <dgm:prSet presAssocID="{86600968-A472-422F-B4E9-9BEDD285447B}" presName="composite3" presStyleCnt="0"/>
      <dgm:spPr/>
    </dgm:pt>
    <dgm:pt modelId="{9DB4443E-3296-4DB7-ACFB-4795C9764E5B}" type="pres">
      <dgm:prSet presAssocID="{86600968-A472-422F-B4E9-9BEDD285447B}" presName="image3" presStyleLbl="node3" presStyleIdx="0"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r chart with solid fill"/>
        </a:ext>
      </dgm:extLst>
    </dgm:pt>
    <dgm:pt modelId="{8B5446E1-1574-438F-8736-2A7291FE2E39}" type="pres">
      <dgm:prSet presAssocID="{86600968-A472-422F-B4E9-9BEDD285447B}" presName="text3" presStyleLbl="revTx" presStyleIdx="2" presStyleCnt="6" custScaleX="103145" custScaleY="127876" custLinFactNeighborX="-605" custLinFactNeighborY="23904">
        <dgm:presLayoutVars>
          <dgm:chPref val="3"/>
        </dgm:presLayoutVars>
      </dgm:prSet>
      <dgm:spPr/>
    </dgm:pt>
    <dgm:pt modelId="{31C56EE3-80F9-4692-A141-ADD3FF147C1E}" type="pres">
      <dgm:prSet presAssocID="{86600968-A472-422F-B4E9-9BEDD285447B}" presName="hierChild4" presStyleCnt="0"/>
      <dgm:spPr/>
    </dgm:pt>
    <dgm:pt modelId="{DDBBF880-3A59-4A98-8ADA-B1CDCEAD0CBC}" type="pres">
      <dgm:prSet presAssocID="{64392A08-5E3A-4C2A-B92E-2DAAB33D32AB}" presName="Name17" presStyleLbl="parChTrans1D3" presStyleIdx="1" presStyleCnt="3"/>
      <dgm:spPr/>
    </dgm:pt>
    <dgm:pt modelId="{F04A01EB-ECF7-462C-BAE5-21953E813C1C}" type="pres">
      <dgm:prSet presAssocID="{1CF7C783-2419-4513-956B-D1BE190F0A3A}" presName="hierRoot3" presStyleCnt="0"/>
      <dgm:spPr/>
    </dgm:pt>
    <dgm:pt modelId="{5D43BA99-DAA9-4502-90A1-7FB86DBBB5AC}" type="pres">
      <dgm:prSet presAssocID="{1CF7C783-2419-4513-956B-D1BE190F0A3A}" presName="composite3" presStyleCnt="0"/>
      <dgm:spPr/>
    </dgm:pt>
    <dgm:pt modelId="{69054C0D-DD5E-4D7A-9BB0-FF909947A049}" type="pres">
      <dgm:prSet presAssocID="{1CF7C783-2419-4513-956B-D1BE190F0A3A}" presName="image3" presStyleLbl="node3" presStyleIdx="1" presStyleCnt="3" custLinFactNeighborX="-26473" custLinFactNeighborY="2464"/>
      <dgm:spPr/>
    </dgm:pt>
    <dgm:pt modelId="{7AB484BB-54FD-4372-9B14-AD05C67300F1}" type="pres">
      <dgm:prSet presAssocID="{1CF7C783-2419-4513-956B-D1BE190F0A3A}" presName="text3" presStyleLbl="revTx" presStyleIdx="3" presStyleCnt="6" custScaleX="170808" custLinFactNeighborX="14723" custLinFactNeighborY="-6687">
        <dgm:presLayoutVars>
          <dgm:chPref val="3"/>
        </dgm:presLayoutVars>
      </dgm:prSet>
      <dgm:spPr/>
    </dgm:pt>
    <dgm:pt modelId="{D689731B-CB36-4501-91C2-AEE0830BE97B}" type="pres">
      <dgm:prSet presAssocID="{1CF7C783-2419-4513-956B-D1BE190F0A3A}" presName="hierChild4" presStyleCnt="0"/>
      <dgm:spPr/>
    </dgm:pt>
    <dgm:pt modelId="{CF0BDBA8-6560-43CF-918A-FC27AB97B840}" type="pres">
      <dgm:prSet presAssocID="{EFA9D7F4-7F4C-4194-8758-31933BC60903}" presName="Name10" presStyleLbl="parChTrans1D2" presStyleIdx="1" presStyleCnt="2"/>
      <dgm:spPr/>
    </dgm:pt>
    <dgm:pt modelId="{81EB2FC7-D6ED-4CA2-A249-3C85B0D40822}" type="pres">
      <dgm:prSet presAssocID="{59E2EE7F-9BE9-416D-9B11-6F2C705E43AA}" presName="hierRoot2" presStyleCnt="0"/>
      <dgm:spPr/>
    </dgm:pt>
    <dgm:pt modelId="{5546F662-5A6D-4E15-8DC7-04240B3AB969}" type="pres">
      <dgm:prSet presAssocID="{59E2EE7F-9BE9-416D-9B11-6F2C705E43AA}" presName="composite2" presStyleCnt="0"/>
      <dgm:spPr/>
    </dgm:pt>
    <dgm:pt modelId="{FA78BB50-8A5B-4C3C-93F8-EB73E9B3042C}" type="pres">
      <dgm:prSet presAssocID="{59E2EE7F-9BE9-416D-9B11-6F2C705E43AA}" presName="image2" presStyleLbl="node2" presStyleIdx="1" presStyleCnt="2"/>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Close with solid fill"/>
        </a:ext>
      </dgm:extLst>
    </dgm:pt>
    <dgm:pt modelId="{5C6B9B87-59CD-49C6-AE71-E51DA5B8D040}" type="pres">
      <dgm:prSet presAssocID="{59E2EE7F-9BE9-416D-9B11-6F2C705E43AA}" presName="text2" presStyleLbl="revTx" presStyleIdx="4" presStyleCnt="6">
        <dgm:presLayoutVars>
          <dgm:chPref val="3"/>
        </dgm:presLayoutVars>
      </dgm:prSet>
      <dgm:spPr/>
    </dgm:pt>
    <dgm:pt modelId="{8C8C37E6-2A4A-4EC7-9706-75E08E96E83A}" type="pres">
      <dgm:prSet presAssocID="{59E2EE7F-9BE9-416D-9B11-6F2C705E43AA}" presName="hierChild3" presStyleCnt="0"/>
      <dgm:spPr/>
    </dgm:pt>
    <dgm:pt modelId="{7A20C217-D29E-45CB-94E0-5A0AC8CC723A}" type="pres">
      <dgm:prSet presAssocID="{6FB91FC7-9A24-41DA-AEDF-AF46A3A527C3}" presName="Name17" presStyleLbl="parChTrans1D3" presStyleIdx="2" presStyleCnt="3"/>
      <dgm:spPr/>
    </dgm:pt>
    <dgm:pt modelId="{B92D29D3-C769-4778-862B-BA0B144E3EAC}" type="pres">
      <dgm:prSet presAssocID="{9F57F3AA-F080-477A-88E6-1B58368F5245}" presName="hierRoot3" presStyleCnt="0"/>
      <dgm:spPr/>
    </dgm:pt>
    <dgm:pt modelId="{FBD741EB-3491-4563-AC40-67FA49E92A5B}" type="pres">
      <dgm:prSet presAssocID="{9F57F3AA-F080-477A-88E6-1B58368F5245}" presName="composite3" presStyleCnt="0"/>
      <dgm:spPr/>
    </dgm:pt>
    <dgm:pt modelId="{ACD82761-2EEE-48FF-AFE3-B56FE6E2F624}" type="pres">
      <dgm:prSet presAssocID="{9F57F3AA-F080-477A-88E6-1B58368F5245}" presName="image3" presStyleLbl="node3" presStyleIdx="2" presStyleCnt="3"/>
      <dgm:spPr/>
    </dgm:pt>
    <dgm:pt modelId="{66362503-1A9E-4608-8DD4-1C5A8CDB2794}" type="pres">
      <dgm:prSet presAssocID="{9F57F3AA-F080-477A-88E6-1B58368F5245}" presName="text3" presStyleLbl="revTx" presStyleIdx="5" presStyleCnt="6" custLinFactNeighborX="7858" custLinFactNeighborY="6319">
        <dgm:presLayoutVars>
          <dgm:chPref val="3"/>
        </dgm:presLayoutVars>
      </dgm:prSet>
      <dgm:spPr/>
    </dgm:pt>
    <dgm:pt modelId="{355BE758-C0C5-4BB5-A862-3B42D00ECF1B}" type="pres">
      <dgm:prSet presAssocID="{9F57F3AA-F080-477A-88E6-1B58368F5245}" presName="hierChild4" presStyleCnt="0"/>
      <dgm:spPr/>
    </dgm:pt>
  </dgm:ptLst>
  <dgm:cxnLst>
    <dgm:cxn modelId="{A0E77E03-8081-4F5C-A67E-B8DE47F3EDEE}" type="presOf" srcId="{59E2EE7F-9BE9-416D-9B11-6F2C705E43AA}" destId="{5C6B9B87-59CD-49C6-AE71-E51DA5B8D040}" srcOrd="0" destOrd="0" presId="urn:microsoft.com/office/officeart/2009/layout/CirclePictureHierarchy"/>
    <dgm:cxn modelId="{63DCFF25-EE48-4EAA-BB8A-3F89DEF793A3}" type="presOf" srcId="{EFA9D7F4-7F4C-4194-8758-31933BC60903}" destId="{CF0BDBA8-6560-43CF-918A-FC27AB97B840}" srcOrd="0" destOrd="0" presId="urn:microsoft.com/office/officeart/2009/layout/CirclePictureHierarchy"/>
    <dgm:cxn modelId="{A2A6093B-EB54-4991-8B6D-99EB4C663F46}" type="presOf" srcId="{EFFBFADA-9109-4E4F-AABA-A57C9DA84825}" destId="{45A45248-97EA-4CDC-A06B-177CDB348A89}" srcOrd="0" destOrd="0" presId="urn:microsoft.com/office/officeart/2009/layout/CirclePictureHierarchy"/>
    <dgm:cxn modelId="{29FA753C-B955-4F36-AAEC-92E997564F41}" srcId="{C75CF539-AA63-4748-A829-1C2A0DD62834}" destId="{025212C2-C59F-4388-8527-14C818254CA3}" srcOrd="0" destOrd="0" parTransId="{721486AA-35F6-45B1-9157-932A279A31BF}" sibTransId="{8B819F1F-361F-47C9-A7F5-AECEDBE8671D}"/>
    <dgm:cxn modelId="{94EB5948-261D-4D6E-BAE1-9F1C64B7F7A2}" srcId="{94D6E950-2949-456C-9959-D9C1766B1443}" destId="{C75CF539-AA63-4748-A829-1C2A0DD62834}" srcOrd="0" destOrd="0" parTransId="{1C69AC60-B36A-451A-8B69-0813404FD1C8}" sibTransId="{46B862CB-324C-4111-85B7-9B14653D3826}"/>
    <dgm:cxn modelId="{0EA0A348-25C9-4EB8-B4DF-15B767FD2C78}" type="presOf" srcId="{1CF7C783-2419-4513-956B-D1BE190F0A3A}" destId="{7AB484BB-54FD-4372-9B14-AD05C67300F1}" srcOrd="0" destOrd="0" presId="urn:microsoft.com/office/officeart/2009/layout/CirclePictureHierarchy"/>
    <dgm:cxn modelId="{7DD56549-6ECC-4D34-A8EC-54449E5FEC8B}" srcId="{025212C2-C59F-4388-8527-14C818254CA3}" destId="{1CF7C783-2419-4513-956B-D1BE190F0A3A}" srcOrd="1" destOrd="0" parTransId="{64392A08-5E3A-4C2A-B92E-2DAAB33D32AB}" sibTransId="{43A76EE1-5769-4F2F-9040-382D5840EB31}"/>
    <dgm:cxn modelId="{7C4BFA4B-7728-4380-9913-E6E4583D80EA}" type="presOf" srcId="{9F57F3AA-F080-477A-88E6-1B58368F5245}" destId="{66362503-1A9E-4608-8DD4-1C5A8CDB2794}" srcOrd="0" destOrd="0" presId="urn:microsoft.com/office/officeart/2009/layout/CirclePictureHierarchy"/>
    <dgm:cxn modelId="{3A5A4571-A183-4F42-AB2C-35301009F525}" type="presOf" srcId="{721486AA-35F6-45B1-9157-932A279A31BF}" destId="{C0A90010-24F4-4922-85FD-545690DE7094}" srcOrd="0" destOrd="0" presId="urn:microsoft.com/office/officeart/2009/layout/CirclePictureHierarchy"/>
    <dgm:cxn modelId="{151B7071-CBFA-4932-A3B4-B589F6C311ED}" srcId="{C75CF539-AA63-4748-A829-1C2A0DD62834}" destId="{59E2EE7F-9BE9-416D-9B11-6F2C705E43AA}" srcOrd="1" destOrd="0" parTransId="{EFA9D7F4-7F4C-4194-8758-31933BC60903}" sibTransId="{79A78B9A-D77F-446E-A973-D15D8D7B9D2E}"/>
    <dgm:cxn modelId="{E7586390-950F-4AB5-943B-30524E35E12C}" type="presOf" srcId="{94D6E950-2949-456C-9959-D9C1766B1443}" destId="{7F7437DF-6333-4C0B-B77F-3E5553B7963E}" srcOrd="0" destOrd="0" presId="urn:microsoft.com/office/officeart/2009/layout/CirclePictureHierarchy"/>
    <dgm:cxn modelId="{FBD74BBD-1CDB-43AB-A1C6-EC2A1F9D457A}" type="presOf" srcId="{64392A08-5E3A-4C2A-B92E-2DAAB33D32AB}" destId="{DDBBF880-3A59-4A98-8ADA-B1CDCEAD0CBC}" srcOrd="0" destOrd="0" presId="urn:microsoft.com/office/officeart/2009/layout/CirclePictureHierarchy"/>
    <dgm:cxn modelId="{2B0DB2BE-2807-48B9-BAA4-54267A12062B}" type="presOf" srcId="{C75CF539-AA63-4748-A829-1C2A0DD62834}" destId="{91054CE8-C8D0-4AC7-B7D7-4153F388CDD7}" srcOrd="0" destOrd="0" presId="urn:microsoft.com/office/officeart/2009/layout/CirclePictureHierarchy"/>
    <dgm:cxn modelId="{AF249ACE-33F9-4A36-BA18-68510E04D53B}" srcId="{59E2EE7F-9BE9-416D-9B11-6F2C705E43AA}" destId="{9F57F3AA-F080-477A-88E6-1B58368F5245}" srcOrd="0" destOrd="0" parTransId="{6FB91FC7-9A24-41DA-AEDF-AF46A3A527C3}" sibTransId="{0BF11E06-426F-46A1-BABA-F5AEC3D6793C}"/>
    <dgm:cxn modelId="{BCC91CDA-9F8B-48B1-8895-0AD6F86308F6}" type="presOf" srcId="{86600968-A472-422F-B4E9-9BEDD285447B}" destId="{8B5446E1-1574-438F-8736-2A7291FE2E39}" srcOrd="0" destOrd="0" presId="urn:microsoft.com/office/officeart/2009/layout/CirclePictureHierarchy"/>
    <dgm:cxn modelId="{7CACD3E0-B812-4614-9212-788C7FB7CF26}" type="presOf" srcId="{6FB91FC7-9A24-41DA-AEDF-AF46A3A527C3}" destId="{7A20C217-D29E-45CB-94E0-5A0AC8CC723A}" srcOrd="0" destOrd="0" presId="urn:microsoft.com/office/officeart/2009/layout/CirclePictureHierarchy"/>
    <dgm:cxn modelId="{86D1C1EE-4F5E-46F4-A6F0-387B3E1D91D6}" srcId="{025212C2-C59F-4388-8527-14C818254CA3}" destId="{86600968-A472-422F-B4E9-9BEDD285447B}" srcOrd="0" destOrd="0" parTransId="{EFFBFADA-9109-4E4F-AABA-A57C9DA84825}" sibTransId="{57C8E1E0-C6AB-4A00-A380-C5955A667388}"/>
    <dgm:cxn modelId="{906E8DF9-23D5-4B95-A1DA-8682A7E2A4E5}" type="presOf" srcId="{025212C2-C59F-4388-8527-14C818254CA3}" destId="{35925C2A-DDCC-40CB-9970-501B26A55EFE}" srcOrd="0" destOrd="0" presId="urn:microsoft.com/office/officeart/2009/layout/CirclePictureHierarchy"/>
    <dgm:cxn modelId="{32B47523-F640-472A-8C33-FC7A8B7DFC6A}" type="presParOf" srcId="{7F7437DF-6333-4C0B-B77F-3E5553B7963E}" destId="{6790DE9D-AFF6-47ED-9C91-F6D3F4EEF2A1}" srcOrd="0" destOrd="0" presId="urn:microsoft.com/office/officeart/2009/layout/CirclePictureHierarchy"/>
    <dgm:cxn modelId="{FA6FF808-5578-43FF-9914-7C299A5ED137}" type="presParOf" srcId="{6790DE9D-AFF6-47ED-9C91-F6D3F4EEF2A1}" destId="{E1443C2C-1733-4673-AD17-453782DFB6FD}" srcOrd="0" destOrd="0" presId="urn:microsoft.com/office/officeart/2009/layout/CirclePictureHierarchy"/>
    <dgm:cxn modelId="{1697F856-5BCB-4386-A120-0993620BE852}" type="presParOf" srcId="{E1443C2C-1733-4673-AD17-453782DFB6FD}" destId="{0E65DF1D-4DC6-4566-B510-8F98781DA078}" srcOrd="0" destOrd="0" presId="urn:microsoft.com/office/officeart/2009/layout/CirclePictureHierarchy"/>
    <dgm:cxn modelId="{8E7E5E53-DAA2-43A9-AE92-276F5C88DB67}" type="presParOf" srcId="{E1443C2C-1733-4673-AD17-453782DFB6FD}" destId="{91054CE8-C8D0-4AC7-B7D7-4153F388CDD7}" srcOrd="1" destOrd="0" presId="urn:microsoft.com/office/officeart/2009/layout/CirclePictureHierarchy"/>
    <dgm:cxn modelId="{83DF4209-EC25-4B4C-839F-B7BD57BA81B8}" type="presParOf" srcId="{6790DE9D-AFF6-47ED-9C91-F6D3F4EEF2A1}" destId="{A21116A0-15E3-4C89-AD1E-B05E74621E0A}" srcOrd="1" destOrd="0" presId="urn:microsoft.com/office/officeart/2009/layout/CirclePictureHierarchy"/>
    <dgm:cxn modelId="{74DD1A56-727D-42FA-A47D-0165298D2539}" type="presParOf" srcId="{A21116A0-15E3-4C89-AD1E-B05E74621E0A}" destId="{C0A90010-24F4-4922-85FD-545690DE7094}" srcOrd="0" destOrd="0" presId="urn:microsoft.com/office/officeart/2009/layout/CirclePictureHierarchy"/>
    <dgm:cxn modelId="{046D67A9-1301-4ADE-8D97-C4D24ED71E95}" type="presParOf" srcId="{A21116A0-15E3-4C89-AD1E-B05E74621E0A}" destId="{8CB60945-C91B-4452-B9DC-40BE620472F2}" srcOrd="1" destOrd="0" presId="urn:microsoft.com/office/officeart/2009/layout/CirclePictureHierarchy"/>
    <dgm:cxn modelId="{76EF0D71-B2DF-422B-A98F-E67D41606522}" type="presParOf" srcId="{8CB60945-C91B-4452-B9DC-40BE620472F2}" destId="{45E4B837-E3CF-4C43-85D4-FE539F3CFBB7}" srcOrd="0" destOrd="0" presId="urn:microsoft.com/office/officeart/2009/layout/CirclePictureHierarchy"/>
    <dgm:cxn modelId="{393650D7-4EB5-4A49-9AC3-015F3E61A4D9}" type="presParOf" srcId="{45E4B837-E3CF-4C43-85D4-FE539F3CFBB7}" destId="{F5EAECE3-7871-42AE-BE02-0D7E530E1255}" srcOrd="0" destOrd="0" presId="urn:microsoft.com/office/officeart/2009/layout/CirclePictureHierarchy"/>
    <dgm:cxn modelId="{B3C6D4E6-4C4E-4233-99AB-42C23E25D567}" type="presParOf" srcId="{45E4B837-E3CF-4C43-85D4-FE539F3CFBB7}" destId="{35925C2A-DDCC-40CB-9970-501B26A55EFE}" srcOrd="1" destOrd="0" presId="urn:microsoft.com/office/officeart/2009/layout/CirclePictureHierarchy"/>
    <dgm:cxn modelId="{516D84DD-D8D8-47E5-911F-165372868E0F}" type="presParOf" srcId="{8CB60945-C91B-4452-B9DC-40BE620472F2}" destId="{0D655839-C49E-4719-BB46-8E7CC16F1B9B}" srcOrd="1" destOrd="0" presId="urn:microsoft.com/office/officeart/2009/layout/CirclePictureHierarchy"/>
    <dgm:cxn modelId="{0060C62C-6F1E-4B90-AE9E-1A3BC92F9CEF}" type="presParOf" srcId="{0D655839-C49E-4719-BB46-8E7CC16F1B9B}" destId="{45A45248-97EA-4CDC-A06B-177CDB348A89}" srcOrd="0" destOrd="0" presId="urn:microsoft.com/office/officeart/2009/layout/CirclePictureHierarchy"/>
    <dgm:cxn modelId="{40D7DC22-4A49-4698-B31F-CFD699396931}" type="presParOf" srcId="{0D655839-C49E-4719-BB46-8E7CC16F1B9B}" destId="{5209357E-A66A-49ED-817D-D578F089E195}" srcOrd="1" destOrd="0" presId="urn:microsoft.com/office/officeart/2009/layout/CirclePictureHierarchy"/>
    <dgm:cxn modelId="{11AAE4B5-4570-4F4A-AA1F-7F8FC4BE040B}" type="presParOf" srcId="{5209357E-A66A-49ED-817D-D578F089E195}" destId="{BA20C7E6-E96E-41FE-AEEE-EDA8E31B0648}" srcOrd="0" destOrd="0" presId="urn:microsoft.com/office/officeart/2009/layout/CirclePictureHierarchy"/>
    <dgm:cxn modelId="{B199083E-8BBA-4A96-9926-915956103562}" type="presParOf" srcId="{BA20C7E6-E96E-41FE-AEEE-EDA8E31B0648}" destId="{9DB4443E-3296-4DB7-ACFB-4795C9764E5B}" srcOrd="0" destOrd="0" presId="urn:microsoft.com/office/officeart/2009/layout/CirclePictureHierarchy"/>
    <dgm:cxn modelId="{75D09794-DDAC-4F5C-84C8-38AC94466DBE}" type="presParOf" srcId="{BA20C7E6-E96E-41FE-AEEE-EDA8E31B0648}" destId="{8B5446E1-1574-438F-8736-2A7291FE2E39}" srcOrd="1" destOrd="0" presId="urn:microsoft.com/office/officeart/2009/layout/CirclePictureHierarchy"/>
    <dgm:cxn modelId="{C51226F1-A59A-4643-A779-A6B0DC550E2D}" type="presParOf" srcId="{5209357E-A66A-49ED-817D-D578F089E195}" destId="{31C56EE3-80F9-4692-A141-ADD3FF147C1E}" srcOrd="1" destOrd="0" presId="urn:microsoft.com/office/officeart/2009/layout/CirclePictureHierarchy"/>
    <dgm:cxn modelId="{038F8B3C-E09F-4972-9ED1-2B75118E910E}" type="presParOf" srcId="{0D655839-C49E-4719-BB46-8E7CC16F1B9B}" destId="{DDBBF880-3A59-4A98-8ADA-B1CDCEAD0CBC}" srcOrd="2" destOrd="0" presId="urn:microsoft.com/office/officeart/2009/layout/CirclePictureHierarchy"/>
    <dgm:cxn modelId="{7F26DAB1-43D4-408E-AD95-3C8B77422308}" type="presParOf" srcId="{0D655839-C49E-4719-BB46-8E7CC16F1B9B}" destId="{F04A01EB-ECF7-462C-BAE5-21953E813C1C}" srcOrd="3" destOrd="0" presId="urn:microsoft.com/office/officeart/2009/layout/CirclePictureHierarchy"/>
    <dgm:cxn modelId="{E6907044-EE8D-457B-845F-FF5A159B76AD}" type="presParOf" srcId="{F04A01EB-ECF7-462C-BAE5-21953E813C1C}" destId="{5D43BA99-DAA9-4502-90A1-7FB86DBBB5AC}" srcOrd="0" destOrd="0" presId="urn:microsoft.com/office/officeart/2009/layout/CirclePictureHierarchy"/>
    <dgm:cxn modelId="{B32D8791-D9B9-4F7B-B3B4-99A99EA0959F}" type="presParOf" srcId="{5D43BA99-DAA9-4502-90A1-7FB86DBBB5AC}" destId="{69054C0D-DD5E-4D7A-9BB0-FF909947A049}" srcOrd="0" destOrd="0" presId="urn:microsoft.com/office/officeart/2009/layout/CirclePictureHierarchy"/>
    <dgm:cxn modelId="{A21E3468-A659-4C57-829B-E1445829A939}" type="presParOf" srcId="{5D43BA99-DAA9-4502-90A1-7FB86DBBB5AC}" destId="{7AB484BB-54FD-4372-9B14-AD05C67300F1}" srcOrd="1" destOrd="0" presId="urn:microsoft.com/office/officeart/2009/layout/CirclePictureHierarchy"/>
    <dgm:cxn modelId="{472780B7-8B7F-4BB1-8D9D-9A1D3F45E4AD}" type="presParOf" srcId="{F04A01EB-ECF7-462C-BAE5-21953E813C1C}" destId="{D689731B-CB36-4501-91C2-AEE0830BE97B}" srcOrd="1" destOrd="0" presId="urn:microsoft.com/office/officeart/2009/layout/CirclePictureHierarchy"/>
    <dgm:cxn modelId="{F7C411AB-CA3D-452C-9BF0-FB239C304693}" type="presParOf" srcId="{A21116A0-15E3-4C89-AD1E-B05E74621E0A}" destId="{CF0BDBA8-6560-43CF-918A-FC27AB97B840}" srcOrd="2" destOrd="0" presId="urn:microsoft.com/office/officeart/2009/layout/CirclePictureHierarchy"/>
    <dgm:cxn modelId="{509496F9-EC81-4B63-B57D-5623709F4DF8}" type="presParOf" srcId="{A21116A0-15E3-4C89-AD1E-B05E74621E0A}" destId="{81EB2FC7-D6ED-4CA2-A249-3C85B0D40822}" srcOrd="3" destOrd="0" presId="urn:microsoft.com/office/officeart/2009/layout/CirclePictureHierarchy"/>
    <dgm:cxn modelId="{D092C83C-5419-4156-BF1A-615CAB496030}" type="presParOf" srcId="{81EB2FC7-D6ED-4CA2-A249-3C85B0D40822}" destId="{5546F662-5A6D-4E15-8DC7-04240B3AB969}" srcOrd="0" destOrd="0" presId="urn:microsoft.com/office/officeart/2009/layout/CirclePictureHierarchy"/>
    <dgm:cxn modelId="{6FFCCD72-AB54-43A5-A383-D993B2960432}" type="presParOf" srcId="{5546F662-5A6D-4E15-8DC7-04240B3AB969}" destId="{FA78BB50-8A5B-4C3C-93F8-EB73E9B3042C}" srcOrd="0" destOrd="0" presId="urn:microsoft.com/office/officeart/2009/layout/CirclePictureHierarchy"/>
    <dgm:cxn modelId="{11AD89BF-4DDC-4A1E-80B1-D8565564D098}" type="presParOf" srcId="{5546F662-5A6D-4E15-8DC7-04240B3AB969}" destId="{5C6B9B87-59CD-49C6-AE71-E51DA5B8D040}" srcOrd="1" destOrd="0" presId="urn:microsoft.com/office/officeart/2009/layout/CirclePictureHierarchy"/>
    <dgm:cxn modelId="{850FFF53-EA19-4EF5-82C5-B30F694B4FBE}" type="presParOf" srcId="{81EB2FC7-D6ED-4CA2-A249-3C85B0D40822}" destId="{8C8C37E6-2A4A-4EC7-9706-75E08E96E83A}" srcOrd="1" destOrd="0" presId="urn:microsoft.com/office/officeart/2009/layout/CirclePictureHierarchy"/>
    <dgm:cxn modelId="{3538F2B2-7BA5-49B2-8207-266360676AB6}" type="presParOf" srcId="{8C8C37E6-2A4A-4EC7-9706-75E08E96E83A}" destId="{7A20C217-D29E-45CB-94E0-5A0AC8CC723A}" srcOrd="0" destOrd="0" presId="urn:microsoft.com/office/officeart/2009/layout/CirclePictureHierarchy"/>
    <dgm:cxn modelId="{B07C18F0-6CE4-4E9D-AF86-28CC62D9E3A7}" type="presParOf" srcId="{8C8C37E6-2A4A-4EC7-9706-75E08E96E83A}" destId="{B92D29D3-C769-4778-862B-BA0B144E3EAC}" srcOrd="1" destOrd="0" presId="urn:microsoft.com/office/officeart/2009/layout/CirclePictureHierarchy"/>
    <dgm:cxn modelId="{C11D109B-CEED-44E3-9547-318E870E87D7}" type="presParOf" srcId="{B92D29D3-C769-4778-862B-BA0B144E3EAC}" destId="{FBD741EB-3491-4563-AC40-67FA49E92A5B}" srcOrd="0" destOrd="0" presId="urn:microsoft.com/office/officeart/2009/layout/CirclePictureHierarchy"/>
    <dgm:cxn modelId="{28335C8B-8B49-4EC1-A339-CAD5C76898D6}" type="presParOf" srcId="{FBD741EB-3491-4563-AC40-67FA49E92A5B}" destId="{ACD82761-2EEE-48FF-AFE3-B56FE6E2F624}" srcOrd="0" destOrd="0" presId="urn:microsoft.com/office/officeart/2009/layout/CirclePictureHierarchy"/>
    <dgm:cxn modelId="{19AC9325-EBFF-4E8F-9CC8-EAFBC978D1B1}" type="presParOf" srcId="{FBD741EB-3491-4563-AC40-67FA49E92A5B}" destId="{66362503-1A9E-4608-8DD4-1C5A8CDB2794}" srcOrd="1" destOrd="0" presId="urn:microsoft.com/office/officeart/2009/layout/CirclePictureHierarchy"/>
    <dgm:cxn modelId="{2CD95C8C-33A0-46AB-978C-4D507E9ABC3F}" type="presParOf" srcId="{B92D29D3-C769-4778-862B-BA0B144E3EAC}" destId="{355BE758-C0C5-4BB5-A862-3B42D00ECF1B}" srcOrd="1" destOrd="0" presId="urn:microsoft.com/office/officeart/2009/layout/CirclePicture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4A14B9-F5FF-4D91-A0F7-B8C4D7444FC0}" type="doc">
      <dgm:prSet loTypeId="urn:microsoft.com/office/officeart/2005/8/layout/process1" loCatId="process" qsTypeId="urn:microsoft.com/office/officeart/2005/8/quickstyle/simple1" qsCatId="simple" csTypeId="urn:microsoft.com/office/officeart/2005/8/colors/accent1_2" csCatId="accent1" phldr="1"/>
      <dgm:spPr/>
    </dgm:pt>
    <dgm:pt modelId="{CA2623E8-6C2E-45C2-AE19-2E6B9AC711F0}">
      <dgm:prSet phldrT="[Text]"/>
      <dgm:spPr/>
      <dgm:t>
        <a:bodyPr/>
        <a:lstStyle/>
        <a:p>
          <a:r>
            <a:rPr lang="en-US" dirty="0"/>
            <a:t>Outlier Handling</a:t>
          </a:r>
          <a:endParaRPr lang="en-IN" dirty="0"/>
        </a:p>
      </dgm:t>
    </dgm:pt>
    <dgm:pt modelId="{89A845F1-F5A9-4010-90F5-0FEB6CDD9AE2}" type="parTrans" cxnId="{AB2C7CFA-E1D0-4BA6-A382-7E6FB4C3999E}">
      <dgm:prSet/>
      <dgm:spPr/>
      <dgm:t>
        <a:bodyPr/>
        <a:lstStyle/>
        <a:p>
          <a:endParaRPr lang="en-IN"/>
        </a:p>
      </dgm:t>
    </dgm:pt>
    <dgm:pt modelId="{8BAFAA22-A888-406D-BE4C-215EA18D45E4}" type="sibTrans" cxnId="{AB2C7CFA-E1D0-4BA6-A382-7E6FB4C3999E}">
      <dgm:prSet/>
      <dgm:spPr/>
      <dgm:t>
        <a:bodyPr/>
        <a:lstStyle/>
        <a:p>
          <a:endParaRPr lang="en-IN"/>
        </a:p>
      </dgm:t>
    </dgm:pt>
    <dgm:pt modelId="{E1B8A257-4550-4DB8-994A-8506378E9219}">
      <dgm:prSet phldrT="[Text]"/>
      <dgm:spPr/>
      <dgm:t>
        <a:bodyPr/>
        <a:lstStyle/>
        <a:p>
          <a:r>
            <a:rPr lang="en-US" dirty="0"/>
            <a:t>Visualization</a:t>
          </a:r>
          <a:endParaRPr lang="en-IN" dirty="0"/>
        </a:p>
      </dgm:t>
    </dgm:pt>
    <dgm:pt modelId="{5A0CA70E-F652-4DC4-8816-768D15FAF193}" type="parTrans" cxnId="{4BC10124-449A-4235-89DF-3F24A5FFC6D3}">
      <dgm:prSet/>
      <dgm:spPr/>
      <dgm:t>
        <a:bodyPr/>
        <a:lstStyle/>
        <a:p>
          <a:endParaRPr lang="en-IN"/>
        </a:p>
      </dgm:t>
    </dgm:pt>
    <dgm:pt modelId="{34980B2B-13C7-499C-BD34-52810C4BDE3C}" type="sibTrans" cxnId="{4BC10124-449A-4235-89DF-3F24A5FFC6D3}">
      <dgm:prSet/>
      <dgm:spPr/>
      <dgm:t>
        <a:bodyPr/>
        <a:lstStyle/>
        <a:p>
          <a:endParaRPr lang="en-IN"/>
        </a:p>
      </dgm:t>
    </dgm:pt>
    <dgm:pt modelId="{6F465F54-2212-452B-B39E-E42101FDA97D}">
      <dgm:prSet phldrT="[Text]"/>
      <dgm:spPr/>
      <dgm:t>
        <a:bodyPr/>
        <a:lstStyle/>
        <a:p>
          <a:r>
            <a:rPr lang="en-US" dirty="0"/>
            <a:t>Data Preprocessing</a:t>
          </a:r>
          <a:endParaRPr lang="en-IN" dirty="0"/>
        </a:p>
      </dgm:t>
    </dgm:pt>
    <dgm:pt modelId="{9BD5E8EE-5469-439A-B3D7-129AF627163C}" type="parTrans" cxnId="{0C7B7082-7B9B-4B13-AFBE-A6110EBB02E0}">
      <dgm:prSet/>
      <dgm:spPr/>
      <dgm:t>
        <a:bodyPr/>
        <a:lstStyle/>
        <a:p>
          <a:endParaRPr lang="en-IN"/>
        </a:p>
      </dgm:t>
    </dgm:pt>
    <dgm:pt modelId="{DA8A55C6-D7F6-4CF9-A2C9-6B76EC2F43EE}" type="sibTrans" cxnId="{0C7B7082-7B9B-4B13-AFBE-A6110EBB02E0}">
      <dgm:prSet/>
      <dgm:spPr/>
      <dgm:t>
        <a:bodyPr/>
        <a:lstStyle/>
        <a:p>
          <a:endParaRPr lang="en-IN"/>
        </a:p>
      </dgm:t>
    </dgm:pt>
    <dgm:pt modelId="{666B9F91-91B3-4F77-B547-5B98506DBF63}" type="pres">
      <dgm:prSet presAssocID="{2C4A14B9-F5FF-4D91-A0F7-B8C4D7444FC0}" presName="Name0" presStyleCnt="0">
        <dgm:presLayoutVars>
          <dgm:dir/>
          <dgm:resizeHandles val="exact"/>
        </dgm:presLayoutVars>
      </dgm:prSet>
      <dgm:spPr/>
    </dgm:pt>
    <dgm:pt modelId="{75BE312C-2D8A-4801-BDA5-517B595F3AD0}" type="pres">
      <dgm:prSet presAssocID="{CA2623E8-6C2E-45C2-AE19-2E6B9AC711F0}" presName="node" presStyleLbl="node1" presStyleIdx="0" presStyleCnt="3" custLinFactNeighborX="-836" custLinFactNeighborY="-914">
        <dgm:presLayoutVars>
          <dgm:bulletEnabled val="1"/>
        </dgm:presLayoutVars>
      </dgm:prSet>
      <dgm:spPr/>
    </dgm:pt>
    <dgm:pt modelId="{D8EBDF00-EA72-4F68-B5A5-15DA5BC11A4D}" type="pres">
      <dgm:prSet presAssocID="{8BAFAA22-A888-406D-BE4C-215EA18D45E4}" presName="sibTrans" presStyleLbl="sibTrans2D1" presStyleIdx="0" presStyleCnt="2"/>
      <dgm:spPr/>
    </dgm:pt>
    <dgm:pt modelId="{A9BF309C-12E5-4361-8E65-0EE62E8F04AC}" type="pres">
      <dgm:prSet presAssocID="{8BAFAA22-A888-406D-BE4C-215EA18D45E4}" presName="connectorText" presStyleLbl="sibTrans2D1" presStyleIdx="0" presStyleCnt="2"/>
      <dgm:spPr/>
    </dgm:pt>
    <dgm:pt modelId="{05D489B5-0983-4119-9542-5D325633EB10}" type="pres">
      <dgm:prSet presAssocID="{E1B8A257-4550-4DB8-994A-8506378E9219}" presName="node" presStyleLbl="node1" presStyleIdx="1" presStyleCnt="3">
        <dgm:presLayoutVars>
          <dgm:bulletEnabled val="1"/>
        </dgm:presLayoutVars>
      </dgm:prSet>
      <dgm:spPr/>
    </dgm:pt>
    <dgm:pt modelId="{0869328F-005E-4045-A83E-441D3BB7C2CA}" type="pres">
      <dgm:prSet presAssocID="{34980B2B-13C7-499C-BD34-52810C4BDE3C}" presName="sibTrans" presStyleLbl="sibTrans2D1" presStyleIdx="1" presStyleCnt="2"/>
      <dgm:spPr/>
    </dgm:pt>
    <dgm:pt modelId="{026366ED-DBE1-45AD-A835-164444DAD45E}" type="pres">
      <dgm:prSet presAssocID="{34980B2B-13C7-499C-BD34-52810C4BDE3C}" presName="connectorText" presStyleLbl="sibTrans2D1" presStyleIdx="1" presStyleCnt="2"/>
      <dgm:spPr/>
    </dgm:pt>
    <dgm:pt modelId="{056F5D26-EEBE-47A6-84DA-D59E251D5DC2}" type="pres">
      <dgm:prSet presAssocID="{6F465F54-2212-452B-B39E-E42101FDA97D}" presName="node" presStyleLbl="node1" presStyleIdx="2" presStyleCnt="3">
        <dgm:presLayoutVars>
          <dgm:bulletEnabled val="1"/>
        </dgm:presLayoutVars>
      </dgm:prSet>
      <dgm:spPr/>
    </dgm:pt>
  </dgm:ptLst>
  <dgm:cxnLst>
    <dgm:cxn modelId="{F92CA40F-24CC-4243-9915-EC284762C81D}" type="presOf" srcId="{34980B2B-13C7-499C-BD34-52810C4BDE3C}" destId="{0869328F-005E-4045-A83E-441D3BB7C2CA}" srcOrd="0" destOrd="0" presId="urn:microsoft.com/office/officeart/2005/8/layout/process1"/>
    <dgm:cxn modelId="{4BC10124-449A-4235-89DF-3F24A5FFC6D3}" srcId="{2C4A14B9-F5FF-4D91-A0F7-B8C4D7444FC0}" destId="{E1B8A257-4550-4DB8-994A-8506378E9219}" srcOrd="1" destOrd="0" parTransId="{5A0CA70E-F652-4DC4-8816-768D15FAF193}" sibTransId="{34980B2B-13C7-499C-BD34-52810C4BDE3C}"/>
    <dgm:cxn modelId="{6167CB40-DF35-483F-BE3F-185498665F82}" type="presOf" srcId="{E1B8A257-4550-4DB8-994A-8506378E9219}" destId="{05D489B5-0983-4119-9542-5D325633EB10}" srcOrd="0" destOrd="0" presId="urn:microsoft.com/office/officeart/2005/8/layout/process1"/>
    <dgm:cxn modelId="{D4B43544-6548-44D5-A86A-2E1F2385D61A}" type="presOf" srcId="{34980B2B-13C7-499C-BD34-52810C4BDE3C}" destId="{026366ED-DBE1-45AD-A835-164444DAD45E}" srcOrd="1" destOrd="0" presId="urn:microsoft.com/office/officeart/2005/8/layout/process1"/>
    <dgm:cxn modelId="{86511D75-1DF7-4479-A80A-42C7F24361EA}" type="presOf" srcId="{CA2623E8-6C2E-45C2-AE19-2E6B9AC711F0}" destId="{75BE312C-2D8A-4801-BDA5-517B595F3AD0}" srcOrd="0" destOrd="0" presId="urn:microsoft.com/office/officeart/2005/8/layout/process1"/>
    <dgm:cxn modelId="{1FAFD679-3038-424D-8F62-5FD4CE5144E7}" type="presOf" srcId="{6F465F54-2212-452B-B39E-E42101FDA97D}" destId="{056F5D26-EEBE-47A6-84DA-D59E251D5DC2}" srcOrd="0" destOrd="0" presId="urn:microsoft.com/office/officeart/2005/8/layout/process1"/>
    <dgm:cxn modelId="{0C7B7082-7B9B-4B13-AFBE-A6110EBB02E0}" srcId="{2C4A14B9-F5FF-4D91-A0F7-B8C4D7444FC0}" destId="{6F465F54-2212-452B-B39E-E42101FDA97D}" srcOrd="2" destOrd="0" parTransId="{9BD5E8EE-5469-439A-B3D7-129AF627163C}" sibTransId="{DA8A55C6-D7F6-4CF9-A2C9-6B76EC2F43EE}"/>
    <dgm:cxn modelId="{628146A3-2F23-41EB-BC3E-CA5D6D2B7B08}" type="presOf" srcId="{2C4A14B9-F5FF-4D91-A0F7-B8C4D7444FC0}" destId="{666B9F91-91B3-4F77-B547-5B98506DBF63}" srcOrd="0" destOrd="0" presId="urn:microsoft.com/office/officeart/2005/8/layout/process1"/>
    <dgm:cxn modelId="{11D2ADB6-D911-4098-8D12-9B4945254941}" type="presOf" srcId="{8BAFAA22-A888-406D-BE4C-215EA18D45E4}" destId="{D8EBDF00-EA72-4F68-B5A5-15DA5BC11A4D}" srcOrd="0" destOrd="0" presId="urn:microsoft.com/office/officeart/2005/8/layout/process1"/>
    <dgm:cxn modelId="{74F3DECA-CCF9-46FD-8F67-43FB47A72620}" type="presOf" srcId="{8BAFAA22-A888-406D-BE4C-215EA18D45E4}" destId="{A9BF309C-12E5-4361-8E65-0EE62E8F04AC}" srcOrd="1" destOrd="0" presId="urn:microsoft.com/office/officeart/2005/8/layout/process1"/>
    <dgm:cxn modelId="{AB2C7CFA-E1D0-4BA6-A382-7E6FB4C3999E}" srcId="{2C4A14B9-F5FF-4D91-A0F7-B8C4D7444FC0}" destId="{CA2623E8-6C2E-45C2-AE19-2E6B9AC711F0}" srcOrd="0" destOrd="0" parTransId="{89A845F1-F5A9-4010-90F5-0FEB6CDD9AE2}" sibTransId="{8BAFAA22-A888-406D-BE4C-215EA18D45E4}"/>
    <dgm:cxn modelId="{E945AD7E-40C2-480E-BD44-EB2C5511C649}" type="presParOf" srcId="{666B9F91-91B3-4F77-B547-5B98506DBF63}" destId="{75BE312C-2D8A-4801-BDA5-517B595F3AD0}" srcOrd="0" destOrd="0" presId="urn:microsoft.com/office/officeart/2005/8/layout/process1"/>
    <dgm:cxn modelId="{4074B13F-6262-4433-B1E6-85D1A22C623D}" type="presParOf" srcId="{666B9F91-91B3-4F77-B547-5B98506DBF63}" destId="{D8EBDF00-EA72-4F68-B5A5-15DA5BC11A4D}" srcOrd="1" destOrd="0" presId="urn:microsoft.com/office/officeart/2005/8/layout/process1"/>
    <dgm:cxn modelId="{86BE5715-07FE-46C9-8FA3-C4D937B03FE8}" type="presParOf" srcId="{D8EBDF00-EA72-4F68-B5A5-15DA5BC11A4D}" destId="{A9BF309C-12E5-4361-8E65-0EE62E8F04AC}" srcOrd="0" destOrd="0" presId="urn:microsoft.com/office/officeart/2005/8/layout/process1"/>
    <dgm:cxn modelId="{FD337F05-76E4-46CE-9FFE-BDBFEC4CB8CE}" type="presParOf" srcId="{666B9F91-91B3-4F77-B547-5B98506DBF63}" destId="{05D489B5-0983-4119-9542-5D325633EB10}" srcOrd="2" destOrd="0" presId="urn:microsoft.com/office/officeart/2005/8/layout/process1"/>
    <dgm:cxn modelId="{1363FA5B-7F19-40EF-AA67-3A9CD811515F}" type="presParOf" srcId="{666B9F91-91B3-4F77-B547-5B98506DBF63}" destId="{0869328F-005E-4045-A83E-441D3BB7C2CA}" srcOrd="3" destOrd="0" presId="urn:microsoft.com/office/officeart/2005/8/layout/process1"/>
    <dgm:cxn modelId="{790F3479-AC50-4EB6-B10F-F2F30E313C85}" type="presParOf" srcId="{0869328F-005E-4045-A83E-441D3BB7C2CA}" destId="{026366ED-DBE1-45AD-A835-164444DAD45E}" srcOrd="0" destOrd="0" presId="urn:microsoft.com/office/officeart/2005/8/layout/process1"/>
    <dgm:cxn modelId="{32CE3211-7188-46DA-A286-485B3A063E45}" type="presParOf" srcId="{666B9F91-91B3-4F77-B547-5B98506DBF63}" destId="{056F5D26-EEBE-47A6-84DA-D59E251D5DC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7EFB04C-AF0F-4B61-A766-E2A93EADF183}" type="doc">
      <dgm:prSet loTypeId="urn:microsoft.com/office/officeart/2005/8/layout/pyramid3" loCatId="pyramid" qsTypeId="urn:microsoft.com/office/officeart/2005/8/quickstyle/simple1" qsCatId="simple" csTypeId="urn:microsoft.com/office/officeart/2005/8/colors/accent1_2" csCatId="accent1" phldr="1"/>
      <dgm:spPr/>
    </dgm:pt>
    <dgm:pt modelId="{35E9A5C0-8707-4E1C-909E-8295665A6C90}">
      <dgm:prSet phldrT="[Text]"/>
      <dgm:spPr/>
      <dgm:t>
        <a:bodyPr/>
        <a:lstStyle/>
        <a:p>
          <a:r>
            <a:rPr lang="en-US" dirty="0"/>
            <a:t>Feature Transformation OHE, pd.get_dummies</a:t>
          </a:r>
          <a:endParaRPr lang="en-IN" dirty="0"/>
        </a:p>
      </dgm:t>
    </dgm:pt>
    <dgm:pt modelId="{2FD012AE-6466-4EEC-92B3-FCB782C11F07}" type="parTrans" cxnId="{EE00AEE9-E9FD-4396-852F-63DA50798B9E}">
      <dgm:prSet/>
      <dgm:spPr/>
      <dgm:t>
        <a:bodyPr/>
        <a:lstStyle/>
        <a:p>
          <a:endParaRPr lang="en-IN"/>
        </a:p>
      </dgm:t>
    </dgm:pt>
    <dgm:pt modelId="{861BAD34-9A9D-44B4-87BA-B2584B34C07E}" type="sibTrans" cxnId="{EE00AEE9-E9FD-4396-852F-63DA50798B9E}">
      <dgm:prSet/>
      <dgm:spPr/>
      <dgm:t>
        <a:bodyPr/>
        <a:lstStyle/>
        <a:p>
          <a:endParaRPr lang="en-IN"/>
        </a:p>
      </dgm:t>
    </dgm:pt>
    <dgm:pt modelId="{A0BC7EFA-93AE-4698-BDA6-A3D94E000B71}">
      <dgm:prSet phldrT="[Text]"/>
      <dgm:spPr/>
      <dgm:t>
        <a:bodyPr/>
        <a:lstStyle/>
        <a:p>
          <a:r>
            <a:rPr lang="en-US" dirty="0"/>
            <a:t>Feature Scaling MinMaxScaler</a:t>
          </a:r>
          <a:endParaRPr lang="en-IN" dirty="0"/>
        </a:p>
      </dgm:t>
    </dgm:pt>
    <dgm:pt modelId="{5C78A60C-E4D0-4F9C-B54D-DF0662E8455A}" type="parTrans" cxnId="{1DB440AC-1912-475F-83FF-C75199E53EC3}">
      <dgm:prSet/>
      <dgm:spPr/>
      <dgm:t>
        <a:bodyPr/>
        <a:lstStyle/>
        <a:p>
          <a:endParaRPr lang="en-IN"/>
        </a:p>
      </dgm:t>
    </dgm:pt>
    <dgm:pt modelId="{B8D03DF7-6B7D-4D0E-ADEF-A314C79B43F1}" type="sibTrans" cxnId="{1DB440AC-1912-475F-83FF-C75199E53EC3}">
      <dgm:prSet/>
      <dgm:spPr/>
      <dgm:t>
        <a:bodyPr/>
        <a:lstStyle/>
        <a:p>
          <a:endParaRPr lang="en-IN"/>
        </a:p>
      </dgm:t>
    </dgm:pt>
    <dgm:pt modelId="{57072015-614B-4580-9B79-9FE720E96985}">
      <dgm:prSet phldrT="[Text]"/>
      <dgm:spPr/>
      <dgm:t>
        <a:bodyPr/>
        <a:lstStyle/>
        <a:p>
          <a:r>
            <a:rPr lang="en-US" dirty="0"/>
            <a:t>PCA</a:t>
          </a:r>
          <a:endParaRPr lang="en-IN" dirty="0"/>
        </a:p>
      </dgm:t>
    </dgm:pt>
    <dgm:pt modelId="{0F331E58-7B1E-46E5-A531-069913BD6210}" type="parTrans" cxnId="{069D5C54-6C44-4AF3-8097-33133DBAB20B}">
      <dgm:prSet/>
      <dgm:spPr/>
      <dgm:t>
        <a:bodyPr/>
        <a:lstStyle/>
        <a:p>
          <a:endParaRPr lang="en-IN"/>
        </a:p>
      </dgm:t>
    </dgm:pt>
    <dgm:pt modelId="{F20A35C7-F3B4-46EF-9625-A44E61080278}" type="sibTrans" cxnId="{069D5C54-6C44-4AF3-8097-33133DBAB20B}">
      <dgm:prSet/>
      <dgm:spPr/>
      <dgm:t>
        <a:bodyPr/>
        <a:lstStyle/>
        <a:p>
          <a:endParaRPr lang="en-IN"/>
        </a:p>
      </dgm:t>
    </dgm:pt>
    <dgm:pt modelId="{7E968550-13CE-4590-B4E5-0FD1AF4F4CA7}" type="pres">
      <dgm:prSet presAssocID="{47EFB04C-AF0F-4B61-A766-E2A93EADF183}" presName="Name0" presStyleCnt="0">
        <dgm:presLayoutVars>
          <dgm:dir/>
          <dgm:animLvl val="lvl"/>
          <dgm:resizeHandles val="exact"/>
        </dgm:presLayoutVars>
      </dgm:prSet>
      <dgm:spPr/>
    </dgm:pt>
    <dgm:pt modelId="{E9B33B9F-85C1-43FD-8D02-499D17F3C382}" type="pres">
      <dgm:prSet presAssocID="{35E9A5C0-8707-4E1C-909E-8295665A6C90}" presName="Name8" presStyleCnt="0"/>
      <dgm:spPr/>
    </dgm:pt>
    <dgm:pt modelId="{9B109468-A96C-4208-B785-0F652BF26C45}" type="pres">
      <dgm:prSet presAssocID="{35E9A5C0-8707-4E1C-909E-8295665A6C90}" presName="level" presStyleLbl="node1" presStyleIdx="0" presStyleCnt="3">
        <dgm:presLayoutVars>
          <dgm:chMax val="1"/>
          <dgm:bulletEnabled val="1"/>
        </dgm:presLayoutVars>
      </dgm:prSet>
      <dgm:spPr/>
    </dgm:pt>
    <dgm:pt modelId="{78541521-8CCD-4C97-8549-13F54043264F}" type="pres">
      <dgm:prSet presAssocID="{35E9A5C0-8707-4E1C-909E-8295665A6C90}" presName="levelTx" presStyleLbl="revTx" presStyleIdx="0" presStyleCnt="0">
        <dgm:presLayoutVars>
          <dgm:chMax val="1"/>
          <dgm:bulletEnabled val="1"/>
        </dgm:presLayoutVars>
      </dgm:prSet>
      <dgm:spPr/>
    </dgm:pt>
    <dgm:pt modelId="{C43689C1-035E-480E-96C0-41B16BE067E5}" type="pres">
      <dgm:prSet presAssocID="{A0BC7EFA-93AE-4698-BDA6-A3D94E000B71}" presName="Name8" presStyleCnt="0"/>
      <dgm:spPr/>
    </dgm:pt>
    <dgm:pt modelId="{EBA1419F-1053-4969-B20C-A748F91688D8}" type="pres">
      <dgm:prSet presAssocID="{A0BC7EFA-93AE-4698-BDA6-A3D94E000B71}" presName="level" presStyleLbl="node1" presStyleIdx="1" presStyleCnt="3" custLinFactNeighborX="658" custLinFactNeighborY="-1268">
        <dgm:presLayoutVars>
          <dgm:chMax val="1"/>
          <dgm:bulletEnabled val="1"/>
        </dgm:presLayoutVars>
      </dgm:prSet>
      <dgm:spPr/>
    </dgm:pt>
    <dgm:pt modelId="{5FE89AD4-8CB9-470B-A047-4B9965264E5B}" type="pres">
      <dgm:prSet presAssocID="{A0BC7EFA-93AE-4698-BDA6-A3D94E000B71}" presName="levelTx" presStyleLbl="revTx" presStyleIdx="0" presStyleCnt="0">
        <dgm:presLayoutVars>
          <dgm:chMax val="1"/>
          <dgm:bulletEnabled val="1"/>
        </dgm:presLayoutVars>
      </dgm:prSet>
      <dgm:spPr/>
    </dgm:pt>
    <dgm:pt modelId="{212B351D-A62F-41F3-8368-29C83526AF4F}" type="pres">
      <dgm:prSet presAssocID="{57072015-614B-4580-9B79-9FE720E96985}" presName="Name8" presStyleCnt="0"/>
      <dgm:spPr/>
    </dgm:pt>
    <dgm:pt modelId="{5E54E632-A0F4-4468-A5A2-E9DB34F7FD7B}" type="pres">
      <dgm:prSet presAssocID="{57072015-614B-4580-9B79-9FE720E96985}" presName="level" presStyleLbl="node1" presStyleIdx="2" presStyleCnt="3" custLinFactNeighborX="0" custLinFactNeighborY="5851">
        <dgm:presLayoutVars>
          <dgm:chMax val="1"/>
          <dgm:bulletEnabled val="1"/>
        </dgm:presLayoutVars>
      </dgm:prSet>
      <dgm:spPr/>
    </dgm:pt>
    <dgm:pt modelId="{38D89F31-9FB1-4C5E-A5B9-BB919BE71925}" type="pres">
      <dgm:prSet presAssocID="{57072015-614B-4580-9B79-9FE720E96985}" presName="levelTx" presStyleLbl="revTx" presStyleIdx="0" presStyleCnt="0">
        <dgm:presLayoutVars>
          <dgm:chMax val="1"/>
          <dgm:bulletEnabled val="1"/>
        </dgm:presLayoutVars>
      </dgm:prSet>
      <dgm:spPr/>
    </dgm:pt>
  </dgm:ptLst>
  <dgm:cxnLst>
    <dgm:cxn modelId="{069D5C54-6C44-4AF3-8097-33133DBAB20B}" srcId="{47EFB04C-AF0F-4B61-A766-E2A93EADF183}" destId="{57072015-614B-4580-9B79-9FE720E96985}" srcOrd="2" destOrd="0" parTransId="{0F331E58-7B1E-46E5-A531-069913BD6210}" sibTransId="{F20A35C7-F3B4-46EF-9625-A44E61080278}"/>
    <dgm:cxn modelId="{BAD7F495-161C-4488-B0B1-349EC2BD2BEE}" type="presOf" srcId="{57072015-614B-4580-9B79-9FE720E96985}" destId="{38D89F31-9FB1-4C5E-A5B9-BB919BE71925}" srcOrd="1" destOrd="0" presId="urn:microsoft.com/office/officeart/2005/8/layout/pyramid3"/>
    <dgm:cxn modelId="{DD39EB99-F1BF-4FAC-81E0-C9EBE96B95B9}" type="presOf" srcId="{35E9A5C0-8707-4E1C-909E-8295665A6C90}" destId="{9B109468-A96C-4208-B785-0F652BF26C45}" srcOrd="0" destOrd="0" presId="urn:microsoft.com/office/officeart/2005/8/layout/pyramid3"/>
    <dgm:cxn modelId="{FC15E39A-1E56-4F95-82FE-71D6ED065D3A}" type="presOf" srcId="{A0BC7EFA-93AE-4698-BDA6-A3D94E000B71}" destId="{5FE89AD4-8CB9-470B-A047-4B9965264E5B}" srcOrd="1" destOrd="0" presId="urn:microsoft.com/office/officeart/2005/8/layout/pyramid3"/>
    <dgm:cxn modelId="{1DB440AC-1912-475F-83FF-C75199E53EC3}" srcId="{47EFB04C-AF0F-4B61-A766-E2A93EADF183}" destId="{A0BC7EFA-93AE-4698-BDA6-A3D94E000B71}" srcOrd="1" destOrd="0" parTransId="{5C78A60C-E4D0-4F9C-B54D-DF0662E8455A}" sibTransId="{B8D03DF7-6B7D-4D0E-ADEF-A314C79B43F1}"/>
    <dgm:cxn modelId="{B7A24ABE-B89B-4C35-8E82-EB52B8A18DCD}" type="presOf" srcId="{35E9A5C0-8707-4E1C-909E-8295665A6C90}" destId="{78541521-8CCD-4C97-8549-13F54043264F}" srcOrd="1" destOrd="0" presId="urn:microsoft.com/office/officeart/2005/8/layout/pyramid3"/>
    <dgm:cxn modelId="{A43981C2-3E35-44E4-93D4-273E58201C65}" type="presOf" srcId="{57072015-614B-4580-9B79-9FE720E96985}" destId="{5E54E632-A0F4-4468-A5A2-E9DB34F7FD7B}" srcOrd="0" destOrd="0" presId="urn:microsoft.com/office/officeart/2005/8/layout/pyramid3"/>
    <dgm:cxn modelId="{B02560DA-E4D1-43B3-B37B-F80CA51D9B04}" type="presOf" srcId="{47EFB04C-AF0F-4B61-A766-E2A93EADF183}" destId="{7E968550-13CE-4590-B4E5-0FD1AF4F4CA7}" srcOrd="0" destOrd="0" presId="urn:microsoft.com/office/officeart/2005/8/layout/pyramid3"/>
    <dgm:cxn modelId="{EE00AEE9-E9FD-4396-852F-63DA50798B9E}" srcId="{47EFB04C-AF0F-4B61-A766-E2A93EADF183}" destId="{35E9A5C0-8707-4E1C-909E-8295665A6C90}" srcOrd="0" destOrd="0" parTransId="{2FD012AE-6466-4EEC-92B3-FCB782C11F07}" sibTransId="{861BAD34-9A9D-44B4-87BA-B2584B34C07E}"/>
    <dgm:cxn modelId="{579D7AF7-6CA6-4104-AFB2-AB3B8F401B60}" type="presOf" srcId="{A0BC7EFA-93AE-4698-BDA6-A3D94E000B71}" destId="{EBA1419F-1053-4969-B20C-A748F91688D8}" srcOrd="0" destOrd="0" presId="urn:microsoft.com/office/officeart/2005/8/layout/pyramid3"/>
    <dgm:cxn modelId="{D0B58B07-9634-4A63-88E2-690DC261FE49}" type="presParOf" srcId="{7E968550-13CE-4590-B4E5-0FD1AF4F4CA7}" destId="{E9B33B9F-85C1-43FD-8D02-499D17F3C382}" srcOrd="0" destOrd="0" presId="urn:microsoft.com/office/officeart/2005/8/layout/pyramid3"/>
    <dgm:cxn modelId="{6528D615-B55D-49F1-9F15-7429A39384D7}" type="presParOf" srcId="{E9B33B9F-85C1-43FD-8D02-499D17F3C382}" destId="{9B109468-A96C-4208-B785-0F652BF26C45}" srcOrd="0" destOrd="0" presId="urn:microsoft.com/office/officeart/2005/8/layout/pyramid3"/>
    <dgm:cxn modelId="{06A22C9A-4131-4C05-9562-DB914BC39B7D}" type="presParOf" srcId="{E9B33B9F-85C1-43FD-8D02-499D17F3C382}" destId="{78541521-8CCD-4C97-8549-13F54043264F}" srcOrd="1" destOrd="0" presId="urn:microsoft.com/office/officeart/2005/8/layout/pyramid3"/>
    <dgm:cxn modelId="{0069396C-68A5-46CF-AA0C-CBD602255319}" type="presParOf" srcId="{7E968550-13CE-4590-B4E5-0FD1AF4F4CA7}" destId="{C43689C1-035E-480E-96C0-41B16BE067E5}" srcOrd="1" destOrd="0" presId="urn:microsoft.com/office/officeart/2005/8/layout/pyramid3"/>
    <dgm:cxn modelId="{43F32D8A-5DA9-449D-9CD5-94A1712897AB}" type="presParOf" srcId="{C43689C1-035E-480E-96C0-41B16BE067E5}" destId="{EBA1419F-1053-4969-B20C-A748F91688D8}" srcOrd="0" destOrd="0" presId="urn:microsoft.com/office/officeart/2005/8/layout/pyramid3"/>
    <dgm:cxn modelId="{1A9669E6-6D31-466A-98E9-980CD4494D19}" type="presParOf" srcId="{C43689C1-035E-480E-96C0-41B16BE067E5}" destId="{5FE89AD4-8CB9-470B-A047-4B9965264E5B}" srcOrd="1" destOrd="0" presId="urn:microsoft.com/office/officeart/2005/8/layout/pyramid3"/>
    <dgm:cxn modelId="{8AA02A17-8DB0-434F-97F3-5D9149AE3162}" type="presParOf" srcId="{7E968550-13CE-4590-B4E5-0FD1AF4F4CA7}" destId="{212B351D-A62F-41F3-8368-29C83526AF4F}" srcOrd="2" destOrd="0" presId="urn:microsoft.com/office/officeart/2005/8/layout/pyramid3"/>
    <dgm:cxn modelId="{189A085C-57E3-4B89-A61F-3EAAA6812AB8}" type="presParOf" srcId="{212B351D-A62F-41F3-8368-29C83526AF4F}" destId="{5E54E632-A0F4-4468-A5A2-E9DB34F7FD7B}" srcOrd="0" destOrd="0" presId="urn:microsoft.com/office/officeart/2005/8/layout/pyramid3"/>
    <dgm:cxn modelId="{6C0EF919-53FC-4465-A18C-7F6DBF4DBE57}" type="presParOf" srcId="{212B351D-A62F-41F3-8368-29C83526AF4F}" destId="{38D89F31-9FB1-4C5E-A5B9-BB919BE71925}" srcOrd="1" destOrd="0" presId="urn:microsoft.com/office/officeart/2005/8/layout/pyramid3"/>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730E19F-B87B-4D9E-A7D7-714DAB1A43A3}" type="doc">
      <dgm:prSet loTypeId="urn:microsoft.com/office/officeart/2005/8/layout/chart3" loCatId="cycle" qsTypeId="urn:microsoft.com/office/officeart/2005/8/quickstyle/simple1" qsCatId="simple" csTypeId="urn:microsoft.com/office/officeart/2005/8/colors/accent1_2" csCatId="accent1" phldr="1"/>
      <dgm:spPr/>
    </dgm:pt>
    <dgm:pt modelId="{FC794B3F-2AE8-4BC8-9FF3-86AD7ED3F18F}">
      <dgm:prSet phldrT="[Text]"/>
      <dgm:spPr/>
      <dgm:t>
        <a:bodyPr/>
        <a:lstStyle/>
        <a:p>
          <a:r>
            <a:rPr lang="en-US" dirty="0"/>
            <a:t>K-Means</a:t>
          </a:r>
          <a:endParaRPr lang="en-IN" dirty="0"/>
        </a:p>
      </dgm:t>
    </dgm:pt>
    <dgm:pt modelId="{CB3A9E51-CB1F-43DE-8BA0-34E8F6E46AC7}" type="parTrans" cxnId="{1B86B56C-87C7-4132-9F98-297A203083CA}">
      <dgm:prSet/>
      <dgm:spPr/>
      <dgm:t>
        <a:bodyPr/>
        <a:lstStyle/>
        <a:p>
          <a:endParaRPr lang="en-IN"/>
        </a:p>
      </dgm:t>
    </dgm:pt>
    <dgm:pt modelId="{CB118DB2-5128-42DD-B612-444728D1B2FB}" type="sibTrans" cxnId="{1B86B56C-87C7-4132-9F98-297A203083CA}">
      <dgm:prSet/>
      <dgm:spPr/>
      <dgm:t>
        <a:bodyPr/>
        <a:lstStyle/>
        <a:p>
          <a:endParaRPr lang="en-IN"/>
        </a:p>
      </dgm:t>
    </dgm:pt>
    <dgm:pt modelId="{FB134573-8B53-4943-A1FB-099F0A232DBF}">
      <dgm:prSet phldrT="[Text]"/>
      <dgm:spPr/>
      <dgm:t>
        <a:bodyPr/>
        <a:lstStyle/>
        <a:p>
          <a:r>
            <a:rPr lang="en-US" dirty="0"/>
            <a:t>DBSCAN</a:t>
          </a:r>
          <a:endParaRPr lang="en-IN" dirty="0"/>
        </a:p>
      </dgm:t>
    </dgm:pt>
    <dgm:pt modelId="{FFEDA1A2-0559-4AF1-864F-0674054B1240}" type="parTrans" cxnId="{BF28AA0B-9738-45D4-8C19-7ADB86C813AC}">
      <dgm:prSet/>
      <dgm:spPr/>
      <dgm:t>
        <a:bodyPr/>
        <a:lstStyle/>
        <a:p>
          <a:endParaRPr lang="en-IN"/>
        </a:p>
      </dgm:t>
    </dgm:pt>
    <dgm:pt modelId="{F57A50E5-E119-48F1-9CC1-A6D2E37E5C76}" type="sibTrans" cxnId="{BF28AA0B-9738-45D4-8C19-7ADB86C813AC}">
      <dgm:prSet/>
      <dgm:spPr/>
      <dgm:t>
        <a:bodyPr/>
        <a:lstStyle/>
        <a:p>
          <a:endParaRPr lang="en-IN"/>
        </a:p>
      </dgm:t>
    </dgm:pt>
    <dgm:pt modelId="{DA256828-5F00-4235-AAC0-16686E00A384}">
      <dgm:prSet phldrT="[Text]"/>
      <dgm:spPr/>
      <dgm:t>
        <a:bodyPr/>
        <a:lstStyle/>
        <a:p>
          <a:r>
            <a:rPr lang="en-US" dirty="0"/>
            <a:t>Hierarchical</a:t>
          </a:r>
          <a:endParaRPr lang="en-IN" dirty="0"/>
        </a:p>
      </dgm:t>
    </dgm:pt>
    <dgm:pt modelId="{06890BCB-9AB4-4ACE-AC29-5D9CBDF65FA4}" type="parTrans" cxnId="{E2B2F81C-8154-446E-97E5-4388747E912A}">
      <dgm:prSet/>
      <dgm:spPr/>
      <dgm:t>
        <a:bodyPr/>
        <a:lstStyle/>
        <a:p>
          <a:endParaRPr lang="en-IN"/>
        </a:p>
      </dgm:t>
    </dgm:pt>
    <dgm:pt modelId="{1B5D3951-21C8-423E-BE77-437B052463F4}" type="sibTrans" cxnId="{E2B2F81C-8154-446E-97E5-4388747E912A}">
      <dgm:prSet/>
      <dgm:spPr/>
      <dgm:t>
        <a:bodyPr/>
        <a:lstStyle/>
        <a:p>
          <a:endParaRPr lang="en-IN"/>
        </a:p>
      </dgm:t>
    </dgm:pt>
    <dgm:pt modelId="{457E48A5-744C-4753-8AD0-7889CCA5A065}" type="pres">
      <dgm:prSet presAssocID="{4730E19F-B87B-4D9E-A7D7-714DAB1A43A3}" presName="compositeShape" presStyleCnt="0">
        <dgm:presLayoutVars>
          <dgm:chMax val="7"/>
          <dgm:dir/>
          <dgm:resizeHandles val="exact"/>
        </dgm:presLayoutVars>
      </dgm:prSet>
      <dgm:spPr/>
    </dgm:pt>
    <dgm:pt modelId="{2B118167-923D-4915-A18D-2DBBAA2816D9}" type="pres">
      <dgm:prSet presAssocID="{4730E19F-B87B-4D9E-A7D7-714DAB1A43A3}" presName="wedge1" presStyleLbl="node1" presStyleIdx="0" presStyleCnt="3"/>
      <dgm:spPr/>
    </dgm:pt>
    <dgm:pt modelId="{28FF52DB-E530-4FA6-936F-2C54F4D77849}" type="pres">
      <dgm:prSet presAssocID="{4730E19F-B87B-4D9E-A7D7-714DAB1A43A3}" presName="wedge1Tx" presStyleLbl="node1" presStyleIdx="0" presStyleCnt="3">
        <dgm:presLayoutVars>
          <dgm:chMax val="0"/>
          <dgm:chPref val="0"/>
          <dgm:bulletEnabled val="1"/>
        </dgm:presLayoutVars>
      </dgm:prSet>
      <dgm:spPr/>
    </dgm:pt>
    <dgm:pt modelId="{35074673-03F8-44B9-A527-F86B22488599}" type="pres">
      <dgm:prSet presAssocID="{4730E19F-B87B-4D9E-A7D7-714DAB1A43A3}" presName="wedge2" presStyleLbl="node1" presStyleIdx="1" presStyleCnt="3"/>
      <dgm:spPr/>
    </dgm:pt>
    <dgm:pt modelId="{A1BF9BA2-0764-427A-B2C4-829ED18047A3}" type="pres">
      <dgm:prSet presAssocID="{4730E19F-B87B-4D9E-A7D7-714DAB1A43A3}" presName="wedge2Tx" presStyleLbl="node1" presStyleIdx="1" presStyleCnt="3">
        <dgm:presLayoutVars>
          <dgm:chMax val="0"/>
          <dgm:chPref val="0"/>
          <dgm:bulletEnabled val="1"/>
        </dgm:presLayoutVars>
      </dgm:prSet>
      <dgm:spPr/>
    </dgm:pt>
    <dgm:pt modelId="{34DB4F8C-CD13-49F4-9DA8-A5FDC4451AE8}" type="pres">
      <dgm:prSet presAssocID="{4730E19F-B87B-4D9E-A7D7-714DAB1A43A3}" presName="wedge3" presStyleLbl="node1" presStyleIdx="2" presStyleCnt="3"/>
      <dgm:spPr/>
    </dgm:pt>
    <dgm:pt modelId="{96DBC560-32A7-4549-850A-E1B17A4D1DB9}" type="pres">
      <dgm:prSet presAssocID="{4730E19F-B87B-4D9E-A7D7-714DAB1A43A3}" presName="wedge3Tx" presStyleLbl="node1" presStyleIdx="2" presStyleCnt="3">
        <dgm:presLayoutVars>
          <dgm:chMax val="0"/>
          <dgm:chPref val="0"/>
          <dgm:bulletEnabled val="1"/>
        </dgm:presLayoutVars>
      </dgm:prSet>
      <dgm:spPr/>
    </dgm:pt>
  </dgm:ptLst>
  <dgm:cxnLst>
    <dgm:cxn modelId="{BF28AA0B-9738-45D4-8C19-7ADB86C813AC}" srcId="{4730E19F-B87B-4D9E-A7D7-714DAB1A43A3}" destId="{FB134573-8B53-4943-A1FB-099F0A232DBF}" srcOrd="1" destOrd="0" parTransId="{FFEDA1A2-0559-4AF1-864F-0674054B1240}" sibTransId="{F57A50E5-E119-48F1-9CC1-A6D2E37E5C76}"/>
    <dgm:cxn modelId="{E2B2F81C-8154-446E-97E5-4388747E912A}" srcId="{4730E19F-B87B-4D9E-A7D7-714DAB1A43A3}" destId="{DA256828-5F00-4235-AAC0-16686E00A384}" srcOrd="2" destOrd="0" parTransId="{06890BCB-9AB4-4ACE-AC29-5D9CBDF65FA4}" sibTransId="{1B5D3951-21C8-423E-BE77-437B052463F4}"/>
    <dgm:cxn modelId="{B47EEC37-7266-49A9-8EB6-D49B83ED4639}" type="presOf" srcId="{FB134573-8B53-4943-A1FB-099F0A232DBF}" destId="{35074673-03F8-44B9-A527-F86B22488599}" srcOrd="0" destOrd="0" presId="urn:microsoft.com/office/officeart/2005/8/layout/chart3"/>
    <dgm:cxn modelId="{1B86B56C-87C7-4132-9F98-297A203083CA}" srcId="{4730E19F-B87B-4D9E-A7D7-714DAB1A43A3}" destId="{FC794B3F-2AE8-4BC8-9FF3-86AD7ED3F18F}" srcOrd="0" destOrd="0" parTransId="{CB3A9E51-CB1F-43DE-8BA0-34E8F6E46AC7}" sibTransId="{CB118DB2-5128-42DD-B612-444728D1B2FB}"/>
    <dgm:cxn modelId="{3368206D-8D42-4986-A273-F53BAE0B4A31}" type="presOf" srcId="{4730E19F-B87B-4D9E-A7D7-714DAB1A43A3}" destId="{457E48A5-744C-4753-8AD0-7889CCA5A065}" srcOrd="0" destOrd="0" presId="urn:microsoft.com/office/officeart/2005/8/layout/chart3"/>
    <dgm:cxn modelId="{E663BF93-41A1-44DD-9246-C5B635EC66D6}" type="presOf" srcId="{DA256828-5F00-4235-AAC0-16686E00A384}" destId="{34DB4F8C-CD13-49F4-9DA8-A5FDC4451AE8}" srcOrd="0" destOrd="0" presId="urn:microsoft.com/office/officeart/2005/8/layout/chart3"/>
    <dgm:cxn modelId="{ABDDE8B5-F0C7-4D24-8E88-2BD0FD09FB10}" type="presOf" srcId="{DA256828-5F00-4235-AAC0-16686E00A384}" destId="{96DBC560-32A7-4549-850A-E1B17A4D1DB9}" srcOrd="1" destOrd="0" presId="urn:microsoft.com/office/officeart/2005/8/layout/chart3"/>
    <dgm:cxn modelId="{FB170BEA-EA0B-4BFF-B9B5-B689CDA0CF24}" type="presOf" srcId="{FB134573-8B53-4943-A1FB-099F0A232DBF}" destId="{A1BF9BA2-0764-427A-B2C4-829ED18047A3}" srcOrd="1" destOrd="0" presId="urn:microsoft.com/office/officeart/2005/8/layout/chart3"/>
    <dgm:cxn modelId="{346FE6EA-8C10-4942-A50D-BD44858DF7B1}" type="presOf" srcId="{FC794B3F-2AE8-4BC8-9FF3-86AD7ED3F18F}" destId="{2B118167-923D-4915-A18D-2DBBAA2816D9}" srcOrd="0" destOrd="0" presId="urn:microsoft.com/office/officeart/2005/8/layout/chart3"/>
    <dgm:cxn modelId="{83D60DED-29FE-4EC1-AAD0-0B8EF5A7F8B2}" type="presOf" srcId="{FC794B3F-2AE8-4BC8-9FF3-86AD7ED3F18F}" destId="{28FF52DB-E530-4FA6-936F-2C54F4D77849}" srcOrd="1" destOrd="0" presId="urn:microsoft.com/office/officeart/2005/8/layout/chart3"/>
    <dgm:cxn modelId="{23873DC1-E6B6-4CAD-ADA3-D1702E3720AC}" type="presParOf" srcId="{457E48A5-744C-4753-8AD0-7889CCA5A065}" destId="{2B118167-923D-4915-A18D-2DBBAA2816D9}" srcOrd="0" destOrd="0" presId="urn:microsoft.com/office/officeart/2005/8/layout/chart3"/>
    <dgm:cxn modelId="{BD4DB60F-793C-4571-86A3-2CDEC2FEFE82}" type="presParOf" srcId="{457E48A5-744C-4753-8AD0-7889CCA5A065}" destId="{28FF52DB-E530-4FA6-936F-2C54F4D77849}" srcOrd="1" destOrd="0" presId="urn:microsoft.com/office/officeart/2005/8/layout/chart3"/>
    <dgm:cxn modelId="{12A568C9-E7A9-4E67-8838-BDE8BE7B44CF}" type="presParOf" srcId="{457E48A5-744C-4753-8AD0-7889CCA5A065}" destId="{35074673-03F8-44B9-A527-F86B22488599}" srcOrd="2" destOrd="0" presId="urn:microsoft.com/office/officeart/2005/8/layout/chart3"/>
    <dgm:cxn modelId="{0C4747B5-E338-4E51-9BC1-19333AB37EE9}" type="presParOf" srcId="{457E48A5-744C-4753-8AD0-7889CCA5A065}" destId="{A1BF9BA2-0764-427A-B2C4-829ED18047A3}" srcOrd="3" destOrd="0" presId="urn:microsoft.com/office/officeart/2005/8/layout/chart3"/>
    <dgm:cxn modelId="{4B8C72D3-E133-4532-9A71-FD9E4B1F7FFD}" type="presParOf" srcId="{457E48A5-744C-4753-8AD0-7889CCA5A065}" destId="{34DB4F8C-CD13-49F4-9DA8-A5FDC4451AE8}" srcOrd="4" destOrd="0" presId="urn:microsoft.com/office/officeart/2005/8/layout/chart3"/>
    <dgm:cxn modelId="{9DC3308E-304F-44A8-A72B-6FCBA97D9031}" type="presParOf" srcId="{457E48A5-744C-4753-8AD0-7889CCA5A065}" destId="{96DBC560-32A7-4549-850A-E1B17A4D1DB9}"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EF5616A-D057-46E4-BBC4-193367AF2F05}" type="doc">
      <dgm:prSet loTypeId="urn:microsoft.com/office/officeart/2005/8/layout/process1" loCatId="process" qsTypeId="urn:microsoft.com/office/officeart/2005/8/quickstyle/simple1" qsCatId="simple" csTypeId="urn:microsoft.com/office/officeart/2005/8/colors/accent1_2" csCatId="accent1" phldr="1"/>
      <dgm:spPr/>
    </dgm:pt>
    <dgm:pt modelId="{D83A145F-3259-4F6F-9EF8-58E2595552E1}">
      <dgm:prSet phldrT="[Text]"/>
      <dgm:spPr/>
      <dgm:t>
        <a:bodyPr/>
        <a:lstStyle/>
        <a:p>
          <a:r>
            <a:rPr lang="en-US" dirty="0"/>
            <a:t>Model Building</a:t>
          </a:r>
          <a:endParaRPr lang="en-IN" dirty="0"/>
        </a:p>
      </dgm:t>
    </dgm:pt>
    <dgm:pt modelId="{17ED0FA5-DEED-49E9-97B5-0E39F00D11D8}" type="parTrans" cxnId="{57EA820E-1F7A-45D9-B7E7-24FD26C207B0}">
      <dgm:prSet/>
      <dgm:spPr/>
      <dgm:t>
        <a:bodyPr/>
        <a:lstStyle/>
        <a:p>
          <a:endParaRPr lang="en-IN"/>
        </a:p>
      </dgm:t>
    </dgm:pt>
    <dgm:pt modelId="{ABE4B2B2-0484-486F-ABDC-3CFA20312B16}" type="sibTrans" cxnId="{57EA820E-1F7A-45D9-B7E7-24FD26C207B0}">
      <dgm:prSet/>
      <dgm:spPr/>
      <dgm:t>
        <a:bodyPr/>
        <a:lstStyle/>
        <a:p>
          <a:endParaRPr lang="en-IN"/>
        </a:p>
      </dgm:t>
    </dgm:pt>
    <dgm:pt modelId="{FC5B75C9-13FD-4F60-9888-6DAA03D6321A}">
      <dgm:prSet phldrT="[Text]"/>
      <dgm:spPr/>
      <dgm:t>
        <a:bodyPr/>
        <a:lstStyle/>
        <a:p>
          <a:r>
            <a:rPr lang="en-US" dirty="0"/>
            <a:t>Model Deployment</a:t>
          </a:r>
          <a:endParaRPr lang="en-IN" dirty="0"/>
        </a:p>
      </dgm:t>
    </dgm:pt>
    <dgm:pt modelId="{C8B6605E-19D3-4533-AC2C-66E75D4FDBE0}" type="parTrans" cxnId="{C494F663-90AB-488E-8882-D5EF919C8F74}">
      <dgm:prSet/>
      <dgm:spPr/>
      <dgm:t>
        <a:bodyPr/>
        <a:lstStyle/>
        <a:p>
          <a:endParaRPr lang="en-IN"/>
        </a:p>
      </dgm:t>
    </dgm:pt>
    <dgm:pt modelId="{67943B20-ABA0-4918-A6CA-C52A7965C38A}" type="sibTrans" cxnId="{C494F663-90AB-488E-8882-D5EF919C8F74}">
      <dgm:prSet/>
      <dgm:spPr/>
      <dgm:t>
        <a:bodyPr/>
        <a:lstStyle/>
        <a:p>
          <a:endParaRPr lang="en-IN"/>
        </a:p>
      </dgm:t>
    </dgm:pt>
    <dgm:pt modelId="{A58D23DB-2851-4DF6-9CE3-25300815B36F}" type="pres">
      <dgm:prSet presAssocID="{9EF5616A-D057-46E4-BBC4-193367AF2F05}" presName="Name0" presStyleCnt="0">
        <dgm:presLayoutVars>
          <dgm:dir/>
          <dgm:resizeHandles val="exact"/>
        </dgm:presLayoutVars>
      </dgm:prSet>
      <dgm:spPr/>
    </dgm:pt>
    <dgm:pt modelId="{08488497-A28D-4F22-9A49-CF6C5C0D2E4C}" type="pres">
      <dgm:prSet presAssocID="{D83A145F-3259-4F6F-9EF8-58E2595552E1}" presName="node" presStyleLbl="node1" presStyleIdx="0" presStyleCnt="2">
        <dgm:presLayoutVars>
          <dgm:bulletEnabled val="1"/>
        </dgm:presLayoutVars>
      </dgm:prSet>
      <dgm:spPr/>
    </dgm:pt>
    <dgm:pt modelId="{7AA38BE1-1E7A-49F7-9237-ACCD7D484244}" type="pres">
      <dgm:prSet presAssocID="{ABE4B2B2-0484-486F-ABDC-3CFA20312B16}" presName="sibTrans" presStyleLbl="sibTrans2D1" presStyleIdx="0" presStyleCnt="1"/>
      <dgm:spPr/>
    </dgm:pt>
    <dgm:pt modelId="{E8238531-2565-4FF3-B6AB-D08097ECCE6C}" type="pres">
      <dgm:prSet presAssocID="{ABE4B2B2-0484-486F-ABDC-3CFA20312B16}" presName="connectorText" presStyleLbl="sibTrans2D1" presStyleIdx="0" presStyleCnt="1"/>
      <dgm:spPr/>
    </dgm:pt>
    <dgm:pt modelId="{6ECB4ECB-0583-4846-AC96-9F274498CBBF}" type="pres">
      <dgm:prSet presAssocID="{FC5B75C9-13FD-4F60-9888-6DAA03D6321A}" presName="node" presStyleLbl="node1" presStyleIdx="1" presStyleCnt="2">
        <dgm:presLayoutVars>
          <dgm:bulletEnabled val="1"/>
        </dgm:presLayoutVars>
      </dgm:prSet>
      <dgm:spPr/>
    </dgm:pt>
  </dgm:ptLst>
  <dgm:cxnLst>
    <dgm:cxn modelId="{57EA820E-1F7A-45D9-B7E7-24FD26C207B0}" srcId="{9EF5616A-D057-46E4-BBC4-193367AF2F05}" destId="{D83A145F-3259-4F6F-9EF8-58E2595552E1}" srcOrd="0" destOrd="0" parTransId="{17ED0FA5-DEED-49E9-97B5-0E39F00D11D8}" sibTransId="{ABE4B2B2-0484-486F-ABDC-3CFA20312B16}"/>
    <dgm:cxn modelId="{C494F663-90AB-488E-8882-D5EF919C8F74}" srcId="{9EF5616A-D057-46E4-BBC4-193367AF2F05}" destId="{FC5B75C9-13FD-4F60-9888-6DAA03D6321A}" srcOrd="1" destOrd="0" parTransId="{C8B6605E-19D3-4533-AC2C-66E75D4FDBE0}" sibTransId="{67943B20-ABA0-4918-A6CA-C52A7965C38A}"/>
    <dgm:cxn modelId="{34994D8D-67F0-43C7-AEE3-18402D3569A7}" type="presOf" srcId="{ABE4B2B2-0484-486F-ABDC-3CFA20312B16}" destId="{7AA38BE1-1E7A-49F7-9237-ACCD7D484244}" srcOrd="0" destOrd="0" presId="urn:microsoft.com/office/officeart/2005/8/layout/process1"/>
    <dgm:cxn modelId="{B3F5D5AD-6B44-4CFA-A527-5B6E249493C9}" type="presOf" srcId="{ABE4B2B2-0484-486F-ABDC-3CFA20312B16}" destId="{E8238531-2565-4FF3-B6AB-D08097ECCE6C}" srcOrd="1" destOrd="0" presId="urn:microsoft.com/office/officeart/2005/8/layout/process1"/>
    <dgm:cxn modelId="{EE8170C9-0771-4A04-9256-B0D6AA983B1E}" type="presOf" srcId="{9EF5616A-D057-46E4-BBC4-193367AF2F05}" destId="{A58D23DB-2851-4DF6-9CE3-25300815B36F}" srcOrd="0" destOrd="0" presId="urn:microsoft.com/office/officeart/2005/8/layout/process1"/>
    <dgm:cxn modelId="{8677C1CE-898D-4D79-935C-20B74514DBBA}" type="presOf" srcId="{FC5B75C9-13FD-4F60-9888-6DAA03D6321A}" destId="{6ECB4ECB-0583-4846-AC96-9F274498CBBF}" srcOrd="0" destOrd="0" presId="urn:microsoft.com/office/officeart/2005/8/layout/process1"/>
    <dgm:cxn modelId="{7E228EEE-0E5B-4CD6-9157-FB0249924ABC}" type="presOf" srcId="{D83A145F-3259-4F6F-9EF8-58E2595552E1}" destId="{08488497-A28D-4F22-9A49-CF6C5C0D2E4C}" srcOrd="0" destOrd="0" presId="urn:microsoft.com/office/officeart/2005/8/layout/process1"/>
    <dgm:cxn modelId="{EF5273A0-AEAE-4118-82BB-62B4C2372F2E}" type="presParOf" srcId="{A58D23DB-2851-4DF6-9CE3-25300815B36F}" destId="{08488497-A28D-4F22-9A49-CF6C5C0D2E4C}" srcOrd="0" destOrd="0" presId="urn:microsoft.com/office/officeart/2005/8/layout/process1"/>
    <dgm:cxn modelId="{902C1EB7-2E69-438E-B0EB-30101E5E2B3B}" type="presParOf" srcId="{A58D23DB-2851-4DF6-9CE3-25300815B36F}" destId="{7AA38BE1-1E7A-49F7-9237-ACCD7D484244}" srcOrd="1" destOrd="0" presId="urn:microsoft.com/office/officeart/2005/8/layout/process1"/>
    <dgm:cxn modelId="{D1341AB1-0DD4-40BA-86B6-DAFC11EACEFC}" type="presParOf" srcId="{7AA38BE1-1E7A-49F7-9237-ACCD7D484244}" destId="{E8238531-2565-4FF3-B6AB-D08097ECCE6C}" srcOrd="0" destOrd="0" presId="urn:microsoft.com/office/officeart/2005/8/layout/process1"/>
    <dgm:cxn modelId="{7A11FEF8-546F-4B89-8F36-51B087CA4203}" type="presParOf" srcId="{A58D23DB-2851-4DF6-9CE3-25300815B36F}" destId="{6ECB4ECB-0583-4846-AC96-9F274498CBBF}" srcOrd="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854CF2D-4CB9-4BF9-8099-B5E0A40F4CB9}" type="doc">
      <dgm:prSet loTypeId="urn:microsoft.com/office/officeart/2005/8/layout/chevron1" loCatId="process" qsTypeId="urn:microsoft.com/office/officeart/2005/8/quickstyle/simple1" qsCatId="simple" csTypeId="urn:microsoft.com/office/officeart/2005/8/colors/accent1_2" csCatId="accent1" phldr="1"/>
      <dgm:spPr/>
    </dgm:pt>
    <dgm:pt modelId="{5A111D64-2920-4C61-BFDC-6B5178FC6FFB}">
      <dgm:prSet phldrT="[Text]"/>
      <dgm:spPr/>
      <dgm:t>
        <a:bodyPr/>
        <a:lstStyle/>
        <a:p>
          <a:r>
            <a:rPr lang="en-US" dirty="0"/>
            <a:t>K-Means</a:t>
          </a:r>
          <a:endParaRPr lang="en-IN" dirty="0"/>
        </a:p>
      </dgm:t>
    </dgm:pt>
    <dgm:pt modelId="{7C72DE52-3404-41E6-84BA-A8D3607B5143}" type="parTrans" cxnId="{C0FE1EE6-ADFE-4952-9F88-FBB4B9DEE59A}">
      <dgm:prSet/>
      <dgm:spPr/>
      <dgm:t>
        <a:bodyPr/>
        <a:lstStyle/>
        <a:p>
          <a:endParaRPr lang="en-IN"/>
        </a:p>
      </dgm:t>
    </dgm:pt>
    <dgm:pt modelId="{C7539EF2-82A1-465D-B31A-F64EF9D10595}" type="sibTrans" cxnId="{C0FE1EE6-ADFE-4952-9F88-FBB4B9DEE59A}">
      <dgm:prSet/>
      <dgm:spPr/>
      <dgm:t>
        <a:bodyPr/>
        <a:lstStyle/>
        <a:p>
          <a:endParaRPr lang="en-IN"/>
        </a:p>
      </dgm:t>
    </dgm:pt>
    <dgm:pt modelId="{FD329E3C-4EDE-40C7-8074-AB20CBEB0585}">
      <dgm:prSet phldrT="[Text]"/>
      <dgm:spPr/>
      <dgm:t>
        <a:bodyPr/>
        <a:lstStyle/>
        <a:p>
          <a:r>
            <a:rPr lang="en-US" dirty="0"/>
            <a:t>DB SCAN</a:t>
          </a:r>
          <a:endParaRPr lang="en-IN" dirty="0"/>
        </a:p>
      </dgm:t>
    </dgm:pt>
    <dgm:pt modelId="{D7766449-C645-4A78-97B0-A3AC7DFB4020}" type="parTrans" cxnId="{AC9E6525-E04B-4EC3-8F95-F41B188282AB}">
      <dgm:prSet/>
      <dgm:spPr/>
      <dgm:t>
        <a:bodyPr/>
        <a:lstStyle/>
        <a:p>
          <a:endParaRPr lang="en-IN"/>
        </a:p>
      </dgm:t>
    </dgm:pt>
    <dgm:pt modelId="{1457FF5F-C95B-4774-B2E0-F6E687F8496F}" type="sibTrans" cxnId="{AC9E6525-E04B-4EC3-8F95-F41B188282AB}">
      <dgm:prSet/>
      <dgm:spPr/>
      <dgm:t>
        <a:bodyPr/>
        <a:lstStyle/>
        <a:p>
          <a:endParaRPr lang="en-IN"/>
        </a:p>
      </dgm:t>
    </dgm:pt>
    <dgm:pt modelId="{C835F4FD-A660-48B3-B5FE-806C3DB78DC7}">
      <dgm:prSet phldrT="[Text]"/>
      <dgm:spPr/>
      <dgm:t>
        <a:bodyPr/>
        <a:lstStyle/>
        <a:p>
          <a:r>
            <a:rPr lang="en-US" dirty="0"/>
            <a:t>Hierarchical Clustering</a:t>
          </a:r>
          <a:endParaRPr lang="en-IN" dirty="0"/>
        </a:p>
      </dgm:t>
    </dgm:pt>
    <dgm:pt modelId="{DD6C40B6-57D2-4E4E-B054-9D2F809050C5}" type="sibTrans" cxnId="{D7161F86-8E6E-4CB6-9D9D-1F8FDB9426F6}">
      <dgm:prSet/>
      <dgm:spPr/>
      <dgm:t>
        <a:bodyPr/>
        <a:lstStyle/>
        <a:p>
          <a:endParaRPr lang="en-IN"/>
        </a:p>
      </dgm:t>
    </dgm:pt>
    <dgm:pt modelId="{9EB1224C-4206-443F-B020-AE4C1EAC6E4F}" type="parTrans" cxnId="{D7161F86-8E6E-4CB6-9D9D-1F8FDB9426F6}">
      <dgm:prSet/>
      <dgm:spPr/>
      <dgm:t>
        <a:bodyPr/>
        <a:lstStyle/>
        <a:p>
          <a:endParaRPr lang="en-IN"/>
        </a:p>
      </dgm:t>
    </dgm:pt>
    <dgm:pt modelId="{7A89C27F-C4C3-4604-B2FB-2A53CE5851AC}" type="pres">
      <dgm:prSet presAssocID="{D854CF2D-4CB9-4BF9-8099-B5E0A40F4CB9}" presName="Name0" presStyleCnt="0">
        <dgm:presLayoutVars>
          <dgm:dir/>
          <dgm:animLvl val="lvl"/>
          <dgm:resizeHandles val="exact"/>
        </dgm:presLayoutVars>
      </dgm:prSet>
      <dgm:spPr/>
    </dgm:pt>
    <dgm:pt modelId="{A25FBEB1-33A0-4E2B-96A7-DEE63B9C8491}" type="pres">
      <dgm:prSet presAssocID="{C835F4FD-A660-48B3-B5FE-806C3DB78DC7}" presName="parTxOnly" presStyleLbl="node1" presStyleIdx="0" presStyleCnt="3" custLinFactNeighborX="-17031" custLinFactNeighborY="335">
        <dgm:presLayoutVars>
          <dgm:chMax val="0"/>
          <dgm:chPref val="0"/>
          <dgm:bulletEnabled val="1"/>
        </dgm:presLayoutVars>
      </dgm:prSet>
      <dgm:spPr/>
    </dgm:pt>
    <dgm:pt modelId="{8E2EDA01-54E4-4563-85F8-01A7D1EC29F5}" type="pres">
      <dgm:prSet presAssocID="{DD6C40B6-57D2-4E4E-B054-9D2F809050C5}" presName="parTxOnlySpace" presStyleCnt="0"/>
      <dgm:spPr/>
    </dgm:pt>
    <dgm:pt modelId="{D9420281-07F5-4D7E-8AAD-6D70CDBB1B3B}" type="pres">
      <dgm:prSet presAssocID="{5A111D64-2920-4C61-BFDC-6B5178FC6FFB}" presName="parTxOnly" presStyleLbl="node1" presStyleIdx="1" presStyleCnt="3">
        <dgm:presLayoutVars>
          <dgm:chMax val="0"/>
          <dgm:chPref val="0"/>
          <dgm:bulletEnabled val="1"/>
        </dgm:presLayoutVars>
      </dgm:prSet>
      <dgm:spPr/>
    </dgm:pt>
    <dgm:pt modelId="{19237F94-AB54-4C81-9A9F-DB5A50B8024D}" type="pres">
      <dgm:prSet presAssocID="{C7539EF2-82A1-465D-B31A-F64EF9D10595}" presName="parTxOnlySpace" presStyleCnt="0"/>
      <dgm:spPr/>
    </dgm:pt>
    <dgm:pt modelId="{8E6CFB19-1DDD-44F9-BB99-9DDF6F560A0C}" type="pres">
      <dgm:prSet presAssocID="{FD329E3C-4EDE-40C7-8074-AB20CBEB0585}" presName="parTxOnly" presStyleLbl="node1" presStyleIdx="2" presStyleCnt="3" custLinFactNeighborX="-12773" custLinFactNeighborY="477">
        <dgm:presLayoutVars>
          <dgm:chMax val="0"/>
          <dgm:chPref val="0"/>
          <dgm:bulletEnabled val="1"/>
        </dgm:presLayoutVars>
      </dgm:prSet>
      <dgm:spPr/>
    </dgm:pt>
  </dgm:ptLst>
  <dgm:cxnLst>
    <dgm:cxn modelId="{AC9E6525-E04B-4EC3-8F95-F41B188282AB}" srcId="{D854CF2D-4CB9-4BF9-8099-B5E0A40F4CB9}" destId="{FD329E3C-4EDE-40C7-8074-AB20CBEB0585}" srcOrd="2" destOrd="0" parTransId="{D7766449-C645-4A78-97B0-A3AC7DFB4020}" sibTransId="{1457FF5F-C95B-4774-B2E0-F6E687F8496F}"/>
    <dgm:cxn modelId="{D7161F86-8E6E-4CB6-9D9D-1F8FDB9426F6}" srcId="{D854CF2D-4CB9-4BF9-8099-B5E0A40F4CB9}" destId="{C835F4FD-A660-48B3-B5FE-806C3DB78DC7}" srcOrd="0" destOrd="0" parTransId="{9EB1224C-4206-443F-B020-AE4C1EAC6E4F}" sibTransId="{DD6C40B6-57D2-4E4E-B054-9D2F809050C5}"/>
    <dgm:cxn modelId="{C234FCB2-4299-4CB5-A98F-FBAAF1E7F4B6}" type="presOf" srcId="{5A111D64-2920-4C61-BFDC-6B5178FC6FFB}" destId="{D9420281-07F5-4D7E-8AAD-6D70CDBB1B3B}" srcOrd="0" destOrd="0" presId="urn:microsoft.com/office/officeart/2005/8/layout/chevron1"/>
    <dgm:cxn modelId="{99AC3EBC-6028-422E-8A6B-B25DF67F899A}" type="presOf" srcId="{C835F4FD-A660-48B3-B5FE-806C3DB78DC7}" destId="{A25FBEB1-33A0-4E2B-96A7-DEE63B9C8491}" srcOrd="0" destOrd="0" presId="urn:microsoft.com/office/officeart/2005/8/layout/chevron1"/>
    <dgm:cxn modelId="{0EAE35C0-4F98-4AB9-B972-62A848203F7D}" type="presOf" srcId="{D854CF2D-4CB9-4BF9-8099-B5E0A40F4CB9}" destId="{7A89C27F-C4C3-4604-B2FB-2A53CE5851AC}" srcOrd="0" destOrd="0" presId="urn:microsoft.com/office/officeart/2005/8/layout/chevron1"/>
    <dgm:cxn modelId="{615B61C5-AD6F-48E7-8795-A9E5454B7541}" type="presOf" srcId="{FD329E3C-4EDE-40C7-8074-AB20CBEB0585}" destId="{8E6CFB19-1DDD-44F9-BB99-9DDF6F560A0C}" srcOrd="0" destOrd="0" presId="urn:microsoft.com/office/officeart/2005/8/layout/chevron1"/>
    <dgm:cxn modelId="{C0FE1EE6-ADFE-4952-9F88-FBB4B9DEE59A}" srcId="{D854CF2D-4CB9-4BF9-8099-B5E0A40F4CB9}" destId="{5A111D64-2920-4C61-BFDC-6B5178FC6FFB}" srcOrd="1" destOrd="0" parTransId="{7C72DE52-3404-41E6-84BA-A8D3607B5143}" sibTransId="{C7539EF2-82A1-465D-B31A-F64EF9D10595}"/>
    <dgm:cxn modelId="{6B8BE56F-BEE5-4B1C-917F-AFFF6A515F55}" type="presParOf" srcId="{7A89C27F-C4C3-4604-B2FB-2A53CE5851AC}" destId="{A25FBEB1-33A0-4E2B-96A7-DEE63B9C8491}" srcOrd="0" destOrd="0" presId="urn:microsoft.com/office/officeart/2005/8/layout/chevron1"/>
    <dgm:cxn modelId="{3164CD40-752B-4A86-B78F-276ED30CFA6D}" type="presParOf" srcId="{7A89C27F-C4C3-4604-B2FB-2A53CE5851AC}" destId="{8E2EDA01-54E4-4563-85F8-01A7D1EC29F5}" srcOrd="1" destOrd="0" presId="urn:microsoft.com/office/officeart/2005/8/layout/chevron1"/>
    <dgm:cxn modelId="{2D347402-FB86-442C-8501-A24C16A297D0}" type="presParOf" srcId="{7A89C27F-C4C3-4604-B2FB-2A53CE5851AC}" destId="{D9420281-07F5-4D7E-8AAD-6D70CDBB1B3B}" srcOrd="2" destOrd="0" presId="urn:microsoft.com/office/officeart/2005/8/layout/chevron1"/>
    <dgm:cxn modelId="{DC7ED5BF-DF52-401D-A138-DBEE4155B53A}" type="presParOf" srcId="{7A89C27F-C4C3-4604-B2FB-2A53CE5851AC}" destId="{19237F94-AB54-4C81-9A9F-DB5A50B8024D}" srcOrd="3" destOrd="0" presId="urn:microsoft.com/office/officeart/2005/8/layout/chevron1"/>
    <dgm:cxn modelId="{B5946A61-337F-4E16-A9FC-6028748C6F30}" type="presParOf" srcId="{7A89C27F-C4C3-4604-B2FB-2A53CE5851AC}" destId="{8E6CFB19-1DDD-44F9-BB99-9DDF6F560A0C}"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29DA3E-6936-495B-A795-830F894B76F9}">
      <dsp:nvSpPr>
        <dsp:cNvPr id="0" name=""/>
        <dsp:cNvSpPr/>
      </dsp:nvSpPr>
      <dsp:spPr>
        <a:xfrm>
          <a:off x="3" y="125717"/>
          <a:ext cx="2205500" cy="13233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Loading Dataset</a:t>
          </a:r>
          <a:endParaRPr lang="en-IN" sz="2400" kern="1200" dirty="0"/>
        </a:p>
      </dsp:txBody>
      <dsp:txXfrm>
        <a:off x="38761" y="164475"/>
        <a:ext cx="2127984" cy="1245784"/>
      </dsp:txXfrm>
    </dsp:sp>
    <dsp:sp modelId="{19DCF5D8-B602-49BF-B038-646D80157516}">
      <dsp:nvSpPr>
        <dsp:cNvPr id="0" name=""/>
        <dsp:cNvSpPr/>
      </dsp:nvSpPr>
      <dsp:spPr>
        <a:xfrm rot="32761">
          <a:off x="2427886" y="528760"/>
          <a:ext cx="471496" cy="5469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a:off x="2427889" y="637479"/>
        <a:ext cx="330047" cy="328178"/>
      </dsp:txXfrm>
    </dsp:sp>
    <dsp:sp modelId="{770EE2B4-A669-474F-A312-B4E915B0D6B1}">
      <dsp:nvSpPr>
        <dsp:cNvPr id="0" name=""/>
        <dsp:cNvSpPr/>
      </dsp:nvSpPr>
      <dsp:spPr>
        <a:xfrm>
          <a:off x="3095078" y="155213"/>
          <a:ext cx="2205500" cy="13233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Descriptive Analysis</a:t>
          </a:r>
          <a:endParaRPr lang="en-IN" sz="2000" kern="1200" dirty="0"/>
        </a:p>
      </dsp:txBody>
      <dsp:txXfrm>
        <a:off x="3133836" y="193971"/>
        <a:ext cx="2127984" cy="1245784"/>
      </dsp:txXfrm>
    </dsp:sp>
    <dsp:sp modelId="{A8BD2CD4-1656-4EF2-B56E-187BD10A63B4}">
      <dsp:nvSpPr>
        <dsp:cNvPr id="0" name=""/>
        <dsp:cNvSpPr/>
      </dsp:nvSpPr>
      <dsp:spPr>
        <a:xfrm>
          <a:off x="5521129" y="543381"/>
          <a:ext cx="467566" cy="5469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a:off x="5521129" y="652774"/>
        <a:ext cx="327296" cy="328178"/>
      </dsp:txXfrm>
    </dsp:sp>
    <dsp:sp modelId="{9738FCF6-638C-40D7-B87B-5126CF2508A2}">
      <dsp:nvSpPr>
        <dsp:cNvPr id="0" name=""/>
        <dsp:cNvSpPr/>
      </dsp:nvSpPr>
      <dsp:spPr>
        <a:xfrm>
          <a:off x="6182779" y="155213"/>
          <a:ext cx="2205500" cy="13233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Dealing With Null Values</a:t>
          </a:r>
          <a:endParaRPr lang="en-IN" sz="2000" kern="1200" dirty="0"/>
        </a:p>
      </dsp:txBody>
      <dsp:txXfrm>
        <a:off x="6221537" y="193971"/>
        <a:ext cx="2127984" cy="12457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0C217-D29E-45CB-94E0-5A0AC8CC723A}">
      <dsp:nvSpPr>
        <dsp:cNvPr id="0" name=""/>
        <dsp:cNvSpPr/>
      </dsp:nvSpPr>
      <dsp:spPr>
        <a:xfrm>
          <a:off x="6077039" y="2343424"/>
          <a:ext cx="91440" cy="294082"/>
        </a:xfrm>
        <a:custGeom>
          <a:avLst/>
          <a:gdLst/>
          <a:ahLst/>
          <a:cxnLst/>
          <a:rect l="0" t="0" r="0" b="0"/>
          <a:pathLst>
            <a:path>
              <a:moveTo>
                <a:pt x="45720" y="0"/>
              </a:moveTo>
              <a:lnTo>
                <a:pt x="45720" y="29408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DBA8-6560-43CF-918A-FC27AB97B840}">
      <dsp:nvSpPr>
        <dsp:cNvPr id="0" name=""/>
        <dsp:cNvSpPr/>
      </dsp:nvSpPr>
      <dsp:spPr>
        <a:xfrm>
          <a:off x="6122759" y="992157"/>
          <a:ext cx="1010177" cy="417671"/>
        </a:xfrm>
        <a:custGeom>
          <a:avLst/>
          <a:gdLst/>
          <a:ahLst/>
          <a:cxnLst/>
          <a:rect l="0" t="0" r="0" b="0"/>
          <a:pathLst>
            <a:path>
              <a:moveTo>
                <a:pt x="1010177" y="0"/>
              </a:moveTo>
              <a:lnTo>
                <a:pt x="1010177" y="271797"/>
              </a:lnTo>
              <a:lnTo>
                <a:pt x="0" y="271797"/>
              </a:lnTo>
              <a:lnTo>
                <a:pt x="0" y="41767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BBF880-3A59-4A98-8ADA-B1CDCEAD0CBC}">
      <dsp:nvSpPr>
        <dsp:cNvPr id="0" name=""/>
        <dsp:cNvSpPr/>
      </dsp:nvSpPr>
      <dsp:spPr>
        <a:xfrm>
          <a:off x="1864018" y="2343424"/>
          <a:ext cx="948408" cy="317086"/>
        </a:xfrm>
        <a:custGeom>
          <a:avLst/>
          <a:gdLst/>
          <a:ahLst/>
          <a:cxnLst/>
          <a:rect l="0" t="0" r="0" b="0"/>
          <a:pathLst>
            <a:path>
              <a:moveTo>
                <a:pt x="0" y="0"/>
              </a:moveTo>
              <a:lnTo>
                <a:pt x="0" y="171211"/>
              </a:lnTo>
              <a:lnTo>
                <a:pt x="948408" y="171211"/>
              </a:lnTo>
              <a:lnTo>
                <a:pt x="948408" y="31708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A45248-97EA-4CDC-A06B-177CDB348A89}">
      <dsp:nvSpPr>
        <dsp:cNvPr id="0" name=""/>
        <dsp:cNvSpPr/>
      </dsp:nvSpPr>
      <dsp:spPr>
        <a:xfrm>
          <a:off x="470170" y="2343424"/>
          <a:ext cx="1393848" cy="424206"/>
        </a:xfrm>
        <a:custGeom>
          <a:avLst/>
          <a:gdLst/>
          <a:ahLst/>
          <a:cxnLst/>
          <a:rect l="0" t="0" r="0" b="0"/>
          <a:pathLst>
            <a:path>
              <a:moveTo>
                <a:pt x="1393848" y="0"/>
              </a:moveTo>
              <a:lnTo>
                <a:pt x="1393848" y="278332"/>
              </a:lnTo>
              <a:lnTo>
                <a:pt x="0" y="278332"/>
              </a:lnTo>
              <a:lnTo>
                <a:pt x="0" y="42420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A90010-24F4-4922-85FD-545690DE7094}">
      <dsp:nvSpPr>
        <dsp:cNvPr id="0" name=""/>
        <dsp:cNvSpPr/>
      </dsp:nvSpPr>
      <dsp:spPr>
        <a:xfrm>
          <a:off x="1864018" y="992157"/>
          <a:ext cx="5268918" cy="417671"/>
        </a:xfrm>
        <a:custGeom>
          <a:avLst/>
          <a:gdLst/>
          <a:ahLst/>
          <a:cxnLst/>
          <a:rect l="0" t="0" r="0" b="0"/>
          <a:pathLst>
            <a:path>
              <a:moveTo>
                <a:pt x="5268918" y="0"/>
              </a:moveTo>
              <a:lnTo>
                <a:pt x="5268918" y="271797"/>
              </a:lnTo>
              <a:lnTo>
                <a:pt x="0" y="271797"/>
              </a:lnTo>
              <a:lnTo>
                <a:pt x="0" y="41767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65DF1D-4DC6-4566-B510-8F98781DA078}">
      <dsp:nvSpPr>
        <dsp:cNvPr id="0" name=""/>
        <dsp:cNvSpPr/>
      </dsp:nvSpPr>
      <dsp:spPr>
        <a:xfrm>
          <a:off x="6620276" y="58562"/>
          <a:ext cx="1025320" cy="933595"/>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5000" b="-5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054CE8-C8D0-4AC7-B7D7-4153F388CDD7}">
      <dsp:nvSpPr>
        <dsp:cNvPr id="0" name=""/>
        <dsp:cNvSpPr/>
      </dsp:nvSpPr>
      <dsp:spPr>
        <a:xfrm>
          <a:off x="5798621" y="109727"/>
          <a:ext cx="1166933" cy="656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accent6">
                  <a:lumMod val="75000"/>
                </a:schemeClr>
              </a:solidFill>
            </a:rPr>
            <a:t>How</a:t>
          </a:r>
          <a:r>
            <a:rPr lang="en-US" sz="2000" kern="1200" dirty="0">
              <a:solidFill>
                <a:schemeClr val="accent6">
                  <a:lumMod val="75000"/>
                </a:schemeClr>
              </a:solidFill>
            </a:rPr>
            <a:t>?</a:t>
          </a:r>
          <a:endParaRPr lang="en-IN" sz="2000" kern="1200" dirty="0">
            <a:solidFill>
              <a:schemeClr val="accent6">
                <a:lumMod val="75000"/>
              </a:schemeClr>
            </a:solidFill>
          </a:endParaRPr>
        </a:p>
      </dsp:txBody>
      <dsp:txXfrm>
        <a:off x="5798621" y="109727"/>
        <a:ext cx="1166933" cy="656158"/>
      </dsp:txXfrm>
    </dsp:sp>
    <dsp:sp modelId="{F5EAECE3-7871-42AE-BE02-0D7E530E1255}">
      <dsp:nvSpPr>
        <dsp:cNvPr id="0" name=""/>
        <dsp:cNvSpPr/>
      </dsp:nvSpPr>
      <dsp:spPr>
        <a:xfrm>
          <a:off x="1397220" y="1409829"/>
          <a:ext cx="933595" cy="933595"/>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925C2A-DDCC-40CB-9970-501B26A55EFE}">
      <dsp:nvSpPr>
        <dsp:cNvPr id="0" name=""/>
        <dsp:cNvSpPr/>
      </dsp:nvSpPr>
      <dsp:spPr>
        <a:xfrm>
          <a:off x="2308276" y="1408662"/>
          <a:ext cx="1995405" cy="933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accent6">
                  <a:lumMod val="75000"/>
                </a:schemeClr>
              </a:solidFill>
            </a:rPr>
            <a:t>Imputation</a:t>
          </a:r>
          <a:endParaRPr lang="en-IN" sz="2200" kern="1200" dirty="0">
            <a:solidFill>
              <a:schemeClr val="accent6">
                <a:lumMod val="75000"/>
              </a:schemeClr>
            </a:solidFill>
          </a:endParaRPr>
        </a:p>
      </dsp:txBody>
      <dsp:txXfrm>
        <a:off x="2308276" y="1408662"/>
        <a:ext cx="1995405" cy="933595"/>
      </dsp:txXfrm>
    </dsp:sp>
    <dsp:sp modelId="{9DB4443E-3296-4DB7-ACFB-4795C9764E5B}">
      <dsp:nvSpPr>
        <dsp:cNvPr id="0" name=""/>
        <dsp:cNvSpPr/>
      </dsp:nvSpPr>
      <dsp:spPr>
        <a:xfrm>
          <a:off x="3372" y="2767630"/>
          <a:ext cx="933595" cy="933595"/>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5446E1-1574-438F-8736-2A7291FE2E39}">
      <dsp:nvSpPr>
        <dsp:cNvPr id="0" name=""/>
        <dsp:cNvSpPr/>
      </dsp:nvSpPr>
      <dsp:spPr>
        <a:xfrm>
          <a:off x="906474" y="2817324"/>
          <a:ext cx="1444434" cy="1193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accent6">
                  <a:lumMod val="75000"/>
                </a:schemeClr>
              </a:solidFill>
            </a:rPr>
            <a:t>By Mean, Median, Mode</a:t>
          </a:r>
          <a:endParaRPr lang="en-IN" sz="2200" kern="1200" dirty="0">
            <a:solidFill>
              <a:schemeClr val="accent6">
                <a:lumMod val="75000"/>
              </a:schemeClr>
            </a:solidFill>
          </a:endParaRPr>
        </a:p>
      </dsp:txBody>
      <dsp:txXfrm>
        <a:off x="906474" y="2817324"/>
        <a:ext cx="1444434" cy="1193843"/>
      </dsp:txXfrm>
    </dsp:sp>
    <dsp:sp modelId="{69054C0D-DD5E-4D7A-9BB0-FF909947A049}">
      <dsp:nvSpPr>
        <dsp:cNvPr id="0" name=""/>
        <dsp:cNvSpPr/>
      </dsp:nvSpPr>
      <dsp:spPr>
        <a:xfrm>
          <a:off x="2345629" y="2660510"/>
          <a:ext cx="933595" cy="93359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B484BB-54FD-4372-9B14-AD05C67300F1}">
      <dsp:nvSpPr>
        <dsp:cNvPr id="0" name=""/>
        <dsp:cNvSpPr/>
      </dsp:nvSpPr>
      <dsp:spPr>
        <a:xfrm>
          <a:off x="3236760" y="2572742"/>
          <a:ext cx="2391982" cy="933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accent6">
                  <a:lumMod val="75000"/>
                </a:schemeClr>
              </a:solidFill>
            </a:rPr>
            <a:t>KNN,</a:t>
          </a:r>
        </a:p>
        <a:p>
          <a:pPr marL="0" lvl="0" indent="0" algn="l" defTabSz="977900">
            <a:lnSpc>
              <a:spcPct val="90000"/>
            </a:lnSpc>
            <a:spcBef>
              <a:spcPct val="0"/>
            </a:spcBef>
            <a:spcAft>
              <a:spcPct val="35000"/>
            </a:spcAft>
            <a:buNone/>
          </a:pPr>
          <a:r>
            <a:rPr lang="en-US" sz="2200" kern="1200" dirty="0">
              <a:solidFill>
                <a:schemeClr val="accent6">
                  <a:lumMod val="75000"/>
                </a:schemeClr>
              </a:solidFill>
            </a:rPr>
            <a:t>Linear Regression</a:t>
          </a:r>
          <a:endParaRPr lang="en-IN" sz="2200" kern="1200" dirty="0">
            <a:solidFill>
              <a:schemeClr val="accent6">
                <a:lumMod val="75000"/>
              </a:schemeClr>
            </a:solidFill>
          </a:endParaRPr>
        </a:p>
      </dsp:txBody>
      <dsp:txXfrm>
        <a:off x="3236760" y="2572742"/>
        <a:ext cx="2391982" cy="933595"/>
      </dsp:txXfrm>
    </dsp:sp>
    <dsp:sp modelId="{FA78BB50-8A5B-4C3C-93F8-EB73E9B3042C}">
      <dsp:nvSpPr>
        <dsp:cNvPr id="0" name=""/>
        <dsp:cNvSpPr/>
      </dsp:nvSpPr>
      <dsp:spPr>
        <a:xfrm>
          <a:off x="5655961" y="1409829"/>
          <a:ext cx="933595" cy="933595"/>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6B9B87-59CD-49C6-AE71-E51DA5B8D040}">
      <dsp:nvSpPr>
        <dsp:cNvPr id="0" name=""/>
        <dsp:cNvSpPr/>
      </dsp:nvSpPr>
      <dsp:spPr>
        <a:xfrm>
          <a:off x="6589556" y="1407495"/>
          <a:ext cx="1400392" cy="933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accent6">
                  <a:lumMod val="75000"/>
                </a:schemeClr>
              </a:solidFill>
            </a:rPr>
            <a:t>Deletion</a:t>
          </a:r>
          <a:endParaRPr lang="en-IN" sz="2200" kern="1200" dirty="0">
            <a:solidFill>
              <a:schemeClr val="accent6">
                <a:lumMod val="75000"/>
              </a:schemeClr>
            </a:solidFill>
          </a:endParaRPr>
        </a:p>
      </dsp:txBody>
      <dsp:txXfrm>
        <a:off x="6589556" y="1407495"/>
        <a:ext cx="1400392" cy="933595"/>
      </dsp:txXfrm>
    </dsp:sp>
    <dsp:sp modelId="{ACD82761-2EEE-48FF-AFE3-B56FE6E2F624}">
      <dsp:nvSpPr>
        <dsp:cNvPr id="0" name=""/>
        <dsp:cNvSpPr/>
      </dsp:nvSpPr>
      <dsp:spPr>
        <a:xfrm>
          <a:off x="5655961" y="2637506"/>
          <a:ext cx="933595" cy="93359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362503-1A9E-4608-8DD4-1C5A8CDB2794}">
      <dsp:nvSpPr>
        <dsp:cNvPr id="0" name=""/>
        <dsp:cNvSpPr/>
      </dsp:nvSpPr>
      <dsp:spPr>
        <a:xfrm>
          <a:off x="6592929" y="2694166"/>
          <a:ext cx="1400392" cy="933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6">
                  <a:lumMod val="75000"/>
                </a:schemeClr>
              </a:solidFill>
            </a:rPr>
            <a:t>If you have large volume of data</a:t>
          </a:r>
          <a:endParaRPr lang="en-IN" sz="2000" kern="1200" dirty="0">
            <a:solidFill>
              <a:schemeClr val="accent6">
                <a:lumMod val="75000"/>
              </a:schemeClr>
            </a:solidFill>
          </a:endParaRPr>
        </a:p>
      </dsp:txBody>
      <dsp:txXfrm>
        <a:off x="6592929" y="2694166"/>
        <a:ext cx="1400392" cy="9335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E312C-2D8A-4801-BDA5-517B595F3AD0}">
      <dsp:nvSpPr>
        <dsp:cNvPr id="0" name=""/>
        <dsp:cNvSpPr/>
      </dsp:nvSpPr>
      <dsp:spPr>
        <a:xfrm>
          <a:off x="3" y="253679"/>
          <a:ext cx="2222730" cy="133363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Outlier Handling</a:t>
          </a:r>
          <a:endParaRPr lang="en-IN" sz="2600" kern="1200" dirty="0"/>
        </a:p>
      </dsp:txBody>
      <dsp:txXfrm>
        <a:off x="39064" y="292740"/>
        <a:ext cx="2144608" cy="1255516"/>
      </dsp:txXfrm>
    </dsp:sp>
    <dsp:sp modelId="{D8EBDF00-EA72-4F68-B5A5-15DA5BC11A4D}">
      <dsp:nvSpPr>
        <dsp:cNvPr id="0" name=""/>
        <dsp:cNvSpPr/>
      </dsp:nvSpPr>
      <dsp:spPr>
        <a:xfrm rot="13434">
          <a:off x="2446863" y="651027"/>
          <a:ext cx="475161" cy="5512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a:off x="2446864" y="760995"/>
        <a:ext cx="332613" cy="330743"/>
      </dsp:txXfrm>
    </dsp:sp>
    <dsp:sp modelId="{05D489B5-0983-4119-9542-5D325633EB10}">
      <dsp:nvSpPr>
        <dsp:cNvPr id="0" name=""/>
        <dsp:cNvSpPr/>
      </dsp:nvSpPr>
      <dsp:spPr>
        <a:xfrm>
          <a:off x="3119258" y="265868"/>
          <a:ext cx="2222730" cy="133363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Visualization</a:t>
          </a:r>
          <a:endParaRPr lang="en-IN" sz="2600" kern="1200" dirty="0"/>
        </a:p>
      </dsp:txBody>
      <dsp:txXfrm>
        <a:off x="3158319" y="304929"/>
        <a:ext cx="2144608" cy="1255516"/>
      </dsp:txXfrm>
    </dsp:sp>
    <dsp:sp modelId="{0869328F-005E-4045-A83E-441D3BB7C2CA}">
      <dsp:nvSpPr>
        <dsp:cNvPr id="0" name=""/>
        <dsp:cNvSpPr/>
      </dsp:nvSpPr>
      <dsp:spPr>
        <a:xfrm>
          <a:off x="5564262" y="657069"/>
          <a:ext cx="471218" cy="5512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a:off x="5564262" y="767316"/>
        <a:ext cx="329853" cy="330743"/>
      </dsp:txXfrm>
    </dsp:sp>
    <dsp:sp modelId="{056F5D26-EEBE-47A6-84DA-D59E251D5DC2}">
      <dsp:nvSpPr>
        <dsp:cNvPr id="0" name=""/>
        <dsp:cNvSpPr/>
      </dsp:nvSpPr>
      <dsp:spPr>
        <a:xfrm>
          <a:off x="6231081" y="265868"/>
          <a:ext cx="2222730" cy="133363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Data Preprocessing</a:t>
          </a:r>
          <a:endParaRPr lang="en-IN" sz="2600" kern="1200" dirty="0"/>
        </a:p>
      </dsp:txBody>
      <dsp:txXfrm>
        <a:off x="6270142" y="304929"/>
        <a:ext cx="2144608" cy="12555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09468-A96C-4208-B785-0F652BF26C45}">
      <dsp:nvSpPr>
        <dsp:cNvPr id="0" name=""/>
        <dsp:cNvSpPr/>
      </dsp:nvSpPr>
      <dsp:spPr>
        <a:xfrm rot="10800000">
          <a:off x="0" y="0"/>
          <a:ext cx="2779774" cy="1049254"/>
        </a:xfrm>
        <a:prstGeom prst="trapezoid">
          <a:avLst>
            <a:gd name="adj" fmla="val 4415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Feature Transformation OHE, pd.get_dummies</a:t>
          </a:r>
          <a:endParaRPr lang="en-IN" sz="1500" kern="1200" dirty="0"/>
        </a:p>
      </dsp:txBody>
      <dsp:txXfrm rot="-10800000">
        <a:off x="486460" y="0"/>
        <a:ext cx="1806853" cy="1049254"/>
      </dsp:txXfrm>
    </dsp:sp>
    <dsp:sp modelId="{EBA1419F-1053-4969-B20C-A748F91688D8}">
      <dsp:nvSpPr>
        <dsp:cNvPr id="0" name=""/>
        <dsp:cNvSpPr/>
      </dsp:nvSpPr>
      <dsp:spPr>
        <a:xfrm rot="10800000">
          <a:off x="475489" y="1035949"/>
          <a:ext cx="1853182" cy="1049254"/>
        </a:xfrm>
        <a:prstGeom prst="trapezoid">
          <a:avLst>
            <a:gd name="adj" fmla="val 4415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Feature Scaling MinMaxScaler</a:t>
          </a:r>
          <a:endParaRPr lang="en-IN" sz="1500" kern="1200" dirty="0"/>
        </a:p>
      </dsp:txBody>
      <dsp:txXfrm rot="-10800000">
        <a:off x="799796" y="1035949"/>
        <a:ext cx="1204568" cy="1049254"/>
      </dsp:txXfrm>
    </dsp:sp>
    <dsp:sp modelId="{5E54E632-A0F4-4468-A5A2-E9DB34F7FD7B}">
      <dsp:nvSpPr>
        <dsp:cNvPr id="0" name=""/>
        <dsp:cNvSpPr/>
      </dsp:nvSpPr>
      <dsp:spPr>
        <a:xfrm rot="10800000">
          <a:off x="926591" y="2098508"/>
          <a:ext cx="926591" cy="1049254"/>
        </a:xfrm>
        <a:prstGeom prst="trapezoid">
          <a:avLst>
            <a:gd name="adj"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PCA</a:t>
          </a:r>
          <a:endParaRPr lang="en-IN" sz="1500" kern="1200" dirty="0"/>
        </a:p>
      </dsp:txBody>
      <dsp:txXfrm rot="-10800000">
        <a:off x="926591" y="2098508"/>
        <a:ext cx="926591" cy="10492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118167-923D-4915-A18D-2DBBAA2816D9}">
      <dsp:nvSpPr>
        <dsp:cNvPr id="0" name=""/>
        <dsp:cNvSpPr/>
      </dsp:nvSpPr>
      <dsp:spPr>
        <a:xfrm>
          <a:off x="1654657" y="274319"/>
          <a:ext cx="3413760" cy="3413760"/>
        </a:xfrm>
        <a:prstGeom prst="pie">
          <a:avLst>
            <a:gd name="adj1" fmla="val 16200000"/>
            <a:gd name="adj2" fmla="val 18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K-Means</a:t>
          </a:r>
          <a:endParaRPr lang="en-IN" sz="1800" kern="1200" dirty="0"/>
        </a:p>
      </dsp:txBody>
      <dsp:txXfrm>
        <a:off x="3510686" y="904239"/>
        <a:ext cx="1158240" cy="1137920"/>
      </dsp:txXfrm>
    </dsp:sp>
    <dsp:sp modelId="{35074673-03F8-44B9-A527-F86B22488599}">
      <dsp:nvSpPr>
        <dsp:cNvPr id="0" name=""/>
        <dsp:cNvSpPr/>
      </dsp:nvSpPr>
      <dsp:spPr>
        <a:xfrm>
          <a:off x="1478686" y="375919"/>
          <a:ext cx="3413760" cy="3413760"/>
        </a:xfrm>
        <a:prstGeom prst="pie">
          <a:avLst>
            <a:gd name="adj1" fmla="val 1800000"/>
            <a:gd name="adj2" fmla="val 90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DBSCAN</a:t>
          </a:r>
          <a:endParaRPr lang="en-IN" sz="1800" kern="1200" dirty="0"/>
        </a:p>
      </dsp:txBody>
      <dsp:txXfrm>
        <a:off x="2413406" y="2529840"/>
        <a:ext cx="1544320" cy="1056640"/>
      </dsp:txXfrm>
    </dsp:sp>
    <dsp:sp modelId="{34DB4F8C-CD13-49F4-9DA8-A5FDC4451AE8}">
      <dsp:nvSpPr>
        <dsp:cNvPr id="0" name=""/>
        <dsp:cNvSpPr/>
      </dsp:nvSpPr>
      <dsp:spPr>
        <a:xfrm>
          <a:off x="1478686" y="375919"/>
          <a:ext cx="3413760" cy="3413760"/>
        </a:xfrm>
        <a:prstGeom prst="pie">
          <a:avLst>
            <a:gd name="adj1" fmla="val 90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Hierarchical</a:t>
          </a:r>
          <a:endParaRPr lang="en-IN" sz="1800" kern="1200" dirty="0"/>
        </a:p>
      </dsp:txBody>
      <dsp:txXfrm>
        <a:off x="1844446" y="1046480"/>
        <a:ext cx="1158240" cy="11379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88497-A28D-4F22-9A49-CF6C5C0D2E4C}">
      <dsp:nvSpPr>
        <dsp:cNvPr id="0" name=""/>
        <dsp:cNvSpPr/>
      </dsp:nvSpPr>
      <dsp:spPr>
        <a:xfrm>
          <a:off x="1278" y="0"/>
          <a:ext cx="2726894" cy="98322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Model Building</a:t>
          </a:r>
          <a:endParaRPr lang="en-IN" sz="2600" kern="1200" dirty="0"/>
        </a:p>
      </dsp:txBody>
      <dsp:txXfrm>
        <a:off x="30076" y="28798"/>
        <a:ext cx="2669298" cy="925630"/>
      </dsp:txXfrm>
    </dsp:sp>
    <dsp:sp modelId="{7AA38BE1-1E7A-49F7-9237-ACCD7D484244}">
      <dsp:nvSpPr>
        <dsp:cNvPr id="0" name=""/>
        <dsp:cNvSpPr/>
      </dsp:nvSpPr>
      <dsp:spPr>
        <a:xfrm>
          <a:off x="3000862" y="153478"/>
          <a:ext cx="578101" cy="6762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a:off x="3000862" y="288732"/>
        <a:ext cx="404671" cy="405761"/>
      </dsp:txXfrm>
    </dsp:sp>
    <dsp:sp modelId="{6ECB4ECB-0583-4846-AC96-9F274498CBBF}">
      <dsp:nvSpPr>
        <dsp:cNvPr id="0" name=""/>
        <dsp:cNvSpPr/>
      </dsp:nvSpPr>
      <dsp:spPr>
        <a:xfrm>
          <a:off x="3818930" y="0"/>
          <a:ext cx="2726894" cy="98322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Model Deployment</a:t>
          </a:r>
          <a:endParaRPr lang="en-IN" sz="2600" kern="1200" dirty="0"/>
        </a:p>
      </dsp:txBody>
      <dsp:txXfrm>
        <a:off x="3847728" y="28798"/>
        <a:ext cx="2669298" cy="9256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5FBEB1-33A0-4E2B-96A7-DEE63B9C8491}">
      <dsp:nvSpPr>
        <dsp:cNvPr id="0" name=""/>
        <dsp:cNvSpPr/>
      </dsp:nvSpPr>
      <dsp:spPr>
        <a:xfrm>
          <a:off x="0" y="384351"/>
          <a:ext cx="2863441" cy="1145376"/>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Hierarchical Clustering</a:t>
          </a:r>
          <a:endParaRPr lang="en-IN" sz="2500" kern="1200" dirty="0"/>
        </a:p>
      </dsp:txBody>
      <dsp:txXfrm>
        <a:off x="572688" y="384351"/>
        <a:ext cx="1718065" cy="1145376"/>
      </dsp:txXfrm>
    </dsp:sp>
    <dsp:sp modelId="{D9420281-07F5-4D7E-8AAD-6D70CDBB1B3B}">
      <dsp:nvSpPr>
        <dsp:cNvPr id="0" name=""/>
        <dsp:cNvSpPr/>
      </dsp:nvSpPr>
      <dsp:spPr>
        <a:xfrm>
          <a:off x="2579447" y="380514"/>
          <a:ext cx="2863441" cy="1145376"/>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K-Means</a:t>
          </a:r>
          <a:endParaRPr lang="en-IN" sz="2500" kern="1200" dirty="0"/>
        </a:p>
      </dsp:txBody>
      <dsp:txXfrm>
        <a:off x="3152135" y="380514"/>
        <a:ext cx="1718065" cy="1145376"/>
      </dsp:txXfrm>
    </dsp:sp>
    <dsp:sp modelId="{8E6CFB19-1DDD-44F9-BB99-9DDF6F560A0C}">
      <dsp:nvSpPr>
        <dsp:cNvPr id="0" name=""/>
        <dsp:cNvSpPr/>
      </dsp:nvSpPr>
      <dsp:spPr>
        <a:xfrm>
          <a:off x="5119969" y="385977"/>
          <a:ext cx="2863441" cy="1145376"/>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DB SCAN</a:t>
          </a:r>
          <a:endParaRPr lang="en-IN" sz="2500" kern="1200" dirty="0"/>
        </a:p>
      </dsp:txBody>
      <dsp:txXfrm>
        <a:off x="5692657" y="385977"/>
        <a:ext cx="1718065" cy="11453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17966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9922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176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82233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61775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70532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395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36977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27255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43083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5302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en-I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71412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2423247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en-I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420639"/>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tmp"/></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9.tmp"/></Relationships>
</file>

<file path=ppt/slides/_rels/slide1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20.tmp"/></Relationships>
</file>

<file path=ppt/slides/_rels/slide1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21.tmp"/></Relationships>
</file>

<file path=ppt/slides/_rels/slide1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22.tm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6.tmp"/><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tmp"/><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5.tmp"/><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2" Type="http://schemas.openxmlformats.org/officeDocument/2006/relationships/image" Target="../media/image39.tmp"/><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image" Target="../media/image40.tmp"/><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diagramQuickStyle" Target="../diagrams/quickStyle4.xml"/><Relationship Id="rId3" Type="http://schemas.openxmlformats.org/officeDocument/2006/relationships/diagramLayout" Target="../diagrams/layout3.xml"/><Relationship Id="rId7" Type="http://schemas.microsoft.com/office/2014/relationships/chartEx" Target="../charts/chartEx1.xml"/><Relationship Id="rId12" Type="http://schemas.openxmlformats.org/officeDocument/2006/relationships/diagramLayout" Target="../diagrams/layout4.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openxmlformats.org/officeDocument/2006/relationships/diagramData" Target="../diagrams/data4.xml"/><Relationship Id="rId5" Type="http://schemas.openxmlformats.org/officeDocument/2006/relationships/diagramColors" Target="../diagrams/colors3.xml"/><Relationship Id="rId15" Type="http://schemas.microsoft.com/office/2007/relationships/diagramDrawing" Target="../diagrams/drawing4.xml"/><Relationship Id="rId10" Type="http://schemas.openxmlformats.org/officeDocument/2006/relationships/chart" Target="../charts/chart2.xml"/><Relationship Id="rId4" Type="http://schemas.openxmlformats.org/officeDocument/2006/relationships/diagramQuickStyle" Target="../diagrams/quickStyle3.xml"/><Relationship Id="rId9" Type="http://schemas.openxmlformats.org/officeDocument/2006/relationships/chart" Target="../charts/chart1.xml"/><Relationship Id="rId14" Type="http://schemas.openxmlformats.org/officeDocument/2006/relationships/diagramColors" Target="../diagrams/colors4.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1A6653-13CD-A5D4-201D-DF4241F1D7B9}"/>
              </a:ext>
            </a:extLst>
          </p:cNvPr>
          <p:cNvSpPr txBox="1"/>
          <p:nvPr/>
        </p:nvSpPr>
        <p:spPr>
          <a:xfrm>
            <a:off x="390772" y="1174429"/>
            <a:ext cx="8362455" cy="3323987"/>
          </a:xfrm>
          <a:prstGeom prst="rect">
            <a:avLst/>
          </a:prstGeom>
          <a:noFill/>
        </p:spPr>
        <p:txBody>
          <a:bodyPr wrap="square" rtlCol="0">
            <a:spAutoFit/>
          </a:bodyPr>
          <a:lstStyle/>
          <a:p>
            <a:pPr marL="0" marR="0" lvl="0" indent="0" algn="l" rtl="0">
              <a:lnSpc>
                <a:spcPct val="100000"/>
              </a:lnSpc>
              <a:spcBef>
                <a:spcPts val="0"/>
              </a:spcBef>
              <a:spcAft>
                <a:spcPts val="0"/>
              </a:spcAft>
              <a:buClr>
                <a:srgbClr val="002776"/>
              </a:buClr>
              <a:buSzPts val="3600"/>
              <a:buFont typeface="Verdana"/>
              <a:buNone/>
            </a:pPr>
            <a:r>
              <a:rPr lang="en-US" sz="4800" b="1" i="0" u="none" strike="noStrike" cap="none" dirty="0">
                <a:solidFill>
                  <a:schemeClr val="accent1">
                    <a:lumMod val="75000"/>
                  </a:schemeClr>
                </a:solidFill>
                <a:latin typeface="Agency FB" panose="020B0503020202020204" pitchFamily="34" charset="0"/>
                <a:ea typeface="Verdana"/>
                <a:cs typeface="Verdana"/>
                <a:sym typeface="Verdana"/>
              </a:rPr>
              <a:t>Clustering Countries Based</a:t>
            </a:r>
          </a:p>
          <a:p>
            <a:pPr marL="0" marR="0" lvl="0" indent="0" algn="l" rtl="0">
              <a:lnSpc>
                <a:spcPct val="100000"/>
              </a:lnSpc>
              <a:spcBef>
                <a:spcPts val="0"/>
              </a:spcBef>
              <a:spcAft>
                <a:spcPts val="0"/>
              </a:spcAft>
              <a:buClr>
                <a:srgbClr val="002776"/>
              </a:buClr>
              <a:buSzPts val="3600"/>
              <a:buFont typeface="Verdana"/>
              <a:buNone/>
            </a:pPr>
            <a:r>
              <a:rPr lang="en-US" sz="4800" b="1" i="0" u="none" strike="noStrike" cap="none" dirty="0">
                <a:solidFill>
                  <a:schemeClr val="accent1">
                    <a:lumMod val="75000"/>
                  </a:schemeClr>
                </a:solidFill>
                <a:latin typeface="Agency FB" panose="020B0503020202020204" pitchFamily="34" charset="0"/>
                <a:ea typeface="Verdana"/>
                <a:cs typeface="Verdana"/>
                <a:sym typeface="Verdana"/>
              </a:rPr>
              <a:t>On Their Socio-Economic </a:t>
            </a:r>
          </a:p>
          <a:p>
            <a:pPr marL="0" marR="0" lvl="0" indent="0" algn="l" rtl="0">
              <a:lnSpc>
                <a:spcPct val="100000"/>
              </a:lnSpc>
              <a:spcBef>
                <a:spcPts val="0"/>
              </a:spcBef>
              <a:spcAft>
                <a:spcPts val="0"/>
              </a:spcAft>
              <a:buClr>
                <a:srgbClr val="002776"/>
              </a:buClr>
              <a:buSzPts val="3600"/>
              <a:buFont typeface="Verdana"/>
              <a:buNone/>
            </a:pPr>
            <a:r>
              <a:rPr lang="en-US" sz="4800" b="1" i="0" u="none" strike="noStrike" cap="none" dirty="0">
                <a:solidFill>
                  <a:schemeClr val="accent1">
                    <a:lumMod val="75000"/>
                  </a:schemeClr>
                </a:solidFill>
                <a:latin typeface="Agency FB" panose="020B0503020202020204" pitchFamily="34" charset="0"/>
                <a:ea typeface="Verdana"/>
                <a:cs typeface="Verdana"/>
                <a:sym typeface="Verdana"/>
              </a:rPr>
              <a:t>Performance</a:t>
            </a:r>
            <a:endParaRPr lang="en-US" sz="4800" b="0" i="0" u="none" strike="noStrike" cap="none" dirty="0">
              <a:solidFill>
                <a:schemeClr val="accent1">
                  <a:lumMod val="75000"/>
                </a:schemeClr>
              </a:solidFill>
              <a:latin typeface="Agency FB" panose="020B0503020202020204" pitchFamily="34" charset="0"/>
              <a:ea typeface="Arial"/>
              <a:cs typeface="Arial"/>
              <a:sym typeface="Arial"/>
            </a:endParaRPr>
          </a:p>
          <a:p>
            <a:pPr marL="0" marR="0" lvl="0" indent="0" algn="l" rtl="0">
              <a:lnSpc>
                <a:spcPct val="100000"/>
              </a:lnSpc>
              <a:spcBef>
                <a:spcPts val="0"/>
              </a:spcBef>
              <a:spcAft>
                <a:spcPts val="0"/>
              </a:spcAft>
              <a:buClr>
                <a:srgbClr val="002776"/>
              </a:buClr>
              <a:buSzPts val="3600"/>
              <a:buFont typeface="Verdana"/>
              <a:buNone/>
            </a:pPr>
            <a:r>
              <a:rPr lang="en-US" sz="4800" b="1" i="0" u="none" strike="noStrike" cap="none" dirty="0">
                <a:solidFill>
                  <a:srgbClr val="002776"/>
                </a:solidFill>
                <a:latin typeface="Agency FB" panose="020B0503020202020204" pitchFamily="34" charset="0"/>
                <a:ea typeface="Verdana"/>
                <a:cs typeface="Verdana"/>
                <a:sym typeface="Verdana"/>
              </a:rPr>
              <a:t> </a:t>
            </a:r>
            <a:endParaRPr lang="en-US" sz="4800" b="1" i="0" u="none" strike="noStrike" cap="none" dirty="0">
              <a:solidFill>
                <a:schemeClr val="accent1">
                  <a:lumMod val="75000"/>
                </a:schemeClr>
              </a:solidFill>
              <a:latin typeface="Agency FB" panose="020B0503020202020204" pitchFamily="34" charset="0"/>
              <a:ea typeface="Verdana"/>
              <a:cs typeface="Verdana"/>
              <a:sym typeface="Verdana"/>
            </a:endParaRPr>
          </a:p>
          <a:p>
            <a:endParaRPr lang="en-IN" dirty="0">
              <a:latin typeface="Bahnschrift Light" panose="020B0502040204020203" pitchFamily="34" charset="0"/>
            </a:endParaRPr>
          </a:p>
        </p:txBody>
      </p:sp>
      <p:pic>
        <p:nvPicPr>
          <p:cNvPr id="3" name="Google Shape;333;p1">
            <a:extLst>
              <a:ext uri="{FF2B5EF4-FFF2-40B4-BE49-F238E27FC236}">
                <a16:creationId xmlns:a16="http://schemas.microsoft.com/office/drawing/2014/main" id="{02A62CE0-21B8-5F59-C698-EBD3C4CC9A87}"/>
              </a:ext>
            </a:extLst>
          </p:cNvPr>
          <p:cNvPicPr preferRelativeResize="0"/>
          <p:nvPr/>
        </p:nvPicPr>
        <p:blipFill rotWithShape="1">
          <a:blip r:embed="rId2">
            <a:alphaModFix/>
          </a:blip>
          <a:srcRect/>
          <a:stretch/>
        </p:blipFill>
        <p:spPr>
          <a:xfrm>
            <a:off x="7740279" y="217382"/>
            <a:ext cx="1187051" cy="411359"/>
          </a:xfrm>
          <a:prstGeom prst="rect">
            <a:avLst/>
          </a:prstGeom>
          <a:noFill/>
          <a:ln>
            <a:noFill/>
          </a:ln>
        </p:spPr>
      </p:pic>
    </p:spTree>
    <p:extLst>
      <p:ext uri="{BB962C8B-B14F-4D97-AF65-F5344CB8AC3E}">
        <p14:creationId xmlns:p14="http://schemas.microsoft.com/office/powerpoint/2010/main" val="2698546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541937-E562-5036-C7DF-0043EE0AE880}"/>
              </a:ext>
            </a:extLst>
          </p:cNvPr>
          <p:cNvSpPr txBox="1"/>
          <p:nvPr/>
        </p:nvSpPr>
        <p:spPr>
          <a:xfrm>
            <a:off x="225552" y="122050"/>
            <a:ext cx="8692896" cy="800219"/>
          </a:xfrm>
          <a:prstGeom prst="rect">
            <a:avLst/>
          </a:prstGeom>
          <a:noFill/>
        </p:spPr>
        <p:txBody>
          <a:bodyPr wrap="square" rtlCol="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Eras Medium ITC" panose="020B0602030504020804" pitchFamily="34" charset="0"/>
                <a:ea typeface="Arial"/>
                <a:cs typeface="Arial"/>
                <a:sym typeface="Arial"/>
              </a:rPr>
              <a:t>Exploratory Data Analysis (EDA) –</a:t>
            </a:r>
            <a:r>
              <a:rPr lang="en-US" sz="2800" dirty="0">
                <a:solidFill>
                  <a:schemeClr val="bg2">
                    <a:lumMod val="25000"/>
                  </a:schemeClr>
                </a:solidFill>
              </a:rPr>
              <a:t>Outliers Detection</a:t>
            </a:r>
            <a:r>
              <a:rPr lang="en-US" sz="2800" b="1" i="0" u="none" strike="noStrike" cap="none" dirty="0">
                <a:solidFill>
                  <a:schemeClr val="bg2">
                    <a:lumMod val="25000"/>
                  </a:schemeClr>
                </a:solidFill>
                <a:latin typeface="Eras Medium ITC" panose="020B0602030504020804" pitchFamily="34" charset="0"/>
                <a:ea typeface="Arial"/>
                <a:cs typeface="Arial"/>
                <a:sym typeface="Arial"/>
              </a:rPr>
              <a:t> </a:t>
            </a:r>
            <a:endParaRPr lang="en-US" sz="1400" b="0" i="0" u="none" strike="noStrike" cap="none" dirty="0">
              <a:solidFill>
                <a:schemeClr val="bg2">
                  <a:lumMod val="25000"/>
                </a:schemeClr>
              </a:solidFill>
              <a:latin typeface="Eras Medium ITC" panose="020B0602030504020804" pitchFamily="34" charset="0"/>
              <a:ea typeface="Arial"/>
              <a:cs typeface="Arial"/>
              <a:sym typeface="Arial"/>
            </a:endParaRPr>
          </a:p>
          <a:p>
            <a:endParaRPr lang="en-IN" dirty="0">
              <a:latin typeface="Eras Medium ITC" panose="020B0602030504020804" pitchFamily="34" charset="0"/>
            </a:endParaRPr>
          </a:p>
        </p:txBody>
      </p:sp>
      <p:pic>
        <p:nvPicPr>
          <p:cNvPr id="5" name="Graphic 4" descr="Bar chart with solid fill">
            <a:extLst>
              <a:ext uri="{FF2B5EF4-FFF2-40B4-BE49-F238E27FC236}">
                <a16:creationId xmlns:a16="http://schemas.microsoft.com/office/drawing/2014/main" id="{40F9523E-3E56-6B83-8117-7D9BFF0287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5552" y="522160"/>
            <a:ext cx="914400" cy="914400"/>
          </a:xfrm>
          <a:prstGeom prst="rect">
            <a:avLst/>
          </a:prstGeom>
        </p:spPr>
      </p:pic>
      <p:pic>
        <p:nvPicPr>
          <p:cNvPr id="4" name="Picture 3">
            <a:extLst>
              <a:ext uri="{FF2B5EF4-FFF2-40B4-BE49-F238E27FC236}">
                <a16:creationId xmlns:a16="http://schemas.microsoft.com/office/drawing/2014/main" id="{599D09E9-C97A-0B3C-50DB-EF60AB94FEE5}"/>
              </a:ext>
            </a:extLst>
          </p:cNvPr>
          <p:cNvPicPr>
            <a:picLocks noChangeAspect="1"/>
          </p:cNvPicPr>
          <p:nvPr/>
        </p:nvPicPr>
        <p:blipFill>
          <a:blip r:embed="rId4"/>
          <a:stretch>
            <a:fillRect/>
          </a:stretch>
        </p:blipFill>
        <p:spPr>
          <a:xfrm>
            <a:off x="0" y="1322379"/>
            <a:ext cx="9144000" cy="4894602"/>
          </a:xfrm>
          <a:prstGeom prst="rect">
            <a:avLst/>
          </a:prstGeom>
        </p:spPr>
      </p:pic>
      <p:sp>
        <p:nvSpPr>
          <p:cNvPr id="7" name="TextBox 6">
            <a:extLst>
              <a:ext uri="{FF2B5EF4-FFF2-40B4-BE49-F238E27FC236}">
                <a16:creationId xmlns:a16="http://schemas.microsoft.com/office/drawing/2014/main" id="{80E30681-190C-04BF-88C2-CC902499A19C}"/>
              </a:ext>
            </a:extLst>
          </p:cNvPr>
          <p:cNvSpPr txBox="1"/>
          <p:nvPr/>
        </p:nvSpPr>
        <p:spPr>
          <a:xfrm>
            <a:off x="979714" y="738522"/>
            <a:ext cx="8164286" cy="369332"/>
          </a:xfrm>
          <a:prstGeom prst="rect">
            <a:avLst/>
          </a:prstGeom>
          <a:noFill/>
        </p:spPr>
        <p:txBody>
          <a:bodyPr wrap="square" rtlCol="0">
            <a:spAutoFit/>
          </a:bodyPr>
          <a:lstStyle/>
          <a:p>
            <a:r>
              <a:rPr lang="en-US" dirty="0">
                <a:solidFill>
                  <a:schemeClr val="accent1">
                    <a:lumMod val="75000"/>
                  </a:schemeClr>
                </a:solidFill>
              </a:rPr>
              <a:t>A lot of outliers, deleting leads to loss of data, hence we retain them</a:t>
            </a:r>
            <a:endParaRPr lang="en-IN" dirty="0">
              <a:solidFill>
                <a:schemeClr val="accent1">
                  <a:lumMod val="75000"/>
                </a:schemeClr>
              </a:solidFill>
            </a:endParaRPr>
          </a:p>
        </p:txBody>
      </p:sp>
    </p:spTree>
    <p:extLst>
      <p:ext uri="{BB962C8B-B14F-4D97-AF65-F5344CB8AC3E}">
        <p14:creationId xmlns:p14="http://schemas.microsoft.com/office/powerpoint/2010/main" val="287981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541937-E562-5036-C7DF-0043EE0AE880}"/>
              </a:ext>
            </a:extLst>
          </p:cNvPr>
          <p:cNvSpPr txBox="1"/>
          <p:nvPr/>
        </p:nvSpPr>
        <p:spPr>
          <a:xfrm>
            <a:off x="225552" y="179141"/>
            <a:ext cx="8692896" cy="800219"/>
          </a:xfrm>
          <a:prstGeom prst="rect">
            <a:avLst/>
          </a:prstGeom>
          <a:noFill/>
        </p:spPr>
        <p:txBody>
          <a:bodyPr wrap="square" rtlCol="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Eras Medium ITC" panose="020B0602030504020804" pitchFamily="34" charset="0"/>
                <a:ea typeface="Arial"/>
                <a:cs typeface="Arial"/>
                <a:sym typeface="Arial"/>
              </a:rPr>
              <a:t>Exploratory Data Analysis (EDA) – Visua</a:t>
            </a:r>
            <a:r>
              <a:rPr lang="en-US" sz="2800" b="1" dirty="0">
                <a:solidFill>
                  <a:srgbClr val="002776"/>
                </a:solidFill>
                <a:latin typeface="Eras Medium ITC" panose="020B0602030504020804" pitchFamily="34" charset="0"/>
                <a:ea typeface="Arial"/>
                <a:cs typeface="Arial"/>
                <a:sym typeface="Arial"/>
              </a:rPr>
              <a:t>lization</a:t>
            </a:r>
            <a:endParaRPr lang="en-US" sz="1400" b="0" i="0" u="none" strike="noStrike" cap="none" dirty="0">
              <a:solidFill>
                <a:srgbClr val="000000"/>
              </a:solidFill>
              <a:latin typeface="Eras Medium ITC" panose="020B0602030504020804" pitchFamily="34" charset="0"/>
              <a:ea typeface="Arial"/>
              <a:cs typeface="Arial"/>
              <a:sym typeface="Arial"/>
            </a:endParaRPr>
          </a:p>
          <a:p>
            <a:endParaRPr lang="en-IN" dirty="0">
              <a:latin typeface="Eras Medium ITC" panose="020B0602030504020804" pitchFamily="34" charset="0"/>
            </a:endParaRPr>
          </a:p>
        </p:txBody>
      </p:sp>
      <p:pic>
        <p:nvPicPr>
          <p:cNvPr id="5" name="Graphic 4" descr="Bar chart with solid fill">
            <a:extLst>
              <a:ext uri="{FF2B5EF4-FFF2-40B4-BE49-F238E27FC236}">
                <a16:creationId xmlns:a16="http://schemas.microsoft.com/office/drawing/2014/main" id="{40F9523E-3E56-6B83-8117-7D9BFF0287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5552" y="522160"/>
            <a:ext cx="914400" cy="914400"/>
          </a:xfrm>
          <a:prstGeom prst="rect">
            <a:avLst/>
          </a:prstGeom>
        </p:spPr>
      </p:pic>
      <p:sp>
        <p:nvSpPr>
          <p:cNvPr id="6" name="TextBox 5">
            <a:extLst>
              <a:ext uri="{FF2B5EF4-FFF2-40B4-BE49-F238E27FC236}">
                <a16:creationId xmlns:a16="http://schemas.microsoft.com/office/drawing/2014/main" id="{7A939CE7-ADE1-2B90-1045-1D05EFD97201}"/>
              </a:ext>
            </a:extLst>
          </p:cNvPr>
          <p:cNvSpPr txBox="1"/>
          <p:nvPr/>
        </p:nvSpPr>
        <p:spPr>
          <a:xfrm>
            <a:off x="975360" y="607182"/>
            <a:ext cx="5425440" cy="1077218"/>
          </a:xfrm>
          <a:prstGeom prst="rect">
            <a:avLst/>
          </a:prstGeom>
          <a:noFill/>
        </p:spPr>
        <p:txBody>
          <a:bodyPr wrap="square" rtlCol="0">
            <a:spAutoFit/>
          </a:bodyPr>
          <a:lstStyle/>
          <a:p>
            <a:r>
              <a:rPr lang="en-US" sz="3200" dirty="0">
                <a:solidFill>
                  <a:schemeClr val="accent1">
                    <a:lumMod val="60000"/>
                    <a:lumOff val="40000"/>
                  </a:schemeClr>
                </a:solidFill>
              </a:rPr>
              <a:t>CO2 Emission </a:t>
            </a:r>
          </a:p>
          <a:p>
            <a:endParaRPr lang="en-IN" sz="3200" dirty="0">
              <a:solidFill>
                <a:schemeClr val="accent1">
                  <a:lumMod val="60000"/>
                  <a:lumOff val="40000"/>
                </a:schemeClr>
              </a:solidFill>
            </a:endParaRPr>
          </a:p>
        </p:txBody>
      </p:sp>
      <p:pic>
        <p:nvPicPr>
          <p:cNvPr id="8" name="Picture 7">
            <a:extLst>
              <a:ext uri="{FF2B5EF4-FFF2-40B4-BE49-F238E27FC236}">
                <a16:creationId xmlns:a16="http://schemas.microsoft.com/office/drawing/2014/main" id="{7A75B239-C46F-F8A8-AB7C-DD0FCC2C6A90}"/>
              </a:ext>
            </a:extLst>
          </p:cNvPr>
          <p:cNvPicPr>
            <a:picLocks noChangeAspect="1"/>
          </p:cNvPicPr>
          <p:nvPr/>
        </p:nvPicPr>
        <p:blipFill>
          <a:blip r:embed="rId4"/>
          <a:stretch>
            <a:fillRect/>
          </a:stretch>
        </p:blipFill>
        <p:spPr>
          <a:xfrm>
            <a:off x="0" y="1379468"/>
            <a:ext cx="9144000" cy="4780635"/>
          </a:xfrm>
          <a:prstGeom prst="rect">
            <a:avLst/>
          </a:prstGeom>
        </p:spPr>
      </p:pic>
    </p:spTree>
    <p:extLst>
      <p:ext uri="{BB962C8B-B14F-4D97-AF65-F5344CB8AC3E}">
        <p14:creationId xmlns:p14="http://schemas.microsoft.com/office/powerpoint/2010/main" val="3310843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541937-E562-5036-C7DF-0043EE0AE880}"/>
              </a:ext>
            </a:extLst>
          </p:cNvPr>
          <p:cNvSpPr txBox="1"/>
          <p:nvPr/>
        </p:nvSpPr>
        <p:spPr>
          <a:xfrm>
            <a:off x="121920" y="145817"/>
            <a:ext cx="8241792" cy="523220"/>
          </a:xfrm>
          <a:prstGeom prst="rect">
            <a:avLst/>
          </a:prstGeom>
          <a:noFill/>
        </p:spPr>
        <p:txBody>
          <a:bodyPr wrap="square" rtlCol="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Eras Medium ITC" panose="020B0602030504020804" pitchFamily="34" charset="0"/>
                <a:ea typeface="Arial"/>
                <a:cs typeface="Arial"/>
                <a:sym typeface="Arial"/>
              </a:rPr>
              <a:t>Exploratory Data Analysis (EDA) – Visualization</a:t>
            </a:r>
            <a:endParaRPr lang="en-IN" dirty="0">
              <a:latin typeface="Eras Medium ITC" panose="020B0602030504020804" pitchFamily="34" charset="0"/>
            </a:endParaRPr>
          </a:p>
        </p:txBody>
      </p:sp>
      <p:pic>
        <p:nvPicPr>
          <p:cNvPr id="5" name="Graphic 4" descr="Bar chart with solid fill">
            <a:extLst>
              <a:ext uri="{FF2B5EF4-FFF2-40B4-BE49-F238E27FC236}">
                <a16:creationId xmlns:a16="http://schemas.microsoft.com/office/drawing/2014/main" id="{40F9523E-3E56-6B83-8117-7D9BFF0287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1920" y="556158"/>
            <a:ext cx="914400" cy="914400"/>
          </a:xfrm>
          <a:prstGeom prst="rect">
            <a:avLst/>
          </a:prstGeom>
        </p:spPr>
      </p:pic>
      <p:sp>
        <p:nvSpPr>
          <p:cNvPr id="6" name="TextBox 5">
            <a:extLst>
              <a:ext uri="{FF2B5EF4-FFF2-40B4-BE49-F238E27FC236}">
                <a16:creationId xmlns:a16="http://schemas.microsoft.com/office/drawing/2014/main" id="{7A939CE7-ADE1-2B90-1045-1D05EFD97201}"/>
              </a:ext>
            </a:extLst>
          </p:cNvPr>
          <p:cNvSpPr txBox="1"/>
          <p:nvPr/>
        </p:nvSpPr>
        <p:spPr>
          <a:xfrm>
            <a:off x="914400" y="777410"/>
            <a:ext cx="5425440" cy="584775"/>
          </a:xfrm>
          <a:prstGeom prst="rect">
            <a:avLst/>
          </a:prstGeom>
          <a:noFill/>
        </p:spPr>
        <p:txBody>
          <a:bodyPr wrap="square" rtlCol="0">
            <a:spAutoFit/>
          </a:bodyPr>
          <a:lstStyle/>
          <a:p>
            <a:r>
              <a:rPr lang="en-US" sz="3200" dirty="0">
                <a:solidFill>
                  <a:schemeClr val="accent1">
                    <a:lumMod val="60000"/>
                    <a:lumOff val="40000"/>
                  </a:schemeClr>
                </a:solidFill>
              </a:rPr>
              <a:t>GDP</a:t>
            </a:r>
            <a:endParaRPr lang="en-IN" sz="3200" dirty="0">
              <a:solidFill>
                <a:schemeClr val="accent1">
                  <a:lumMod val="60000"/>
                  <a:lumOff val="40000"/>
                </a:schemeClr>
              </a:solidFill>
            </a:endParaRPr>
          </a:p>
        </p:txBody>
      </p:sp>
      <p:pic>
        <p:nvPicPr>
          <p:cNvPr id="4" name="Picture 3">
            <a:extLst>
              <a:ext uri="{FF2B5EF4-FFF2-40B4-BE49-F238E27FC236}">
                <a16:creationId xmlns:a16="http://schemas.microsoft.com/office/drawing/2014/main" id="{AC408FBB-19C1-A7C5-4ECF-1270A029C682}"/>
              </a:ext>
            </a:extLst>
          </p:cNvPr>
          <p:cNvPicPr>
            <a:picLocks noChangeAspect="1"/>
          </p:cNvPicPr>
          <p:nvPr/>
        </p:nvPicPr>
        <p:blipFill>
          <a:blip r:embed="rId4"/>
          <a:stretch>
            <a:fillRect/>
          </a:stretch>
        </p:blipFill>
        <p:spPr>
          <a:xfrm>
            <a:off x="0" y="1362185"/>
            <a:ext cx="9144000" cy="4880119"/>
          </a:xfrm>
          <a:prstGeom prst="rect">
            <a:avLst/>
          </a:prstGeom>
        </p:spPr>
      </p:pic>
    </p:spTree>
    <p:extLst>
      <p:ext uri="{BB962C8B-B14F-4D97-AF65-F5344CB8AC3E}">
        <p14:creationId xmlns:p14="http://schemas.microsoft.com/office/powerpoint/2010/main" val="718776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541937-E562-5036-C7DF-0043EE0AE880}"/>
              </a:ext>
            </a:extLst>
          </p:cNvPr>
          <p:cNvSpPr txBox="1"/>
          <p:nvPr/>
        </p:nvSpPr>
        <p:spPr>
          <a:xfrm>
            <a:off x="245019" y="15632"/>
            <a:ext cx="8339328" cy="800219"/>
          </a:xfrm>
          <a:prstGeom prst="rect">
            <a:avLst/>
          </a:prstGeom>
          <a:noFill/>
        </p:spPr>
        <p:txBody>
          <a:bodyPr wrap="square" rtlCol="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Eras Medium ITC" panose="020B0602030504020804" pitchFamily="34" charset="0"/>
                <a:ea typeface="Arial"/>
                <a:cs typeface="Arial"/>
                <a:sym typeface="Arial"/>
              </a:rPr>
              <a:t>Exploratory Data Analysis (EDA) – Visualization</a:t>
            </a:r>
            <a:endParaRPr lang="en-US" sz="1400" b="0" i="0" u="none" strike="noStrike" cap="none" dirty="0">
              <a:solidFill>
                <a:srgbClr val="000000"/>
              </a:solidFill>
              <a:latin typeface="Eras Medium ITC" panose="020B0602030504020804" pitchFamily="34" charset="0"/>
              <a:ea typeface="Arial"/>
              <a:cs typeface="Arial"/>
              <a:sym typeface="Arial"/>
            </a:endParaRPr>
          </a:p>
          <a:p>
            <a:endParaRPr lang="en-IN" dirty="0">
              <a:latin typeface="Eras Medium ITC" panose="020B0602030504020804" pitchFamily="34" charset="0"/>
            </a:endParaRPr>
          </a:p>
        </p:txBody>
      </p:sp>
      <p:pic>
        <p:nvPicPr>
          <p:cNvPr id="5" name="Graphic 4" descr="Bar chart with solid fill">
            <a:extLst>
              <a:ext uri="{FF2B5EF4-FFF2-40B4-BE49-F238E27FC236}">
                <a16:creationId xmlns:a16="http://schemas.microsoft.com/office/drawing/2014/main" id="{40F9523E-3E56-6B83-8117-7D9BFF0287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536" y="450984"/>
            <a:ext cx="914400" cy="914400"/>
          </a:xfrm>
          <a:prstGeom prst="rect">
            <a:avLst/>
          </a:prstGeom>
        </p:spPr>
      </p:pic>
      <p:sp>
        <p:nvSpPr>
          <p:cNvPr id="6" name="TextBox 5">
            <a:extLst>
              <a:ext uri="{FF2B5EF4-FFF2-40B4-BE49-F238E27FC236}">
                <a16:creationId xmlns:a16="http://schemas.microsoft.com/office/drawing/2014/main" id="{7A939CE7-ADE1-2B90-1045-1D05EFD97201}"/>
              </a:ext>
            </a:extLst>
          </p:cNvPr>
          <p:cNvSpPr txBox="1"/>
          <p:nvPr/>
        </p:nvSpPr>
        <p:spPr>
          <a:xfrm>
            <a:off x="877824" y="523464"/>
            <a:ext cx="5425440" cy="584775"/>
          </a:xfrm>
          <a:prstGeom prst="rect">
            <a:avLst/>
          </a:prstGeom>
          <a:noFill/>
        </p:spPr>
        <p:txBody>
          <a:bodyPr wrap="square" rtlCol="0">
            <a:spAutoFit/>
          </a:bodyPr>
          <a:lstStyle/>
          <a:p>
            <a:r>
              <a:rPr lang="en-US" sz="3200" dirty="0">
                <a:solidFill>
                  <a:schemeClr val="accent1">
                    <a:lumMod val="60000"/>
                    <a:lumOff val="40000"/>
                  </a:schemeClr>
                </a:solidFill>
              </a:rPr>
              <a:t>IMR</a:t>
            </a:r>
            <a:endParaRPr lang="en-IN" sz="3200" dirty="0">
              <a:solidFill>
                <a:schemeClr val="accent1">
                  <a:lumMod val="60000"/>
                  <a:lumOff val="40000"/>
                </a:schemeClr>
              </a:solidFill>
            </a:endParaRPr>
          </a:p>
        </p:txBody>
      </p:sp>
      <p:pic>
        <p:nvPicPr>
          <p:cNvPr id="7" name="Picture 6">
            <a:extLst>
              <a:ext uri="{FF2B5EF4-FFF2-40B4-BE49-F238E27FC236}">
                <a16:creationId xmlns:a16="http://schemas.microsoft.com/office/drawing/2014/main" id="{252D41E6-DCB9-0676-5729-CDD15EBC1EBD}"/>
              </a:ext>
            </a:extLst>
          </p:cNvPr>
          <p:cNvPicPr>
            <a:picLocks noChangeAspect="1"/>
          </p:cNvPicPr>
          <p:nvPr/>
        </p:nvPicPr>
        <p:blipFill>
          <a:blip r:embed="rId4"/>
          <a:stretch>
            <a:fillRect/>
          </a:stretch>
        </p:blipFill>
        <p:spPr>
          <a:xfrm>
            <a:off x="0" y="1365385"/>
            <a:ext cx="9144000" cy="4881744"/>
          </a:xfrm>
          <a:prstGeom prst="rect">
            <a:avLst/>
          </a:prstGeom>
        </p:spPr>
      </p:pic>
    </p:spTree>
    <p:extLst>
      <p:ext uri="{BB962C8B-B14F-4D97-AF65-F5344CB8AC3E}">
        <p14:creationId xmlns:p14="http://schemas.microsoft.com/office/powerpoint/2010/main" val="829846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541937-E562-5036-C7DF-0043EE0AE880}"/>
              </a:ext>
            </a:extLst>
          </p:cNvPr>
          <p:cNvSpPr txBox="1"/>
          <p:nvPr/>
        </p:nvSpPr>
        <p:spPr>
          <a:xfrm>
            <a:off x="182880" y="127370"/>
            <a:ext cx="8241792" cy="800219"/>
          </a:xfrm>
          <a:prstGeom prst="rect">
            <a:avLst/>
          </a:prstGeom>
          <a:noFill/>
        </p:spPr>
        <p:txBody>
          <a:bodyPr wrap="square" rtlCol="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Eras Medium ITC" panose="020B0602030504020804" pitchFamily="34" charset="0"/>
                <a:ea typeface="Arial"/>
                <a:cs typeface="Arial"/>
                <a:sym typeface="Arial"/>
              </a:rPr>
              <a:t>Exploratory Data Analysis (EDA) – Visualization</a:t>
            </a:r>
            <a:endParaRPr lang="en-US" sz="1400" b="0" i="0" u="none" strike="noStrike" cap="none" dirty="0">
              <a:solidFill>
                <a:srgbClr val="000000"/>
              </a:solidFill>
              <a:latin typeface="Eras Medium ITC" panose="020B0602030504020804" pitchFamily="34" charset="0"/>
              <a:ea typeface="Arial"/>
              <a:cs typeface="Arial"/>
              <a:sym typeface="Arial"/>
            </a:endParaRPr>
          </a:p>
          <a:p>
            <a:endParaRPr lang="en-IN" dirty="0">
              <a:latin typeface="Eras Medium ITC" panose="020B0602030504020804" pitchFamily="34" charset="0"/>
            </a:endParaRPr>
          </a:p>
        </p:txBody>
      </p:sp>
      <p:pic>
        <p:nvPicPr>
          <p:cNvPr id="5" name="Graphic 4" descr="Bar chart with solid fill">
            <a:extLst>
              <a:ext uri="{FF2B5EF4-FFF2-40B4-BE49-F238E27FC236}">
                <a16:creationId xmlns:a16="http://schemas.microsoft.com/office/drawing/2014/main" id="{40F9523E-3E56-6B83-8117-7D9BFF0287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344" y="556158"/>
            <a:ext cx="914400" cy="914400"/>
          </a:xfrm>
          <a:prstGeom prst="rect">
            <a:avLst/>
          </a:prstGeom>
        </p:spPr>
      </p:pic>
      <p:sp>
        <p:nvSpPr>
          <p:cNvPr id="6" name="TextBox 5">
            <a:extLst>
              <a:ext uri="{FF2B5EF4-FFF2-40B4-BE49-F238E27FC236}">
                <a16:creationId xmlns:a16="http://schemas.microsoft.com/office/drawing/2014/main" id="{7A939CE7-ADE1-2B90-1045-1D05EFD97201}"/>
              </a:ext>
            </a:extLst>
          </p:cNvPr>
          <p:cNvSpPr txBox="1"/>
          <p:nvPr/>
        </p:nvSpPr>
        <p:spPr>
          <a:xfrm>
            <a:off x="816864" y="667733"/>
            <a:ext cx="5425440" cy="584775"/>
          </a:xfrm>
          <a:prstGeom prst="rect">
            <a:avLst/>
          </a:prstGeom>
          <a:noFill/>
        </p:spPr>
        <p:txBody>
          <a:bodyPr wrap="square" rtlCol="0">
            <a:spAutoFit/>
          </a:bodyPr>
          <a:lstStyle/>
          <a:p>
            <a:r>
              <a:rPr lang="en-US" sz="3200" dirty="0">
                <a:solidFill>
                  <a:schemeClr val="accent1">
                    <a:lumMod val="60000"/>
                    <a:lumOff val="40000"/>
                  </a:schemeClr>
                </a:solidFill>
              </a:rPr>
              <a:t>Life Expectancy</a:t>
            </a:r>
            <a:endParaRPr lang="en-IN" sz="3200" dirty="0">
              <a:solidFill>
                <a:schemeClr val="accent1">
                  <a:lumMod val="60000"/>
                  <a:lumOff val="40000"/>
                </a:schemeClr>
              </a:solidFill>
            </a:endParaRPr>
          </a:p>
        </p:txBody>
      </p:sp>
      <p:pic>
        <p:nvPicPr>
          <p:cNvPr id="4" name="Picture 3">
            <a:extLst>
              <a:ext uri="{FF2B5EF4-FFF2-40B4-BE49-F238E27FC236}">
                <a16:creationId xmlns:a16="http://schemas.microsoft.com/office/drawing/2014/main" id="{E39A45E1-E479-2346-569A-467E09935729}"/>
              </a:ext>
            </a:extLst>
          </p:cNvPr>
          <p:cNvPicPr>
            <a:picLocks noChangeAspect="1"/>
          </p:cNvPicPr>
          <p:nvPr/>
        </p:nvPicPr>
        <p:blipFill>
          <a:blip r:embed="rId4"/>
          <a:stretch>
            <a:fillRect/>
          </a:stretch>
        </p:blipFill>
        <p:spPr>
          <a:xfrm>
            <a:off x="0" y="1582133"/>
            <a:ext cx="9144000" cy="4719709"/>
          </a:xfrm>
          <a:prstGeom prst="rect">
            <a:avLst/>
          </a:prstGeom>
        </p:spPr>
      </p:pic>
    </p:spTree>
    <p:extLst>
      <p:ext uri="{BB962C8B-B14F-4D97-AF65-F5344CB8AC3E}">
        <p14:creationId xmlns:p14="http://schemas.microsoft.com/office/powerpoint/2010/main" val="2322107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2100AF-F775-D3A1-44A2-323B66488CCB}"/>
              </a:ext>
            </a:extLst>
          </p:cNvPr>
          <p:cNvSpPr txBox="1"/>
          <p:nvPr/>
        </p:nvSpPr>
        <p:spPr>
          <a:xfrm>
            <a:off x="243840" y="207264"/>
            <a:ext cx="7662675" cy="800219"/>
          </a:xfrm>
          <a:prstGeom prst="rect">
            <a:avLst/>
          </a:prstGeom>
          <a:noFill/>
        </p:spPr>
        <p:txBody>
          <a:bodyPr wrap="none" rtlCol="0">
            <a:spAutoFit/>
          </a:bodyPr>
          <a:lstStyle/>
          <a:p>
            <a:r>
              <a:rPr lang="en-US" sz="2800" b="1" i="0" u="none" strike="noStrike" cap="none" dirty="0">
                <a:solidFill>
                  <a:srgbClr val="002776"/>
                </a:solidFill>
                <a:latin typeface="Eras Medium ITC" panose="020B0602030504020804" pitchFamily="34" charset="0"/>
                <a:ea typeface="Arial"/>
                <a:cs typeface="Arial"/>
                <a:sym typeface="Arial"/>
              </a:rPr>
              <a:t>Exploratory Data Analysis (EDA) – Visualization</a:t>
            </a:r>
            <a:endParaRPr lang="en-US" sz="2800" b="0" i="0" u="none" strike="noStrike" cap="none" dirty="0">
              <a:solidFill>
                <a:srgbClr val="000000"/>
              </a:solidFill>
              <a:latin typeface="Eras Medium ITC" panose="020B0602030504020804" pitchFamily="34" charset="0"/>
              <a:ea typeface="Arial"/>
              <a:cs typeface="Arial"/>
              <a:sym typeface="Arial"/>
            </a:endParaRPr>
          </a:p>
          <a:p>
            <a:endParaRPr lang="en-IN" dirty="0">
              <a:latin typeface="Eras Medium ITC" panose="020B0602030504020804" pitchFamily="34" charset="0"/>
            </a:endParaRPr>
          </a:p>
        </p:txBody>
      </p:sp>
      <p:sp>
        <p:nvSpPr>
          <p:cNvPr id="3" name="TextBox 2">
            <a:extLst>
              <a:ext uri="{FF2B5EF4-FFF2-40B4-BE49-F238E27FC236}">
                <a16:creationId xmlns:a16="http://schemas.microsoft.com/office/drawing/2014/main" id="{31FFDB34-C874-B162-2E79-330689FCCFEC}"/>
              </a:ext>
            </a:extLst>
          </p:cNvPr>
          <p:cNvSpPr txBox="1"/>
          <p:nvPr/>
        </p:nvSpPr>
        <p:spPr>
          <a:xfrm>
            <a:off x="243840" y="653540"/>
            <a:ext cx="1438656" cy="523220"/>
          </a:xfrm>
          <a:prstGeom prst="rect">
            <a:avLst/>
          </a:prstGeom>
          <a:noFill/>
        </p:spPr>
        <p:txBody>
          <a:bodyPr wrap="square" rtlCol="0">
            <a:spAutoFit/>
          </a:bodyPr>
          <a:lstStyle/>
          <a:p>
            <a:r>
              <a:rPr lang="en-US" sz="2800" dirty="0">
                <a:solidFill>
                  <a:schemeClr val="accent1">
                    <a:lumMod val="75000"/>
                  </a:schemeClr>
                </a:solidFill>
              </a:rPr>
              <a:t>Insights</a:t>
            </a:r>
            <a:r>
              <a:rPr lang="en-US" dirty="0">
                <a:solidFill>
                  <a:schemeClr val="accent1">
                    <a:lumMod val="75000"/>
                  </a:schemeClr>
                </a:solidFill>
              </a:rPr>
              <a:t>:</a:t>
            </a:r>
            <a:endParaRPr lang="en-IN" dirty="0">
              <a:solidFill>
                <a:schemeClr val="accent1">
                  <a:lumMod val="75000"/>
                </a:schemeClr>
              </a:solidFill>
            </a:endParaRPr>
          </a:p>
        </p:txBody>
      </p:sp>
      <p:sp>
        <p:nvSpPr>
          <p:cNvPr id="4" name="TextBox 3">
            <a:extLst>
              <a:ext uri="{FF2B5EF4-FFF2-40B4-BE49-F238E27FC236}">
                <a16:creationId xmlns:a16="http://schemas.microsoft.com/office/drawing/2014/main" id="{8260A9AC-510A-39D8-C8FF-F521787B8EBA}"/>
              </a:ext>
            </a:extLst>
          </p:cNvPr>
          <p:cNvSpPr txBox="1"/>
          <p:nvPr/>
        </p:nvSpPr>
        <p:spPr>
          <a:xfrm>
            <a:off x="243840" y="1166842"/>
            <a:ext cx="8010144" cy="5016758"/>
          </a:xfrm>
          <a:prstGeom prst="rect">
            <a:avLst/>
          </a:prstGeom>
          <a:noFill/>
        </p:spPr>
        <p:txBody>
          <a:bodyPr wrap="square" rtlCol="0">
            <a:spAutoFit/>
          </a:bodyPr>
          <a:lstStyle/>
          <a:p>
            <a:r>
              <a:rPr lang="en-US" sz="1600" i="1" dirty="0">
                <a:solidFill>
                  <a:schemeClr val="accent1">
                    <a:lumMod val="75000"/>
                  </a:schemeClr>
                </a:solidFill>
                <a:latin typeface="Bahnschrift Light" panose="020B0502040204020203" pitchFamily="34" charset="0"/>
              </a:rPr>
              <a:t>1.China, USA, Russia, India accounts for 50% of CO2 emissions of the world</a:t>
            </a:r>
          </a:p>
          <a:p>
            <a:endParaRPr lang="en-US" sz="1600" i="1" dirty="0">
              <a:solidFill>
                <a:schemeClr val="accent1">
                  <a:lumMod val="75000"/>
                </a:schemeClr>
              </a:solidFill>
              <a:latin typeface="Bahnschrift Light" panose="020B0502040204020203" pitchFamily="34" charset="0"/>
            </a:endParaRPr>
          </a:p>
          <a:p>
            <a:r>
              <a:rPr lang="en-US" sz="1600" i="1" dirty="0">
                <a:solidFill>
                  <a:schemeClr val="accent1">
                    <a:lumMod val="75000"/>
                  </a:schemeClr>
                </a:solidFill>
                <a:latin typeface="Bahnschrift Light" panose="020B0502040204020203" pitchFamily="34" charset="0"/>
              </a:rPr>
              <a:t>2.GDP of USA is so huge that it is comparable to GDP of Japan, China, Germany, UK combined</a:t>
            </a:r>
          </a:p>
          <a:p>
            <a:endParaRPr lang="en-US" sz="1600" i="1" dirty="0">
              <a:solidFill>
                <a:schemeClr val="accent1">
                  <a:lumMod val="75000"/>
                </a:schemeClr>
              </a:solidFill>
              <a:latin typeface="Bahnschrift Light" panose="020B0502040204020203" pitchFamily="34" charset="0"/>
            </a:endParaRPr>
          </a:p>
          <a:p>
            <a:r>
              <a:rPr lang="en-US" sz="1600" i="1" dirty="0">
                <a:solidFill>
                  <a:schemeClr val="accent1">
                    <a:lumMod val="75000"/>
                  </a:schemeClr>
                </a:solidFill>
                <a:latin typeface="Bahnschrift Light" panose="020B0502040204020203" pitchFamily="34" charset="0"/>
              </a:rPr>
              <a:t>3.Countries like Singapore, Iceland, Luxembourg, Japan, and Nordic countries have highest standards of population health, where as African countries like Cote d'Ivoire, Mali, Nigeria, Chad, Congo etc. severely lack health facilities</a:t>
            </a:r>
          </a:p>
          <a:p>
            <a:endParaRPr lang="en-US" sz="1600" i="1" dirty="0">
              <a:solidFill>
                <a:schemeClr val="accent1">
                  <a:lumMod val="75000"/>
                </a:schemeClr>
              </a:solidFill>
              <a:latin typeface="Bahnschrift Light" panose="020B0502040204020203" pitchFamily="34" charset="0"/>
            </a:endParaRPr>
          </a:p>
          <a:p>
            <a:r>
              <a:rPr lang="en-US" sz="1600" i="1" dirty="0">
                <a:solidFill>
                  <a:schemeClr val="accent1">
                    <a:lumMod val="75000"/>
                  </a:schemeClr>
                </a:solidFill>
                <a:effectLst/>
                <a:latin typeface="Bahnschrift Light" panose="020B0502040204020203" pitchFamily="34" charset="0"/>
              </a:rPr>
              <a:t>4.Countries like Japan, Hong Kong, France, Italy, Spain etc. have high standards of living whereas countries like Congo, Chad, Botswana, Zimbabwe etc. are engulfed in poverty which gives rise to poor health and living standards which ultimately results into lesser life expectancy</a:t>
            </a:r>
          </a:p>
          <a:p>
            <a:endParaRPr lang="en-US" sz="1600" i="1" dirty="0">
              <a:solidFill>
                <a:schemeClr val="accent1">
                  <a:lumMod val="75000"/>
                </a:schemeClr>
              </a:solidFill>
              <a:effectLst/>
              <a:latin typeface="Bahnschrift Light" panose="020B0502040204020203" pitchFamily="34" charset="0"/>
            </a:endParaRPr>
          </a:p>
          <a:p>
            <a:r>
              <a:rPr lang="en-US" sz="1600" i="1" dirty="0">
                <a:solidFill>
                  <a:schemeClr val="accent1">
                    <a:lumMod val="75000"/>
                  </a:schemeClr>
                </a:solidFill>
                <a:latin typeface="Bahnschrift Light" panose="020B0502040204020203" pitchFamily="34" charset="0"/>
              </a:rPr>
              <a:t>5.</a:t>
            </a:r>
            <a:r>
              <a:rPr lang="en-US" sz="1600" i="1" dirty="0">
                <a:solidFill>
                  <a:schemeClr val="accent1">
                    <a:lumMod val="75000"/>
                  </a:schemeClr>
                </a:solidFill>
                <a:effectLst/>
                <a:latin typeface="Bahnschrift Light" panose="020B0502040204020203" pitchFamily="34" charset="0"/>
              </a:rPr>
              <a:t>Health Expenditure is the financial resources that a country devotes to health care, both for individuals and for the population as a whole. It indicates government and total expenditure on health resources, access and services and nutrition. African countries severely lack on this parameter, </a:t>
            </a:r>
            <a:endParaRPr lang="en-US" sz="1600" i="1" dirty="0">
              <a:solidFill>
                <a:schemeClr val="accent1">
                  <a:lumMod val="75000"/>
                </a:schemeClr>
              </a:solidFill>
              <a:latin typeface="Bahnschrift Light" panose="020B0502040204020203" pitchFamily="34" charset="0"/>
            </a:endParaRPr>
          </a:p>
          <a:p>
            <a:endParaRPr lang="en-US" sz="1600" i="1" dirty="0">
              <a:solidFill>
                <a:schemeClr val="accent1">
                  <a:lumMod val="75000"/>
                </a:schemeClr>
              </a:solidFill>
              <a:effectLst/>
              <a:latin typeface="Bahnschrift Light" panose="020B0502040204020203" pitchFamily="34" charset="0"/>
            </a:endParaRPr>
          </a:p>
          <a:p>
            <a:endParaRPr lang="en-IN" sz="1600" dirty="0">
              <a:latin typeface="Bahnschrift Light" panose="020B0502040204020203" pitchFamily="34" charset="0"/>
            </a:endParaRPr>
          </a:p>
        </p:txBody>
      </p:sp>
    </p:spTree>
    <p:extLst>
      <p:ext uri="{BB962C8B-B14F-4D97-AF65-F5344CB8AC3E}">
        <p14:creationId xmlns:p14="http://schemas.microsoft.com/office/powerpoint/2010/main" val="3794307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19EADA-9541-6983-B82B-4AB48ABF0D3D}"/>
              </a:ext>
            </a:extLst>
          </p:cNvPr>
          <p:cNvSpPr txBox="1"/>
          <p:nvPr/>
        </p:nvSpPr>
        <p:spPr>
          <a:xfrm>
            <a:off x="170688" y="195072"/>
            <a:ext cx="8302752" cy="800219"/>
          </a:xfrm>
          <a:prstGeom prst="rect">
            <a:avLst/>
          </a:prstGeom>
          <a:noFill/>
        </p:spPr>
        <p:txBody>
          <a:bodyPr wrap="square" rtlCol="0">
            <a:spAutoFit/>
          </a:bodyPr>
          <a:lstStyle/>
          <a:p>
            <a:r>
              <a:rPr lang="en-US" sz="2800" b="1" i="0" u="none" strike="noStrike" cap="none" dirty="0">
                <a:solidFill>
                  <a:srgbClr val="002776"/>
                </a:solidFill>
                <a:latin typeface="Eras Medium ITC" panose="020B0602030504020804" pitchFamily="34" charset="0"/>
                <a:ea typeface="Arial"/>
                <a:cs typeface="Arial"/>
                <a:sym typeface="Arial"/>
              </a:rPr>
              <a:t>Exploratory Data Analysis (EDA) – Visualization</a:t>
            </a:r>
            <a:endParaRPr lang="en-US" sz="2800" b="0" i="0" u="none" strike="noStrike" cap="none" dirty="0">
              <a:solidFill>
                <a:srgbClr val="000000"/>
              </a:solidFill>
              <a:latin typeface="Eras Medium ITC" panose="020B0602030504020804" pitchFamily="34" charset="0"/>
              <a:ea typeface="Arial"/>
              <a:cs typeface="Arial"/>
              <a:sym typeface="Arial"/>
            </a:endParaRPr>
          </a:p>
          <a:p>
            <a:endParaRPr lang="en-IN" dirty="0">
              <a:latin typeface="Eras Medium ITC" panose="020B0602030504020804" pitchFamily="34" charset="0"/>
            </a:endParaRPr>
          </a:p>
        </p:txBody>
      </p:sp>
      <p:sp>
        <p:nvSpPr>
          <p:cNvPr id="3" name="TextBox 2">
            <a:extLst>
              <a:ext uri="{FF2B5EF4-FFF2-40B4-BE49-F238E27FC236}">
                <a16:creationId xmlns:a16="http://schemas.microsoft.com/office/drawing/2014/main" id="{C4228149-2AA5-EF5F-6908-BBE4956525CD}"/>
              </a:ext>
            </a:extLst>
          </p:cNvPr>
          <p:cNvSpPr txBox="1"/>
          <p:nvPr/>
        </p:nvSpPr>
        <p:spPr>
          <a:xfrm>
            <a:off x="170688" y="564404"/>
            <a:ext cx="1398011" cy="523220"/>
          </a:xfrm>
          <a:prstGeom prst="rect">
            <a:avLst/>
          </a:prstGeom>
          <a:noFill/>
        </p:spPr>
        <p:txBody>
          <a:bodyPr wrap="none" rtlCol="0">
            <a:spAutoFit/>
          </a:bodyPr>
          <a:lstStyle/>
          <a:p>
            <a:r>
              <a:rPr lang="en-US" sz="2800" dirty="0">
                <a:solidFill>
                  <a:schemeClr val="accent1">
                    <a:lumMod val="75000"/>
                  </a:schemeClr>
                </a:solidFill>
              </a:rPr>
              <a:t>Insights</a:t>
            </a:r>
            <a:r>
              <a:rPr lang="en-US" sz="2800" dirty="0"/>
              <a:t>:</a:t>
            </a:r>
            <a:endParaRPr lang="en-IN" sz="2800" dirty="0"/>
          </a:p>
        </p:txBody>
      </p:sp>
      <p:sp>
        <p:nvSpPr>
          <p:cNvPr id="4" name="TextBox 3">
            <a:extLst>
              <a:ext uri="{FF2B5EF4-FFF2-40B4-BE49-F238E27FC236}">
                <a16:creationId xmlns:a16="http://schemas.microsoft.com/office/drawing/2014/main" id="{5904BB49-5495-15E1-7826-9C954B10B7C5}"/>
              </a:ext>
            </a:extLst>
          </p:cNvPr>
          <p:cNvSpPr txBox="1"/>
          <p:nvPr/>
        </p:nvSpPr>
        <p:spPr>
          <a:xfrm>
            <a:off x="170689" y="1292352"/>
            <a:ext cx="8717280" cy="4801314"/>
          </a:xfrm>
          <a:prstGeom prst="rect">
            <a:avLst/>
          </a:prstGeom>
          <a:noFill/>
        </p:spPr>
        <p:txBody>
          <a:bodyPr wrap="square" rtlCol="0">
            <a:spAutoFit/>
          </a:bodyPr>
          <a:lstStyle/>
          <a:p>
            <a:pPr algn="l"/>
            <a:r>
              <a:rPr lang="en-US" i="1" dirty="0">
                <a:solidFill>
                  <a:schemeClr val="accent1">
                    <a:lumMod val="75000"/>
                  </a:schemeClr>
                </a:solidFill>
                <a:effectLst/>
                <a:latin typeface="Bahnschrift Light" panose="020B0502040204020203" pitchFamily="34" charset="0"/>
              </a:rPr>
              <a:t>6.UAE, Qatar, Macao, Hong Kong has almost 80% of population as workforce which signifies their 'demographic dividend' (though large proportion of their workforce are immigrants)</a:t>
            </a:r>
          </a:p>
          <a:p>
            <a:pPr algn="l"/>
            <a:endParaRPr lang="en-US" i="1" dirty="0">
              <a:solidFill>
                <a:schemeClr val="accent1">
                  <a:lumMod val="75000"/>
                </a:schemeClr>
              </a:solidFill>
              <a:latin typeface="Bahnschrift Light" panose="020B0502040204020203" pitchFamily="34" charset="0"/>
            </a:endParaRPr>
          </a:p>
          <a:p>
            <a:r>
              <a:rPr lang="en-US" i="1" dirty="0">
                <a:solidFill>
                  <a:schemeClr val="accent1">
                    <a:lumMod val="75000"/>
                  </a:schemeClr>
                </a:solidFill>
                <a:effectLst/>
                <a:latin typeface="Bahnschrift Light" panose="020B0502040204020203" pitchFamily="34" charset="0"/>
              </a:rPr>
              <a:t>7.Japan, Italy, Germany has largest proportion of aged population, it results in supply shortage of human resources and increases health expenditure on elderly</a:t>
            </a:r>
          </a:p>
          <a:p>
            <a:pPr algn="l"/>
            <a:endParaRPr lang="en-US" i="1" dirty="0">
              <a:solidFill>
                <a:schemeClr val="accent1">
                  <a:lumMod val="75000"/>
                </a:schemeClr>
              </a:solidFill>
              <a:effectLst/>
              <a:latin typeface="Bahnschrift Light" panose="020B0502040204020203" pitchFamily="34" charset="0"/>
            </a:endParaRPr>
          </a:p>
          <a:p>
            <a:r>
              <a:rPr lang="en-US" i="1" dirty="0">
                <a:solidFill>
                  <a:schemeClr val="accent1">
                    <a:lumMod val="75000"/>
                  </a:schemeClr>
                </a:solidFill>
                <a:effectLst/>
                <a:latin typeface="Bahnschrift Light" panose="020B0502040204020203" pitchFamily="34" charset="0"/>
              </a:rPr>
              <a:t>8.Uganda, Niger and Afghanistan has largest proportion of population in age group 0-14. This indicates almost 50% of their population is economically unproductive and are considered as liabilities. This segment of population demands huge expenditure on their health and education.</a:t>
            </a:r>
          </a:p>
          <a:p>
            <a:r>
              <a:rPr lang="en-US" i="1" dirty="0">
                <a:solidFill>
                  <a:schemeClr val="accent1">
                    <a:lumMod val="75000"/>
                  </a:schemeClr>
                </a:solidFill>
                <a:effectLst/>
                <a:latin typeface="Bahnschrift Light" panose="020B0502040204020203" pitchFamily="34" charset="0"/>
              </a:rPr>
              <a:t>Uganda, Niger, Afghanistan have proportion of aged people below 3%. This indicates low life expectancy :(</a:t>
            </a:r>
          </a:p>
          <a:p>
            <a:pPr algn="l"/>
            <a:endParaRPr lang="en-US" i="1" dirty="0">
              <a:solidFill>
                <a:schemeClr val="accent1">
                  <a:lumMod val="75000"/>
                </a:schemeClr>
              </a:solidFill>
              <a:effectLst/>
              <a:latin typeface="Bahnschrift Light" panose="020B0502040204020203" pitchFamily="34" charset="0"/>
            </a:endParaRPr>
          </a:p>
          <a:p>
            <a:r>
              <a:rPr lang="en-US" i="1" dirty="0">
                <a:solidFill>
                  <a:schemeClr val="accent1">
                    <a:lumMod val="75000"/>
                  </a:schemeClr>
                </a:solidFill>
                <a:effectLst/>
                <a:latin typeface="Bahnschrift Light" panose="020B0502040204020203" pitchFamily="34" charset="0"/>
              </a:rPr>
              <a:t>9.India and China combined has almost 40% of worlds population. Such a large population with suitable skillsets can be turned into engines of economy.</a:t>
            </a:r>
          </a:p>
          <a:p>
            <a:pPr algn="l"/>
            <a:endParaRPr lang="en-US" b="1" i="0" dirty="0">
              <a:solidFill>
                <a:srgbClr val="000000"/>
              </a:solidFill>
              <a:effectLst/>
              <a:latin typeface="Helvetica Neue"/>
            </a:endParaRPr>
          </a:p>
        </p:txBody>
      </p:sp>
    </p:spTree>
    <p:extLst>
      <p:ext uri="{BB962C8B-B14F-4D97-AF65-F5344CB8AC3E}">
        <p14:creationId xmlns:p14="http://schemas.microsoft.com/office/powerpoint/2010/main" val="3783247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19EADA-9541-6983-B82B-4AB48ABF0D3D}"/>
              </a:ext>
            </a:extLst>
          </p:cNvPr>
          <p:cNvSpPr txBox="1"/>
          <p:nvPr/>
        </p:nvSpPr>
        <p:spPr>
          <a:xfrm>
            <a:off x="170688" y="195072"/>
            <a:ext cx="8302752" cy="800219"/>
          </a:xfrm>
          <a:prstGeom prst="rect">
            <a:avLst/>
          </a:prstGeom>
          <a:noFill/>
        </p:spPr>
        <p:txBody>
          <a:bodyPr wrap="square" rtlCol="0">
            <a:spAutoFit/>
          </a:bodyPr>
          <a:lstStyle/>
          <a:p>
            <a:r>
              <a:rPr lang="en-US" sz="2800" b="1" i="0" u="none" strike="noStrike" cap="none" dirty="0">
                <a:solidFill>
                  <a:srgbClr val="002776"/>
                </a:solidFill>
                <a:latin typeface="Eras Medium ITC" panose="020B0602030504020804" pitchFamily="34" charset="0"/>
                <a:ea typeface="Arial"/>
                <a:cs typeface="Arial"/>
                <a:sym typeface="Arial"/>
              </a:rPr>
              <a:t>Exploratory Data Analysis (EDA) – Visualization</a:t>
            </a:r>
            <a:endParaRPr lang="en-US" sz="2800" b="0" i="0" u="none" strike="noStrike" cap="none" dirty="0">
              <a:solidFill>
                <a:srgbClr val="000000"/>
              </a:solidFill>
              <a:latin typeface="Eras Medium ITC" panose="020B0602030504020804" pitchFamily="34" charset="0"/>
              <a:ea typeface="Arial"/>
              <a:cs typeface="Arial"/>
              <a:sym typeface="Arial"/>
            </a:endParaRPr>
          </a:p>
          <a:p>
            <a:endParaRPr lang="en-IN" dirty="0">
              <a:latin typeface="Eras Medium ITC" panose="020B0602030504020804" pitchFamily="34" charset="0"/>
            </a:endParaRPr>
          </a:p>
        </p:txBody>
      </p:sp>
      <p:sp>
        <p:nvSpPr>
          <p:cNvPr id="3" name="TextBox 2">
            <a:extLst>
              <a:ext uri="{FF2B5EF4-FFF2-40B4-BE49-F238E27FC236}">
                <a16:creationId xmlns:a16="http://schemas.microsoft.com/office/drawing/2014/main" id="{C4228149-2AA5-EF5F-6908-BBE4956525CD}"/>
              </a:ext>
            </a:extLst>
          </p:cNvPr>
          <p:cNvSpPr txBox="1"/>
          <p:nvPr/>
        </p:nvSpPr>
        <p:spPr>
          <a:xfrm>
            <a:off x="170688" y="564404"/>
            <a:ext cx="1398011" cy="523220"/>
          </a:xfrm>
          <a:prstGeom prst="rect">
            <a:avLst/>
          </a:prstGeom>
          <a:noFill/>
        </p:spPr>
        <p:txBody>
          <a:bodyPr wrap="none" rtlCol="0">
            <a:spAutoFit/>
          </a:bodyPr>
          <a:lstStyle/>
          <a:p>
            <a:r>
              <a:rPr lang="en-US" sz="2800" dirty="0">
                <a:solidFill>
                  <a:schemeClr val="accent1">
                    <a:lumMod val="75000"/>
                  </a:schemeClr>
                </a:solidFill>
              </a:rPr>
              <a:t>Insights</a:t>
            </a:r>
            <a:r>
              <a:rPr lang="en-US" sz="2800" dirty="0"/>
              <a:t>:</a:t>
            </a:r>
            <a:endParaRPr lang="en-IN" sz="2800" dirty="0"/>
          </a:p>
        </p:txBody>
      </p:sp>
      <p:sp>
        <p:nvSpPr>
          <p:cNvPr id="4" name="TextBox 3">
            <a:extLst>
              <a:ext uri="{FF2B5EF4-FFF2-40B4-BE49-F238E27FC236}">
                <a16:creationId xmlns:a16="http://schemas.microsoft.com/office/drawing/2014/main" id="{5904BB49-5495-15E1-7826-9C954B10B7C5}"/>
              </a:ext>
            </a:extLst>
          </p:cNvPr>
          <p:cNvSpPr txBox="1"/>
          <p:nvPr/>
        </p:nvSpPr>
        <p:spPr>
          <a:xfrm>
            <a:off x="170688" y="1087624"/>
            <a:ext cx="8717280" cy="5909310"/>
          </a:xfrm>
          <a:prstGeom prst="rect">
            <a:avLst/>
          </a:prstGeom>
          <a:noFill/>
        </p:spPr>
        <p:txBody>
          <a:bodyPr wrap="square" rtlCol="0">
            <a:spAutoFit/>
          </a:bodyPr>
          <a:lstStyle/>
          <a:p>
            <a:r>
              <a:rPr lang="en-US" i="1" dirty="0">
                <a:solidFill>
                  <a:schemeClr val="accent1">
                    <a:lumMod val="75000"/>
                  </a:schemeClr>
                </a:solidFill>
                <a:effectLst/>
                <a:latin typeface="Bahnschrift Light" panose="020B0502040204020203" pitchFamily="34" charset="0"/>
              </a:rPr>
              <a:t>10.Nordic countries, Canada, Korea top in terms of technological advancements whereas African countries like Mali, Niger, Mozambique, lack internet connectivity</a:t>
            </a:r>
          </a:p>
          <a:p>
            <a:endParaRPr lang="en-US" i="1" dirty="0">
              <a:solidFill>
                <a:schemeClr val="accent1">
                  <a:lumMod val="75000"/>
                </a:schemeClr>
              </a:solidFill>
              <a:latin typeface="Bahnschrift Light" panose="020B0502040204020203" pitchFamily="34" charset="0"/>
            </a:endParaRPr>
          </a:p>
          <a:p>
            <a:r>
              <a:rPr lang="en-IN" i="1" dirty="0">
                <a:solidFill>
                  <a:schemeClr val="accent1">
                    <a:lumMod val="75000"/>
                  </a:schemeClr>
                </a:solidFill>
                <a:latin typeface="Bahnschrift Light" panose="020B0502040204020203" pitchFamily="34" charset="0"/>
              </a:rPr>
              <a:t>11.</a:t>
            </a:r>
            <a:r>
              <a:rPr lang="en-IN" i="1" dirty="0">
                <a:solidFill>
                  <a:schemeClr val="accent1">
                    <a:lumMod val="75000"/>
                  </a:schemeClr>
                </a:solidFill>
                <a:effectLst/>
                <a:latin typeface="Bahnschrift Light" panose="020B0502040204020203" pitchFamily="34" charset="0"/>
              </a:rPr>
              <a:t>Countries like Australia, Canada, Iceland, US indicates political stability, Infrastructural advancement, stable financial system. Whereas, huge time taken in Suriname, Guinea-Bissau, Haiti indicates political instability, red-</a:t>
            </a:r>
            <a:r>
              <a:rPr lang="en-IN" i="1" dirty="0" err="1">
                <a:solidFill>
                  <a:schemeClr val="accent1">
                    <a:lumMod val="75000"/>
                  </a:schemeClr>
                </a:solidFill>
                <a:effectLst/>
                <a:latin typeface="Bahnschrift Light" panose="020B0502040204020203" pitchFamily="34" charset="0"/>
              </a:rPr>
              <a:t>tapism</a:t>
            </a:r>
            <a:r>
              <a:rPr lang="en-IN" i="1" dirty="0">
                <a:solidFill>
                  <a:schemeClr val="accent1">
                    <a:lumMod val="75000"/>
                  </a:schemeClr>
                </a:solidFill>
                <a:effectLst/>
                <a:latin typeface="Bahnschrift Light" panose="020B0502040204020203" pitchFamily="34" charset="0"/>
              </a:rPr>
              <a:t>, infertile atmosphere for entrepreneurial spirit</a:t>
            </a:r>
          </a:p>
          <a:p>
            <a:endParaRPr lang="en-US" i="1" dirty="0">
              <a:solidFill>
                <a:schemeClr val="accent1">
                  <a:lumMod val="75000"/>
                </a:schemeClr>
              </a:solidFill>
              <a:latin typeface="Bahnschrift Light" panose="020B0502040204020203" pitchFamily="34" charset="0"/>
            </a:endParaRPr>
          </a:p>
          <a:p>
            <a:pPr algn="l" rtl="0"/>
            <a:r>
              <a:rPr lang="en-US" i="1" dirty="0">
                <a:solidFill>
                  <a:schemeClr val="accent1">
                    <a:lumMod val="75000"/>
                  </a:schemeClr>
                </a:solidFill>
                <a:effectLst/>
                <a:latin typeface="Bahnschrift Light" panose="020B0502040204020203" pitchFamily="34" charset="0"/>
              </a:rPr>
              <a:t>12.Urbanization refers to the population shift from rural to urban areas, and corresponding decrease in the proportion of people living in rural areas. It takes place due to Employment opportunities, educational institutions and urban lifestyle and health facilities in cities. Usually urbanized countries are considered as industrialized countries because both urbanization and industrialization happens hand in hand.</a:t>
            </a:r>
          </a:p>
          <a:p>
            <a:pPr algn="l" rtl="0"/>
            <a:r>
              <a:rPr lang="en-US" i="1" dirty="0">
                <a:solidFill>
                  <a:schemeClr val="accent1">
                    <a:lumMod val="75000"/>
                  </a:schemeClr>
                </a:solidFill>
                <a:effectLst/>
                <a:latin typeface="Bahnschrift Light" panose="020B0502040204020203" pitchFamily="34" charset="0"/>
              </a:rPr>
              <a:t>Macao, Hong Kong, Singapore, Kuwait, Qatar, Belgium are fully urbanized countries, whereas Burundi, Malawi, Uganda, Papua New Guinea, Trinidad and Tobago have almost 80-85% population living in rural areas, which indicates their slow pace of life and economic development.</a:t>
            </a:r>
          </a:p>
          <a:p>
            <a:endParaRPr lang="en-US" i="0" dirty="0">
              <a:solidFill>
                <a:srgbClr val="000000"/>
              </a:solidFill>
              <a:effectLst/>
              <a:latin typeface="Bahnschrift Light" panose="020B0502040204020203" pitchFamily="34" charset="0"/>
            </a:endParaRPr>
          </a:p>
          <a:p>
            <a:pPr algn="l"/>
            <a:endParaRPr lang="en-US" i="0" dirty="0">
              <a:solidFill>
                <a:srgbClr val="000000"/>
              </a:solidFill>
              <a:effectLst/>
              <a:latin typeface="Bahnschrift Light" panose="020B0502040204020203" pitchFamily="34" charset="0"/>
            </a:endParaRPr>
          </a:p>
          <a:p>
            <a:pPr algn="l"/>
            <a:endParaRPr lang="en-US" i="0" dirty="0">
              <a:solidFill>
                <a:srgbClr val="000000"/>
              </a:solidFill>
              <a:effectLst/>
              <a:latin typeface="Bahnschrift Light" panose="020B0502040204020203" pitchFamily="34" charset="0"/>
            </a:endParaRPr>
          </a:p>
        </p:txBody>
      </p:sp>
    </p:spTree>
    <p:extLst>
      <p:ext uri="{BB962C8B-B14F-4D97-AF65-F5344CB8AC3E}">
        <p14:creationId xmlns:p14="http://schemas.microsoft.com/office/powerpoint/2010/main" val="3621929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19EADA-9541-6983-B82B-4AB48ABF0D3D}"/>
              </a:ext>
            </a:extLst>
          </p:cNvPr>
          <p:cNvSpPr txBox="1"/>
          <p:nvPr/>
        </p:nvSpPr>
        <p:spPr>
          <a:xfrm>
            <a:off x="170688" y="195072"/>
            <a:ext cx="8302752" cy="800219"/>
          </a:xfrm>
          <a:prstGeom prst="rect">
            <a:avLst/>
          </a:prstGeom>
          <a:noFill/>
        </p:spPr>
        <p:txBody>
          <a:bodyPr wrap="square" rtlCol="0">
            <a:spAutoFit/>
          </a:bodyPr>
          <a:lstStyle/>
          <a:p>
            <a:r>
              <a:rPr lang="en-US" sz="2800" i="0" u="none" strike="noStrike" cap="none" dirty="0">
                <a:solidFill>
                  <a:srgbClr val="002776"/>
                </a:solidFill>
                <a:latin typeface="Arial"/>
                <a:ea typeface="Arial"/>
                <a:cs typeface="Arial"/>
                <a:sym typeface="Arial"/>
              </a:rPr>
              <a:t>Exploratory Data Analysis (EDA) – Visualization</a:t>
            </a:r>
            <a:endParaRPr lang="en-US" sz="2800" i="0" u="none" strike="noStrike" cap="none" dirty="0">
              <a:solidFill>
                <a:srgbClr val="000000"/>
              </a:solidFill>
              <a:latin typeface="Arial"/>
              <a:ea typeface="Arial"/>
              <a:cs typeface="Arial"/>
              <a:sym typeface="Arial"/>
            </a:endParaRPr>
          </a:p>
          <a:p>
            <a:endParaRPr lang="en-IN" dirty="0"/>
          </a:p>
        </p:txBody>
      </p:sp>
      <p:sp>
        <p:nvSpPr>
          <p:cNvPr id="3" name="TextBox 2">
            <a:extLst>
              <a:ext uri="{FF2B5EF4-FFF2-40B4-BE49-F238E27FC236}">
                <a16:creationId xmlns:a16="http://schemas.microsoft.com/office/drawing/2014/main" id="{C4228149-2AA5-EF5F-6908-BBE4956525CD}"/>
              </a:ext>
            </a:extLst>
          </p:cNvPr>
          <p:cNvSpPr txBox="1"/>
          <p:nvPr/>
        </p:nvSpPr>
        <p:spPr>
          <a:xfrm>
            <a:off x="170688" y="564404"/>
            <a:ext cx="1398011" cy="523220"/>
          </a:xfrm>
          <a:prstGeom prst="rect">
            <a:avLst/>
          </a:prstGeom>
          <a:noFill/>
        </p:spPr>
        <p:txBody>
          <a:bodyPr wrap="none" rtlCol="0">
            <a:spAutoFit/>
          </a:bodyPr>
          <a:lstStyle/>
          <a:p>
            <a:r>
              <a:rPr lang="en-US" sz="2800" dirty="0">
                <a:solidFill>
                  <a:schemeClr val="accent1">
                    <a:lumMod val="75000"/>
                  </a:schemeClr>
                </a:solidFill>
              </a:rPr>
              <a:t>Insights</a:t>
            </a:r>
            <a:r>
              <a:rPr lang="en-US" sz="2800" dirty="0"/>
              <a:t>:</a:t>
            </a:r>
            <a:endParaRPr lang="en-IN" sz="2800" dirty="0"/>
          </a:p>
        </p:txBody>
      </p:sp>
      <p:sp>
        <p:nvSpPr>
          <p:cNvPr id="4" name="TextBox 3">
            <a:extLst>
              <a:ext uri="{FF2B5EF4-FFF2-40B4-BE49-F238E27FC236}">
                <a16:creationId xmlns:a16="http://schemas.microsoft.com/office/drawing/2014/main" id="{5904BB49-5495-15E1-7826-9C954B10B7C5}"/>
              </a:ext>
            </a:extLst>
          </p:cNvPr>
          <p:cNvSpPr txBox="1"/>
          <p:nvPr/>
        </p:nvSpPr>
        <p:spPr>
          <a:xfrm>
            <a:off x="170688" y="1087624"/>
            <a:ext cx="8717280" cy="4801314"/>
          </a:xfrm>
          <a:prstGeom prst="rect">
            <a:avLst/>
          </a:prstGeom>
          <a:noFill/>
        </p:spPr>
        <p:txBody>
          <a:bodyPr wrap="square" rtlCol="0">
            <a:spAutoFit/>
          </a:bodyPr>
          <a:lstStyle/>
          <a:p>
            <a:r>
              <a:rPr lang="en-US" i="1" dirty="0">
                <a:solidFill>
                  <a:schemeClr val="accent1">
                    <a:lumMod val="75000"/>
                  </a:schemeClr>
                </a:solidFill>
                <a:effectLst/>
                <a:latin typeface="Bahnschrift Light" panose="020B0502040204020203" pitchFamily="34" charset="0"/>
              </a:rPr>
              <a:t>12.</a:t>
            </a:r>
            <a:r>
              <a:rPr lang="en-IN" i="1" dirty="0">
                <a:solidFill>
                  <a:schemeClr val="accent1">
                    <a:lumMod val="75000"/>
                  </a:schemeClr>
                </a:solidFill>
                <a:effectLst/>
                <a:latin typeface="Bahnschrift Light" panose="020B0502040204020203" pitchFamily="34" charset="0"/>
              </a:rPr>
              <a:t> Japan, Portugal, Luxembourg, Austria etc have lowest Lending Interest which results in more loan demands, more investments, more returns, more growth. Whereas high and volatile Lending Interest of Afghanistan, Zimbabwe, Angola, Brazil indicates fragile financial system and infertile atmosphere for investments and growth.</a:t>
            </a:r>
          </a:p>
          <a:p>
            <a:pPr algn="l"/>
            <a:endParaRPr lang="en-US" i="1" dirty="0">
              <a:solidFill>
                <a:schemeClr val="accent1">
                  <a:lumMod val="75000"/>
                </a:schemeClr>
              </a:solidFill>
              <a:effectLst/>
              <a:latin typeface="Bahnschrift Light" panose="020B0502040204020203" pitchFamily="34" charset="0"/>
            </a:endParaRPr>
          </a:p>
          <a:p>
            <a:r>
              <a:rPr lang="en-US" i="1" dirty="0">
                <a:solidFill>
                  <a:schemeClr val="accent1">
                    <a:lumMod val="75000"/>
                  </a:schemeClr>
                </a:solidFill>
                <a:effectLst/>
                <a:latin typeface="Bahnschrift Light" panose="020B0502040204020203" pitchFamily="34" charset="0"/>
              </a:rPr>
              <a:t>13.With exception of Turkey, Thailand and Mexico all remaining 17 countries are developed countries, which indicates preference of tourists</a:t>
            </a:r>
          </a:p>
          <a:p>
            <a:pPr algn="l"/>
            <a:endParaRPr lang="en-US" i="1" dirty="0">
              <a:solidFill>
                <a:schemeClr val="accent1">
                  <a:lumMod val="75000"/>
                </a:schemeClr>
              </a:solidFill>
              <a:latin typeface="Bahnschrift Light" panose="020B0502040204020203" pitchFamily="34" charset="0"/>
            </a:endParaRPr>
          </a:p>
          <a:p>
            <a:r>
              <a:rPr lang="en-US" i="1" dirty="0">
                <a:solidFill>
                  <a:schemeClr val="accent1">
                    <a:lumMod val="75000"/>
                  </a:schemeClr>
                </a:solidFill>
                <a:effectLst/>
                <a:latin typeface="Bahnschrift Light" panose="020B0502040204020203" pitchFamily="34" charset="0"/>
              </a:rPr>
              <a:t>14.Food, clothes, shelter are considered as fundamental needs of humans, when these need are satisfied then we move towards leisure and entertainment. Tourism is one such recreational activity which people pursue when all their basic needs are satisfied and they have surplus money left. High expenditure on tourism by citizens of US, Germany, UK, France, Japan indicates that living standards of these people are very high.</a:t>
            </a:r>
          </a:p>
          <a:p>
            <a:pPr algn="l"/>
            <a:endParaRPr lang="en-US" i="1" dirty="0">
              <a:solidFill>
                <a:schemeClr val="accent1">
                  <a:lumMod val="75000"/>
                </a:schemeClr>
              </a:solidFill>
              <a:effectLst/>
              <a:latin typeface="Bahnschrift Light" panose="020B0502040204020203" pitchFamily="34" charset="0"/>
            </a:endParaRPr>
          </a:p>
          <a:p>
            <a:pPr algn="l"/>
            <a:endParaRPr lang="en-US" i="1" dirty="0">
              <a:solidFill>
                <a:schemeClr val="accent1">
                  <a:lumMod val="75000"/>
                </a:schemeClr>
              </a:solidFill>
              <a:effectLst/>
              <a:latin typeface="Bahnschrift Light" panose="020B0502040204020203" pitchFamily="34" charset="0"/>
            </a:endParaRPr>
          </a:p>
        </p:txBody>
      </p:sp>
    </p:spTree>
    <p:extLst>
      <p:ext uri="{BB962C8B-B14F-4D97-AF65-F5344CB8AC3E}">
        <p14:creationId xmlns:p14="http://schemas.microsoft.com/office/powerpoint/2010/main" val="1215631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B1ACCF-B91E-9B73-3C49-A86A0E11E500}"/>
              </a:ext>
            </a:extLst>
          </p:cNvPr>
          <p:cNvSpPr txBox="1"/>
          <p:nvPr/>
        </p:nvSpPr>
        <p:spPr>
          <a:xfrm>
            <a:off x="244240" y="204961"/>
            <a:ext cx="8253584" cy="954107"/>
          </a:xfrm>
          <a:prstGeom prst="rect">
            <a:avLst/>
          </a:prstGeom>
          <a:noFill/>
        </p:spPr>
        <p:txBody>
          <a:bodyPr wrap="square" rtlCol="0">
            <a:spAutoFit/>
          </a:bodyPr>
          <a:lstStyle/>
          <a:p>
            <a:r>
              <a:rPr lang="en-US" sz="2800" b="1" i="0" u="none" strike="noStrike" cap="none" dirty="0">
                <a:solidFill>
                  <a:srgbClr val="002776"/>
                </a:solidFill>
                <a:latin typeface="Eras Medium ITC" panose="020B0602030504020804" pitchFamily="34" charset="0"/>
                <a:ea typeface="Arial"/>
                <a:cs typeface="Arial"/>
                <a:sym typeface="Arial"/>
              </a:rPr>
              <a:t>Data Preprocessing – Feature Transformation and Feature Scaling</a:t>
            </a:r>
          </a:p>
        </p:txBody>
      </p:sp>
      <p:sp>
        <p:nvSpPr>
          <p:cNvPr id="7" name="Arrow: Chevron 6">
            <a:extLst>
              <a:ext uri="{FF2B5EF4-FFF2-40B4-BE49-F238E27FC236}">
                <a16:creationId xmlns:a16="http://schemas.microsoft.com/office/drawing/2014/main" id="{61D1F0D9-1A7D-ED5A-7DFB-FD60EA82BA7E}"/>
              </a:ext>
            </a:extLst>
          </p:cNvPr>
          <p:cNvSpPr/>
          <p:nvPr/>
        </p:nvSpPr>
        <p:spPr>
          <a:xfrm rot="5400000">
            <a:off x="454463" y="3856298"/>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431E71CD-063E-2387-9C8A-60C4183498B3}"/>
              </a:ext>
            </a:extLst>
          </p:cNvPr>
          <p:cNvSpPr/>
          <p:nvPr/>
        </p:nvSpPr>
        <p:spPr>
          <a:xfrm rot="5400000">
            <a:off x="2108965" y="3856298"/>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 name="TextBox 8">
            <a:extLst>
              <a:ext uri="{FF2B5EF4-FFF2-40B4-BE49-F238E27FC236}">
                <a16:creationId xmlns:a16="http://schemas.microsoft.com/office/drawing/2014/main" id="{6505D314-CEC7-287F-F882-023712DA1273}"/>
              </a:ext>
            </a:extLst>
          </p:cNvPr>
          <p:cNvSpPr txBox="1"/>
          <p:nvPr/>
        </p:nvSpPr>
        <p:spPr>
          <a:xfrm>
            <a:off x="-76606" y="4340930"/>
            <a:ext cx="1834495" cy="400110"/>
          </a:xfrm>
          <a:prstGeom prst="rect">
            <a:avLst/>
          </a:prstGeom>
          <a:noFill/>
        </p:spPr>
        <p:txBody>
          <a:bodyPr wrap="square" rtlCol="0">
            <a:spAutoFit/>
          </a:bodyPr>
          <a:lstStyle/>
          <a:p>
            <a:r>
              <a:rPr lang="en-US" sz="2000" dirty="0">
                <a:solidFill>
                  <a:schemeClr val="accent2">
                    <a:lumMod val="75000"/>
                  </a:schemeClr>
                </a:solidFill>
              </a:rPr>
              <a:t>MinMaxScaler</a:t>
            </a:r>
            <a:r>
              <a:rPr lang="en-US" dirty="0">
                <a:solidFill>
                  <a:schemeClr val="accent2">
                    <a:lumMod val="75000"/>
                  </a:schemeClr>
                </a:solidFill>
              </a:rPr>
              <a:t>()</a:t>
            </a:r>
            <a:endParaRPr lang="en-IN" dirty="0">
              <a:solidFill>
                <a:schemeClr val="accent2">
                  <a:lumMod val="75000"/>
                </a:schemeClr>
              </a:solidFill>
            </a:endParaRPr>
          </a:p>
        </p:txBody>
      </p:sp>
      <p:sp>
        <p:nvSpPr>
          <p:cNvPr id="10" name="TextBox 9">
            <a:extLst>
              <a:ext uri="{FF2B5EF4-FFF2-40B4-BE49-F238E27FC236}">
                <a16:creationId xmlns:a16="http://schemas.microsoft.com/office/drawing/2014/main" id="{1E555822-F74A-9D8F-6667-5211D5CE9C07}"/>
              </a:ext>
            </a:extLst>
          </p:cNvPr>
          <p:cNvSpPr txBox="1"/>
          <p:nvPr/>
        </p:nvSpPr>
        <p:spPr>
          <a:xfrm>
            <a:off x="1614119" y="4337365"/>
            <a:ext cx="1907125" cy="400110"/>
          </a:xfrm>
          <a:prstGeom prst="rect">
            <a:avLst/>
          </a:prstGeom>
          <a:noFill/>
        </p:spPr>
        <p:txBody>
          <a:bodyPr wrap="none" rtlCol="0">
            <a:spAutoFit/>
          </a:bodyPr>
          <a:lstStyle/>
          <a:p>
            <a:r>
              <a:rPr lang="en-US" sz="2000" dirty="0">
                <a:solidFill>
                  <a:schemeClr val="accent2">
                    <a:lumMod val="75000"/>
                  </a:schemeClr>
                </a:solidFill>
              </a:rPr>
              <a:t>StandardScaler()</a:t>
            </a:r>
            <a:endParaRPr lang="en-IN" sz="2000" dirty="0">
              <a:solidFill>
                <a:schemeClr val="accent2">
                  <a:lumMod val="75000"/>
                </a:schemeClr>
              </a:solidFill>
            </a:endParaRPr>
          </a:p>
        </p:txBody>
      </p:sp>
      <p:pic>
        <p:nvPicPr>
          <p:cNvPr id="12" name="Picture 11">
            <a:extLst>
              <a:ext uri="{FF2B5EF4-FFF2-40B4-BE49-F238E27FC236}">
                <a16:creationId xmlns:a16="http://schemas.microsoft.com/office/drawing/2014/main" id="{1D17882F-C483-A207-371E-5FCE19D0AD75}"/>
              </a:ext>
            </a:extLst>
          </p:cNvPr>
          <p:cNvPicPr>
            <a:picLocks noChangeAspect="1"/>
          </p:cNvPicPr>
          <p:nvPr/>
        </p:nvPicPr>
        <p:blipFill>
          <a:blip r:embed="rId2"/>
          <a:stretch>
            <a:fillRect/>
          </a:stretch>
        </p:blipFill>
        <p:spPr>
          <a:xfrm>
            <a:off x="3665015" y="3082351"/>
            <a:ext cx="5319221" cy="3270749"/>
          </a:xfrm>
          <a:prstGeom prst="rect">
            <a:avLst/>
          </a:prstGeom>
        </p:spPr>
      </p:pic>
      <p:cxnSp>
        <p:nvCxnSpPr>
          <p:cNvPr id="14" name="Connector: Elbow 13">
            <a:extLst>
              <a:ext uri="{FF2B5EF4-FFF2-40B4-BE49-F238E27FC236}">
                <a16:creationId xmlns:a16="http://schemas.microsoft.com/office/drawing/2014/main" id="{720BCCBE-8950-B7EF-CE8D-32DB4D2F0465}"/>
              </a:ext>
            </a:extLst>
          </p:cNvPr>
          <p:cNvCxnSpPr>
            <a:cxnSpLocks/>
          </p:cNvCxnSpPr>
          <p:nvPr/>
        </p:nvCxnSpPr>
        <p:spPr>
          <a:xfrm rot="16200000" flipH="1">
            <a:off x="1825627" y="3913212"/>
            <a:ext cx="854404" cy="2824372"/>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sp>
        <p:nvSpPr>
          <p:cNvPr id="3" name="TextBox 2">
            <a:extLst>
              <a:ext uri="{FF2B5EF4-FFF2-40B4-BE49-F238E27FC236}">
                <a16:creationId xmlns:a16="http://schemas.microsoft.com/office/drawing/2014/main" id="{C6CE1E33-71E5-51FF-9AC2-1230DF98F03B}"/>
              </a:ext>
            </a:extLst>
          </p:cNvPr>
          <p:cNvSpPr txBox="1"/>
          <p:nvPr/>
        </p:nvSpPr>
        <p:spPr>
          <a:xfrm>
            <a:off x="657689" y="3485184"/>
            <a:ext cx="2471617" cy="369332"/>
          </a:xfrm>
          <a:prstGeom prst="rect">
            <a:avLst/>
          </a:prstGeom>
          <a:noFill/>
        </p:spPr>
        <p:txBody>
          <a:bodyPr wrap="square" rtlCol="0">
            <a:spAutoFit/>
          </a:bodyPr>
          <a:lstStyle/>
          <a:p>
            <a:r>
              <a:rPr lang="en-US" sz="1800" b="1" i="0" u="none" strike="noStrike" cap="none" dirty="0">
                <a:solidFill>
                  <a:schemeClr val="accent1">
                    <a:lumMod val="75000"/>
                  </a:schemeClr>
                </a:solidFill>
                <a:latin typeface="Arial"/>
                <a:ea typeface="Arial"/>
                <a:cs typeface="Arial"/>
                <a:sym typeface="Arial"/>
              </a:rPr>
              <a:t>Feature Scaling</a:t>
            </a:r>
            <a:endParaRPr lang="en-IN" dirty="0">
              <a:solidFill>
                <a:schemeClr val="accent1">
                  <a:lumMod val="75000"/>
                </a:schemeClr>
              </a:solidFill>
            </a:endParaRPr>
          </a:p>
        </p:txBody>
      </p:sp>
      <p:sp>
        <p:nvSpPr>
          <p:cNvPr id="5" name="TextBox 4">
            <a:extLst>
              <a:ext uri="{FF2B5EF4-FFF2-40B4-BE49-F238E27FC236}">
                <a16:creationId xmlns:a16="http://schemas.microsoft.com/office/drawing/2014/main" id="{9A137049-77BB-B23B-2ECE-E39AB0D1D83B}"/>
              </a:ext>
            </a:extLst>
          </p:cNvPr>
          <p:cNvSpPr txBox="1"/>
          <p:nvPr/>
        </p:nvSpPr>
        <p:spPr>
          <a:xfrm>
            <a:off x="512317" y="1340255"/>
            <a:ext cx="2762359" cy="369332"/>
          </a:xfrm>
          <a:prstGeom prst="rect">
            <a:avLst/>
          </a:prstGeom>
          <a:noFill/>
        </p:spPr>
        <p:txBody>
          <a:bodyPr wrap="none" rtlCol="0">
            <a:spAutoFit/>
          </a:bodyPr>
          <a:lstStyle/>
          <a:p>
            <a:r>
              <a:rPr lang="en-US" sz="1800" b="1" i="0" u="none" strike="noStrike" cap="none" dirty="0">
                <a:solidFill>
                  <a:schemeClr val="accent1">
                    <a:lumMod val="75000"/>
                  </a:schemeClr>
                </a:solidFill>
                <a:latin typeface="Arial"/>
                <a:ea typeface="Arial"/>
                <a:cs typeface="Arial"/>
                <a:sym typeface="Arial"/>
              </a:rPr>
              <a:t>Feature Transformation</a:t>
            </a:r>
            <a:endParaRPr lang="en-IN" dirty="0">
              <a:solidFill>
                <a:schemeClr val="accent1">
                  <a:lumMod val="75000"/>
                </a:schemeClr>
              </a:solidFill>
            </a:endParaRPr>
          </a:p>
        </p:txBody>
      </p:sp>
      <p:sp>
        <p:nvSpPr>
          <p:cNvPr id="6" name="Arrow: Chevron 5">
            <a:extLst>
              <a:ext uri="{FF2B5EF4-FFF2-40B4-BE49-F238E27FC236}">
                <a16:creationId xmlns:a16="http://schemas.microsoft.com/office/drawing/2014/main" id="{0B62FB08-30A6-2CE7-17F2-76C2866B8A7A}"/>
              </a:ext>
            </a:extLst>
          </p:cNvPr>
          <p:cNvSpPr/>
          <p:nvPr/>
        </p:nvSpPr>
        <p:spPr>
          <a:xfrm rot="5400000">
            <a:off x="512317" y="1747791"/>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F967E8AA-1816-CCBD-A698-872B2E5162FC}"/>
              </a:ext>
            </a:extLst>
          </p:cNvPr>
          <p:cNvSpPr/>
          <p:nvPr/>
        </p:nvSpPr>
        <p:spPr>
          <a:xfrm rot="5400000">
            <a:off x="2108965" y="1686663"/>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TextBox 12">
            <a:extLst>
              <a:ext uri="{FF2B5EF4-FFF2-40B4-BE49-F238E27FC236}">
                <a16:creationId xmlns:a16="http://schemas.microsoft.com/office/drawing/2014/main" id="{328501F5-9FA1-40AD-AF30-87AD576F3E8D}"/>
              </a:ext>
            </a:extLst>
          </p:cNvPr>
          <p:cNvSpPr txBox="1"/>
          <p:nvPr/>
        </p:nvSpPr>
        <p:spPr>
          <a:xfrm>
            <a:off x="36976" y="2236091"/>
            <a:ext cx="1933222" cy="369332"/>
          </a:xfrm>
          <a:prstGeom prst="rect">
            <a:avLst/>
          </a:prstGeom>
          <a:noFill/>
        </p:spPr>
        <p:txBody>
          <a:bodyPr wrap="none" rtlCol="0">
            <a:spAutoFit/>
          </a:bodyPr>
          <a:lstStyle/>
          <a:p>
            <a:r>
              <a:rPr lang="en-US" dirty="0">
                <a:solidFill>
                  <a:schemeClr val="accent1">
                    <a:lumMod val="50000"/>
                  </a:schemeClr>
                </a:solidFill>
              </a:rPr>
              <a:t>One Hot Encoder()</a:t>
            </a:r>
            <a:endParaRPr lang="en-IN" dirty="0">
              <a:solidFill>
                <a:schemeClr val="accent1">
                  <a:lumMod val="50000"/>
                </a:schemeClr>
              </a:solidFill>
            </a:endParaRPr>
          </a:p>
        </p:txBody>
      </p:sp>
      <p:sp>
        <p:nvSpPr>
          <p:cNvPr id="15" name="TextBox 14">
            <a:extLst>
              <a:ext uri="{FF2B5EF4-FFF2-40B4-BE49-F238E27FC236}">
                <a16:creationId xmlns:a16="http://schemas.microsoft.com/office/drawing/2014/main" id="{92D0FB02-0477-0969-1FBD-85F62927061E}"/>
              </a:ext>
            </a:extLst>
          </p:cNvPr>
          <p:cNvSpPr txBox="1"/>
          <p:nvPr/>
        </p:nvSpPr>
        <p:spPr>
          <a:xfrm>
            <a:off x="1921179" y="2195827"/>
            <a:ext cx="2105961" cy="400110"/>
          </a:xfrm>
          <a:prstGeom prst="rect">
            <a:avLst/>
          </a:prstGeom>
          <a:noFill/>
        </p:spPr>
        <p:txBody>
          <a:bodyPr wrap="none" rtlCol="0">
            <a:spAutoFit/>
          </a:bodyPr>
          <a:lstStyle/>
          <a:p>
            <a:r>
              <a:rPr lang="en-US" sz="2000" dirty="0">
                <a:solidFill>
                  <a:schemeClr val="accent1">
                    <a:lumMod val="50000"/>
                  </a:schemeClr>
                </a:solidFill>
              </a:rPr>
              <a:t>pd.get_dummies()</a:t>
            </a:r>
            <a:endParaRPr lang="en-IN" sz="2000" dirty="0">
              <a:solidFill>
                <a:schemeClr val="accent1">
                  <a:lumMod val="50000"/>
                </a:schemeClr>
              </a:solidFill>
            </a:endParaRPr>
          </a:p>
        </p:txBody>
      </p:sp>
      <p:sp>
        <p:nvSpPr>
          <p:cNvPr id="16" name="TextBox 15">
            <a:extLst>
              <a:ext uri="{FF2B5EF4-FFF2-40B4-BE49-F238E27FC236}">
                <a16:creationId xmlns:a16="http://schemas.microsoft.com/office/drawing/2014/main" id="{D4C25D90-7EBC-E42B-865B-43EF477480C5}"/>
              </a:ext>
            </a:extLst>
          </p:cNvPr>
          <p:cNvSpPr txBox="1"/>
          <p:nvPr/>
        </p:nvSpPr>
        <p:spPr>
          <a:xfrm>
            <a:off x="4015226" y="1051816"/>
            <a:ext cx="4969010" cy="1754326"/>
          </a:xfrm>
          <a:prstGeom prst="rect">
            <a:avLst/>
          </a:prstGeom>
          <a:noFill/>
        </p:spPr>
        <p:txBody>
          <a:bodyPr wrap="square" rtlCol="0">
            <a:spAutoFit/>
          </a:bodyPr>
          <a:lstStyle/>
          <a:p>
            <a:r>
              <a:rPr lang="en-US" i="1" dirty="0">
                <a:solidFill>
                  <a:schemeClr val="accent1">
                    <a:lumMod val="75000"/>
                  </a:schemeClr>
                </a:solidFill>
              </a:rPr>
              <a:t>But here, we are not performing feature transformation, as we have only one categorical column which is ‘Country’ and we have dropped that column since we don’t want countries to get clustered based on their names, but on their performance. </a:t>
            </a:r>
            <a:endParaRPr lang="en-IN" i="1" dirty="0">
              <a:solidFill>
                <a:schemeClr val="accent1">
                  <a:lumMod val="75000"/>
                </a:schemeClr>
              </a:solidFill>
            </a:endParaRPr>
          </a:p>
        </p:txBody>
      </p:sp>
    </p:spTree>
    <p:extLst>
      <p:ext uri="{BB962C8B-B14F-4D97-AF65-F5344CB8AC3E}">
        <p14:creationId xmlns:p14="http://schemas.microsoft.com/office/powerpoint/2010/main" val="2599559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
          <p:cNvSpPr txBox="1"/>
          <p:nvPr/>
        </p:nvSpPr>
        <p:spPr>
          <a:xfrm>
            <a:off x="747252" y="1213862"/>
            <a:ext cx="350712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Eras Medium ITC" panose="020B0602030504020804" pitchFamily="34" charset="0"/>
                <a:ea typeface="Arial"/>
                <a:cs typeface="Arial"/>
                <a:sym typeface="Arial"/>
              </a:rPr>
              <a:t>Business Problem:</a:t>
            </a:r>
            <a:endParaRPr sz="1400" b="0" i="0" u="none" strike="noStrike" cap="none" dirty="0">
              <a:solidFill>
                <a:srgbClr val="000000"/>
              </a:solidFill>
              <a:latin typeface="Eras Medium ITC" panose="020B0602030504020804" pitchFamily="34" charset="0"/>
              <a:ea typeface="Arial"/>
              <a:cs typeface="Arial"/>
              <a:sym typeface="Arial"/>
            </a:endParaRPr>
          </a:p>
        </p:txBody>
      </p:sp>
      <p:pic>
        <p:nvPicPr>
          <p:cNvPr id="343" name="Google Shape;343;p2"/>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 name="TextBox 1">
            <a:extLst>
              <a:ext uri="{FF2B5EF4-FFF2-40B4-BE49-F238E27FC236}">
                <a16:creationId xmlns:a16="http://schemas.microsoft.com/office/drawing/2014/main" id="{D729F9D8-9025-2A64-B4CB-187606677034}"/>
              </a:ext>
            </a:extLst>
          </p:cNvPr>
          <p:cNvSpPr txBox="1"/>
          <p:nvPr/>
        </p:nvSpPr>
        <p:spPr>
          <a:xfrm>
            <a:off x="747253" y="1838632"/>
            <a:ext cx="6558116" cy="1938992"/>
          </a:xfrm>
          <a:prstGeom prst="rect">
            <a:avLst/>
          </a:prstGeom>
          <a:noFill/>
        </p:spPr>
        <p:txBody>
          <a:bodyPr wrap="square" rtlCol="0">
            <a:spAutoFit/>
          </a:bodyPr>
          <a:lstStyle/>
          <a:p>
            <a:pPr algn="l"/>
            <a:r>
              <a:rPr lang="en-US" sz="2400" b="1" i="1" dirty="0">
                <a:solidFill>
                  <a:schemeClr val="accent1">
                    <a:lumMod val="75000"/>
                  </a:schemeClr>
                </a:solidFill>
                <a:effectLst/>
                <a:latin typeface="Eras Medium ITC" panose="020B0602030504020804" pitchFamily="34" charset="0"/>
              </a:rPr>
              <a:t>Perform Clustering(Hierarchical, Kmeans &amp; DBSCAN) on World development measurement data, identify the number of clusters formed based on their socio economic development and draw inferences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AC1A9A-EA3E-A82D-31FF-5DAF7509D19A}"/>
              </a:ext>
            </a:extLst>
          </p:cNvPr>
          <p:cNvSpPr txBox="1"/>
          <p:nvPr/>
        </p:nvSpPr>
        <p:spPr>
          <a:xfrm>
            <a:off x="219456" y="140238"/>
            <a:ext cx="7876032" cy="523220"/>
          </a:xfrm>
          <a:prstGeom prst="rect">
            <a:avLst/>
          </a:prstGeom>
          <a:noFill/>
        </p:spPr>
        <p:txBody>
          <a:bodyPr wrap="square" rtlCol="0">
            <a:spAutoFit/>
          </a:bodyPr>
          <a:lstStyle/>
          <a:p>
            <a:r>
              <a:rPr lang="en-US" sz="2800" b="1" i="0" u="none" strike="noStrike" cap="none" dirty="0">
                <a:solidFill>
                  <a:srgbClr val="002776"/>
                </a:solidFill>
                <a:latin typeface="Eras Medium ITC" panose="020B0602030504020804" pitchFamily="34" charset="0"/>
                <a:ea typeface="Arial"/>
                <a:cs typeface="Arial"/>
                <a:sym typeface="Arial"/>
              </a:rPr>
              <a:t>Data Preprocessing – PCA</a:t>
            </a:r>
            <a:endParaRPr lang="en-IN" dirty="0">
              <a:latin typeface="Eras Medium ITC" panose="020B0602030504020804" pitchFamily="34" charset="0"/>
            </a:endParaRPr>
          </a:p>
        </p:txBody>
      </p:sp>
      <p:pic>
        <p:nvPicPr>
          <p:cNvPr id="7" name="Picture 6">
            <a:extLst>
              <a:ext uri="{FF2B5EF4-FFF2-40B4-BE49-F238E27FC236}">
                <a16:creationId xmlns:a16="http://schemas.microsoft.com/office/drawing/2014/main" id="{5EBB0DFE-DEAB-7FB9-4605-206EE605E65E}"/>
              </a:ext>
            </a:extLst>
          </p:cNvPr>
          <p:cNvPicPr>
            <a:picLocks noChangeAspect="1"/>
          </p:cNvPicPr>
          <p:nvPr/>
        </p:nvPicPr>
        <p:blipFill>
          <a:blip r:embed="rId2"/>
          <a:stretch>
            <a:fillRect/>
          </a:stretch>
        </p:blipFill>
        <p:spPr>
          <a:xfrm>
            <a:off x="707136" y="2567391"/>
            <a:ext cx="7997952" cy="3588878"/>
          </a:xfrm>
          <a:prstGeom prst="rect">
            <a:avLst/>
          </a:prstGeom>
        </p:spPr>
      </p:pic>
      <p:pic>
        <p:nvPicPr>
          <p:cNvPr id="11" name="Picture 10">
            <a:extLst>
              <a:ext uri="{FF2B5EF4-FFF2-40B4-BE49-F238E27FC236}">
                <a16:creationId xmlns:a16="http://schemas.microsoft.com/office/drawing/2014/main" id="{7A46C5E0-21BF-E6C1-B532-C92F7C86DFAC}"/>
              </a:ext>
            </a:extLst>
          </p:cNvPr>
          <p:cNvPicPr>
            <a:picLocks noChangeAspect="1"/>
          </p:cNvPicPr>
          <p:nvPr/>
        </p:nvPicPr>
        <p:blipFill>
          <a:blip r:embed="rId3"/>
          <a:stretch>
            <a:fillRect/>
          </a:stretch>
        </p:blipFill>
        <p:spPr>
          <a:xfrm>
            <a:off x="3950208" y="796203"/>
            <a:ext cx="4974336" cy="1638442"/>
          </a:xfrm>
          <a:prstGeom prst="rect">
            <a:avLst/>
          </a:prstGeom>
        </p:spPr>
      </p:pic>
      <p:sp>
        <p:nvSpPr>
          <p:cNvPr id="4" name="TextBox 3">
            <a:extLst>
              <a:ext uri="{FF2B5EF4-FFF2-40B4-BE49-F238E27FC236}">
                <a16:creationId xmlns:a16="http://schemas.microsoft.com/office/drawing/2014/main" id="{E9D81185-81CA-7365-4C02-3E21C26C442A}"/>
              </a:ext>
            </a:extLst>
          </p:cNvPr>
          <p:cNvSpPr txBox="1"/>
          <p:nvPr/>
        </p:nvSpPr>
        <p:spPr>
          <a:xfrm>
            <a:off x="219456" y="796203"/>
            <a:ext cx="3816096" cy="1477328"/>
          </a:xfrm>
          <a:prstGeom prst="rect">
            <a:avLst/>
          </a:prstGeom>
          <a:noFill/>
        </p:spPr>
        <p:txBody>
          <a:bodyPr wrap="square" rtlCol="0">
            <a:spAutoFit/>
          </a:bodyPr>
          <a:lstStyle/>
          <a:p>
            <a:r>
              <a:rPr lang="en-US" i="1" dirty="0">
                <a:solidFill>
                  <a:schemeClr val="accent1">
                    <a:lumMod val="75000"/>
                  </a:schemeClr>
                </a:solidFill>
              </a:rPr>
              <a:t>We have 21 columns in our cleaned dataset, we want to reduce number of columns and keep only those columns which add value to our model performance, hence we perform PCA</a:t>
            </a:r>
            <a:endParaRPr lang="en-IN" i="1" dirty="0">
              <a:solidFill>
                <a:schemeClr val="accent1">
                  <a:lumMod val="75000"/>
                </a:schemeClr>
              </a:solidFill>
            </a:endParaRPr>
          </a:p>
        </p:txBody>
      </p:sp>
    </p:spTree>
    <p:extLst>
      <p:ext uri="{BB962C8B-B14F-4D97-AF65-F5344CB8AC3E}">
        <p14:creationId xmlns:p14="http://schemas.microsoft.com/office/powerpoint/2010/main" val="4095580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ABE96F-C322-48FC-596F-73D2A8ABBFA9}"/>
              </a:ext>
            </a:extLst>
          </p:cNvPr>
          <p:cNvSpPr txBox="1"/>
          <p:nvPr/>
        </p:nvSpPr>
        <p:spPr>
          <a:xfrm>
            <a:off x="196596" y="161858"/>
            <a:ext cx="4157472" cy="800219"/>
          </a:xfrm>
          <a:prstGeom prst="rect">
            <a:avLst/>
          </a:prstGeom>
          <a:noFill/>
        </p:spPr>
        <p:txBody>
          <a:bodyPr wrap="square" rtlCol="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Eras Medium ITC" panose="020B0602030504020804" pitchFamily="34" charset="0"/>
                <a:ea typeface="Arial"/>
                <a:cs typeface="Arial"/>
                <a:sym typeface="Arial"/>
              </a:rPr>
              <a:t>Model Building</a:t>
            </a:r>
            <a:endParaRPr lang="en-US" sz="1400" b="0" i="0" u="none" strike="noStrike" cap="none" dirty="0">
              <a:solidFill>
                <a:srgbClr val="000000"/>
              </a:solidFill>
              <a:latin typeface="Eras Medium ITC" panose="020B0602030504020804" pitchFamily="34" charset="0"/>
              <a:ea typeface="Arial"/>
              <a:cs typeface="Arial"/>
              <a:sym typeface="Arial"/>
            </a:endParaRPr>
          </a:p>
          <a:p>
            <a:endParaRPr lang="en-IN" dirty="0">
              <a:latin typeface="Eras Medium ITC" panose="020B0602030504020804" pitchFamily="34" charset="0"/>
            </a:endParaRPr>
          </a:p>
        </p:txBody>
      </p:sp>
      <p:graphicFrame>
        <p:nvGraphicFramePr>
          <p:cNvPr id="3" name="Diagram 2">
            <a:extLst>
              <a:ext uri="{FF2B5EF4-FFF2-40B4-BE49-F238E27FC236}">
                <a16:creationId xmlns:a16="http://schemas.microsoft.com/office/drawing/2014/main" id="{5067BE52-01C9-6038-DDF7-77DED9F6D2C4}"/>
              </a:ext>
            </a:extLst>
          </p:cNvPr>
          <p:cNvGraphicFramePr/>
          <p:nvPr>
            <p:extLst>
              <p:ext uri="{D42A27DB-BD31-4B8C-83A1-F6EECF244321}">
                <p14:modId xmlns:p14="http://schemas.microsoft.com/office/powerpoint/2010/main" val="1135862484"/>
              </p:ext>
            </p:extLst>
          </p:nvPr>
        </p:nvGraphicFramePr>
        <p:xfrm>
          <a:off x="560832" y="410075"/>
          <a:ext cx="8022336" cy="1906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Arrow: Chevron 3">
            <a:extLst>
              <a:ext uri="{FF2B5EF4-FFF2-40B4-BE49-F238E27FC236}">
                <a16:creationId xmlns:a16="http://schemas.microsoft.com/office/drawing/2014/main" id="{6023D47A-2B58-7497-7465-A7C45D22364B}"/>
              </a:ext>
            </a:extLst>
          </p:cNvPr>
          <p:cNvSpPr/>
          <p:nvPr/>
        </p:nvSpPr>
        <p:spPr>
          <a:xfrm rot="5400000">
            <a:off x="1825752" y="1976881"/>
            <a:ext cx="414528"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6" name="Picture 5">
            <a:extLst>
              <a:ext uri="{FF2B5EF4-FFF2-40B4-BE49-F238E27FC236}">
                <a16:creationId xmlns:a16="http://schemas.microsoft.com/office/drawing/2014/main" id="{55587644-C96B-7E7C-C86B-4E845D239F59}"/>
              </a:ext>
            </a:extLst>
          </p:cNvPr>
          <p:cNvPicPr>
            <a:picLocks noChangeAspect="1"/>
          </p:cNvPicPr>
          <p:nvPr/>
        </p:nvPicPr>
        <p:blipFill>
          <a:blip r:embed="rId7"/>
          <a:stretch>
            <a:fillRect/>
          </a:stretch>
        </p:blipFill>
        <p:spPr>
          <a:xfrm>
            <a:off x="0" y="2536442"/>
            <a:ext cx="9144000" cy="4142549"/>
          </a:xfrm>
          <a:prstGeom prst="rect">
            <a:avLst/>
          </a:prstGeom>
        </p:spPr>
      </p:pic>
    </p:spTree>
    <p:extLst>
      <p:ext uri="{BB962C8B-B14F-4D97-AF65-F5344CB8AC3E}">
        <p14:creationId xmlns:p14="http://schemas.microsoft.com/office/powerpoint/2010/main" val="1468456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922AD03-F961-80DF-498E-4A55B94B7A01}"/>
              </a:ext>
            </a:extLst>
          </p:cNvPr>
          <p:cNvSpPr/>
          <p:nvPr/>
        </p:nvSpPr>
        <p:spPr>
          <a:xfrm>
            <a:off x="256033" y="739259"/>
            <a:ext cx="1962912" cy="8046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Hierarchical</a:t>
            </a:r>
          </a:p>
          <a:p>
            <a:pPr algn="ctr"/>
            <a:r>
              <a:rPr lang="en-US" dirty="0"/>
              <a:t>Clustering  </a:t>
            </a:r>
            <a:endParaRPr lang="en-IN" dirty="0"/>
          </a:p>
        </p:txBody>
      </p:sp>
      <p:sp>
        <p:nvSpPr>
          <p:cNvPr id="4" name="TextBox 3">
            <a:extLst>
              <a:ext uri="{FF2B5EF4-FFF2-40B4-BE49-F238E27FC236}">
                <a16:creationId xmlns:a16="http://schemas.microsoft.com/office/drawing/2014/main" id="{1BAD0CE7-766B-0BCC-98DE-0521B7EAB9BD}"/>
              </a:ext>
            </a:extLst>
          </p:cNvPr>
          <p:cNvSpPr txBox="1"/>
          <p:nvPr/>
        </p:nvSpPr>
        <p:spPr>
          <a:xfrm>
            <a:off x="170688" y="202811"/>
            <a:ext cx="7144512" cy="800219"/>
          </a:xfrm>
          <a:prstGeom prst="rect">
            <a:avLst/>
          </a:prstGeom>
          <a:noFill/>
        </p:spPr>
        <p:txBody>
          <a:bodyPr wrap="square" rtlCol="0">
            <a:spAutoFit/>
          </a:bodyPr>
          <a:lstStyle/>
          <a:p>
            <a:r>
              <a:rPr lang="en-US" sz="2800" b="1" i="0" u="none" strike="noStrike" cap="none" dirty="0">
                <a:solidFill>
                  <a:srgbClr val="002776"/>
                </a:solidFill>
                <a:latin typeface="Eras Medium ITC" panose="020B0602030504020804" pitchFamily="34" charset="0"/>
                <a:ea typeface="Arial"/>
                <a:cs typeface="Arial"/>
                <a:sym typeface="Arial"/>
              </a:rPr>
              <a:t>Model Building</a:t>
            </a:r>
          </a:p>
          <a:p>
            <a:endParaRPr lang="en-IN" dirty="0">
              <a:latin typeface="Eras Medium ITC" panose="020B0602030504020804" pitchFamily="34" charset="0"/>
            </a:endParaRPr>
          </a:p>
        </p:txBody>
      </p:sp>
      <p:pic>
        <p:nvPicPr>
          <p:cNvPr id="6" name="Picture 5">
            <a:extLst>
              <a:ext uri="{FF2B5EF4-FFF2-40B4-BE49-F238E27FC236}">
                <a16:creationId xmlns:a16="http://schemas.microsoft.com/office/drawing/2014/main" id="{D571A7A4-6E01-C15C-1970-BF9802CADD14}"/>
              </a:ext>
            </a:extLst>
          </p:cNvPr>
          <p:cNvPicPr>
            <a:picLocks noChangeAspect="1"/>
          </p:cNvPicPr>
          <p:nvPr/>
        </p:nvPicPr>
        <p:blipFill>
          <a:blip r:embed="rId2"/>
          <a:stretch>
            <a:fillRect/>
          </a:stretch>
        </p:blipFill>
        <p:spPr>
          <a:xfrm>
            <a:off x="2487169" y="739259"/>
            <a:ext cx="6303264" cy="1796677"/>
          </a:xfrm>
          <a:prstGeom prst="rect">
            <a:avLst/>
          </a:prstGeom>
        </p:spPr>
      </p:pic>
      <p:pic>
        <p:nvPicPr>
          <p:cNvPr id="8" name="Picture 7">
            <a:extLst>
              <a:ext uri="{FF2B5EF4-FFF2-40B4-BE49-F238E27FC236}">
                <a16:creationId xmlns:a16="http://schemas.microsoft.com/office/drawing/2014/main" id="{12A991E2-6B2C-5BB4-E28A-4792A03561FD}"/>
              </a:ext>
            </a:extLst>
          </p:cNvPr>
          <p:cNvPicPr>
            <a:picLocks noChangeAspect="1"/>
          </p:cNvPicPr>
          <p:nvPr/>
        </p:nvPicPr>
        <p:blipFill>
          <a:blip r:embed="rId3"/>
          <a:stretch>
            <a:fillRect/>
          </a:stretch>
        </p:blipFill>
        <p:spPr>
          <a:xfrm>
            <a:off x="256033" y="2761719"/>
            <a:ext cx="8887967" cy="3585233"/>
          </a:xfrm>
          <a:prstGeom prst="rect">
            <a:avLst/>
          </a:prstGeom>
        </p:spPr>
      </p:pic>
      <p:sp>
        <p:nvSpPr>
          <p:cNvPr id="3" name="TextBox 2">
            <a:extLst>
              <a:ext uri="{FF2B5EF4-FFF2-40B4-BE49-F238E27FC236}">
                <a16:creationId xmlns:a16="http://schemas.microsoft.com/office/drawing/2014/main" id="{0D6869D6-6572-501F-8EA3-B0CA4CE9A6DD}"/>
              </a:ext>
            </a:extLst>
          </p:cNvPr>
          <p:cNvSpPr txBox="1"/>
          <p:nvPr/>
        </p:nvSpPr>
        <p:spPr>
          <a:xfrm>
            <a:off x="256033" y="1702272"/>
            <a:ext cx="1962912" cy="646331"/>
          </a:xfrm>
          <a:prstGeom prst="rect">
            <a:avLst/>
          </a:prstGeom>
          <a:noFill/>
        </p:spPr>
        <p:txBody>
          <a:bodyPr wrap="square" rtlCol="0">
            <a:spAutoFit/>
          </a:bodyPr>
          <a:lstStyle/>
          <a:p>
            <a:r>
              <a:rPr lang="en-US" i="1" dirty="0">
                <a:solidFill>
                  <a:schemeClr val="accent1">
                    <a:lumMod val="75000"/>
                  </a:schemeClr>
                </a:solidFill>
              </a:rPr>
              <a:t>Complete Linkage with n = 5</a:t>
            </a:r>
            <a:endParaRPr lang="en-IN" i="1" dirty="0">
              <a:solidFill>
                <a:schemeClr val="accent1">
                  <a:lumMod val="75000"/>
                </a:schemeClr>
              </a:solidFill>
            </a:endParaRPr>
          </a:p>
        </p:txBody>
      </p:sp>
    </p:spTree>
    <p:extLst>
      <p:ext uri="{BB962C8B-B14F-4D97-AF65-F5344CB8AC3E}">
        <p14:creationId xmlns:p14="http://schemas.microsoft.com/office/powerpoint/2010/main" val="176611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0A0EE-E964-4985-7EB3-4ED3F9C3E083}"/>
              </a:ext>
            </a:extLst>
          </p:cNvPr>
          <p:cNvSpPr txBox="1"/>
          <p:nvPr/>
        </p:nvSpPr>
        <p:spPr>
          <a:xfrm>
            <a:off x="256032" y="41030"/>
            <a:ext cx="8229600" cy="800219"/>
          </a:xfrm>
          <a:prstGeom prst="rect">
            <a:avLst/>
          </a:prstGeom>
          <a:noFill/>
        </p:spPr>
        <p:txBody>
          <a:bodyPr wrap="square" rtlCol="0">
            <a:spAutoFit/>
          </a:bodyPr>
          <a:lstStyle/>
          <a:p>
            <a:pPr marL="0" marR="0" indent="0" algn="l" rtl="0" eaLnBrk="1" latinLnBrk="0" hangingPunct="1">
              <a:spcBef>
                <a:spcPts val="0"/>
              </a:spcBef>
              <a:spcAft>
                <a:spcPts val="0"/>
              </a:spcAft>
            </a:pPr>
            <a:r>
              <a:rPr lang="en-US" sz="2800" b="1" i="0" kern="1200" dirty="0">
                <a:solidFill>
                  <a:srgbClr val="002776"/>
                </a:solidFill>
                <a:effectLst/>
                <a:latin typeface="Eras Medium ITC" panose="020B0602030504020804" pitchFamily="34" charset="0"/>
                <a:ea typeface="Arial" panose="020B0604020202020204" pitchFamily="34" charset="0"/>
                <a:cs typeface="Arial" panose="020B0604020202020204" pitchFamily="34" charset="0"/>
              </a:rPr>
              <a:t>Model results – Hierarchical Clustering </a:t>
            </a:r>
            <a:endParaRPr lang="en-IN" sz="2800" dirty="0">
              <a:effectLst/>
              <a:latin typeface="Eras Medium ITC" panose="020B0602030504020804" pitchFamily="34" charset="0"/>
            </a:endParaRPr>
          </a:p>
          <a:p>
            <a:endParaRPr lang="en-IN" dirty="0">
              <a:latin typeface="Eras Medium ITC" panose="020B0602030504020804" pitchFamily="34" charset="0"/>
            </a:endParaRPr>
          </a:p>
        </p:txBody>
      </p:sp>
      <p:pic>
        <p:nvPicPr>
          <p:cNvPr id="5" name="Picture 4">
            <a:extLst>
              <a:ext uri="{FF2B5EF4-FFF2-40B4-BE49-F238E27FC236}">
                <a16:creationId xmlns:a16="http://schemas.microsoft.com/office/drawing/2014/main" id="{A46BFE41-171F-96E8-02AC-DAA675DA2843}"/>
              </a:ext>
            </a:extLst>
          </p:cNvPr>
          <p:cNvPicPr>
            <a:picLocks noChangeAspect="1"/>
          </p:cNvPicPr>
          <p:nvPr/>
        </p:nvPicPr>
        <p:blipFill>
          <a:blip r:embed="rId2"/>
          <a:stretch>
            <a:fillRect/>
          </a:stretch>
        </p:blipFill>
        <p:spPr>
          <a:xfrm>
            <a:off x="390145" y="1865376"/>
            <a:ext cx="8400288" cy="4397089"/>
          </a:xfrm>
          <a:prstGeom prst="rect">
            <a:avLst/>
          </a:prstGeom>
        </p:spPr>
      </p:pic>
      <p:sp>
        <p:nvSpPr>
          <p:cNvPr id="4" name="TextBox 3">
            <a:extLst>
              <a:ext uri="{FF2B5EF4-FFF2-40B4-BE49-F238E27FC236}">
                <a16:creationId xmlns:a16="http://schemas.microsoft.com/office/drawing/2014/main" id="{F9FADE7D-B70B-0017-DD19-225897249DC1}"/>
              </a:ext>
            </a:extLst>
          </p:cNvPr>
          <p:cNvSpPr txBox="1"/>
          <p:nvPr/>
        </p:nvSpPr>
        <p:spPr>
          <a:xfrm>
            <a:off x="222571" y="595535"/>
            <a:ext cx="8653205" cy="1569660"/>
          </a:xfrm>
          <a:prstGeom prst="rect">
            <a:avLst/>
          </a:prstGeom>
          <a:noFill/>
        </p:spPr>
        <p:txBody>
          <a:bodyPr wrap="square" rtlCol="0">
            <a:spAutoFit/>
          </a:bodyPr>
          <a:lstStyle/>
          <a:p>
            <a:r>
              <a:rPr lang="en-US" sz="1600" b="0" i="1" u="none" strike="noStrike" cap="none" dirty="0">
                <a:solidFill>
                  <a:schemeClr val="accent1">
                    <a:lumMod val="75000"/>
                  </a:schemeClr>
                </a:solidFill>
                <a:latin typeface="Bahnschrift Light" panose="020B0502040204020203" pitchFamily="34" charset="0"/>
                <a:ea typeface="Century Gothic"/>
                <a:cs typeface="Century Gothic"/>
                <a:sym typeface="Century Gothic"/>
              </a:rPr>
              <a:t>Data set details</a:t>
            </a:r>
            <a:r>
              <a:rPr lang="en-US" sz="1600" i="1" dirty="0">
                <a:solidFill>
                  <a:schemeClr val="accent1">
                    <a:lumMod val="75000"/>
                  </a:schemeClr>
                </a:solidFill>
                <a:latin typeface="Bahnschrift Light" panose="020B0502040204020203" pitchFamily="34" charset="0"/>
                <a:ea typeface="Century Gothic"/>
                <a:cs typeface="Arial"/>
                <a:sym typeface="Arial"/>
              </a:rPr>
              <a:t>: Cleaned data with normalization and PCA is of 2366 rows and 13 columns</a:t>
            </a:r>
            <a:endParaRPr lang="en-US" sz="1600" b="0" i="1" u="none" strike="noStrike" cap="none" dirty="0">
              <a:solidFill>
                <a:schemeClr val="accent1">
                  <a:lumMod val="75000"/>
                </a:schemeClr>
              </a:solidFill>
              <a:latin typeface="Bahnschrift Light" panose="020B0502040204020203" pitchFamily="34" charset="0"/>
              <a:ea typeface="Century Gothic"/>
              <a:cs typeface="Century Gothic"/>
              <a:sym typeface="Century Gothic"/>
            </a:endParaRPr>
          </a:p>
          <a:p>
            <a:r>
              <a:rPr lang="en-US" sz="1600" b="0" i="1" u="none" strike="noStrike" cap="none" dirty="0">
                <a:solidFill>
                  <a:schemeClr val="accent1">
                    <a:lumMod val="75000"/>
                  </a:schemeClr>
                </a:solidFill>
                <a:latin typeface="Bahnschrift Light" panose="020B0502040204020203" pitchFamily="34" charset="0"/>
                <a:ea typeface="Century Gothic"/>
                <a:cs typeface="Century Gothic"/>
                <a:sym typeface="Century Gothic"/>
              </a:rPr>
              <a:t>Algorithm Name: AgglomerativeClustering</a:t>
            </a:r>
          </a:p>
          <a:p>
            <a:r>
              <a:rPr lang="en-US" sz="1600" i="1" dirty="0">
                <a:solidFill>
                  <a:schemeClr val="accent1">
                    <a:lumMod val="75000"/>
                  </a:schemeClr>
                </a:solidFill>
                <a:latin typeface="Bahnschrift Light" panose="020B0502040204020203" pitchFamily="34" charset="0"/>
                <a:ea typeface="Century Gothic"/>
                <a:cs typeface="Century Gothic"/>
                <a:sym typeface="Century Gothic"/>
              </a:rPr>
              <a:t>Configuration: no. of clusters = 5 , linkage = Complete , affinity = Euclidean</a:t>
            </a:r>
            <a:endParaRPr lang="en-US" sz="1600" b="0" i="1" u="none" strike="noStrike" cap="none" dirty="0">
              <a:solidFill>
                <a:schemeClr val="accent1">
                  <a:lumMod val="75000"/>
                </a:schemeClr>
              </a:solidFill>
              <a:latin typeface="Bahnschrift Light" panose="020B0502040204020203" pitchFamily="34" charset="0"/>
              <a:ea typeface="Arial"/>
              <a:cs typeface="Arial"/>
              <a:sym typeface="Arial"/>
            </a:endParaRPr>
          </a:p>
          <a:p>
            <a:r>
              <a:rPr lang="en-US" sz="1600" b="0" i="1" u="none" strike="noStrike" cap="none" dirty="0">
                <a:solidFill>
                  <a:schemeClr val="accent1">
                    <a:lumMod val="75000"/>
                  </a:schemeClr>
                </a:solidFill>
                <a:latin typeface="Bahnschrift Light" panose="020B0502040204020203" pitchFamily="34" charset="0"/>
                <a:ea typeface="Century Gothic"/>
                <a:cs typeface="Century Gothic"/>
                <a:sym typeface="Century Gothic"/>
              </a:rPr>
              <a:t>Data Partition details: Entire cleaned data is fed to model</a:t>
            </a:r>
          </a:p>
          <a:p>
            <a:endParaRPr lang="en-US" sz="1400" b="0" i="1" u="none" strike="noStrike" cap="none" dirty="0">
              <a:solidFill>
                <a:srgbClr val="000000"/>
              </a:solidFill>
              <a:latin typeface="Bahnschrift Light" panose="020B0502040204020203" pitchFamily="34" charset="0"/>
              <a:ea typeface="Arial"/>
              <a:cs typeface="Arial"/>
              <a:sym typeface="Arial"/>
            </a:endParaRPr>
          </a:p>
          <a:p>
            <a:endParaRPr lang="en-IN" dirty="0">
              <a:latin typeface="Bahnschrift Light" panose="020B0502040204020203" pitchFamily="34" charset="0"/>
            </a:endParaRPr>
          </a:p>
        </p:txBody>
      </p:sp>
    </p:spTree>
    <p:extLst>
      <p:ext uri="{BB962C8B-B14F-4D97-AF65-F5344CB8AC3E}">
        <p14:creationId xmlns:p14="http://schemas.microsoft.com/office/powerpoint/2010/main" val="1386239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7E1A0-3189-DEF8-5563-3040FA1313F5}"/>
              </a:ext>
            </a:extLst>
          </p:cNvPr>
          <p:cNvSpPr txBox="1"/>
          <p:nvPr/>
        </p:nvSpPr>
        <p:spPr>
          <a:xfrm>
            <a:off x="231648" y="227770"/>
            <a:ext cx="3621024" cy="800219"/>
          </a:xfrm>
          <a:prstGeom prst="rect">
            <a:avLst/>
          </a:prstGeom>
          <a:noFill/>
        </p:spPr>
        <p:txBody>
          <a:bodyPr wrap="square" rtlCol="0">
            <a:spAutoFit/>
          </a:bodyPr>
          <a:lstStyle/>
          <a:p>
            <a:r>
              <a:rPr lang="en-US" sz="2800" b="1" i="0" u="none" strike="noStrike" cap="none" dirty="0">
                <a:solidFill>
                  <a:srgbClr val="002776"/>
                </a:solidFill>
                <a:latin typeface="Eras Medium ITC" panose="020B0602030504020804" pitchFamily="34" charset="0"/>
                <a:ea typeface="Arial"/>
                <a:cs typeface="Arial"/>
                <a:sym typeface="Arial"/>
              </a:rPr>
              <a:t>Model Building</a:t>
            </a:r>
          </a:p>
          <a:p>
            <a:endParaRPr lang="en-IN" dirty="0">
              <a:latin typeface="Eras Medium ITC" panose="020B0602030504020804" pitchFamily="34" charset="0"/>
            </a:endParaRPr>
          </a:p>
        </p:txBody>
      </p:sp>
      <p:sp>
        <p:nvSpPr>
          <p:cNvPr id="3" name="Oval 2">
            <a:extLst>
              <a:ext uri="{FF2B5EF4-FFF2-40B4-BE49-F238E27FC236}">
                <a16:creationId xmlns:a16="http://schemas.microsoft.com/office/drawing/2014/main" id="{50639A50-843B-071B-FA9D-BFC75C45F62C}"/>
              </a:ext>
            </a:extLst>
          </p:cNvPr>
          <p:cNvSpPr/>
          <p:nvPr/>
        </p:nvSpPr>
        <p:spPr>
          <a:xfrm>
            <a:off x="146304" y="786680"/>
            <a:ext cx="2182368" cy="8002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K-Means</a:t>
            </a:r>
            <a:endParaRPr lang="en-IN" sz="2800" dirty="0"/>
          </a:p>
        </p:txBody>
      </p:sp>
      <p:pic>
        <p:nvPicPr>
          <p:cNvPr id="5" name="Picture 4">
            <a:extLst>
              <a:ext uri="{FF2B5EF4-FFF2-40B4-BE49-F238E27FC236}">
                <a16:creationId xmlns:a16="http://schemas.microsoft.com/office/drawing/2014/main" id="{D8BEEF69-ACB3-6EC0-CACB-F27EB95458B0}"/>
              </a:ext>
            </a:extLst>
          </p:cNvPr>
          <p:cNvPicPr>
            <a:picLocks noChangeAspect="1"/>
          </p:cNvPicPr>
          <p:nvPr/>
        </p:nvPicPr>
        <p:blipFill>
          <a:blip r:embed="rId2"/>
          <a:stretch>
            <a:fillRect/>
          </a:stretch>
        </p:blipFill>
        <p:spPr>
          <a:xfrm>
            <a:off x="3328416" y="627879"/>
            <a:ext cx="5815584" cy="1806097"/>
          </a:xfrm>
          <a:prstGeom prst="rect">
            <a:avLst/>
          </a:prstGeom>
        </p:spPr>
      </p:pic>
      <p:pic>
        <p:nvPicPr>
          <p:cNvPr id="7" name="Picture 6">
            <a:extLst>
              <a:ext uri="{FF2B5EF4-FFF2-40B4-BE49-F238E27FC236}">
                <a16:creationId xmlns:a16="http://schemas.microsoft.com/office/drawing/2014/main" id="{003AFBAE-D5DB-DC75-DB56-C9203D0C74AC}"/>
              </a:ext>
            </a:extLst>
          </p:cNvPr>
          <p:cNvPicPr>
            <a:picLocks noChangeAspect="1"/>
          </p:cNvPicPr>
          <p:nvPr/>
        </p:nvPicPr>
        <p:blipFill>
          <a:blip r:embed="rId3"/>
          <a:stretch>
            <a:fillRect/>
          </a:stretch>
        </p:blipFill>
        <p:spPr>
          <a:xfrm>
            <a:off x="3504239" y="2433976"/>
            <a:ext cx="5463938" cy="3530159"/>
          </a:xfrm>
          <a:prstGeom prst="rect">
            <a:avLst/>
          </a:prstGeom>
        </p:spPr>
      </p:pic>
      <p:sp>
        <p:nvSpPr>
          <p:cNvPr id="4" name="TextBox 3">
            <a:extLst>
              <a:ext uri="{FF2B5EF4-FFF2-40B4-BE49-F238E27FC236}">
                <a16:creationId xmlns:a16="http://schemas.microsoft.com/office/drawing/2014/main" id="{77AB19ED-5C6F-867E-D408-F3926422B5FB}"/>
              </a:ext>
            </a:extLst>
          </p:cNvPr>
          <p:cNvSpPr txBox="1"/>
          <p:nvPr/>
        </p:nvSpPr>
        <p:spPr>
          <a:xfrm>
            <a:off x="102673" y="1720840"/>
            <a:ext cx="3225743" cy="3416320"/>
          </a:xfrm>
          <a:prstGeom prst="rect">
            <a:avLst/>
          </a:prstGeom>
          <a:noFill/>
        </p:spPr>
        <p:txBody>
          <a:bodyPr wrap="square" rtlCol="0">
            <a:spAutoFit/>
          </a:bodyPr>
          <a:lstStyle/>
          <a:p>
            <a:r>
              <a:rPr lang="en-US" i="1" dirty="0">
                <a:solidFill>
                  <a:schemeClr val="accent1">
                    <a:lumMod val="75000"/>
                  </a:schemeClr>
                </a:solidFill>
                <a:effectLst/>
                <a:latin typeface="Bahnschrift Light" panose="020B0502040204020203" pitchFamily="34" charset="0"/>
              </a:rPr>
              <a:t>The K-means clustering algorithm computes centroids and repeats until the optimal centroid is found. It is presumptively known how many clusters there are. It is also known as the flat clustering algorithm. The number of clusters found from data by the method is denoted by the letter 'K' in K-means.</a:t>
            </a:r>
            <a:endParaRPr lang="en-IN" i="1" dirty="0">
              <a:solidFill>
                <a:schemeClr val="accent1">
                  <a:lumMod val="75000"/>
                </a:schemeClr>
              </a:solidFill>
              <a:latin typeface="Bahnschrift Light" panose="020B0502040204020203" pitchFamily="34" charset="0"/>
            </a:endParaRPr>
          </a:p>
        </p:txBody>
      </p:sp>
    </p:spTree>
    <p:extLst>
      <p:ext uri="{BB962C8B-B14F-4D97-AF65-F5344CB8AC3E}">
        <p14:creationId xmlns:p14="http://schemas.microsoft.com/office/powerpoint/2010/main" val="2809554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7E1A0-3189-DEF8-5563-3040FA1313F5}"/>
              </a:ext>
            </a:extLst>
          </p:cNvPr>
          <p:cNvSpPr txBox="1"/>
          <p:nvPr/>
        </p:nvSpPr>
        <p:spPr>
          <a:xfrm>
            <a:off x="146304" y="134577"/>
            <a:ext cx="2597186" cy="800219"/>
          </a:xfrm>
          <a:prstGeom prst="rect">
            <a:avLst/>
          </a:prstGeom>
          <a:noFill/>
        </p:spPr>
        <p:txBody>
          <a:bodyPr wrap="none" rtlCol="0">
            <a:spAutoFit/>
          </a:bodyPr>
          <a:lstStyle/>
          <a:p>
            <a:r>
              <a:rPr lang="en-US" sz="2800" b="1" i="0" u="none" strike="noStrike" cap="none" dirty="0">
                <a:solidFill>
                  <a:srgbClr val="002776"/>
                </a:solidFill>
                <a:latin typeface="Eras Medium ITC" panose="020B0602030504020804" pitchFamily="34" charset="0"/>
                <a:ea typeface="Arial"/>
                <a:cs typeface="Arial"/>
                <a:sym typeface="Arial"/>
              </a:rPr>
              <a:t>Model Building</a:t>
            </a:r>
          </a:p>
          <a:p>
            <a:endParaRPr lang="en-IN" dirty="0">
              <a:latin typeface="Eras Medium ITC" panose="020B0602030504020804" pitchFamily="34" charset="0"/>
            </a:endParaRPr>
          </a:p>
        </p:txBody>
      </p:sp>
      <p:sp>
        <p:nvSpPr>
          <p:cNvPr id="3" name="Oval 2">
            <a:extLst>
              <a:ext uri="{FF2B5EF4-FFF2-40B4-BE49-F238E27FC236}">
                <a16:creationId xmlns:a16="http://schemas.microsoft.com/office/drawing/2014/main" id="{50639A50-843B-071B-FA9D-BFC75C45F62C}"/>
              </a:ext>
            </a:extLst>
          </p:cNvPr>
          <p:cNvSpPr/>
          <p:nvPr/>
        </p:nvSpPr>
        <p:spPr>
          <a:xfrm>
            <a:off x="146304" y="645672"/>
            <a:ext cx="2182368" cy="8002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K-Means</a:t>
            </a:r>
            <a:endParaRPr lang="en-IN" sz="2800" dirty="0"/>
          </a:p>
        </p:txBody>
      </p:sp>
      <p:pic>
        <p:nvPicPr>
          <p:cNvPr id="9" name="Picture 8">
            <a:extLst>
              <a:ext uri="{FF2B5EF4-FFF2-40B4-BE49-F238E27FC236}">
                <a16:creationId xmlns:a16="http://schemas.microsoft.com/office/drawing/2014/main" id="{27E76BAA-5F82-E38B-BC41-15A6007E5696}"/>
              </a:ext>
            </a:extLst>
          </p:cNvPr>
          <p:cNvPicPr>
            <a:picLocks noChangeAspect="1"/>
          </p:cNvPicPr>
          <p:nvPr/>
        </p:nvPicPr>
        <p:blipFill>
          <a:blip r:embed="rId2"/>
          <a:stretch>
            <a:fillRect/>
          </a:stretch>
        </p:blipFill>
        <p:spPr>
          <a:xfrm>
            <a:off x="2804160" y="645672"/>
            <a:ext cx="6193536" cy="1554615"/>
          </a:xfrm>
          <a:prstGeom prst="rect">
            <a:avLst/>
          </a:prstGeom>
        </p:spPr>
      </p:pic>
      <p:pic>
        <p:nvPicPr>
          <p:cNvPr id="11" name="Picture 10">
            <a:extLst>
              <a:ext uri="{FF2B5EF4-FFF2-40B4-BE49-F238E27FC236}">
                <a16:creationId xmlns:a16="http://schemas.microsoft.com/office/drawing/2014/main" id="{FEFC9DE5-8E91-02F3-D5E8-9EF2E2EBF7B5}"/>
              </a:ext>
            </a:extLst>
          </p:cNvPr>
          <p:cNvPicPr>
            <a:picLocks noChangeAspect="1"/>
          </p:cNvPicPr>
          <p:nvPr/>
        </p:nvPicPr>
        <p:blipFill>
          <a:blip r:embed="rId3"/>
          <a:stretch>
            <a:fillRect/>
          </a:stretch>
        </p:blipFill>
        <p:spPr>
          <a:xfrm>
            <a:off x="0" y="2200287"/>
            <a:ext cx="9144000" cy="3837076"/>
          </a:xfrm>
          <a:prstGeom prst="rect">
            <a:avLst/>
          </a:prstGeom>
        </p:spPr>
      </p:pic>
    </p:spTree>
    <p:extLst>
      <p:ext uri="{BB962C8B-B14F-4D97-AF65-F5344CB8AC3E}">
        <p14:creationId xmlns:p14="http://schemas.microsoft.com/office/powerpoint/2010/main" val="1528756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7E1A0-3189-DEF8-5563-3040FA1313F5}"/>
              </a:ext>
            </a:extLst>
          </p:cNvPr>
          <p:cNvSpPr txBox="1"/>
          <p:nvPr/>
        </p:nvSpPr>
        <p:spPr>
          <a:xfrm>
            <a:off x="146304" y="250273"/>
            <a:ext cx="6010656" cy="800219"/>
          </a:xfrm>
          <a:prstGeom prst="rect">
            <a:avLst/>
          </a:prstGeom>
          <a:noFill/>
        </p:spPr>
        <p:txBody>
          <a:bodyPr wrap="square" rtlCol="0">
            <a:spAutoFit/>
          </a:bodyPr>
          <a:lstStyle/>
          <a:p>
            <a:r>
              <a:rPr lang="en-US" sz="2800" b="1" i="0" u="none" strike="noStrike" cap="none" dirty="0">
                <a:solidFill>
                  <a:srgbClr val="002776"/>
                </a:solidFill>
                <a:latin typeface="Eras Medium ITC" panose="020B0602030504020804" pitchFamily="34" charset="0"/>
                <a:ea typeface="Arial"/>
                <a:cs typeface="Arial"/>
                <a:sym typeface="Arial"/>
              </a:rPr>
              <a:t>Model Results: K-Means</a:t>
            </a:r>
          </a:p>
          <a:p>
            <a:endParaRPr lang="en-IN" dirty="0">
              <a:latin typeface="Eras Medium ITC" panose="020B0602030504020804" pitchFamily="34" charset="0"/>
            </a:endParaRPr>
          </a:p>
        </p:txBody>
      </p:sp>
      <p:pic>
        <p:nvPicPr>
          <p:cNvPr id="5" name="Picture 4">
            <a:extLst>
              <a:ext uri="{FF2B5EF4-FFF2-40B4-BE49-F238E27FC236}">
                <a16:creationId xmlns:a16="http://schemas.microsoft.com/office/drawing/2014/main" id="{D058B881-C26C-6BCC-033E-BA192E85265E}"/>
              </a:ext>
            </a:extLst>
          </p:cNvPr>
          <p:cNvPicPr>
            <a:picLocks noChangeAspect="1"/>
          </p:cNvPicPr>
          <p:nvPr/>
        </p:nvPicPr>
        <p:blipFill>
          <a:blip r:embed="rId2"/>
          <a:stretch>
            <a:fillRect/>
          </a:stretch>
        </p:blipFill>
        <p:spPr>
          <a:xfrm>
            <a:off x="383082" y="2102043"/>
            <a:ext cx="8458278" cy="4022303"/>
          </a:xfrm>
          <a:prstGeom prst="rect">
            <a:avLst/>
          </a:prstGeom>
        </p:spPr>
      </p:pic>
      <p:sp>
        <p:nvSpPr>
          <p:cNvPr id="4" name="TextBox 3">
            <a:extLst>
              <a:ext uri="{FF2B5EF4-FFF2-40B4-BE49-F238E27FC236}">
                <a16:creationId xmlns:a16="http://schemas.microsoft.com/office/drawing/2014/main" id="{D9BD9F72-EB6E-CEF9-BD67-25787C3D96FD}"/>
              </a:ext>
            </a:extLst>
          </p:cNvPr>
          <p:cNvSpPr txBox="1"/>
          <p:nvPr/>
        </p:nvSpPr>
        <p:spPr>
          <a:xfrm>
            <a:off x="146305" y="747826"/>
            <a:ext cx="8851392" cy="1354217"/>
          </a:xfrm>
          <a:prstGeom prst="rect">
            <a:avLst/>
          </a:prstGeom>
          <a:noFill/>
        </p:spPr>
        <p:txBody>
          <a:bodyPr wrap="square" rtlCol="0">
            <a:spAutoFit/>
          </a:bodyPr>
          <a:lstStyle/>
          <a:p>
            <a:r>
              <a:rPr lang="en-US" sz="1600" b="0" i="1" u="none" strike="noStrike" cap="none" dirty="0">
                <a:solidFill>
                  <a:schemeClr val="accent1">
                    <a:lumMod val="75000"/>
                  </a:schemeClr>
                </a:solidFill>
                <a:latin typeface="Bahnschrift Light" panose="020B0502040204020203" pitchFamily="34" charset="0"/>
                <a:ea typeface="Century Gothic"/>
                <a:cs typeface="Century Gothic"/>
                <a:sym typeface="Century Gothic"/>
              </a:rPr>
              <a:t>Data set details</a:t>
            </a:r>
            <a:r>
              <a:rPr lang="en-US" sz="1600" i="1" dirty="0">
                <a:solidFill>
                  <a:schemeClr val="accent1">
                    <a:lumMod val="75000"/>
                  </a:schemeClr>
                </a:solidFill>
                <a:latin typeface="Bahnschrift Light" panose="020B0502040204020203" pitchFamily="34" charset="0"/>
                <a:ea typeface="Century Gothic"/>
                <a:cs typeface="Arial"/>
                <a:sym typeface="Arial"/>
              </a:rPr>
              <a:t>: Cleaned data with normalization and PCA is of 2366 rows and 13 columns</a:t>
            </a:r>
            <a:endParaRPr lang="en-US" sz="1600" b="0" i="1" u="none" strike="noStrike" cap="none" dirty="0">
              <a:solidFill>
                <a:schemeClr val="accent1">
                  <a:lumMod val="75000"/>
                </a:schemeClr>
              </a:solidFill>
              <a:latin typeface="Bahnschrift Light" panose="020B0502040204020203" pitchFamily="34" charset="0"/>
              <a:ea typeface="Century Gothic"/>
              <a:cs typeface="Century Gothic"/>
              <a:sym typeface="Century Gothic"/>
            </a:endParaRPr>
          </a:p>
          <a:p>
            <a:r>
              <a:rPr lang="en-US" sz="1600" b="0" i="1" u="none" strike="noStrike" cap="none" dirty="0">
                <a:solidFill>
                  <a:schemeClr val="accent1">
                    <a:lumMod val="75000"/>
                  </a:schemeClr>
                </a:solidFill>
                <a:latin typeface="Bahnschrift Light" panose="020B0502040204020203" pitchFamily="34" charset="0"/>
                <a:ea typeface="Century Gothic"/>
                <a:cs typeface="Century Gothic"/>
                <a:sym typeface="Century Gothic"/>
              </a:rPr>
              <a:t>Algorithm Name: Kmeans</a:t>
            </a:r>
          </a:p>
          <a:p>
            <a:r>
              <a:rPr lang="en-US" sz="1600" i="1" dirty="0">
                <a:solidFill>
                  <a:schemeClr val="accent1">
                    <a:lumMod val="75000"/>
                  </a:schemeClr>
                </a:solidFill>
                <a:latin typeface="Bahnschrift Light" panose="020B0502040204020203" pitchFamily="34" charset="0"/>
                <a:ea typeface="Century Gothic"/>
                <a:cs typeface="Century Gothic"/>
                <a:sym typeface="Century Gothic"/>
              </a:rPr>
              <a:t>Configuration: no. of clusters = 3 , maximum iteration =300</a:t>
            </a:r>
            <a:endParaRPr lang="en-US" sz="1600" b="0" i="1" u="none" strike="noStrike" cap="none" dirty="0">
              <a:solidFill>
                <a:schemeClr val="accent1">
                  <a:lumMod val="75000"/>
                </a:schemeClr>
              </a:solidFill>
              <a:latin typeface="Bahnschrift Light" panose="020B0502040204020203" pitchFamily="34" charset="0"/>
              <a:ea typeface="Arial"/>
              <a:cs typeface="Arial"/>
              <a:sym typeface="Arial"/>
            </a:endParaRPr>
          </a:p>
          <a:p>
            <a:r>
              <a:rPr lang="en-US" sz="1600" b="0" i="1" u="none" strike="noStrike" cap="none" dirty="0">
                <a:solidFill>
                  <a:schemeClr val="accent1">
                    <a:lumMod val="75000"/>
                  </a:schemeClr>
                </a:solidFill>
                <a:latin typeface="Bahnschrift Light" panose="020B0502040204020203" pitchFamily="34" charset="0"/>
                <a:ea typeface="Century Gothic"/>
                <a:cs typeface="Century Gothic"/>
                <a:sym typeface="Century Gothic"/>
              </a:rPr>
              <a:t>Data Partition details: Entire cleaned data is fed to model</a:t>
            </a:r>
          </a:p>
          <a:p>
            <a:endParaRPr lang="en-IN" dirty="0"/>
          </a:p>
        </p:txBody>
      </p:sp>
    </p:spTree>
    <p:extLst>
      <p:ext uri="{BB962C8B-B14F-4D97-AF65-F5344CB8AC3E}">
        <p14:creationId xmlns:p14="http://schemas.microsoft.com/office/powerpoint/2010/main" val="2492790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7E1A0-3189-DEF8-5563-3040FA1313F5}"/>
              </a:ext>
            </a:extLst>
          </p:cNvPr>
          <p:cNvSpPr txBox="1"/>
          <p:nvPr/>
        </p:nvSpPr>
        <p:spPr>
          <a:xfrm>
            <a:off x="146304" y="250273"/>
            <a:ext cx="6010656" cy="800219"/>
          </a:xfrm>
          <a:prstGeom prst="rect">
            <a:avLst/>
          </a:prstGeom>
          <a:noFill/>
        </p:spPr>
        <p:txBody>
          <a:bodyPr wrap="square" rtlCol="0">
            <a:spAutoFit/>
          </a:bodyPr>
          <a:lstStyle/>
          <a:p>
            <a:r>
              <a:rPr lang="en-US" sz="2800" b="1" i="0" u="none" strike="noStrike" cap="none" dirty="0">
                <a:solidFill>
                  <a:srgbClr val="002776"/>
                </a:solidFill>
                <a:latin typeface="Eras Medium ITC" panose="020B0602030504020804" pitchFamily="34" charset="0"/>
                <a:ea typeface="Arial"/>
                <a:cs typeface="Arial"/>
                <a:sym typeface="Arial"/>
              </a:rPr>
              <a:t>Model: DB SCAN</a:t>
            </a:r>
          </a:p>
          <a:p>
            <a:endParaRPr lang="en-IN" dirty="0">
              <a:latin typeface="Eras Medium ITC" panose="020B0602030504020804" pitchFamily="34" charset="0"/>
            </a:endParaRPr>
          </a:p>
        </p:txBody>
      </p:sp>
      <p:sp>
        <p:nvSpPr>
          <p:cNvPr id="4" name="TextBox 3">
            <a:extLst>
              <a:ext uri="{FF2B5EF4-FFF2-40B4-BE49-F238E27FC236}">
                <a16:creationId xmlns:a16="http://schemas.microsoft.com/office/drawing/2014/main" id="{D9BD9F72-EB6E-CEF9-BD67-25787C3D96FD}"/>
              </a:ext>
            </a:extLst>
          </p:cNvPr>
          <p:cNvSpPr txBox="1"/>
          <p:nvPr/>
        </p:nvSpPr>
        <p:spPr>
          <a:xfrm>
            <a:off x="146305" y="747826"/>
            <a:ext cx="8851392" cy="1354217"/>
          </a:xfrm>
          <a:prstGeom prst="rect">
            <a:avLst/>
          </a:prstGeom>
          <a:noFill/>
        </p:spPr>
        <p:txBody>
          <a:bodyPr wrap="square" rtlCol="0">
            <a:spAutoFit/>
          </a:bodyPr>
          <a:lstStyle/>
          <a:p>
            <a:r>
              <a:rPr lang="en-US" sz="1600" b="0" i="1" u="none" strike="noStrike" cap="none" dirty="0">
                <a:solidFill>
                  <a:schemeClr val="accent1">
                    <a:lumMod val="75000"/>
                  </a:schemeClr>
                </a:solidFill>
                <a:latin typeface="Bahnschrift Light" panose="020B0502040204020203" pitchFamily="34" charset="0"/>
                <a:ea typeface="Century Gothic"/>
                <a:cs typeface="Century Gothic"/>
                <a:sym typeface="Century Gothic"/>
              </a:rPr>
              <a:t>Data set details</a:t>
            </a:r>
            <a:r>
              <a:rPr lang="en-US" sz="1600" i="1" dirty="0">
                <a:solidFill>
                  <a:schemeClr val="accent1">
                    <a:lumMod val="75000"/>
                  </a:schemeClr>
                </a:solidFill>
                <a:latin typeface="Bahnschrift Light" panose="020B0502040204020203" pitchFamily="34" charset="0"/>
                <a:ea typeface="Century Gothic"/>
                <a:cs typeface="Arial"/>
                <a:sym typeface="Arial"/>
              </a:rPr>
              <a:t>: Cleaned data with normalization and PCA is of 2366 rows and 13 columns</a:t>
            </a:r>
            <a:endParaRPr lang="en-US" sz="1600" b="0" i="1" u="none" strike="noStrike" cap="none" dirty="0">
              <a:solidFill>
                <a:schemeClr val="accent1">
                  <a:lumMod val="75000"/>
                </a:schemeClr>
              </a:solidFill>
              <a:latin typeface="Bahnschrift Light" panose="020B0502040204020203" pitchFamily="34" charset="0"/>
              <a:ea typeface="Century Gothic"/>
              <a:cs typeface="Century Gothic"/>
              <a:sym typeface="Century Gothic"/>
            </a:endParaRPr>
          </a:p>
          <a:p>
            <a:r>
              <a:rPr lang="en-US" sz="1600" b="0" i="1" u="none" strike="noStrike" cap="none" dirty="0">
                <a:solidFill>
                  <a:schemeClr val="accent1">
                    <a:lumMod val="75000"/>
                  </a:schemeClr>
                </a:solidFill>
                <a:latin typeface="Bahnschrift Light" panose="020B0502040204020203" pitchFamily="34" charset="0"/>
                <a:ea typeface="Century Gothic"/>
                <a:cs typeface="Century Gothic"/>
                <a:sym typeface="Century Gothic"/>
              </a:rPr>
              <a:t>Algorithm Name: DBSCAN</a:t>
            </a:r>
          </a:p>
          <a:p>
            <a:r>
              <a:rPr lang="en-US" sz="1600" i="1" dirty="0">
                <a:solidFill>
                  <a:schemeClr val="accent1">
                    <a:lumMod val="75000"/>
                  </a:schemeClr>
                </a:solidFill>
                <a:latin typeface="Bahnschrift Light" panose="020B0502040204020203" pitchFamily="34" charset="0"/>
                <a:ea typeface="Century Gothic"/>
                <a:cs typeface="Century Gothic"/>
                <a:sym typeface="Century Gothic"/>
              </a:rPr>
              <a:t>Configuration: eps=0.5, min samples=20</a:t>
            </a:r>
          </a:p>
          <a:p>
            <a:r>
              <a:rPr lang="en-US" sz="1600" b="0" i="1" u="none" strike="noStrike" cap="none" dirty="0">
                <a:solidFill>
                  <a:schemeClr val="accent1">
                    <a:lumMod val="75000"/>
                  </a:schemeClr>
                </a:solidFill>
                <a:latin typeface="Bahnschrift Light" panose="020B0502040204020203" pitchFamily="34" charset="0"/>
                <a:ea typeface="Century Gothic"/>
                <a:cs typeface="Century Gothic"/>
                <a:sym typeface="Century Gothic"/>
              </a:rPr>
              <a:t>Data Partition details: Entire cleaned data is fed to model</a:t>
            </a:r>
          </a:p>
          <a:p>
            <a:endParaRPr lang="en-IN" dirty="0"/>
          </a:p>
        </p:txBody>
      </p:sp>
      <p:pic>
        <p:nvPicPr>
          <p:cNvPr id="6" name="Picture 5">
            <a:extLst>
              <a:ext uri="{FF2B5EF4-FFF2-40B4-BE49-F238E27FC236}">
                <a16:creationId xmlns:a16="http://schemas.microsoft.com/office/drawing/2014/main" id="{7769F4FA-500F-1E80-DD1E-1C6587DB28F7}"/>
              </a:ext>
            </a:extLst>
          </p:cNvPr>
          <p:cNvPicPr>
            <a:picLocks noChangeAspect="1"/>
          </p:cNvPicPr>
          <p:nvPr/>
        </p:nvPicPr>
        <p:blipFill>
          <a:blip r:embed="rId2"/>
          <a:stretch>
            <a:fillRect/>
          </a:stretch>
        </p:blipFill>
        <p:spPr>
          <a:xfrm>
            <a:off x="0" y="2386487"/>
            <a:ext cx="9144000" cy="3899251"/>
          </a:xfrm>
          <a:prstGeom prst="rect">
            <a:avLst/>
          </a:prstGeom>
        </p:spPr>
      </p:pic>
      <p:pic>
        <p:nvPicPr>
          <p:cNvPr id="8" name="Picture 7">
            <a:extLst>
              <a:ext uri="{FF2B5EF4-FFF2-40B4-BE49-F238E27FC236}">
                <a16:creationId xmlns:a16="http://schemas.microsoft.com/office/drawing/2014/main" id="{9A0F1448-40CD-0526-AF9A-FED806CBFA0A}"/>
              </a:ext>
            </a:extLst>
          </p:cNvPr>
          <p:cNvPicPr>
            <a:picLocks noChangeAspect="1"/>
          </p:cNvPicPr>
          <p:nvPr/>
        </p:nvPicPr>
        <p:blipFill>
          <a:blip r:embed="rId3"/>
          <a:stretch>
            <a:fillRect/>
          </a:stretch>
        </p:blipFill>
        <p:spPr>
          <a:xfrm>
            <a:off x="5479034" y="1334936"/>
            <a:ext cx="3383573" cy="914479"/>
          </a:xfrm>
          <a:prstGeom prst="rect">
            <a:avLst/>
          </a:prstGeom>
        </p:spPr>
      </p:pic>
    </p:spTree>
    <p:extLst>
      <p:ext uri="{BB962C8B-B14F-4D97-AF65-F5344CB8AC3E}">
        <p14:creationId xmlns:p14="http://schemas.microsoft.com/office/powerpoint/2010/main" val="3485730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7E1A0-3189-DEF8-5563-3040FA1313F5}"/>
              </a:ext>
            </a:extLst>
          </p:cNvPr>
          <p:cNvSpPr txBox="1"/>
          <p:nvPr/>
        </p:nvSpPr>
        <p:spPr>
          <a:xfrm>
            <a:off x="110209" y="226210"/>
            <a:ext cx="6010656" cy="800219"/>
          </a:xfrm>
          <a:prstGeom prst="rect">
            <a:avLst/>
          </a:prstGeom>
          <a:noFill/>
        </p:spPr>
        <p:txBody>
          <a:bodyPr wrap="square" rtlCol="0">
            <a:spAutoFit/>
          </a:bodyPr>
          <a:lstStyle/>
          <a:p>
            <a:r>
              <a:rPr lang="en-US" sz="2800" b="1" i="0" u="none" strike="noStrike" cap="none" dirty="0">
                <a:solidFill>
                  <a:srgbClr val="002776"/>
                </a:solidFill>
                <a:latin typeface="Eras Medium ITC" panose="020B0602030504020804" pitchFamily="34" charset="0"/>
                <a:ea typeface="Arial"/>
                <a:cs typeface="Arial"/>
                <a:sym typeface="Arial"/>
              </a:rPr>
              <a:t>Model</a:t>
            </a:r>
            <a:r>
              <a:rPr lang="en-US" sz="2800" b="1" dirty="0">
                <a:solidFill>
                  <a:srgbClr val="002776"/>
                </a:solidFill>
                <a:latin typeface="Eras Medium ITC" panose="020B0602030504020804" pitchFamily="34" charset="0"/>
                <a:ea typeface="Arial"/>
                <a:cs typeface="Arial"/>
                <a:sym typeface="Arial"/>
              </a:rPr>
              <a:t>: KNN</a:t>
            </a:r>
            <a:endParaRPr lang="en-US" sz="2800" b="1" i="0" u="none" strike="noStrike" cap="none" dirty="0">
              <a:solidFill>
                <a:srgbClr val="002776"/>
              </a:solidFill>
              <a:latin typeface="Eras Medium ITC" panose="020B0602030504020804" pitchFamily="34" charset="0"/>
              <a:ea typeface="Arial"/>
              <a:cs typeface="Arial"/>
              <a:sym typeface="Arial"/>
            </a:endParaRPr>
          </a:p>
          <a:p>
            <a:endParaRPr lang="en-IN" dirty="0">
              <a:latin typeface="Eras Medium ITC" panose="020B0602030504020804" pitchFamily="34" charset="0"/>
            </a:endParaRPr>
          </a:p>
        </p:txBody>
      </p:sp>
      <p:sp>
        <p:nvSpPr>
          <p:cNvPr id="3" name="TextBox 2">
            <a:extLst>
              <a:ext uri="{FF2B5EF4-FFF2-40B4-BE49-F238E27FC236}">
                <a16:creationId xmlns:a16="http://schemas.microsoft.com/office/drawing/2014/main" id="{2A24E34B-5684-E174-1B40-4391F58A3CAB}"/>
              </a:ext>
            </a:extLst>
          </p:cNvPr>
          <p:cNvSpPr txBox="1"/>
          <p:nvPr/>
        </p:nvSpPr>
        <p:spPr>
          <a:xfrm>
            <a:off x="312821" y="1026428"/>
            <a:ext cx="8554453" cy="707886"/>
          </a:xfrm>
          <a:prstGeom prst="rect">
            <a:avLst/>
          </a:prstGeom>
          <a:noFill/>
        </p:spPr>
        <p:txBody>
          <a:bodyPr wrap="square" rtlCol="0">
            <a:spAutoFit/>
          </a:bodyPr>
          <a:lstStyle/>
          <a:p>
            <a:r>
              <a:rPr lang="en-US" sz="2000" dirty="0">
                <a:solidFill>
                  <a:schemeClr val="accent1">
                    <a:lumMod val="75000"/>
                  </a:schemeClr>
                </a:solidFill>
              </a:rPr>
              <a:t>Here, we will give some random values of socio economic parameters and check which cluster it will belong</a:t>
            </a:r>
            <a:endParaRPr lang="en-IN" sz="2000" dirty="0">
              <a:solidFill>
                <a:schemeClr val="accent1">
                  <a:lumMod val="75000"/>
                </a:schemeClr>
              </a:solidFill>
            </a:endParaRPr>
          </a:p>
        </p:txBody>
      </p:sp>
      <p:pic>
        <p:nvPicPr>
          <p:cNvPr id="10" name="Picture 9">
            <a:extLst>
              <a:ext uri="{FF2B5EF4-FFF2-40B4-BE49-F238E27FC236}">
                <a16:creationId xmlns:a16="http://schemas.microsoft.com/office/drawing/2014/main" id="{566B52E9-4AC8-991F-E747-B3C2A3D292CB}"/>
              </a:ext>
            </a:extLst>
          </p:cNvPr>
          <p:cNvPicPr>
            <a:picLocks noChangeAspect="1"/>
          </p:cNvPicPr>
          <p:nvPr/>
        </p:nvPicPr>
        <p:blipFill>
          <a:blip r:embed="rId2"/>
          <a:stretch>
            <a:fillRect/>
          </a:stretch>
        </p:blipFill>
        <p:spPr>
          <a:xfrm>
            <a:off x="18047" y="1852864"/>
            <a:ext cx="9144000" cy="3904754"/>
          </a:xfrm>
          <a:prstGeom prst="rect">
            <a:avLst/>
          </a:prstGeom>
        </p:spPr>
      </p:pic>
    </p:spTree>
    <p:extLst>
      <p:ext uri="{BB962C8B-B14F-4D97-AF65-F5344CB8AC3E}">
        <p14:creationId xmlns:p14="http://schemas.microsoft.com/office/powerpoint/2010/main" val="4175325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7E1A0-3189-DEF8-5563-3040FA1313F5}"/>
              </a:ext>
            </a:extLst>
          </p:cNvPr>
          <p:cNvSpPr txBox="1"/>
          <p:nvPr/>
        </p:nvSpPr>
        <p:spPr>
          <a:xfrm>
            <a:off x="110209" y="226210"/>
            <a:ext cx="6010656" cy="800219"/>
          </a:xfrm>
          <a:prstGeom prst="rect">
            <a:avLst/>
          </a:prstGeom>
          <a:noFill/>
        </p:spPr>
        <p:txBody>
          <a:bodyPr wrap="square" rtlCol="0">
            <a:spAutoFit/>
          </a:bodyPr>
          <a:lstStyle/>
          <a:p>
            <a:r>
              <a:rPr lang="en-US" sz="2800" b="1" i="0" u="none" strike="noStrike" cap="none" dirty="0">
                <a:solidFill>
                  <a:srgbClr val="002776"/>
                </a:solidFill>
                <a:latin typeface="Eras Medium ITC" panose="020B0602030504020804" pitchFamily="34" charset="0"/>
                <a:ea typeface="Arial"/>
                <a:cs typeface="Arial"/>
                <a:sym typeface="Arial"/>
              </a:rPr>
              <a:t>Model Results</a:t>
            </a:r>
            <a:r>
              <a:rPr lang="en-US" sz="2800" b="1" dirty="0">
                <a:solidFill>
                  <a:srgbClr val="002776"/>
                </a:solidFill>
                <a:latin typeface="Eras Medium ITC" panose="020B0602030504020804" pitchFamily="34" charset="0"/>
                <a:ea typeface="Arial"/>
                <a:cs typeface="Arial"/>
                <a:sym typeface="Arial"/>
              </a:rPr>
              <a:t>: KNN </a:t>
            </a:r>
            <a:endParaRPr lang="en-US" sz="2800" b="1" i="0" u="none" strike="noStrike" cap="none" dirty="0">
              <a:solidFill>
                <a:srgbClr val="002776"/>
              </a:solidFill>
              <a:latin typeface="Eras Medium ITC" panose="020B0602030504020804" pitchFamily="34" charset="0"/>
              <a:ea typeface="Arial"/>
              <a:cs typeface="Arial"/>
              <a:sym typeface="Arial"/>
            </a:endParaRPr>
          </a:p>
          <a:p>
            <a:endParaRPr lang="en-IN" dirty="0">
              <a:latin typeface="Eras Medium ITC" panose="020B0602030504020804" pitchFamily="34" charset="0"/>
            </a:endParaRPr>
          </a:p>
        </p:txBody>
      </p:sp>
      <p:pic>
        <p:nvPicPr>
          <p:cNvPr id="5" name="Picture 4">
            <a:extLst>
              <a:ext uri="{FF2B5EF4-FFF2-40B4-BE49-F238E27FC236}">
                <a16:creationId xmlns:a16="http://schemas.microsoft.com/office/drawing/2014/main" id="{1F8B04CC-9747-D5BB-84ED-F0E5E212F8FD}"/>
              </a:ext>
            </a:extLst>
          </p:cNvPr>
          <p:cNvPicPr>
            <a:picLocks noChangeAspect="1"/>
          </p:cNvPicPr>
          <p:nvPr/>
        </p:nvPicPr>
        <p:blipFill>
          <a:blip r:embed="rId2"/>
          <a:stretch>
            <a:fillRect/>
          </a:stretch>
        </p:blipFill>
        <p:spPr>
          <a:xfrm>
            <a:off x="312820" y="1485731"/>
            <a:ext cx="8313821" cy="4265364"/>
          </a:xfrm>
          <a:prstGeom prst="rect">
            <a:avLst/>
          </a:prstGeom>
        </p:spPr>
      </p:pic>
    </p:spTree>
    <p:extLst>
      <p:ext uri="{BB962C8B-B14F-4D97-AF65-F5344CB8AC3E}">
        <p14:creationId xmlns:p14="http://schemas.microsoft.com/office/powerpoint/2010/main" val="47657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
          <p:cNvPicPr preferRelativeResize="0"/>
          <p:nvPr/>
        </p:nvPicPr>
        <p:blipFill rotWithShape="1">
          <a:blip r:embed="rId3">
            <a:alphaModFix/>
          </a:blip>
          <a:srcRect/>
          <a:stretch/>
        </p:blipFill>
        <p:spPr>
          <a:xfrm>
            <a:off x="7671903" y="60538"/>
            <a:ext cx="1187051" cy="411359"/>
          </a:xfrm>
          <a:prstGeom prst="rect">
            <a:avLst/>
          </a:prstGeom>
          <a:noFill/>
          <a:ln>
            <a:noFill/>
          </a:ln>
        </p:spPr>
      </p:pic>
      <p:sp>
        <p:nvSpPr>
          <p:cNvPr id="350" name="Google Shape;350;p3"/>
          <p:cNvSpPr txBox="1"/>
          <p:nvPr/>
        </p:nvSpPr>
        <p:spPr>
          <a:xfrm>
            <a:off x="370390" y="266218"/>
            <a:ext cx="613458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Eras Medium ITC" panose="020B0602030504020804" pitchFamily="34" charset="0"/>
                <a:ea typeface="Arial"/>
                <a:cs typeface="Arial"/>
                <a:sym typeface="Arial"/>
              </a:rPr>
              <a:t>Project Architecture / Project Flow</a:t>
            </a:r>
            <a:endParaRPr sz="1400" b="0" i="0" u="none" strike="noStrike" cap="none" dirty="0">
              <a:solidFill>
                <a:srgbClr val="000000"/>
              </a:solidFill>
              <a:latin typeface="Eras Medium ITC" panose="020B0602030504020804" pitchFamily="34" charset="0"/>
              <a:ea typeface="Arial"/>
              <a:cs typeface="Arial"/>
              <a:sym typeface="Arial"/>
            </a:endParaRPr>
          </a:p>
        </p:txBody>
      </p:sp>
      <p:graphicFrame>
        <p:nvGraphicFramePr>
          <p:cNvPr id="8" name="Diagram 7">
            <a:extLst>
              <a:ext uri="{FF2B5EF4-FFF2-40B4-BE49-F238E27FC236}">
                <a16:creationId xmlns:a16="http://schemas.microsoft.com/office/drawing/2014/main" id="{1070A43C-9284-91CE-7AB0-0799968FEAF8}"/>
              </a:ext>
            </a:extLst>
          </p:cNvPr>
          <p:cNvGraphicFramePr/>
          <p:nvPr>
            <p:extLst>
              <p:ext uri="{D42A27DB-BD31-4B8C-83A1-F6EECF244321}">
                <p14:modId xmlns:p14="http://schemas.microsoft.com/office/powerpoint/2010/main" val="3904825708"/>
              </p:ext>
            </p:extLst>
          </p:nvPr>
        </p:nvGraphicFramePr>
        <p:xfrm>
          <a:off x="370390" y="938784"/>
          <a:ext cx="8395658" cy="16337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9" name="Diagram 8">
            <a:extLst>
              <a:ext uri="{FF2B5EF4-FFF2-40B4-BE49-F238E27FC236}">
                <a16:creationId xmlns:a16="http://schemas.microsoft.com/office/drawing/2014/main" id="{8AABE07A-444B-2F18-6108-7B17BEE30C43}"/>
              </a:ext>
            </a:extLst>
          </p:cNvPr>
          <p:cNvGraphicFramePr/>
          <p:nvPr>
            <p:extLst>
              <p:ext uri="{D42A27DB-BD31-4B8C-83A1-F6EECF244321}">
                <p14:modId xmlns:p14="http://schemas.microsoft.com/office/powerpoint/2010/main" val="302398579"/>
              </p:ext>
            </p:extLst>
          </p:nvPr>
        </p:nvGraphicFramePr>
        <p:xfrm>
          <a:off x="865632" y="2462785"/>
          <a:ext cx="7993322" cy="401116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7E1A0-3189-DEF8-5563-3040FA1313F5}"/>
              </a:ext>
            </a:extLst>
          </p:cNvPr>
          <p:cNvSpPr txBox="1"/>
          <p:nvPr/>
        </p:nvSpPr>
        <p:spPr>
          <a:xfrm>
            <a:off x="110209" y="226210"/>
            <a:ext cx="6010656" cy="800219"/>
          </a:xfrm>
          <a:prstGeom prst="rect">
            <a:avLst/>
          </a:prstGeom>
          <a:noFill/>
        </p:spPr>
        <p:txBody>
          <a:bodyPr wrap="square" rtlCol="0">
            <a:spAutoFit/>
          </a:bodyPr>
          <a:lstStyle/>
          <a:p>
            <a:r>
              <a:rPr lang="en-US" sz="2800" b="1" i="0" u="none" strike="noStrike" cap="none" dirty="0">
                <a:solidFill>
                  <a:srgbClr val="002776"/>
                </a:solidFill>
                <a:latin typeface="Eras Medium ITC" panose="020B0602030504020804" pitchFamily="34" charset="0"/>
                <a:ea typeface="Arial"/>
                <a:cs typeface="Arial"/>
                <a:sym typeface="Arial"/>
              </a:rPr>
              <a:t>Model </a:t>
            </a:r>
            <a:r>
              <a:rPr lang="en-US" sz="2800" b="1" dirty="0">
                <a:solidFill>
                  <a:srgbClr val="002776"/>
                </a:solidFill>
                <a:latin typeface="Eras Medium ITC" panose="020B0602030504020804" pitchFamily="34" charset="0"/>
                <a:ea typeface="Arial"/>
                <a:cs typeface="Arial"/>
                <a:sym typeface="Arial"/>
              </a:rPr>
              <a:t>Building: Logistic Regression</a:t>
            </a:r>
            <a:endParaRPr lang="en-US" sz="2800" b="1" i="0" u="none" strike="noStrike" cap="none" dirty="0">
              <a:solidFill>
                <a:srgbClr val="002776"/>
              </a:solidFill>
              <a:latin typeface="Eras Medium ITC" panose="020B0602030504020804" pitchFamily="34" charset="0"/>
              <a:ea typeface="Arial"/>
              <a:cs typeface="Arial"/>
              <a:sym typeface="Arial"/>
            </a:endParaRPr>
          </a:p>
          <a:p>
            <a:endParaRPr lang="en-IN" dirty="0">
              <a:latin typeface="Eras Medium ITC" panose="020B0602030504020804" pitchFamily="34" charset="0"/>
            </a:endParaRPr>
          </a:p>
        </p:txBody>
      </p:sp>
      <p:pic>
        <p:nvPicPr>
          <p:cNvPr id="4" name="Picture 3">
            <a:extLst>
              <a:ext uri="{FF2B5EF4-FFF2-40B4-BE49-F238E27FC236}">
                <a16:creationId xmlns:a16="http://schemas.microsoft.com/office/drawing/2014/main" id="{C2D85FDA-24F0-F4DD-4B6D-A4E3BF1030A0}"/>
              </a:ext>
            </a:extLst>
          </p:cNvPr>
          <p:cNvPicPr>
            <a:picLocks noChangeAspect="1"/>
          </p:cNvPicPr>
          <p:nvPr/>
        </p:nvPicPr>
        <p:blipFill>
          <a:blip r:embed="rId2"/>
          <a:stretch>
            <a:fillRect/>
          </a:stretch>
        </p:blipFill>
        <p:spPr>
          <a:xfrm>
            <a:off x="666411" y="1711524"/>
            <a:ext cx="7811177" cy="4069433"/>
          </a:xfrm>
          <a:prstGeom prst="rect">
            <a:avLst/>
          </a:prstGeom>
        </p:spPr>
      </p:pic>
      <p:sp>
        <p:nvSpPr>
          <p:cNvPr id="6" name="TextBox 5">
            <a:extLst>
              <a:ext uri="{FF2B5EF4-FFF2-40B4-BE49-F238E27FC236}">
                <a16:creationId xmlns:a16="http://schemas.microsoft.com/office/drawing/2014/main" id="{F19CE555-4AB0-55DD-592C-C5A18BFFA2D3}"/>
              </a:ext>
            </a:extLst>
          </p:cNvPr>
          <p:cNvSpPr txBox="1"/>
          <p:nvPr/>
        </p:nvSpPr>
        <p:spPr>
          <a:xfrm>
            <a:off x="363894" y="872542"/>
            <a:ext cx="8444203" cy="646331"/>
          </a:xfrm>
          <a:prstGeom prst="rect">
            <a:avLst/>
          </a:prstGeom>
          <a:noFill/>
        </p:spPr>
        <p:txBody>
          <a:bodyPr wrap="square" rtlCol="0">
            <a:spAutoFit/>
          </a:bodyPr>
          <a:lstStyle/>
          <a:p>
            <a:r>
              <a:rPr lang="en-US" dirty="0">
                <a:solidFill>
                  <a:schemeClr val="accent1">
                    <a:lumMod val="75000"/>
                  </a:schemeClr>
                </a:solidFill>
                <a:latin typeface="Bahnschrift Light" panose="020B0502040204020203" pitchFamily="34" charset="0"/>
              </a:rPr>
              <a:t>We now use our dataset and output of clustering model to train a classification model. </a:t>
            </a:r>
            <a:endParaRPr lang="en-IN" dirty="0">
              <a:solidFill>
                <a:schemeClr val="accent1">
                  <a:lumMod val="75000"/>
                </a:schemeClr>
              </a:solidFill>
              <a:latin typeface="Bahnschrift Light" panose="020B0502040204020203" pitchFamily="34" charset="0"/>
            </a:endParaRPr>
          </a:p>
        </p:txBody>
      </p:sp>
    </p:spTree>
    <p:extLst>
      <p:ext uri="{BB962C8B-B14F-4D97-AF65-F5344CB8AC3E}">
        <p14:creationId xmlns:p14="http://schemas.microsoft.com/office/powerpoint/2010/main" val="3805841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7E1A0-3189-DEF8-5563-3040FA1313F5}"/>
              </a:ext>
            </a:extLst>
          </p:cNvPr>
          <p:cNvSpPr txBox="1"/>
          <p:nvPr/>
        </p:nvSpPr>
        <p:spPr>
          <a:xfrm>
            <a:off x="110209" y="226210"/>
            <a:ext cx="6010656" cy="1231106"/>
          </a:xfrm>
          <a:prstGeom prst="rect">
            <a:avLst/>
          </a:prstGeom>
          <a:noFill/>
        </p:spPr>
        <p:txBody>
          <a:bodyPr wrap="square" rtlCol="0">
            <a:spAutoFit/>
          </a:bodyPr>
          <a:lstStyle/>
          <a:p>
            <a:r>
              <a:rPr lang="en-US" sz="2800" b="1" i="0" u="none" strike="noStrike" cap="none" dirty="0">
                <a:solidFill>
                  <a:srgbClr val="002776"/>
                </a:solidFill>
                <a:latin typeface="Eras Medium ITC" panose="020B0602030504020804" pitchFamily="34" charset="0"/>
                <a:ea typeface="Arial"/>
                <a:cs typeface="Arial"/>
                <a:sym typeface="Arial"/>
              </a:rPr>
              <a:t>Model Prediction and Performance</a:t>
            </a:r>
            <a:r>
              <a:rPr lang="en-US" sz="2800" b="1" dirty="0">
                <a:solidFill>
                  <a:srgbClr val="002776"/>
                </a:solidFill>
                <a:latin typeface="Eras Medium ITC" panose="020B0602030504020804" pitchFamily="34" charset="0"/>
                <a:ea typeface="Arial"/>
                <a:cs typeface="Arial"/>
                <a:sym typeface="Arial"/>
              </a:rPr>
              <a:t>: Logistic Regression</a:t>
            </a:r>
            <a:endParaRPr lang="en-US" sz="2800" b="1" i="0" u="none" strike="noStrike" cap="none" dirty="0">
              <a:solidFill>
                <a:srgbClr val="002776"/>
              </a:solidFill>
              <a:latin typeface="Eras Medium ITC" panose="020B0602030504020804" pitchFamily="34" charset="0"/>
              <a:ea typeface="Arial"/>
              <a:cs typeface="Arial"/>
              <a:sym typeface="Arial"/>
            </a:endParaRPr>
          </a:p>
          <a:p>
            <a:endParaRPr lang="en-IN" dirty="0">
              <a:latin typeface="Eras Medium ITC" panose="020B0602030504020804" pitchFamily="34" charset="0"/>
            </a:endParaRPr>
          </a:p>
        </p:txBody>
      </p:sp>
      <p:pic>
        <p:nvPicPr>
          <p:cNvPr id="5" name="Picture 4">
            <a:extLst>
              <a:ext uri="{FF2B5EF4-FFF2-40B4-BE49-F238E27FC236}">
                <a16:creationId xmlns:a16="http://schemas.microsoft.com/office/drawing/2014/main" id="{26D2BB43-86B6-B240-2142-D5394A6C6003}"/>
              </a:ext>
            </a:extLst>
          </p:cNvPr>
          <p:cNvPicPr>
            <a:picLocks noChangeAspect="1"/>
          </p:cNvPicPr>
          <p:nvPr/>
        </p:nvPicPr>
        <p:blipFill>
          <a:blip r:embed="rId2"/>
          <a:stretch>
            <a:fillRect/>
          </a:stretch>
        </p:blipFill>
        <p:spPr>
          <a:xfrm>
            <a:off x="535147" y="1742672"/>
            <a:ext cx="2773920" cy="4514186"/>
          </a:xfrm>
          <a:prstGeom prst="rect">
            <a:avLst/>
          </a:prstGeom>
        </p:spPr>
      </p:pic>
      <p:pic>
        <p:nvPicPr>
          <p:cNvPr id="8" name="Picture 7">
            <a:extLst>
              <a:ext uri="{FF2B5EF4-FFF2-40B4-BE49-F238E27FC236}">
                <a16:creationId xmlns:a16="http://schemas.microsoft.com/office/drawing/2014/main" id="{694860E9-64D6-422A-037A-92225E4A2C01}"/>
              </a:ext>
            </a:extLst>
          </p:cNvPr>
          <p:cNvPicPr>
            <a:picLocks noChangeAspect="1"/>
          </p:cNvPicPr>
          <p:nvPr/>
        </p:nvPicPr>
        <p:blipFill>
          <a:blip r:embed="rId3"/>
          <a:stretch>
            <a:fillRect/>
          </a:stretch>
        </p:blipFill>
        <p:spPr>
          <a:xfrm>
            <a:off x="3465065" y="1742672"/>
            <a:ext cx="5311600" cy="3735654"/>
          </a:xfrm>
          <a:prstGeom prst="rect">
            <a:avLst/>
          </a:prstGeom>
        </p:spPr>
      </p:pic>
      <p:sp>
        <p:nvSpPr>
          <p:cNvPr id="9" name="TextBox 8">
            <a:extLst>
              <a:ext uri="{FF2B5EF4-FFF2-40B4-BE49-F238E27FC236}">
                <a16:creationId xmlns:a16="http://schemas.microsoft.com/office/drawing/2014/main" id="{94E1612B-C902-3098-D2A6-B4DEC201D344}"/>
              </a:ext>
            </a:extLst>
          </p:cNvPr>
          <p:cNvSpPr txBox="1"/>
          <p:nvPr/>
        </p:nvSpPr>
        <p:spPr>
          <a:xfrm>
            <a:off x="1082352" y="1373340"/>
            <a:ext cx="1234633" cy="369332"/>
          </a:xfrm>
          <a:prstGeom prst="rect">
            <a:avLst/>
          </a:prstGeom>
          <a:noFill/>
        </p:spPr>
        <p:txBody>
          <a:bodyPr wrap="none" rtlCol="0">
            <a:spAutoFit/>
          </a:bodyPr>
          <a:lstStyle/>
          <a:p>
            <a:r>
              <a:rPr lang="en-US" dirty="0">
                <a:solidFill>
                  <a:schemeClr val="accent1">
                    <a:lumMod val="75000"/>
                  </a:schemeClr>
                </a:solidFill>
                <a:latin typeface="Bahnschrift Light" panose="020B0502040204020203" pitchFamily="34" charset="0"/>
              </a:rPr>
              <a:t>Prediction</a:t>
            </a:r>
            <a:endParaRPr lang="en-IN" dirty="0">
              <a:solidFill>
                <a:schemeClr val="accent1">
                  <a:lumMod val="75000"/>
                </a:schemeClr>
              </a:solidFill>
              <a:latin typeface="Bahnschrift Light" panose="020B0502040204020203" pitchFamily="34" charset="0"/>
            </a:endParaRPr>
          </a:p>
        </p:txBody>
      </p:sp>
      <p:sp>
        <p:nvSpPr>
          <p:cNvPr id="10" name="TextBox 9">
            <a:extLst>
              <a:ext uri="{FF2B5EF4-FFF2-40B4-BE49-F238E27FC236}">
                <a16:creationId xmlns:a16="http://schemas.microsoft.com/office/drawing/2014/main" id="{C5ADB0FB-D946-C675-AEBE-C4DEDA5482AE}"/>
              </a:ext>
            </a:extLst>
          </p:cNvPr>
          <p:cNvSpPr txBox="1"/>
          <p:nvPr/>
        </p:nvSpPr>
        <p:spPr>
          <a:xfrm>
            <a:off x="5353668" y="1391795"/>
            <a:ext cx="1534394" cy="369332"/>
          </a:xfrm>
          <a:prstGeom prst="rect">
            <a:avLst/>
          </a:prstGeom>
          <a:noFill/>
        </p:spPr>
        <p:txBody>
          <a:bodyPr wrap="none" rtlCol="0">
            <a:spAutoFit/>
          </a:bodyPr>
          <a:lstStyle/>
          <a:p>
            <a:r>
              <a:rPr lang="en-US" dirty="0">
                <a:solidFill>
                  <a:schemeClr val="accent1">
                    <a:lumMod val="75000"/>
                  </a:schemeClr>
                </a:solidFill>
                <a:latin typeface="Bahnschrift Light" panose="020B0502040204020203" pitchFamily="34" charset="0"/>
              </a:rPr>
              <a:t>Performance</a:t>
            </a:r>
            <a:endParaRPr lang="en-IN" dirty="0">
              <a:solidFill>
                <a:schemeClr val="accent1">
                  <a:lumMod val="75000"/>
                </a:schemeClr>
              </a:solidFill>
              <a:latin typeface="Bahnschrift Light" panose="020B0502040204020203" pitchFamily="34" charset="0"/>
            </a:endParaRPr>
          </a:p>
        </p:txBody>
      </p:sp>
      <p:sp>
        <p:nvSpPr>
          <p:cNvPr id="11" name="TextBox 10">
            <a:extLst>
              <a:ext uri="{FF2B5EF4-FFF2-40B4-BE49-F238E27FC236}">
                <a16:creationId xmlns:a16="http://schemas.microsoft.com/office/drawing/2014/main" id="{6298163A-8977-F087-42CD-0B68A73F7294}"/>
              </a:ext>
            </a:extLst>
          </p:cNvPr>
          <p:cNvSpPr txBox="1"/>
          <p:nvPr/>
        </p:nvSpPr>
        <p:spPr>
          <a:xfrm>
            <a:off x="4795823" y="5394350"/>
            <a:ext cx="2650084" cy="369332"/>
          </a:xfrm>
          <a:prstGeom prst="rect">
            <a:avLst/>
          </a:prstGeom>
          <a:noFill/>
        </p:spPr>
        <p:txBody>
          <a:bodyPr wrap="none" rtlCol="0">
            <a:spAutoFit/>
          </a:bodyPr>
          <a:lstStyle/>
          <a:p>
            <a:r>
              <a:rPr lang="en-US" i="1" dirty="0">
                <a:solidFill>
                  <a:schemeClr val="accent1">
                    <a:lumMod val="75000"/>
                  </a:schemeClr>
                </a:solidFill>
                <a:latin typeface="Bahnschrift Light" panose="020B0502040204020203" pitchFamily="34" charset="0"/>
              </a:rPr>
              <a:t>Overall Accuracy is 93%</a:t>
            </a:r>
            <a:endParaRPr lang="en-IN" i="1" dirty="0">
              <a:solidFill>
                <a:schemeClr val="accent1">
                  <a:lumMod val="75000"/>
                </a:schemeClr>
              </a:solidFill>
              <a:latin typeface="Bahnschrift Light" panose="020B0502040204020203" pitchFamily="34" charset="0"/>
            </a:endParaRPr>
          </a:p>
        </p:txBody>
      </p:sp>
    </p:spTree>
    <p:extLst>
      <p:ext uri="{BB962C8B-B14F-4D97-AF65-F5344CB8AC3E}">
        <p14:creationId xmlns:p14="http://schemas.microsoft.com/office/powerpoint/2010/main" val="4224785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5AB892-3074-F93E-B673-ACF10CE0175F}"/>
              </a:ext>
            </a:extLst>
          </p:cNvPr>
          <p:cNvSpPr txBox="1"/>
          <p:nvPr/>
        </p:nvSpPr>
        <p:spPr>
          <a:xfrm>
            <a:off x="137653" y="28361"/>
            <a:ext cx="8502494" cy="1077218"/>
          </a:xfrm>
          <a:prstGeom prst="rect">
            <a:avLst/>
          </a:prstGeom>
          <a:noFill/>
        </p:spPr>
        <p:txBody>
          <a:bodyPr wrap="square" rtlCol="0">
            <a:spAutoFit/>
          </a:bodyPr>
          <a:lstStyle/>
          <a:p>
            <a:r>
              <a:rPr lang="en-US" sz="2800" b="1" i="0" u="none" strike="noStrike" cap="none" dirty="0">
                <a:solidFill>
                  <a:srgbClr val="002776"/>
                </a:solidFill>
                <a:latin typeface="Eras Medium ITC" panose="020B0602030504020804" pitchFamily="34" charset="0"/>
                <a:ea typeface="Arial"/>
                <a:cs typeface="Arial"/>
                <a:sym typeface="Arial"/>
              </a:rPr>
              <a:t>Model Deployment (Logistic Regression) on Streamlit</a:t>
            </a:r>
            <a:r>
              <a:rPr lang="en-US" sz="2800" b="1" dirty="0">
                <a:solidFill>
                  <a:srgbClr val="002776"/>
                </a:solidFill>
                <a:latin typeface="Eras Medium ITC" panose="020B0602030504020804" pitchFamily="34" charset="0"/>
                <a:ea typeface="Arial"/>
                <a:cs typeface="Arial"/>
                <a:sym typeface="Arial"/>
              </a:rPr>
              <a:t> </a:t>
            </a:r>
            <a:endParaRPr lang="en-US" sz="2800" b="1" i="0" u="none" strike="noStrike" cap="none" dirty="0">
              <a:solidFill>
                <a:srgbClr val="002776"/>
              </a:solidFill>
              <a:latin typeface="Eras Medium ITC" panose="020B0602030504020804" pitchFamily="34" charset="0"/>
              <a:ea typeface="Arial"/>
              <a:cs typeface="Arial"/>
              <a:sym typeface="Arial"/>
            </a:endParaRPr>
          </a:p>
          <a:p>
            <a:endParaRPr lang="en-IN" dirty="0">
              <a:latin typeface="Eras Medium ITC" panose="020B0602030504020804" pitchFamily="34" charset="0"/>
            </a:endParaRPr>
          </a:p>
          <a:p>
            <a:endParaRPr lang="en-IN" dirty="0"/>
          </a:p>
        </p:txBody>
      </p:sp>
      <p:pic>
        <p:nvPicPr>
          <p:cNvPr id="4" name="Picture 3">
            <a:extLst>
              <a:ext uri="{FF2B5EF4-FFF2-40B4-BE49-F238E27FC236}">
                <a16:creationId xmlns:a16="http://schemas.microsoft.com/office/drawing/2014/main" id="{62BC9541-22E4-1301-D368-4A1862D862E1}"/>
              </a:ext>
            </a:extLst>
          </p:cNvPr>
          <p:cNvPicPr>
            <a:picLocks noChangeAspect="1"/>
          </p:cNvPicPr>
          <p:nvPr/>
        </p:nvPicPr>
        <p:blipFill>
          <a:blip r:embed="rId2"/>
          <a:stretch>
            <a:fillRect/>
          </a:stretch>
        </p:blipFill>
        <p:spPr>
          <a:xfrm>
            <a:off x="355083" y="1199535"/>
            <a:ext cx="8138865" cy="2595715"/>
          </a:xfrm>
          <a:prstGeom prst="rect">
            <a:avLst/>
          </a:prstGeom>
        </p:spPr>
      </p:pic>
      <p:sp>
        <p:nvSpPr>
          <p:cNvPr id="7" name="TextBox 6">
            <a:extLst>
              <a:ext uri="{FF2B5EF4-FFF2-40B4-BE49-F238E27FC236}">
                <a16:creationId xmlns:a16="http://schemas.microsoft.com/office/drawing/2014/main" id="{57F5E729-906A-81BE-ED08-6E87425ADCDC}"/>
              </a:ext>
            </a:extLst>
          </p:cNvPr>
          <p:cNvSpPr txBox="1"/>
          <p:nvPr/>
        </p:nvSpPr>
        <p:spPr>
          <a:xfrm>
            <a:off x="355083" y="4250987"/>
            <a:ext cx="8138865" cy="369332"/>
          </a:xfrm>
          <a:prstGeom prst="rect">
            <a:avLst/>
          </a:prstGeom>
          <a:noFill/>
        </p:spPr>
        <p:txBody>
          <a:bodyPr wrap="square" rtlCol="0">
            <a:spAutoFit/>
          </a:bodyPr>
          <a:lstStyle/>
          <a:p>
            <a:r>
              <a:rPr lang="en-US" dirty="0">
                <a:solidFill>
                  <a:schemeClr val="accent2">
                    <a:lumMod val="75000"/>
                  </a:schemeClr>
                </a:solidFill>
                <a:latin typeface="+mj-lt"/>
              </a:rPr>
              <a:t>We are initializing Anaconda Prompt in order to deploy our python file on streamlit </a:t>
            </a:r>
            <a:endParaRPr lang="en-IN" dirty="0">
              <a:solidFill>
                <a:schemeClr val="accent2">
                  <a:lumMod val="75000"/>
                </a:schemeClr>
              </a:solidFill>
              <a:latin typeface="+mj-lt"/>
            </a:endParaRPr>
          </a:p>
        </p:txBody>
      </p:sp>
    </p:spTree>
    <p:extLst>
      <p:ext uri="{BB962C8B-B14F-4D97-AF65-F5344CB8AC3E}">
        <p14:creationId xmlns:p14="http://schemas.microsoft.com/office/powerpoint/2010/main" val="2084403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5AB892-3074-F93E-B673-ACF10CE0175F}"/>
              </a:ext>
            </a:extLst>
          </p:cNvPr>
          <p:cNvSpPr txBox="1"/>
          <p:nvPr/>
        </p:nvSpPr>
        <p:spPr>
          <a:xfrm>
            <a:off x="137652" y="28361"/>
            <a:ext cx="8680761" cy="1384995"/>
          </a:xfrm>
          <a:prstGeom prst="rect">
            <a:avLst/>
          </a:prstGeom>
          <a:noFill/>
        </p:spPr>
        <p:txBody>
          <a:bodyPr wrap="square" rtlCol="0">
            <a:spAutoFit/>
          </a:bodyPr>
          <a:lstStyle/>
          <a:p>
            <a:r>
              <a:rPr lang="en-US" sz="2800" b="1" i="0" u="none" strike="noStrike" cap="none" dirty="0">
                <a:solidFill>
                  <a:srgbClr val="002776"/>
                </a:solidFill>
                <a:latin typeface="Eras Medium ITC" panose="020B0602030504020804" pitchFamily="34" charset="0"/>
                <a:ea typeface="Arial"/>
                <a:cs typeface="Arial"/>
                <a:sym typeface="Arial"/>
              </a:rPr>
              <a:t>Model Deployment (Logistic Regression) on Streamlit</a:t>
            </a:r>
            <a:r>
              <a:rPr lang="en-US" sz="2800" b="1" dirty="0">
                <a:solidFill>
                  <a:srgbClr val="002776"/>
                </a:solidFill>
                <a:latin typeface="Eras Medium ITC" panose="020B0602030504020804" pitchFamily="34" charset="0"/>
                <a:ea typeface="Arial"/>
                <a:cs typeface="Arial"/>
                <a:sym typeface="Arial"/>
              </a:rPr>
              <a:t> </a:t>
            </a:r>
            <a:endParaRPr lang="en-US" sz="2800" b="1" i="0" u="none" strike="noStrike" cap="none" dirty="0">
              <a:solidFill>
                <a:srgbClr val="002776"/>
              </a:solidFill>
              <a:latin typeface="Eras Medium ITC" panose="020B0602030504020804" pitchFamily="34" charset="0"/>
              <a:ea typeface="Arial"/>
              <a:cs typeface="Arial"/>
              <a:sym typeface="Arial"/>
            </a:endParaRPr>
          </a:p>
          <a:p>
            <a:endParaRPr lang="en-IN" sz="2800" dirty="0">
              <a:latin typeface="Eras Medium ITC" panose="020B0602030504020804" pitchFamily="34" charset="0"/>
            </a:endParaRPr>
          </a:p>
          <a:p>
            <a:endParaRPr lang="en-IN" sz="2800" dirty="0"/>
          </a:p>
        </p:txBody>
      </p:sp>
      <p:pic>
        <p:nvPicPr>
          <p:cNvPr id="6" name="Picture 5">
            <a:extLst>
              <a:ext uri="{FF2B5EF4-FFF2-40B4-BE49-F238E27FC236}">
                <a16:creationId xmlns:a16="http://schemas.microsoft.com/office/drawing/2014/main" id="{5C79883A-8B4C-B48A-165D-DE911F16AEEE}"/>
              </a:ext>
            </a:extLst>
          </p:cNvPr>
          <p:cNvPicPr>
            <a:picLocks noChangeAspect="1"/>
          </p:cNvPicPr>
          <p:nvPr/>
        </p:nvPicPr>
        <p:blipFill>
          <a:blip r:embed="rId2"/>
          <a:stretch>
            <a:fillRect/>
          </a:stretch>
        </p:blipFill>
        <p:spPr>
          <a:xfrm>
            <a:off x="325586" y="766916"/>
            <a:ext cx="8209937" cy="5341987"/>
          </a:xfrm>
          <a:prstGeom prst="rect">
            <a:avLst/>
          </a:prstGeom>
        </p:spPr>
      </p:pic>
    </p:spTree>
    <p:extLst>
      <p:ext uri="{BB962C8B-B14F-4D97-AF65-F5344CB8AC3E}">
        <p14:creationId xmlns:p14="http://schemas.microsoft.com/office/powerpoint/2010/main" val="213854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5AB892-3074-F93E-B673-ACF10CE0175F}"/>
              </a:ext>
            </a:extLst>
          </p:cNvPr>
          <p:cNvSpPr txBox="1"/>
          <p:nvPr/>
        </p:nvSpPr>
        <p:spPr>
          <a:xfrm>
            <a:off x="137653" y="28361"/>
            <a:ext cx="7089058" cy="1077218"/>
          </a:xfrm>
          <a:prstGeom prst="rect">
            <a:avLst/>
          </a:prstGeom>
          <a:noFill/>
        </p:spPr>
        <p:txBody>
          <a:bodyPr wrap="square" rtlCol="0">
            <a:spAutoFit/>
          </a:bodyPr>
          <a:lstStyle/>
          <a:p>
            <a:r>
              <a:rPr lang="en-US" sz="2800" b="1" i="0" u="none" strike="noStrike" cap="none" dirty="0">
                <a:solidFill>
                  <a:srgbClr val="002776"/>
                </a:solidFill>
                <a:latin typeface="Eras Medium ITC" panose="020B0602030504020804" pitchFamily="34" charset="0"/>
                <a:ea typeface="Arial"/>
                <a:cs typeface="Arial"/>
                <a:sym typeface="Arial"/>
              </a:rPr>
              <a:t>Model Deployment (Knn) on Streamlit</a:t>
            </a:r>
            <a:r>
              <a:rPr lang="en-US" sz="2800" b="1" dirty="0">
                <a:solidFill>
                  <a:srgbClr val="002776"/>
                </a:solidFill>
                <a:latin typeface="Eras Medium ITC" panose="020B0602030504020804" pitchFamily="34" charset="0"/>
                <a:ea typeface="Arial"/>
                <a:cs typeface="Arial"/>
                <a:sym typeface="Arial"/>
              </a:rPr>
              <a:t> </a:t>
            </a:r>
            <a:endParaRPr lang="en-US" sz="2800" b="1" i="0" u="none" strike="noStrike" cap="none" dirty="0">
              <a:solidFill>
                <a:srgbClr val="002776"/>
              </a:solidFill>
              <a:latin typeface="Eras Medium ITC" panose="020B0602030504020804" pitchFamily="34" charset="0"/>
              <a:ea typeface="Arial"/>
              <a:cs typeface="Arial"/>
              <a:sym typeface="Arial"/>
            </a:endParaRPr>
          </a:p>
          <a:p>
            <a:endParaRPr lang="en-IN" dirty="0">
              <a:latin typeface="Eras Medium ITC" panose="020B0602030504020804" pitchFamily="34" charset="0"/>
            </a:endParaRPr>
          </a:p>
          <a:p>
            <a:endParaRPr lang="en-IN" dirty="0"/>
          </a:p>
        </p:txBody>
      </p:sp>
      <p:sp>
        <p:nvSpPr>
          <p:cNvPr id="7" name="TextBox 6">
            <a:extLst>
              <a:ext uri="{FF2B5EF4-FFF2-40B4-BE49-F238E27FC236}">
                <a16:creationId xmlns:a16="http://schemas.microsoft.com/office/drawing/2014/main" id="{57F5E729-906A-81BE-ED08-6E87425ADCDC}"/>
              </a:ext>
            </a:extLst>
          </p:cNvPr>
          <p:cNvSpPr txBox="1"/>
          <p:nvPr/>
        </p:nvSpPr>
        <p:spPr>
          <a:xfrm>
            <a:off x="632297" y="4250987"/>
            <a:ext cx="7849229" cy="369332"/>
          </a:xfrm>
          <a:prstGeom prst="rect">
            <a:avLst/>
          </a:prstGeom>
          <a:noFill/>
        </p:spPr>
        <p:txBody>
          <a:bodyPr wrap="square" rtlCol="0">
            <a:spAutoFit/>
          </a:bodyPr>
          <a:lstStyle/>
          <a:p>
            <a:r>
              <a:rPr lang="en-US" dirty="0">
                <a:solidFill>
                  <a:schemeClr val="accent2">
                    <a:lumMod val="75000"/>
                  </a:schemeClr>
                </a:solidFill>
                <a:latin typeface="+mj-lt"/>
              </a:rPr>
              <a:t>We are initializing Anaconda Prompt in order to deploy our python file on streamlit </a:t>
            </a:r>
            <a:endParaRPr lang="en-IN" dirty="0">
              <a:solidFill>
                <a:schemeClr val="accent2">
                  <a:lumMod val="75000"/>
                </a:schemeClr>
              </a:solidFill>
              <a:latin typeface="+mj-lt"/>
            </a:endParaRPr>
          </a:p>
        </p:txBody>
      </p:sp>
      <p:pic>
        <p:nvPicPr>
          <p:cNvPr id="5" name="Picture 4">
            <a:extLst>
              <a:ext uri="{FF2B5EF4-FFF2-40B4-BE49-F238E27FC236}">
                <a16:creationId xmlns:a16="http://schemas.microsoft.com/office/drawing/2014/main" id="{4B8E8453-E5B3-01E6-A223-69FDA21F469D}"/>
              </a:ext>
            </a:extLst>
          </p:cNvPr>
          <p:cNvPicPr>
            <a:picLocks noChangeAspect="1"/>
          </p:cNvPicPr>
          <p:nvPr/>
        </p:nvPicPr>
        <p:blipFill>
          <a:blip r:embed="rId2"/>
          <a:stretch>
            <a:fillRect/>
          </a:stretch>
        </p:blipFill>
        <p:spPr>
          <a:xfrm>
            <a:off x="456870" y="816231"/>
            <a:ext cx="8146356" cy="2959356"/>
          </a:xfrm>
          <a:prstGeom prst="rect">
            <a:avLst/>
          </a:prstGeom>
        </p:spPr>
      </p:pic>
    </p:spTree>
    <p:extLst>
      <p:ext uri="{BB962C8B-B14F-4D97-AF65-F5344CB8AC3E}">
        <p14:creationId xmlns:p14="http://schemas.microsoft.com/office/powerpoint/2010/main" val="2868122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5AB892-3074-F93E-B673-ACF10CE0175F}"/>
              </a:ext>
            </a:extLst>
          </p:cNvPr>
          <p:cNvSpPr txBox="1"/>
          <p:nvPr/>
        </p:nvSpPr>
        <p:spPr>
          <a:xfrm>
            <a:off x="137653" y="28361"/>
            <a:ext cx="7089058" cy="1077218"/>
          </a:xfrm>
          <a:prstGeom prst="rect">
            <a:avLst/>
          </a:prstGeom>
          <a:noFill/>
        </p:spPr>
        <p:txBody>
          <a:bodyPr wrap="square" rtlCol="0">
            <a:spAutoFit/>
          </a:bodyPr>
          <a:lstStyle/>
          <a:p>
            <a:r>
              <a:rPr lang="en-US" sz="2800" b="1" i="0" u="none" strike="noStrike" cap="none" dirty="0">
                <a:solidFill>
                  <a:srgbClr val="002776"/>
                </a:solidFill>
                <a:latin typeface="Eras Medium ITC" panose="020B0602030504020804" pitchFamily="34" charset="0"/>
                <a:ea typeface="Arial"/>
                <a:cs typeface="Arial"/>
                <a:sym typeface="Arial"/>
              </a:rPr>
              <a:t>Model Deployment on Streamlit</a:t>
            </a:r>
            <a:r>
              <a:rPr lang="en-US" sz="2800" b="1" dirty="0">
                <a:solidFill>
                  <a:srgbClr val="002776"/>
                </a:solidFill>
                <a:latin typeface="Eras Medium ITC" panose="020B0602030504020804" pitchFamily="34" charset="0"/>
                <a:ea typeface="Arial"/>
                <a:cs typeface="Arial"/>
                <a:sym typeface="Arial"/>
              </a:rPr>
              <a:t> </a:t>
            </a:r>
            <a:endParaRPr lang="en-US" sz="2800" b="1" i="0" u="none" strike="noStrike" cap="none" dirty="0">
              <a:solidFill>
                <a:srgbClr val="002776"/>
              </a:solidFill>
              <a:latin typeface="Eras Medium ITC" panose="020B0602030504020804" pitchFamily="34" charset="0"/>
              <a:ea typeface="Arial"/>
              <a:cs typeface="Arial"/>
              <a:sym typeface="Arial"/>
            </a:endParaRPr>
          </a:p>
          <a:p>
            <a:endParaRPr lang="en-IN" dirty="0">
              <a:latin typeface="Eras Medium ITC" panose="020B0602030504020804" pitchFamily="34" charset="0"/>
            </a:endParaRPr>
          </a:p>
          <a:p>
            <a:endParaRPr lang="en-IN" dirty="0"/>
          </a:p>
        </p:txBody>
      </p:sp>
      <p:pic>
        <p:nvPicPr>
          <p:cNvPr id="4" name="Picture 3">
            <a:extLst>
              <a:ext uri="{FF2B5EF4-FFF2-40B4-BE49-F238E27FC236}">
                <a16:creationId xmlns:a16="http://schemas.microsoft.com/office/drawing/2014/main" id="{ECEF9D21-642B-6244-48FD-69FAF1F76400}"/>
              </a:ext>
            </a:extLst>
          </p:cNvPr>
          <p:cNvPicPr>
            <a:picLocks noChangeAspect="1"/>
          </p:cNvPicPr>
          <p:nvPr/>
        </p:nvPicPr>
        <p:blipFill>
          <a:blip r:embed="rId2"/>
          <a:stretch>
            <a:fillRect/>
          </a:stretch>
        </p:blipFill>
        <p:spPr>
          <a:xfrm>
            <a:off x="206477" y="857250"/>
            <a:ext cx="8731045" cy="5143500"/>
          </a:xfrm>
          <a:prstGeom prst="rect">
            <a:avLst/>
          </a:prstGeom>
        </p:spPr>
      </p:pic>
    </p:spTree>
    <p:extLst>
      <p:ext uri="{BB962C8B-B14F-4D97-AF65-F5344CB8AC3E}">
        <p14:creationId xmlns:p14="http://schemas.microsoft.com/office/powerpoint/2010/main" val="1691540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ED1CF0-25EF-C2F9-8602-4B3FED0E2875}"/>
              </a:ext>
            </a:extLst>
          </p:cNvPr>
          <p:cNvSpPr txBox="1"/>
          <p:nvPr/>
        </p:nvSpPr>
        <p:spPr>
          <a:xfrm>
            <a:off x="606490" y="447869"/>
            <a:ext cx="4432870" cy="1077218"/>
          </a:xfrm>
          <a:prstGeom prst="rect">
            <a:avLst/>
          </a:prstGeom>
          <a:noFill/>
        </p:spPr>
        <p:txBody>
          <a:bodyPr wrap="square" rtlCol="0">
            <a:spAutoFit/>
          </a:bodyPr>
          <a:lstStyle/>
          <a:p>
            <a:r>
              <a:rPr lang="en-US" sz="3200" b="1" i="0" u="none" strike="noStrike" cap="none" dirty="0">
                <a:solidFill>
                  <a:srgbClr val="002776"/>
                </a:solidFill>
                <a:latin typeface="Eras Medium ITC" panose="020B0602030504020804" pitchFamily="34" charset="0"/>
                <a:ea typeface="Arial"/>
                <a:cs typeface="Arial"/>
                <a:sym typeface="Arial"/>
              </a:rPr>
              <a:t>Challenges faced?</a:t>
            </a:r>
            <a:endParaRPr lang="en-US" sz="3200" b="0" i="0" u="none" strike="noStrike" cap="none" dirty="0">
              <a:solidFill>
                <a:srgbClr val="000000"/>
              </a:solidFill>
              <a:latin typeface="Eras Medium ITC" panose="020B0602030504020804" pitchFamily="34" charset="0"/>
              <a:ea typeface="Arial"/>
              <a:cs typeface="Arial"/>
              <a:sym typeface="Arial"/>
            </a:endParaRPr>
          </a:p>
          <a:p>
            <a:endParaRPr lang="en-IN" sz="3200" dirty="0"/>
          </a:p>
        </p:txBody>
      </p:sp>
      <p:sp>
        <p:nvSpPr>
          <p:cNvPr id="3" name="TextBox 2">
            <a:extLst>
              <a:ext uri="{FF2B5EF4-FFF2-40B4-BE49-F238E27FC236}">
                <a16:creationId xmlns:a16="http://schemas.microsoft.com/office/drawing/2014/main" id="{CEA8ED37-9139-99A2-FC0B-6C95A6D70177}"/>
              </a:ext>
            </a:extLst>
          </p:cNvPr>
          <p:cNvSpPr txBox="1"/>
          <p:nvPr/>
        </p:nvSpPr>
        <p:spPr>
          <a:xfrm>
            <a:off x="606490" y="1046481"/>
            <a:ext cx="7531670" cy="369332"/>
          </a:xfrm>
          <a:prstGeom prst="rect">
            <a:avLst/>
          </a:prstGeom>
          <a:noFill/>
        </p:spPr>
        <p:txBody>
          <a:bodyPr wrap="square" rtlCol="0">
            <a:spAutoFit/>
          </a:bodyPr>
          <a:lstStyle/>
          <a:p>
            <a:r>
              <a:rPr lang="en-US" dirty="0">
                <a:solidFill>
                  <a:schemeClr val="accent1">
                    <a:lumMod val="75000"/>
                  </a:schemeClr>
                </a:solidFill>
                <a:latin typeface="Bahnschrift Light" panose="020B0502040204020203" pitchFamily="34" charset="0"/>
              </a:rPr>
              <a:t>Dealing with 11.7k missing values was a big challenge we encountered</a:t>
            </a:r>
            <a:endParaRPr lang="en-IN" dirty="0">
              <a:solidFill>
                <a:schemeClr val="accent1">
                  <a:lumMod val="75000"/>
                </a:schemeClr>
              </a:solidFill>
              <a:latin typeface="Bahnschrift Light" panose="020B0502040204020203" pitchFamily="34" charset="0"/>
            </a:endParaRPr>
          </a:p>
        </p:txBody>
      </p:sp>
      <p:sp>
        <p:nvSpPr>
          <p:cNvPr id="4" name="TextBox 3">
            <a:extLst>
              <a:ext uri="{FF2B5EF4-FFF2-40B4-BE49-F238E27FC236}">
                <a16:creationId xmlns:a16="http://schemas.microsoft.com/office/drawing/2014/main" id="{6FE69836-2365-89B7-6FBE-B792D9D0B9AF}"/>
              </a:ext>
            </a:extLst>
          </p:cNvPr>
          <p:cNvSpPr txBox="1"/>
          <p:nvPr/>
        </p:nvSpPr>
        <p:spPr>
          <a:xfrm>
            <a:off x="606490" y="2014426"/>
            <a:ext cx="6573520" cy="1077218"/>
          </a:xfrm>
          <a:prstGeom prst="rect">
            <a:avLst/>
          </a:prstGeom>
          <a:noFill/>
        </p:spPr>
        <p:txBody>
          <a:bodyPr wrap="square" rtlCol="0">
            <a:spAutoFit/>
          </a:bodyPr>
          <a:lstStyle/>
          <a:p>
            <a:r>
              <a:rPr lang="en-US" sz="3200" b="1" i="0" u="none" strike="noStrike" cap="none" dirty="0">
                <a:solidFill>
                  <a:srgbClr val="002776"/>
                </a:solidFill>
                <a:latin typeface="Eras Medium ITC" panose="020B0602030504020804" pitchFamily="34" charset="0"/>
                <a:ea typeface="Arial"/>
                <a:cs typeface="Arial"/>
                <a:sym typeface="Arial"/>
              </a:rPr>
              <a:t>How did you overcome?</a:t>
            </a:r>
            <a:endParaRPr lang="en-US" sz="3200" b="0" i="0" u="none" strike="noStrike" cap="none" dirty="0">
              <a:solidFill>
                <a:srgbClr val="000000"/>
              </a:solidFill>
              <a:latin typeface="Eras Medium ITC" panose="020B0602030504020804" pitchFamily="34" charset="0"/>
              <a:ea typeface="Arial"/>
              <a:cs typeface="Arial"/>
              <a:sym typeface="Arial"/>
            </a:endParaRPr>
          </a:p>
          <a:p>
            <a:endParaRPr lang="en-IN" sz="3200" dirty="0"/>
          </a:p>
        </p:txBody>
      </p:sp>
      <p:sp>
        <p:nvSpPr>
          <p:cNvPr id="6" name="TextBox 5">
            <a:extLst>
              <a:ext uri="{FF2B5EF4-FFF2-40B4-BE49-F238E27FC236}">
                <a16:creationId xmlns:a16="http://schemas.microsoft.com/office/drawing/2014/main" id="{CF0DD882-4781-06C6-20FA-7B8F46710D16}"/>
              </a:ext>
            </a:extLst>
          </p:cNvPr>
          <p:cNvSpPr txBox="1"/>
          <p:nvPr/>
        </p:nvSpPr>
        <p:spPr>
          <a:xfrm>
            <a:off x="606490" y="2553035"/>
            <a:ext cx="7284720" cy="3139321"/>
          </a:xfrm>
          <a:prstGeom prst="rect">
            <a:avLst/>
          </a:prstGeom>
          <a:noFill/>
        </p:spPr>
        <p:txBody>
          <a:bodyPr wrap="square" rtlCol="0">
            <a:spAutoFit/>
          </a:bodyPr>
          <a:lstStyle/>
          <a:p>
            <a:r>
              <a:rPr lang="en-US" dirty="0">
                <a:solidFill>
                  <a:schemeClr val="accent1">
                    <a:lumMod val="75000"/>
                  </a:schemeClr>
                </a:solidFill>
                <a:latin typeface="Bahnschrift Light" panose="020B0502040204020203" pitchFamily="34" charset="0"/>
              </a:rPr>
              <a:t>Firstly we deleted columns with more than 45% entries as missing since we cant use minor portion of data to impute major portion of column.</a:t>
            </a:r>
          </a:p>
          <a:p>
            <a:r>
              <a:rPr lang="en-US" dirty="0">
                <a:solidFill>
                  <a:schemeClr val="accent1">
                    <a:lumMod val="75000"/>
                  </a:schemeClr>
                </a:solidFill>
                <a:latin typeface="Bahnschrift Light" panose="020B0502040204020203" pitchFamily="34" charset="0"/>
              </a:rPr>
              <a:t>Initially we used </a:t>
            </a:r>
            <a:r>
              <a:rPr lang="en-US" b="1" dirty="0">
                <a:solidFill>
                  <a:schemeClr val="bg2">
                    <a:lumMod val="50000"/>
                  </a:schemeClr>
                </a:solidFill>
                <a:latin typeface="Bahnschrift Light" panose="020B0502040204020203" pitchFamily="34" charset="0"/>
              </a:rPr>
              <a:t>median imputation </a:t>
            </a:r>
            <a:r>
              <a:rPr lang="en-US" dirty="0">
                <a:solidFill>
                  <a:schemeClr val="accent1">
                    <a:lumMod val="75000"/>
                  </a:schemeClr>
                </a:solidFill>
                <a:latin typeface="Bahnschrift Light" panose="020B0502040204020203" pitchFamily="34" charset="0"/>
              </a:rPr>
              <a:t>where we safely could. </a:t>
            </a:r>
          </a:p>
          <a:p>
            <a:r>
              <a:rPr lang="en-US" dirty="0">
                <a:solidFill>
                  <a:schemeClr val="accent1">
                    <a:lumMod val="75000"/>
                  </a:schemeClr>
                </a:solidFill>
                <a:latin typeface="Bahnschrift Light" panose="020B0502040204020203" pitchFamily="34" charset="0"/>
              </a:rPr>
              <a:t>Then we used </a:t>
            </a:r>
            <a:r>
              <a:rPr lang="en-US" b="1" dirty="0">
                <a:solidFill>
                  <a:schemeClr val="bg2">
                    <a:lumMod val="50000"/>
                  </a:schemeClr>
                </a:solidFill>
                <a:latin typeface="Bahnschrift Light" panose="020B0502040204020203" pitchFamily="34" charset="0"/>
              </a:rPr>
              <a:t>Single Linear Regression </a:t>
            </a:r>
            <a:r>
              <a:rPr lang="en-US" dirty="0">
                <a:solidFill>
                  <a:schemeClr val="accent1">
                    <a:lumMod val="75000"/>
                  </a:schemeClr>
                </a:solidFill>
                <a:latin typeface="Bahnschrift Light" panose="020B0502040204020203" pitchFamily="34" charset="0"/>
              </a:rPr>
              <a:t>to predict missing values of energy usage since it had strong linear relationship with CO2 emission. </a:t>
            </a:r>
          </a:p>
          <a:p>
            <a:r>
              <a:rPr lang="en-US" dirty="0">
                <a:solidFill>
                  <a:schemeClr val="accent1">
                    <a:lumMod val="75000"/>
                  </a:schemeClr>
                </a:solidFill>
                <a:latin typeface="Bahnschrift Light" panose="020B0502040204020203" pitchFamily="34" charset="0"/>
              </a:rPr>
              <a:t>Then we applied </a:t>
            </a:r>
            <a:r>
              <a:rPr lang="en-US" b="1" dirty="0">
                <a:solidFill>
                  <a:schemeClr val="bg2">
                    <a:lumMod val="50000"/>
                  </a:schemeClr>
                </a:solidFill>
                <a:latin typeface="Bahnschrift Light" panose="020B0502040204020203" pitchFamily="34" charset="0"/>
              </a:rPr>
              <a:t>Knn imputer </a:t>
            </a:r>
            <a:r>
              <a:rPr lang="en-US" dirty="0">
                <a:solidFill>
                  <a:schemeClr val="accent1">
                    <a:lumMod val="75000"/>
                  </a:schemeClr>
                </a:solidFill>
                <a:latin typeface="Bahnschrift Light" panose="020B0502040204020203" pitchFamily="34" charset="0"/>
              </a:rPr>
              <a:t>on</a:t>
            </a:r>
            <a:r>
              <a:rPr lang="en-US" b="1" dirty="0">
                <a:solidFill>
                  <a:schemeClr val="accent1">
                    <a:lumMod val="75000"/>
                  </a:schemeClr>
                </a:solidFill>
                <a:latin typeface="Bahnschrift Light" panose="020B0502040204020203" pitchFamily="34" charset="0"/>
              </a:rPr>
              <a:t> </a:t>
            </a:r>
            <a:r>
              <a:rPr lang="en-US" dirty="0">
                <a:solidFill>
                  <a:schemeClr val="accent1">
                    <a:lumMod val="75000"/>
                  </a:schemeClr>
                </a:solidFill>
                <a:latin typeface="Bahnschrift Light" panose="020B0502040204020203" pitchFamily="34" charset="0"/>
              </a:rPr>
              <a:t>each country ‘separately’ since apply imputer on whole dataset at once leads to distortion. i.e. GDP of USA leads to over estimation of GDP of Uganda. </a:t>
            </a:r>
          </a:p>
          <a:p>
            <a:endParaRPr lang="en-IN" dirty="0">
              <a:solidFill>
                <a:schemeClr val="accent1">
                  <a:lumMod val="75000"/>
                </a:schemeClr>
              </a:solidFill>
              <a:latin typeface="Bahnschrift Light" panose="020B0502040204020203" pitchFamily="34" charset="0"/>
            </a:endParaRPr>
          </a:p>
        </p:txBody>
      </p:sp>
    </p:spTree>
    <p:extLst>
      <p:ext uri="{BB962C8B-B14F-4D97-AF65-F5344CB8AC3E}">
        <p14:creationId xmlns:p14="http://schemas.microsoft.com/office/powerpoint/2010/main" val="388117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8422E2-0868-73C9-D137-E9F86749A31A}"/>
              </a:ext>
            </a:extLst>
          </p:cNvPr>
          <p:cNvSpPr txBox="1"/>
          <p:nvPr/>
        </p:nvSpPr>
        <p:spPr>
          <a:xfrm>
            <a:off x="2804160" y="2316480"/>
            <a:ext cx="3671198" cy="1015663"/>
          </a:xfrm>
          <a:prstGeom prst="rect">
            <a:avLst/>
          </a:prstGeom>
          <a:noFill/>
        </p:spPr>
        <p:txBody>
          <a:bodyPr wrap="none" rtlCol="0">
            <a:spAutoFit/>
          </a:bodyPr>
          <a:lstStyle/>
          <a:p>
            <a:r>
              <a:rPr lang="en-US" sz="6000" dirty="0">
                <a:solidFill>
                  <a:schemeClr val="accent1">
                    <a:lumMod val="75000"/>
                  </a:schemeClr>
                </a:solidFill>
                <a:latin typeface="Bahnschrift Light" panose="020B0502040204020203" pitchFamily="34" charset="0"/>
              </a:rPr>
              <a:t>Thank You</a:t>
            </a:r>
            <a:endParaRPr lang="en-IN" sz="6000" dirty="0">
              <a:solidFill>
                <a:schemeClr val="accent1">
                  <a:lumMod val="75000"/>
                </a:schemeClr>
              </a:solidFill>
              <a:latin typeface="Bahnschrift Light" panose="020B0502040204020203" pitchFamily="34" charset="0"/>
            </a:endParaRPr>
          </a:p>
        </p:txBody>
      </p:sp>
    </p:spTree>
    <p:extLst>
      <p:ext uri="{BB962C8B-B14F-4D97-AF65-F5344CB8AC3E}">
        <p14:creationId xmlns:p14="http://schemas.microsoft.com/office/powerpoint/2010/main" val="30384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806E05-0054-BEEF-E948-B20F3EDE0945}"/>
              </a:ext>
            </a:extLst>
          </p:cNvPr>
          <p:cNvSpPr txBox="1"/>
          <p:nvPr/>
        </p:nvSpPr>
        <p:spPr>
          <a:xfrm>
            <a:off x="280416" y="280416"/>
            <a:ext cx="7095744" cy="800219"/>
          </a:xfrm>
          <a:prstGeom prst="rect">
            <a:avLst/>
          </a:prstGeom>
          <a:noFill/>
        </p:spPr>
        <p:txBody>
          <a:bodyPr wrap="square" rtlCol="0">
            <a:spAutoFit/>
          </a:bodyPr>
          <a:lstStyle/>
          <a:p>
            <a:r>
              <a:rPr lang="en-US" sz="2800" b="1" i="0" u="none" strike="noStrike" cap="none" dirty="0">
                <a:solidFill>
                  <a:srgbClr val="002776"/>
                </a:solidFill>
                <a:latin typeface="Eras Medium ITC" panose="020B0602030504020804" pitchFamily="34" charset="0"/>
                <a:ea typeface="Arial"/>
                <a:cs typeface="Arial"/>
                <a:sym typeface="Arial"/>
              </a:rPr>
              <a:t>Project Architecture / Project Flow</a:t>
            </a:r>
            <a:endParaRPr lang="en-US" sz="2800" b="0" i="0" u="none" strike="noStrike" cap="none" dirty="0">
              <a:solidFill>
                <a:srgbClr val="000000"/>
              </a:solidFill>
              <a:latin typeface="Eras Medium ITC" panose="020B0602030504020804" pitchFamily="34" charset="0"/>
              <a:ea typeface="Arial"/>
              <a:cs typeface="Arial"/>
              <a:sym typeface="Arial"/>
            </a:endParaRPr>
          </a:p>
          <a:p>
            <a:endParaRPr lang="en-IN" dirty="0">
              <a:latin typeface="Eras Medium ITC" panose="020B0602030504020804" pitchFamily="34" charset="0"/>
            </a:endParaRPr>
          </a:p>
        </p:txBody>
      </p:sp>
      <p:graphicFrame>
        <p:nvGraphicFramePr>
          <p:cNvPr id="5" name="Diagram 4">
            <a:extLst>
              <a:ext uri="{FF2B5EF4-FFF2-40B4-BE49-F238E27FC236}">
                <a16:creationId xmlns:a16="http://schemas.microsoft.com/office/drawing/2014/main" id="{7DDBBD04-3A2F-F181-87BD-ECE58B1E73B2}"/>
              </a:ext>
            </a:extLst>
          </p:cNvPr>
          <p:cNvGraphicFramePr/>
          <p:nvPr>
            <p:extLst>
              <p:ext uri="{D42A27DB-BD31-4B8C-83A1-F6EECF244321}">
                <p14:modId xmlns:p14="http://schemas.microsoft.com/office/powerpoint/2010/main" val="3890527267"/>
              </p:ext>
            </p:extLst>
          </p:nvPr>
        </p:nvGraphicFramePr>
        <p:xfrm>
          <a:off x="280416" y="853440"/>
          <a:ext cx="8461248" cy="1865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19E2F458-8735-D0D7-B1DF-FB0FF6F411AC}"/>
                  </a:ext>
                </a:extLst>
              </p:cNvPr>
              <p:cNvGraphicFramePr/>
              <p:nvPr>
                <p:extLst>
                  <p:ext uri="{D42A27DB-BD31-4B8C-83A1-F6EECF244321}">
                    <p14:modId xmlns:p14="http://schemas.microsoft.com/office/powerpoint/2010/main" val="2912434085"/>
                  </p:ext>
                </p:extLst>
              </p:nvPr>
            </p:nvGraphicFramePr>
            <p:xfrm>
              <a:off x="85344" y="3060192"/>
              <a:ext cx="3108960" cy="1724152"/>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10" name="Chart 9">
                <a:extLst>
                  <a:ext uri="{FF2B5EF4-FFF2-40B4-BE49-F238E27FC236}">
                    <a16:creationId xmlns:a16="http://schemas.microsoft.com/office/drawing/2014/main" id="{19E2F458-8735-D0D7-B1DF-FB0FF6F411AC}"/>
                  </a:ext>
                </a:extLst>
              </p:cNvPr>
              <p:cNvPicPr>
                <a:picLocks noGrp="1" noRot="1" noChangeAspect="1" noMove="1" noResize="1" noEditPoints="1" noAdjustHandles="1" noChangeArrowheads="1" noChangeShapeType="1"/>
              </p:cNvPicPr>
              <p:nvPr/>
            </p:nvPicPr>
            <p:blipFill>
              <a:blip r:embed="rId8"/>
              <a:stretch>
                <a:fillRect/>
              </a:stretch>
            </p:blipFill>
            <p:spPr>
              <a:xfrm>
                <a:off x="85344" y="3060192"/>
                <a:ext cx="3108960" cy="1724152"/>
              </a:xfrm>
              <a:prstGeom prst="rect">
                <a:avLst/>
              </a:prstGeom>
            </p:spPr>
          </p:pic>
        </mc:Fallback>
      </mc:AlternateContent>
      <p:cxnSp>
        <p:nvCxnSpPr>
          <p:cNvPr id="12" name="Straight Arrow Connector 11">
            <a:extLst>
              <a:ext uri="{FF2B5EF4-FFF2-40B4-BE49-F238E27FC236}">
                <a16:creationId xmlns:a16="http://schemas.microsoft.com/office/drawing/2014/main" id="{BA2C326E-7C4F-76CD-6130-40E38FA691F9}"/>
              </a:ext>
            </a:extLst>
          </p:cNvPr>
          <p:cNvCxnSpPr>
            <a:cxnSpLocks/>
          </p:cNvCxnSpPr>
          <p:nvPr/>
        </p:nvCxnSpPr>
        <p:spPr>
          <a:xfrm>
            <a:off x="1426464" y="2523744"/>
            <a:ext cx="0" cy="42672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B83D3DC9-CE92-BABA-F947-DAF92D8F0690}"/>
              </a:ext>
            </a:extLst>
          </p:cNvPr>
          <p:cNvCxnSpPr>
            <a:cxnSpLocks/>
          </p:cNvCxnSpPr>
          <p:nvPr/>
        </p:nvCxnSpPr>
        <p:spPr>
          <a:xfrm>
            <a:off x="4511040" y="2523744"/>
            <a:ext cx="0" cy="42672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25" name="Chart 24">
            <a:extLst>
              <a:ext uri="{FF2B5EF4-FFF2-40B4-BE49-F238E27FC236}">
                <a16:creationId xmlns:a16="http://schemas.microsoft.com/office/drawing/2014/main" id="{01851009-0FFB-CEB2-A55C-B9F031F23A0A}"/>
              </a:ext>
            </a:extLst>
          </p:cNvPr>
          <p:cNvGraphicFramePr/>
          <p:nvPr>
            <p:extLst>
              <p:ext uri="{D42A27DB-BD31-4B8C-83A1-F6EECF244321}">
                <p14:modId xmlns:p14="http://schemas.microsoft.com/office/powerpoint/2010/main" val="1243403076"/>
              </p:ext>
            </p:extLst>
          </p:nvPr>
        </p:nvGraphicFramePr>
        <p:xfrm>
          <a:off x="3279655" y="3286760"/>
          <a:ext cx="2670043" cy="1497584"/>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8" name="Chart 27">
            <a:extLst>
              <a:ext uri="{FF2B5EF4-FFF2-40B4-BE49-F238E27FC236}">
                <a16:creationId xmlns:a16="http://schemas.microsoft.com/office/drawing/2014/main" id="{AFE4D114-EBE0-003E-FA2C-FF5B761350E1}"/>
              </a:ext>
            </a:extLst>
          </p:cNvPr>
          <p:cNvGraphicFramePr/>
          <p:nvPr>
            <p:extLst>
              <p:ext uri="{D42A27DB-BD31-4B8C-83A1-F6EECF244321}">
                <p14:modId xmlns:p14="http://schemas.microsoft.com/office/powerpoint/2010/main" val="1482094433"/>
              </p:ext>
            </p:extLst>
          </p:nvPr>
        </p:nvGraphicFramePr>
        <p:xfrm>
          <a:off x="3368039" y="4784344"/>
          <a:ext cx="2407921" cy="1336666"/>
        </p:xfrm>
        <a:graphic>
          <a:graphicData uri="http://schemas.openxmlformats.org/drawingml/2006/chart">
            <c:chart xmlns:c="http://schemas.openxmlformats.org/drawingml/2006/chart" xmlns:r="http://schemas.openxmlformats.org/officeDocument/2006/relationships" r:id="rId10"/>
          </a:graphicData>
        </a:graphic>
      </p:graphicFrame>
      <p:sp>
        <p:nvSpPr>
          <p:cNvPr id="29" name="TextBox 28">
            <a:extLst>
              <a:ext uri="{FF2B5EF4-FFF2-40B4-BE49-F238E27FC236}">
                <a16:creationId xmlns:a16="http://schemas.microsoft.com/office/drawing/2014/main" id="{F55E9AEF-820C-A51E-BAC1-4E7C4AA5BC5A}"/>
              </a:ext>
            </a:extLst>
          </p:cNvPr>
          <p:cNvSpPr txBox="1"/>
          <p:nvPr/>
        </p:nvSpPr>
        <p:spPr>
          <a:xfrm>
            <a:off x="3564301" y="3102094"/>
            <a:ext cx="2385397" cy="369332"/>
          </a:xfrm>
          <a:prstGeom prst="rect">
            <a:avLst/>
          </a:prstGeom>
          <a:noFill/>
        </p:spPr>
        <p:txBody>
          <a:bodyPr wrap="none" rtlCol="0">
            <a:spAutoFit/>
          </a:bodyPr>
          <a:lstStyle/>
          <a:p>
            <a:r>
              <a:rPr lang="en-US" dirty="0">
                <a:solidFill>
                  <a:schemeClr val="accent2">
                    <a:lumMod val="75000"/>
                  </a:schemeClr>
                </a:solidFill>
              </a:rPr>
              <a:t>Scatterplot</a:t>
            </a:r>
            <a:r>
              <a:rPr lang="en-US" dirty="0"/>
              <a:t> </a:t>
            </a:r>
            <a:r>
              <a:rPr lang="en-US" dirty="0">
                <a:solidFill>
                  <a:schemeClr val="accent2">
                    <a:lumMod val="75000"/>
                  </a:schemeClr>
                </a:solidFill>
              </a:rPr>
              <a:t>and</a:t>
            </a:r>
            <a:r>
              <a:rPr lang="en-US" dirty="0"/>
              <a:t> </a:t>
            </a:r>
            <a:r>
              <a:rPr lang="en-US" dirty="0">
                <a:solidFill>
                  <a:schemeClr val="accent2">
                    <a:lumMod val="75000"/>
                  </a:schemeClr>
                </a:solidFill>
              </a:rPr>
              <a:t>Pie plot</a:t>
            </a:r>
            <a:endParaRPr lang="en-IN" dirty="0">
              <a:solidFill>
                <a:schemeClr val="accent2">
                  <a:lumMod val="75000"/>
                </a:schemeClr>
              </a:solidFill>
            </a:endParaRPr>
          </a:p>
        </p:txBody>
      </p:sp>
      <p:cxnSp>
        <p:nvCxnSpPr>
          <p:cNvPr id="31" name="Straight Arrow Connector 30">
            <a:extLst>
              <a:ext uri="{FF2B5EF4-FFF2-40B4-BE49-F238E27FC236}">
                <a16:creationId xmlns:a16="http://schemas.microsoft.com/office/drawing/2014/main" id="{D67CA1E4-E807-F1F3-5C47-1E8EE26C78AE}"/>
              </a:ext>
            </a:extLst>
          </p:cNvPr>
          <p:cNvCxnSpPr/>
          <p:nvPr/>
        </p:nvCxnSpPr>
        <p:spPr>
          <a:xfrm>
            <a:off x="7571232" y="2523744"/>
            <a:ext cx="0" cy="42672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35" name="Diagram 34">
            <a:extLst>
              <a:ext uri="{FF2B5EF4-FFF2-40B4-BE49-F238E27FC236}">
                <a16:creationId xmlns:a16="http://schemas.microsoft.com/office/drawing/2014/main" id="{28D01784-896C-4C8E-1798-01ADB45017A4}"/>
              </a:ext>
            </a:extLst>
          </p:cNvPr>
          <p:cNvGraphicFramePr/>
          <p:nvPr>
            <p:extLst>
              <p:ext uri="{D42A27DB-BD31-4B8C-83A1-F6EECF244321}">
                <p14:modId xmlns:p14="http://schemas.microsoft.com/office/powerpoint/2010/main" val="3282830598"/>
              </p:ext>
            </p:extLst>
          </p:nvPr>
        </p:nvGraphicFramePr>
        <p:xfrm>
          <a:off x="6072796" y="3060192"/>
          <a:ext cx="2779774" cy="3147763"/>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extLst>
      <p:ext uri="{BB962C8B-B14F-4D97-AF65-F5344CB8AC3E}">
        <p14:creationId xmlns:p14="http://schemas.microsoft.com/office/powerpoint/2010/main" val="1842152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806E05-0054-BEEF-E948-B20F3EDE0945}"/>
              </a:ext>
            </a:extLst>
          </p:cNvPr>
          <p:cNvSpPr txBox="1"/>
          <p:nvPr/>
        </p:nvSpPr>
        <p:spPr>
          <a:xfrm>
            <a:off x="280416" y="280416"/>
            <a:ext cx="7095744" cy="800219"/>
          </a:xfrm>
          <a:prstGeom prst="rect">
            <a:avLst/>
          </a:prstGeom>
          <a:noFill/>
        </p:spPr>
        <p:txBody>
          <a:bodyPr wrap="square" rtlCol="0">
            <a:spAutoFit/>
          </a:bodyPr>
          <a:lstStyle/>
          <a:p>
            <a:r>
              <a:rPr lang="en-US" sz="2800" b="1" i="0" u="none" strike="noStrike" cap="none" dirty="0">
                <a:solidFill>
                  <a:srgbClr val="002776"/>
                </a:solidFill>
                <a:latin typeface="Eras Medium ITC" panose="020B0602030504020804" pitchFamily="34" charset="0"/>
                <a:ea typeface="Arial"/>
                <a:cs typeface="Arial"/>
                <a:sym typeface="Arial"/>
              </a:rPr>
              <a:t>Project Architecture / Project Flow</a:t>
            </a:r>
            <a:endParaRPr lang="en-US" sz="2800" b="0" i="0" u="none" strike="noStrike" cap="none" dirty="0">
              <a:solidFill>
                <a:srgbClr val="000000"/>
              </a:solidFill>
              <a:latin typeface="Eras Medium ITC" panose="020B0602030504020804" pitchFamily="34" charset="0"/>
              <a:ea typeface="Arial"/>
              <a:cs typeface="Arial"/>
              <a:sym typeface="Arial"/>
            </a:endParaRPr>
          </a:p>
          <a:p>
            <a:endParaRPr lang="en-IN" dirty="0">
              <a:latin typeface="Eras Medium ITC" panose="020B0602030504020804" pitchFamily="34" charset="0"/>
            </a:endParaRPr>
          </a:p>
        </p:txBody>
      </p:sp>
      <p:graphicFrame>
        <p:nvGraphicFramePr>
          <p:cNvPr id="3" name="Diagram 2">
            <a:extLst>
              <a:ext uri="{FF2B5EF4-FFF2-40B4-BE49-F238E27FC236}">
                <a16:creationId xmlns:a16="http://schemas.microsoft.com/office/drawing/2014/main" id="{DC0BA562-518B-6C27-E3B7-A5B30FE56832}"/>
              </a:ext>
            </a:extLst>
          </p:cNvPr>
          <p:cNvGraphicFramePr/>
          <p:nvPr>
            <p:extLst>
              <p:ext uri="{D42A27DB-BD31-4B8C-83A1-F6EECF244321}">
                <p14:modId xmlns:p14="http://schemas.microsoft.com/office/powerpoint/2010/main" val="2716159500"/>
              </p:ext>
            </p:extLst>
          </p:nvPr>
        </p:nvGraphicFramePr>
        <p:xfrm>
          <a:off x="1298448" y="2193413"/>
          <a:ext cx="65471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6CB53225-4E86-5379-D3A2-B7846ECD8B81}"/>
              </a:ext>
            </a:extLst>
          </p:cNvPr>
          <p:cNvGraphicFramePr/>
          <p:nvPr>
            <p:extLst>
              <p:ext uri="{D42A27DB-BD31-4B8C-83A1-F6EECF244321}">
                <p14:modId xmlns:p14="http://schemas.microsoft.com/office/powerpoint/2010/main" val="110148759"/>
              </p:ext>
            </p:extLst>
          </p:nvPr>
        </p:nvGraphicFramePr>
        <p:xfrm>
          <a:off x="1298448" y="973393"/>
          <a:ext cx="6547104" cy="9832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28161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63E640-D459-9E08-0B32-D7608D83E782}"/>
              </a:ext>
            </a:extLst>
          </p:cNvPr>
          <p:cNvSpPr txBox="1"/>
          <p:nvPr/>
        </p:nvSpPr>
        <p:spPr>
          <a:xfrm>
            <a:off x="329184" y="207264"/>
            <a:ext cx="4096512" cy="800219"/>
          </a:xfrm>
          <a:prstGeom prst="rect">
            <a:avLst/>
          </a:prstGeom>
          <a:noFill/>
        </p:spPr>
        <p:txBody>
          <a:bodyPr wrap="square" rtlCol="0">
            <a:spAutoFit/>
          </a:bodyPr>
          <a:lstStyle/>
          <a:p>
            <a:r>
              <a:rPr lang="en-US" sz="2800" b="1" i="0" u="none" strike="noStrike" cap="none" dirty="0">
                <a:solidFill>
                  <a:srgbClr val="002776"/>
                </a:solidFill>
                <a:latin typeface="Eras Medium ITC" panose="020B0602030504020804" pitchFamily="34" charset="0"/>
                <a:ea typeface="Arial"/>
                <a:cs typeface="Arial"/>
                <a:sym typeface="Arial"/>
              </a:rPr>
              <a:t>Data set details</a:t>
            </a:r>
            <a:endParaRPr lang="en-US" sz="2800" b="0" i="0" u="none" strike="noStrike" cap="none" dirty="0">
              <a:solidFill>
                <a:srgbClr val="000000"/>
              </a:solidFill>
              <a:latin typeface="Eras Medium ITC" panose="020B0602030504020804" pitchFamily="34" charset="0"/>
              <a:ea typeface="Arial"/>
              <a:cs typeface="Arial"/>
              <a:sym typeface="Arial"/>
            </a:endParaRPr>
          </a:p>
          <a:p>
            <a:endParaRPr lang="en-IN" dirty="0">
              <a:latin typeface="Eras Medium ITC" panose="020B0602030504020804" pitchFamily="34" charset="0"/>
            </a:endParaRPr>
          </a:p>
        </p:txBody>
      </p:sp>
      <p:sp>
        <p:nvSpPr>
          <p:cNvPr id="3" name="TextBox 2">
            <a:extLst>
              <a:ext uri="{FF2B5EF4-FFF2-40B4-BE49-F238E27FC236}">
                <a16:creationId xmlns:a16="http://schemas.microsoft.com/office/drawing/2014/main" id="{20B78AEB-60EF-5084-9D01-0EEDEE95E26A}"/>
              </a:ext>
            </a:extLst>
          </p:cNvPr>
          <p:cNvSpPr txBox="1"/>
          <p:nvPr/>
        </p:nvSpPr>
        <p:spPr>
          <a:xfrm>
            <a:off x="329184" y="1146048"/>
            <a:ext cx="8095488" cy="5262979"/>
          </a:xfrm>
          <a:prstGeom prst="rect">
            <a:avLst/>
          </a:prstGeom>
          <a:noFill/>
        </p:spPr>
        <p:txBody>
          <a:bodyPr wrap="square" rtlCol="0">
            <a:spAutoFit/>
          </a:bodyPr>
          <a:lstStyle/>
          <a:p>
            <a:r>
              <a:rPr lang="en-US" sz="2400" dirty="0"/>
              <a:t>W</a:t>
            </a:r>
            <a:r>
              <a:rPr lang="en-IN" sz="2400" dirty="0"/>
              <a:t>e have World development measurement dataset which consists of 2704 rows and 25 columns.  To say it in other way, we have records for </a:t>
            </a:r>
            <a:r>
              <a:rPr lang="en-IN" sz="2400" b="1" dirty="0">
                <a:solidFill>
                  <a:schemeClr val="accent2">
                    <a:lumMod val="60000"/>
                    <a:lumOff val="40000"/>
                  </a:schemeClr>
                </a:solidFill>
              </a:rPr>
              <a:t>208 countries </a:t>
            </a:r>
            <a:r>
              <a:rPr lang="en-IN" sz="2400" b="1" dirty="0">
                <a:solidFill>
                  <a:schemeClr val="bg2">
                    <a:lumMod val="50000"/>
                  </a:schemeClr>
                </a:solidFill>
              </a:rPr>
              <a:t>25 socio-economic indicators</a:t>
            </a:r>
            <a:r>
              <a:rPr lang="en-IN" sz="2400" b="1" dirty="0"/>
              <a:t> </a:t>
            </a:r>
            <a:r>
              <a:rPr lang="en-IN" sz="2400" b="1" dirty="0">
                <a:solidFill>
                  <a:schemeClr val="accent5">
                    <a:lumMod val="75000"/>
                  </a:schemeClr>
                </a:solidFill>
              </a:rPr>
              <a:t>for 13 years</a:t>
            </a:r>
            <a:r>
              <a:rPr lang="en-IN" sz="2400" b="1" dirty="0"/>
              <a:t>. </a:t>
            </a:r>
          </a:p>
          <a:p>
            <a:endParaRPr lang="en-IN" sz="2400" b="1" dirty="0"/>
          </a:p>
          <a:p>
            <a:r>
              <a:rPr lang="en-IN" sz="2400" dirty="0"/>
              <a:t>One problem we face is the huge numbers of missing values. i.e. </a:t>
            </a:r>
            <a:r>
              <a:rPr lang="en-IN" sz="2400" dirty="0">
                <a:solidFill>
                  <a:schemeClr val="accent2">
                    <a:lumMod val="75000"/>
                  </a:schemeClr>
                </a:solidFill>
              </a:rPr>
              <a:t>11740 cells are missing</a:t>
            </a:r>
          </a:p>
          <a:p>
            <a:endParaRPr lang="en-IN" sz="2400" b="1" dirty="0"/>
          </a:p>
          <a:p>
            <a:r>
              <a:rPr lang="en-IN" sz="2400" dirty="0"/>
              <a:t>We observe that entries for big countries are properly maintained where the most of the null entries are associated with small countries like marshal islands. </a:t>
            </a:r>
          </a:p>
          <a:p>
            <a:endParaRPr lang="en-IN" sz="2400" dirty="0"/>
          </a:p>
          <a:p>
            <a:r>
              <a:rPr lang="en-IN" sz="2400" dirty="0"/>
              <a:t>Columns </a:t>
            </a:r>
            <a:r>
              <a:rPr lang="en-IN" sz="2400" dirty="0">
                <a:solidFill>
                  <a:schemeClr val="accent6">
                    <a:lumMod val="50000"/>
                  </a:schemeClr>
                </a:solidFill>
              </a:rPr>
              <a:t>like </a:t>
            </a:r>
            <a:r>
              <a:rPr lang="en-IN" sz="2400" dirty="0">
                <a:solidFill>
                  <a:schemeClr val="accent2">
                    <a:lumMod val="75000"/>
                  </a:schemeClr>
                </a:solidFill>
              </a:rPr>
              <a:t>Ease of Business </a:t>
            </a:r>
            <a:r>
              <a:rPr lang="en-IN" sz="2400" dirty="0"/>
              <a:t>have </a:t>
            </a:r>
            <a:r>
              <a:rPr lang="en-IN" sz="2400" dirty="0">
                <a:solidFill>
                  <a:schemeClr val="accent2">
                    <a:lumMod val="75000"/>
                  </a:schemeClr>
                </a:solidFill>
              </a:rPr>
              <a:t>93% entries as null</a:t>
            </a:r>
            <a:r>
              <a:rPr lang="en-IN" sz="2400" dirty="0"/>
              <a:t>. </a:t>
            </a:r>
          </a:p>
          <a:p>
            <a:endParaRPr lang="en-US" sz="2400" b="1" dirty="0"/>
          </a:p>
        </p:txBody>
      </p:sp>
    </p:spTree>
    <p:extLst>
      <p:ext uri="{BB962C8B-B14F-4D97-AF65-F5344CB8AC3E}">
        <p14:creationId xmlns:p14="http://schemas.microsoft.com/office/powerpoint/2010/main" val="73839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895A96-23F0-F5D4-9650-2F538AC0BD2A}"/>
              </a:ext>
            </a:extLst>
          </p:cNvPr>
          <p:cNvSpPr txBox="1"/>
          <p:nvPr/>
        </p:nvSpPr>
        <p:spPr>
          <a:xfrm>
            <a:off x="268224" y="211795"/>
            <a:ext cx="8412478" cy="954107"/>
          </a:xfrm>
          <a:prstGeom prst="rect">
            <a:avLst/>
          </a:prstGeom>
          <a:noFill/>
        </p:spPr>
        <p:txBody>
          <a:bodyPr wrap="square" rtlCol="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Eras Medium ITC" panose="020B0602030504020804" pitchFamily="34" charset="0"/>
                <a:ea typeface="Arial"/>
                <a:cs typeface="Arial"/>
                <a:sym typeface="Arial"/>
              </a:rPr>
              <a:t>Exploratory Data Analysis (EDA) – Handling NaN</a:t>
            </a:r>
            <a:endParaRPr lang="en-US" sz="1400" b="0" i="0" u="none" strike="noStrike" cap="none" dirty="0">
              <a:solidFill>
                <a:srgbClr val="000000"/>
              </a:solidFill>
              <a:latin typeface="Eras Medium ITC" panose="020B0602030504020804" pitchFamily="34" charset="0"/>
              <a:ea typeface="Arial"/>
              <a:cs typeface="Arial"/>
              <a:sym typeface="Arial"/>
            </a:endParaRPr>
          </a:p>
          <a:p>
            <a:endParaRPr lang="en-IN" sz="2800" dirty="0">
              <a:latin typeface="Eras Medium ITC" panose="020B0602030504020804" pitchFamily="34" charset="0"/>
            </a:endParaRPr>
          </a:p>
        </p:txBody>
      </p:sp>
      <p:sp>
        <p:nvSpPr>
          <p:cNvPr id="7" name="Oval 6">
            <a:extLst>
              <a:ext uri="{FF2B5EF4-FFF2-40B4-BE49-F238E27FC236}">
                <a16:creationId xmlns:a16="http://schemas.microsoft.com/office/drawing/2014/main" id="{F6978520-D5D8-A63F-23A3-CC4693AE594D}"/>
              </a:ext>
            </a:extLst>
          </p:cNvPr>
          <p:cNvSpPr/>
          <p:nvPr/>
        </p:nvSpPr>
        <p:spPr>
          <a:xfrm>
            <a:off x="268224" y="757469"/>
            <a:ext cx="2560320" cy="9541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Deletion of Columns</a:t>
            </a:r>
            <a:endParaRPr lang="en-IN" sz="2800" dirty="0"/>
          </a:p>
        </p:txBody>
      </p:sp>
      <p:pic>
        <p:nvPicPr>
          <p:cNvPr id="13" name="Picture 12">
            <a:extLst>
              <a:ext uri="{FF2B5EF4-FFF2-40B4-BE49-F238E27FC236}">
                <a16:creationId xmlns:a16="http://schemas.microsoft.com/office/drawing/2014/main" id="{57CA4CA6-CB0B-7D36-891F-718E01EA3A3E}"/>
              </a:ext>
            </a:extLst>
          </p:cNvPr>
          <p:cNvPicPr>
            <a:picLocks noChangeAspect="1"/>
          </p:cNvPicPr>
          <p:nvPr/>
        </p:nvPicPr>
        <p:blipFill>
          <a:blip r:embed="rId2"/>
          <a:stretch>
            <a:fillRect/>
          </a:stretch>
        </p:blipFill>
        <p:spPr>
          <a:xfrm>
            <a:off x="2904796" y="757469"/>
            <a:ext cx="5970980" cy="2170176"/>
          </a:xfrm>
          <a:prstGeom prst="rect">
            <a:avLst/>
          </a:prstGeom>
        </p:spPr>
      </p:pic>
      <p:sp>
        <p:nvSpPr>
          <p:cNvPr id="14" name="Oval 13">
            <a:extLst>
              <a:ext uri="{FF2B5EF4-FFF2-40B4-BE49-F238E27FC236}">
                <a16:creationId xmlns:a16="http://schemas.microsoft.com/office/drawing/2014/main" id="{6A4A1A34-65C3-4AB6-F785-7166DD2B5A31}"/>
              </a:ext>
            </a:extLst>
          </p:cNvPr>
          <p:cNvSpPr/>
          <p:nvPr/>
        </p:nvSpPr>
        <p:spPr>
          <a:xfrm>
            <a:off x="219456" y="3422607"/>
            <a:ext cx="2560320" cy="923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Deletion of Rows</a:t>
            </a:r>
            <a:endParaRPr lang="en-IN" sz="2800" dirty="0"/>
          </a:p>
        </p:txBody>
      </p:sp>
      <p:pic>
        <p:nvPicPr>
          <p:cNvPr id="20" name="Picture 19">
            <a:extLst>
              <a:ext uri="{FF2B5EF4-FFF2-40B4-BE49-F238E27FC236}">
                <a16:creationId xmlns:a16="http://schemas.microsoft.com/office/drawing/2014/main" id="{3D95CB73-32FD-4A1B-FC77-D4859C0AF136}"/>
              </a:ext>
            </a:extLst>
          </p:cNvPr>
          <p:cNvPicPr>
            <a:picLocks noChangeAspect="1"/>
          </p:cNvPicPr>
          <p:nvPr/>
        </p:nvPicPr>
        <p:blipFill>
          <a:blip r:embed="rId3"/>
          <a:stretch>
            <a:fillRect/>
          </a:stretch>
        </p:blipFill>
        <p:spPr>
          <a:xfrm>
            <a:off x="2904795" y="3168291"/>
            <a:ext cx="5970979" cy="2932240"/>
          </a:xfrm>
          <a:prstGeom prst="rect">
            <a:avLst/>
          </a:prstGeom>
        </p:spPr>
      </p:pic>
      <p:sp>
        <p:nvSpPr>
          <p:cNvPr id="2" name="TextBox 1">
            <a:extLst>
              <a:ext uri="{FF2B5EF4-FFF2-40B4-BE49-F238E27FC236}">
                <a16:creationId xmlns:a16="http://schemas.microsoft.com/office/drawing/2014/main" id="{C793F765-F7F8-2156-38CA-1AE912526641}"/>
              </a:ext>
            </a:extLst>
          </p:cNvPr>
          <p:cNvSpPr txBox="1"/>
          <p:nvPr/>
        </p:nvSpPr>
        <p:spPr>
          <a:xfrm>
            <a:off x="353569" y="1773450"/>
            <a:ext cx="2426207" cy="923330"/>
          </a:xfrm>
          <a:prstGeom prst="rect">
            <a:avLst/>
          </a:prstGeom>
          <a:noFill/>
        </p:spPr>
        <p:txBody>
          <a:bodyPr wrap="square" rtlCol="0">
            <a:spAutoFit/>
          </a:bodyPr>
          <a:lstStyle/>
          <a:p>
            <a:r>
              <a:rPr lang="en-US" i="1" dirty="0">
                <a:solidFill>
                  <a:schemeClr val="accent1">
                    <a:lumMod val="75000"/>
                  </a:schemeClr>
                </a:solidFill>
              </a:rPr>
              <a:t>Deleting columns having more than 45% entries as null</a:t>
            </a:r>
            <a:endParaRPr lang="en-IN" i="1" dirty="0">
              <a:solidFill>
                <a:schemeClr val="accent1">
                  <a:lumMod val="75000"/>
                </a:schemeClr>
              </a:solidFill>
            </a:endParaRPr>
          </a:p>
        </p:txBody>
      </p:sp>
      <p:sp>
        <p:nvSpPr>
          <p:cNvPr id="3" name="TextBox 2">
            <a:extLst>
              <a:ext uri="{FF2B5EF4-FFF2-40B4-BE49-F238E27FC236}">
                <a16:creationId xmlns:a16="http://schemas.microsoft.com/office/drawing/2014/main" id="{D0CCE45E-4923-F4D9-21D8-CB782402A162}"/>
              </a:ext>
            </a:extLst>
          </p:cNvPr>
          <p:cNvSpPr txBox="1"/>
          <p:nvPr/>
        </p:nvSpPr>
        <p:spPr>
          <a:xfrm>
            <a:off x="370307" y="4471599"/>
            <a:ext cx="2392730" cy="1200329"/>
          </a:xfrm>
          <a:prstGeom prst="rect">
            <a:avLst/>
          </a:prstGeom>
          <a:noFill/>
        </p:spPr>
        <p:txBody>
          <a:bodyPr wrap="square" rtlCol="0">
            <a:spAutoFit/>
          </a:bodyPr>
          <a:lstStyle/>
          <a:p>
            <a:r>
              <a:rPr lang="en-US" i="1" dirty="0">
                <a:solidFill>
                  <a:schemeClr val="accent1">
                    <a:lumMod val="75000"/>
                  </a:schemeClr>
                </a:solidFill>
              </a:rPr>
              <a:t>Deleting records of those countries having 1/4</a:t>
            </a:r>
            <a:r>
              <a:rPr lang="en-US" i="1" baseline="30000" dirty="0">
                <a:solidFill>
                  <a:schemeClr val="accent1">
                    <a:lumMod val="75000"/>
                  </a:schemeClr>
                </a:solidFill>
              </a:rPr>
              <a:t>th</a:t>
            </a:r>
            <a:r>
              <a:rPr lang="en-US" i="1" dirty="0">
                <a:solidFill>
                  <a:schemeClr val="accent1">
                    <a:lumMod val="75000"/>
                  </a:schemeClr>
                </a:solidFill>
              </a:rPr>
              <a:t> columns totally blank</a:t>
            </a:r>
            <a:endParaRPr lang="en-IN" i="1" dirty="0">
              <a:solidFill>
                <a:schemeClr val="accent1">
                  <a:lumMod val="75000"/>
                </a:schemeClr>
              </a:solidFill>
            </a:endParaRPr>
          </a:p>
        </p:txBody>
      </p:sp>
    </p:spTree>
    <p:extLst>
      <p:ext uri="{BB962C8B-B14F-4D97-AF65-F5344CB8AC3E}">
        <p14:creationId xmlns:p14="http://schemas.microsoft.com/office/powerpoint/2010/main" val="310501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C0B12C-0BA5-A44F-6EA9-15FEED8FB7EF}"/>
              </a:ext>
            </a:extLst>
          </p:cNvPr>
          <p:cNvSpPr txBox="1"/>
          <p:nvPr/>
        </p:nvSpPr>
        <p:spPr>
          <a:xfrm>
            <a:off x="283463" y="222421"/>
            <a:ext cx="8577073" cy="523220"/>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Eras Medium ITC" panose="020B0602030504020804" pitchFamily="34" charset="0"/>
                <a:ea typeface="Arial"/>
                <a:cs typeface="Arial"/>
                <a:sym typeface="Arial"/>
              </a:rPr>
              <a:t>Exploratory Data Analysis (EDA) – Handling NaN</a:t>
            </a:r>
            <a:endParaRPr lang="en-US" sz="1400" b="0" i="0" u="none" strike="noStrike" cap="none" dirty="0">
              <a:solidFill>
                <a:srgbClr val="000000"/>
              </a:solidFill>
              <a:latin typeface="Eras Medium ITC" panose="020B0602030504020804" pitchFamily="34" charset="0"/>
              <a:ea typeface="Arial"/>
              <a:cs typeface="Arial"/>
              <a:sym typeface="Arial"/>
            </a:endParaRPr>
          </a:p>
        </p:txBody>
      </p:sp>
      <p:sp>
        <p:nvSpPr>
          <p:cNvPr id="5" name="Oval 4">
            <a:extLst>
              <a:ext uri="{FF2B5EF4-FFF2-40B4-BE49-F238E27FC236}">
                <a16:creationId xmlns:a16="http://schemas.microsoft.com/office/drawing/2014/main" id="{B427A2C2-95DE-A124-A575-FC8CCBC2E517}"/>
              </a:ext>
            </a:extLst>
          </p:cNvPr>
          <p:cNvSpPr/>
          <p:nvPr/>
        </p:nvSpPr>
        <p:spPr>
          <a:xfrm>
            <a:off x="158495" y="827496"/>
            <a:ext cx="2798065" cy="1062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Inserting From online Resources</a:t>
            </a:r>
            <a:endParaRPr lang="en-IN" sz="2000" dirty="0"/>
          </a:p>
        </p:txBody>
      </p:sp>
      <p:sp>
        <p:nvSpPr>
          <p:cNvPr id="10" name="Oval 9">
            <a:extLst>
              <a:ext uri="{FF2B5EF4-FFF2-40B4-BE49-F238E27FC236}">
                <a16:creationId xmlns:a16="http://schemas.microsoft.com/office/drawing/2014/main" id="{C94F8997-17A4-2781-BF3F-1C1FF3A7FBE9}"/>
              </a:ext>
            </a:extLst>
          </p:cNvPr>
          <p:cNvSpPr/>
          <p:nvPr/>
        </p:nvSpPr>
        <p:spPr>
          <a:xfrm>
            <a:off x="158495" y="3598051"/>
            <a:ext cx="2895601" cy="879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Imputation</a:t>
            </a:r>
          </a:p>
          <a:p>
            <a:pPr algn="ctr"/>
            <a:r>
              <a:rPr lang="en-US" sz="2800" dirty="0"/>
              <a:t>With SLR</a:t>
            </a:r>
            <a:endParaRPr lang="en-IN" sz="2800" dirty="0"/>
          </a:p>
        </p:txBody>
      </p:sp>
      <p:pic>
        <p:nvPicPr>
          <p:cNvPr id="14" name="Picture 13">
            <a:extLst>
              <a:ext uri="{FF2B5EF4-FFF2-40B4-BE49-F238E27FC236}">
                <a16:creationId xmlns:a16="http://schemas.microsoft.com/office/drawing/2014/main" id="{CA215874-3BAD-288C-06B3-3318DFEC9093}"/>
              </a:ext>
            </a:extLst>
          </p:cNvPr>
          <p:cNvPicPr>
            <a:picLocks noChangeAspect="1"/>
          </p:cNvPicPr>
          <p:nvPr/>
        </p:nvPicPr>
        <p:blipFill>
          <a:blip r:embed="rId2"/>
          <a:stretch>
            <a:fillRect/>
          </a:stretch>
        </p:blipFill>
        <p:spPr>
          <a:xfrm>
            <a:off x="3194307" y="3559338"/>
            <a:ext cx="5707875" cy="2484335"/>
          </a:xfrm>
          <a:prstGeom prst="rect">
            <a:avLst/>
          </a:prstGeom>
        </p:spPr>
      </p:pic>
      <p:sp>
        <p:nvSpPr>
          <p:cNvPr id="2" name="TextBox 1">
            <a:extLst>
              <a:ext uri="{FF2B5EF4-FFF2-40B4-BE49-F238E27FC236}">
                <a16:creationId xmlns:a16="http://schemas.microsoft.com/office/drawing/2014/main" id="{ED8952E1-C90C-1822-065C-693253F4B1D4}"/>
              </a:ext>
            </a:extLst>
          </p:cNvPr>
          <p:cNvSpPr txBox="1"/>
          <p:nvPr/>
        </p:nvSpPr>
        <p:spPr>
          <a:xfrm>
            <a:off x="283463" y="1928681"/>
            <a:ext cx="2673097" cy="1200329"/>
          </a:xfrm>
          <a:prstGeom prst="rect">
            <a:avLst/>
          </a:prstGeom>
          <a:noFill/>
        </p:spPr>
        <p:txBody>
          <a:bodyPr wrap="square" rtlCol="0">
            <a:spAutoFit/>
          </a:bodyPr>
          <a:lstStyle/>
          <a:p>
            <a:r>
              <a:rPr lang="en-US" i="1" dirty="0">
                <a:solidFill>
                  <a:schemeClr val="accent1">
                    <a:lumMod val="75000"/>
                  </a:schemeClr>
                </a:solidFill>
              </a:rPr>
              <a:t>To fill missing values in realistic manner, we surf websites to find missing values.</a:t>
            </a:r>
            <a:endParaRPr lang="en-IN" i="1" dirty="0">
              <a:solidFill>
                <a:schemeClr val="accent1">
                  <a:lumMod val="75000"/>
                </a:schemeClr>
              </a:solidFill>
            </a:endParaRPr>
          </a:p>
        </p:txBody>
      </p:sp>
      <p:sp>
        <p:nvSpPr>
          <p:cNvPr id="3" name="TextBox 2">
            <a:extLst>
              <a:ext uri="{FF2B5EF4-FFF2-40B4-BE49-F238E27FC236}">
                <a16:creationId xmlns:a16="http://schemas.microsoft.com/office/drawing/2014/main" id="{4D5EFC73-15F9-12EE-96CC-1A4A3EBA0BD6}"/>
              </a:ext>
            </a:extLst>
          </p:cNvPr>
          <p:cNvSpPr txBox="1"/>
          <p:nvPr/>
        </p:nvSpPr>
        <p:spPr>
          <a:xfrm>
            <a:off x="241818" y="4474512"/>
            <a:ext cx="3230880" cy="1754326"/>
          </a:xfrm>
          <a:prstGeom prst="rect">
            <a:avLst/>
          </a:prstGeom>
          <a:noFill/>
        </p:spPr>
        <p:txBody>
          <a:bodyPr wrap="square" rtlCol="0">
            <a:spAutoFit/>
          </a:bodyPr>
          <a:lstStyle/>
          <a:p>
            <a:r>
              <a:rPr lang="en-US" i="1" dirty="0">
                <a:solidFill>
                  <a:schemeClr val="accent1">
                    <a:lumMod val="75000"/>
                  </a:schemeClr>
                </a:solidFill>
              </a:rPr>
              <a:t>For those features where correlation is almost perfect(99%), we use Linear Regression on one feature to predict missing values of another feature</a:t>
            </a:r>
            <a:endParaRPr lang="en-IN" i="1" dirty="0">
              <a:solidFill>
                <a:schemeClr val="accent1">
                  <a:lumMod val="75000"/>
                </a:schemeClr>
              </a:solidFill>
            </a:endParaRPr>
          </a:p>
        </p:txBody>
      </p:sp>
      <p:pic>
        <p:nvPicPr>
          <p:cNvPr id="8" name="Picture 7">
            <a:extLst>
              <a:ext uri="{FF2B5EF4-FFF2-40B4-BE49-F238E27FC236}">
                <a16:creationId xmlns:a16="http://schemas.microsoft.com/office/drawing/2014/main" id="{5FCFAD47-3AE8-C712-E76D-E8E507E1B646}"/>
              </a:ext>
            </a:extLst>
          </p:cNvPr>
          <p:cNvPicPr>
            <a:picLocks noChangeAspect="1"/>
          </p:cNvPicPr>
          <p:nvPr/>
        </p:nvPicPr>
        <p:blipFill>
          <a:blip r:embed="rId3"/>
          <a:stretch>
            <a:fillRect/>
          </a:stretch>
        </p:blipFill>
        <p:spPr>
          <a:xfrm>
            <a:off x="3194307" y="856951"/>
            <a:ext cx="5707875" cy="2606266"/>
          </a:xfrm>
          <a:prstGeom prst="rect">
            <a:avLst/>
          </a:prstGeom>
        </p:spPr>
      </p:pic>
    </p:spTree>
    <p:extLst>
      <p:ext uri="{BB962C8B-B14F-4D97-AF65-F5344CB8AC3E}">
        <p14:creationId xmlns:p14="http://schemas.microsoft.com/office/powerpoint/2010/main" val="3265599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C0B12C-0BA5-A44F-6EA9-15FEED8FB7EF}"/>
              </a:ext>
            </a:extLst>
          </p:cNvPr>
          <p:cNvSpPr txBox="1"/>
          <p:nvPr/>
        </p:nvSpPr>
        <p:spPr>
          <a:xfrm>
            <a:off x="198120" y="251430"/>
            <a:ext cx="8528304" cy="523220"/>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Eras Medium ITC" panose="020B0602030504020804" pitchFamily="34" charset="0"/>
                <a:ea typeface="Arial"/>
                <a:cs typeface="Arial"/>
                <a:sym typeface="Arial"/>
              </a:rPr>
              <a:t>Exploratory Data Analysis (EDA) – Handling NaN</a:t>
            </a:r>
            <a:endParaRPr lang="en-US" sz="1400" b="0" i="0" u="none" strike="noStrike" cap="none" dirty="0">
              <a:solidFill>
                <a:srgbClr val="000000"/>
              </a:solidFill>
              <a:latin typeface="Eras Medium ITC" panose="020B0602030504020804" pitchFamily="34" charset="0"/>
              <a:ea typeface="Arial"/>
              <a:cs typeface="Arial"/>
              <a:sym typeface="Arial"/>
            </a:endParaRPr>
          </a:p>
        </p:txBody>
      </p:sp>
      <p:sp>
        <p:nvSpPr>
          <p:cNvPr id="10" name="Oval 9">
            <a:extLst>
              <a:ext uri="{FF2B5EF4-FFF2-40B4-BE49-F238E27FC236}">
                <a16:creationId xmlns:a16="http://schemas.microsoft.com/office/drawing/2014/main" id="{C94F8997-17A4-2781-BF3F-1C1FF3A7FBE9}"/>
              </a:ext>
            </a:extLst>
          </p:cNvPr>
          <p:cNvSpPr/>
          <p:nvPr/>
        </p:nvSpPr>
        <p:spPr>
          <a:xfrm>
            <a:off x="417576" y="774650"/>
            <a:ext cx="2645664" cy="1402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Imputation</a:t>
            </a:r>
          </a:p>
          <a:p>
            <a:pPr algn="ctr"/>
            <a:r>
              <a:rPr lang="en-US" sz="2800" dirty="0"/>
              <a:t>With KNN</a:t>
            </a:r>
            <a:endParaRPr lang="en-IN" sz="2800" dirty="0"/>
          </a:p>
        </p:txBody>
      </p:sp>
      <p:pic>
        <p:nvPicPr>
          <p:cNvPr id="8" name="Picture 7">
            <a:extLst>
              <a:ext uri="{FF2B5EF4-FFF2-40B4-BE49-F238E27FC236}">
                <a16:creationId xmlns:a16="http://schemas.microsoft.com/office/drawing/2014/main" id="{8B138D34-DB65-476F-F0DF-101AB0E7AF8B}"/>
              </a:ext>
            </a:extLst>
          </p:cNvPr>
          <p:cNvPicPr>
            <a:picLocks noChangeAspect="1"/>
          </p:cNvPicPr>
          <p:nvPr/>
        </p:nvPicPr>
        <p:blipFill>
          <a:blip r:embed="rId2"/>
          <a:stretch>
            <a:fillRect/>
          </a:stretch>
        </p:blipFill>
        <p:spPr>
          <a:xfrm>
            <a:off x="663373" y="2364468"/>
            <a:ext cx="7597798" cy="3718882"/>
          </a:xfrm>
          <a:prstGeom prst="rect">
            <a:avLst/>
          </a:prstGeom>
        </p:spPr>
      </p:pic>
      <p:sp>
        <p:nvSpPr>
          <p:cNvPr id="2" name="TextBox 1">
            <a:extLst>
              <a:ext uri="{FF2B5EF4-FFF2-40B4-BE49-F238E27FC236}">
                <a16:creationId xmlns:a16="http://schemas.microsoft.com/office/drawing/2014/main" id="{D0016A2F-2A44-410E-37FD-BBF1F6B14C2B}"/>
              </a:ext>
            </a:extLst>
          </p:cNvPr>
          <p:cNvSpPr txBox="1"/>
          <p:nvPr/>
        </p:nvSpPr>
        <p:spPr>
          <a:xfrm>
            <a:off x="3189299" y="774650"/>
            <a:ext cx="5071872" cy="1477328"/>
          </a:xfrm>
          <a:prstGeom prst="rect">
            <a:avLst/>
          </a:prstGeom>
          <a:noFill/>
        </p:spPr>
        <p:txBody>
          <a:bodyPr wrap="square" rtlCol="0">
            <a:spAutoFit/>
          </a:bodyPr>
          <a:lstStyle/>
          <a:p>
            <a:r>
              <a:rPr lang="en-US" i="1" dirty="0">
                <a:solidFill>
                  <a:schemeClr val="accent1">
                    <a:lumMod val="75000"/>
                  </a:schemeClr>
                </a:solidFill>
              </a:rPr>
              <a:t>We are segregating our data w.r.t. countries and applying Knn imputer. If we apply Knn imputer on whole dataset, then for imputing Cuba’s GDP model will also consider USA’ s GDP and it will result in unrealistically inflated depiction of Cuba’s GDP  </a:t>
            </a:r>
            <a:endParaRPr lang="en-IN" i="1" dirty="0">
              <a:solidFill>
                <a:schemeClr val="accent1">
                  <a:lumMod val="75000"/>
                </a:schemeClr>
              </a:solidFill>
            </a:endParaRPr>
          </a:p>
        </p:txBody>
      </p:sp>
    </p:spTree>
    <p:extLst>
      <p:ext uri="{BB962C8B-B14F-4D97-AF65-F5344CB8AC3E}">
        <p14:creationId xmlns:p14="http://schemas.microsoft.com/office/powerpoint/2010/main" val="45174032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432</TotalTime>
  <Words>1733</Words>
  <Application>Microsoft Office PowerPoint</Application>
  <PresentationFormat>On-screen Show (4:3)</PresentationFormat>
  <Paragraphs>165</Paragraphs>
  <Slides>37</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Verdana</vt:lpstr>
      <vt:lpstr>Helvetica Neue</vt:lpstr>
      <vt:lpstr>Eras Medium ITC</vt:lpstr>
      <vt:lpstr>Calibri</vt:lpstr>
      <vt:lpstr>Calibri Light</vt:lpstr>
      <vt:lpstr>Agency FB</vt:lpstr>
      <vt:lpstr>Bahnschrift Light</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dc:creator>
  <cp:lastModifiedBy>SANKET MANE</cp:lastModifiedBy>
  <cp:revision>10</cp:revision>
  <dcterms:created xsi:type="dcterms:W3CDTF">2012-08-17T07:00:49Z</dcterms:created>
  <dcterms:modified xsi:type="dcterms:W3CDTF">2022-12-29T17:09:14Z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