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80" r:id="rId9"/>
    <p:sldId id="267" r:id="rId10"/>
    <p:sldId id="265" r:id="rId11"/>
    <p:sldId id="264" r:id="rId12"/>
    <p:sldId id="262" r:id="rId13"/>
    <p:sldId id="269" r:id="rId14"/>
    <p:sldId id="266" r:id="rId15"/>
    <p:sldId id="270" r:id="rId16"/>
    <p:sldId id="271"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BC26-B9B4-E88D-EC2E-F8BF12655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9744B1-5594-C02B-31F1-58B8C7510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C52BDD-7533-21C4-6145-FB1D8F26DF50}"/>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5" name="Footer Placeholder 4">
            <a:extLst>
              <a:ext uri="{FF2B5EF4-FFF2-40B4-BE49-F238E27FC236}">
                <a16:creationId xmlns:a16="http://schemas.microsoft.com/office/drawing/2014/main" id="{D15088A0-2A49-D4DB-D563-18433BFF0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D3486-60D0-0E64-1203-03C4BB3B5AE1}"/>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322673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043E-A315-AD8B-809E-5BFE099ED8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8CD003-6779-C25A-BBA0-482CFC3F2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EE276-D1D0-9CBD-B658-73F1789A59E8}"/>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5" name="Footer Placeholder 4">
            <a:extLst>
              <a:ext uri="{FF2B5EF4-FFF2-40B4-BE49-F238E27FC236}">
                <a16:creationId xmlns:a16="http://schemas.microsoft.com/office/drawing/2014/main" id="{491B7732-EF90-336C-43C9-A5CEFA874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F79C6-812D-14A3-2E4A-F8CE047D9DFB}"/>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99815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A7676-B76D-4478-0EAE-626BFE1C69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1BF28E-39DE-D95C-13BC-061B88D5A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973C9-7CCD-B078-B777-876E993A2056}"/>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5" name="Footer Placeholder 4">
            <a:extLst>
              <a:ext uri="{FF2B5EF4-FFF2-40B4-BE49-F238E27FC236}">
                <a16:creationId xmlns:a16="http://schemas.microsoft.com/office/drawing/2014/main" id="{E254A4A9-183B-E876-88AF-02ADE921E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91423-1877-22D5-77F5-F520DBA2DCAB}"/>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261382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49E8-7481-028F-4492-62FAAE9351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941BF7-A1B8-C378-28CF-25977FA0C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40336-34D9-5BA8-4C0F-468E43148373}"/>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5" name="Footer Placeholder 4">
            <a:extLst>
              <a:ext uri="{FF2B5EF4-FFF2-40B4-BE49-F238E27FC236}">
                <a16:creationId xmlns:a16="http://schemas.microsoft.com/office/drawing/2014/main" id="{2E304E42-267C-7EAC-4E00-AB3201276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C6F690-FA1B-BA6A-5E5D-00858BF7ECEE}"/>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36376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AD4E-CF47-946D-BF57-388DF58D7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60D239-7574-FDC3-F7E8-93EEC802C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3F72A-EAC4-27BA-5BAE-8CA5209FC8A8}"/>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5" name="Footer Placeholder 4">
            <a:extLst>
              <a:ext uri="{FF2B5EF4-FFF2-40B4-BE49-F238E27FC236}">
                <a16:creationId xmlns:a16="http://schemas.microsoft.com/office/drawing/2014/main" id="{E6E64584-6C48-2044-BEFA-5BBDABC28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0D9F5-9106-097A-718D-5C7A5F57F2F7}"/>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256007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5B9C-B030-4312-B3C9-F16E12EA80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C1E33-4B64-05DC-1FC1-FEE73C603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448D00-74F3-FEA4-0C7A-779A289CB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4B5728-0839-8D13-2972-A747A6395D27}"/>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6" name="Footer Placeholder 5">
            <a:extLst>
              <a:ext uri="{FF2B5EF4-FFF2-40B4-BE49-F238E27FC236}">
                <a16:creationId xmlns:a16="http://schemas.microsoft.com/office/drawing/2014/main" id="{24586167-D858-6211-11D3-7F6A90C33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00F73-22DF-6121-A1A0-99E465A057C0}"/>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296607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C28B-F03F-08B0-B08D-BAD98F6B09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B52CF-2BC0-E0CE-977B-ABD3C895E5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C2F83A-6AEB-B5E3-2C35-2FB62E303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07011C-30BF-2AAE-B775-58269B11D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DC8748-0D5A-79C5-B693-AEE857C5D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2DB7C-DF64-D1EA-BD61-583340D51F6A}"/>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8" name="Footer Placeholder 7">
            <a:extLst>
              <a:ext uri="{FF2B5EF4-FFF2-40B4-BE49-F238E27FC236}">
                <a16:creationId xmlns:a16="http://schemas.microsoft.com/office/drawing/2014/main" id="{3AE94622-80D9-DBD9-5F8A-B58E5D0594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09492F-D3E0-A132-390C-B68DE5B8B14E}"/>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20464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D216-F40B-485D-25C6-DA88121F31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42632C-AE55-B03D-F026-5287A7C4B014}"/>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4" name="Footer Placeholder 3">
            <a:extLst>
              <a:ext uri="{FF2B5EF4-FFF2-40B4-BE49-F238E27FC236}">
                <a16:creationId xmlns:a16="http://schemas.microsoft.com/office/drawing/2014/main" id="{03DDC1AE-0B75-DE1A-751D-CF74CEED41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B7DB6E-4062-2308-E3C5-9F7CFE99A7F0}"/>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196896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EE70A-4C14-1BBD-307D-F14852F31943}"/>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3" name="Footer Placeholder 2">
            <a:extLst>
              <a:ext uri="{FF2B5EF4-FFF2-40B4-BE49-F238E27FC236}">
                <a16:creationId xmlns:a16="http://schemas.microsoft.com/office/drawing/2014/main" id="{EC511A3B-1E41-1BBD-CA8A-E5FABFF9B9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5B770F-077F-B75E-30AC-878030F9C22C}"/>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79424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A214-3A33-4D4D-A8F8-EF8DFD0A42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97439F-333B-3F2D-9B28-91B329CB9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CE7FAB-39B7-8147-8F73-9F8C3B892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62DAE-A580-24DA-EDF7-8D6DD3F437D0}"/>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6" name="Footer Placeholder 5">
            <a:extLst>
              <a:ext uri="{FF2B5EF4-FFF2-40B4-BE49-F238E27FC236}">
                <a16:creationId xmlns:a16="http://schemas.microsoft.com/office/drawing/2014/main" id="{7BF450A0-4313-5444-787B-A8B833942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D1D89-91B0-0B8A-B6B1-ED866AE05A97}"/>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362291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6C4-4EFB-E56A-7FEF-3B9000803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53799E-C7CD-968E-1B4F-E817B5D94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A6BF30-56FF-5C58-795B-2CD2CFF9F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78FEB4-6CB2-6977-6BC8-03F014DEB3FC}"/>
              </a:ext>
            </a:extLst>
          </p:cNvPr>
          <p:cNvSpPr>
            <a:spLocks noGrp="1"/>
          </p:cNvSpPr>
          <p:nvPr>
            <p:ph type="dt" sz="half" idx="10"/>
          </p:nvPr>
        </p:nvSpPr>
        <p:spPr/>
        <p:txBody>
          <a:bodyPr/>
          <a:lstStyle/>
          <a:p>
            <a:fld id="{59B2675D-18FF-438F-921F-AA0335308DAF}" type="datetimeFigureOut">
              <a:rPr lang="en-IN" smtClean="0"/>
              <a:t>19-10-2022</a:t>
            </a:fld>
            <a:endParaRPr lang="en-IN"/>
          </a:p>
        </p:txBody>
      </p:sp>
      <p:sp>
        <p:nvSpPr>
          <p:cNvPr id="6" name="Footer Placeholder 5">
            <a:extLst>
              <a:ext uri="{FF2B5EF4-FFF2-40B4-BE49-F238E27FC236}">
                <a16:creationId xmlns:a16="http://schemas.microsoft.com/office/drawing/2014/main" id="{271EA851-C568-47D0-9530-811D8A926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0C4E97-4478-AD2B-AC4C-54A084ECE124}"/>
              </a:ext>
            </a:extLst>
          </p:cNvPr>
          <p:cNvSpPr>
            <a:spLocks noGrp="1"/>
          </p:cNvSpPr>
          <p:nvPr>
            <p:ph type="sldNum" sz="quarter" idx="12"/>
          </p:nvPr>
        </p:nvSpPr>
        <p:spPr/>
        <p:txBody>
          <a:bodyPr/>
          <a:lstStyle/>
          <a:p>
            <a:fld id="{B0B6D93F-E67E-41FA-8E99-FDF88531A113}" type="slidenum">
              <a:rPr lang="en-IN" smtClean="0"/>
              <a:t>‹#›</a:t>
            </a:fld>
            <a:endParaRPr lang="en-IN"/>
          </a:p>
        </p:txBody>
      </p:sp>
    </p:spTree>
    <p:extLst>
      <p:ext uri="{BB962C8B-B14F-4D97-AF65-F5344CB8AC3E}">
        <p14:creationId xmlns:p14="http://schemas.microsoft.com/office/powerpoint/2010/main" val="384747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180381-3C83-1096-51A1-A1E595EFA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894CED-AF41-B143-EA36-4FBD7B5C2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F4775-A64A-D756-E89F-36B981E42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2675D-18FF-438F-921F-AA0335308DAF}" type="datetimeFigureOut">
              <a:rPr lang="en-IN" smtClean="0"/>
              <a:t>19-10-2022</a:t>
            </a:fld>
            <a:endParaRPr lang="en-IN"/>
          </a:p>
        </p:txBody>
      </p:sp>
      <p:sp>
        <p:nvSpPr>
          <p:cNvPr id="5" name="Footer Placeholder 4">
            <a:extLst>
              <a:ext uri="{FF2B5EF4-FFF2-40B4-BE49-F238E27FC236}">
                <a16:creationId xmlns:a16="http://schemas.microsoft.com/office/drawing/2014/main" id="{94D583B5-A5B0-1C1F-7FCE-2EFE281C2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6A46D0-FA83-F02A-CD25-DBE8B2060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6D93F-E67E-41FA-8E99-FDF88531A113}" type="slidenum">
              <a:rPr lang="en-IN" smtClean="0"/>
              <a:t>‹#›</a:t>
            </a:fld>
            <a:endParaRPr lang="en-IN"/>
          </a:p>
        </p:txBody>
      </p:sp>
    </p:spTree>
    <p:extLst>
      <p:ext uri="{BB962C8B-B14F-4D97-AF65-F5344CB8AC3E}">
        <p14:creationId xmlns:p14="http://schemas.microsoft.com/office/powerpoint/2010/main" val="3122363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7678C-5BB1-683C-5900-B7A4FC104EFD}"/>
              </a:ext>
            </a:extLst>
          </p:cNvPr>
          <p:cNvSpPr>
            <a:spLocks noGrp="1"/>
          </p:cNvSpPr>
          <p:nvPr>
            <p:ph type="ctrTitle"/>
          </p:nvPr>
        </p:nvSpPr>
        <p:spPr>
          <a:xfrm>
            <a:off x="1155559" y="637762"/>
            <a:ext cx="2899568" cy="5576770"/>
          </a:xfrm>
        </p:spPr>
        <p:txBody>
          <a:bodyPr anchor="ctr">
            <a:normAutofit/>
          </a:bodyPr>
          <a:lstStyle/>
          <a:p>
            <a:pPr algn="l"/>
            <a:r>
              <a:rPr lang="en-IN" sz="4800">
                <a:solidFill>
                  <a:schemeClr val="bg1"/>
                </a:solidFill>
              </a:rPr>
              <a:t> Cost of Production</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7755DBD-8C68-B46A-2648-35EEE0171359}"/>
              </a:ext>
            </a:extLst>
          </p:cNvPr>
          <p:cNvSpPr>
            <a:spLocks noGrp="1"/>
          </p:cNvSpPr>
          <p:nvPr>
            <p:ph type="subTitle" idx="1"/>
          </p:nvPr>
        </p:nvSpPr>
        <p:spPr>
          <a:xfrm>
            <a:off x="5444775" y="637762"/>
            <a:ext cx="5600580" cy="5576770"/>
          </a:xfrm>
        </p:spPr>
        <p:txBody>
          <a:bodyPr anchor="ctr">
            <a:normAutofit/>
          </a:bodyPr>
          <a:lstStyle/>
          <a:p>
            <a:pPr algn="l"/>
            <a:r>
              <a:rPr lang="en-IN" sz="3200" dirty="0"/>
              <a:t>A quick revision of concepts-inflexibility of short run curve-Long run cost curve- economies of scales v/s returns to scale-economies of scale and economies of scope.</a:t>
            </a:r>
          </a:p>
        </p:txBody>
      </p:sp>
    </p:spTree>
    <p:extLst>
      <p:ext uri="{BB962C8B-B14F-4D97-AF65-F5344CB8AC3E}">
        <p14:creationId xmlns:p14="http://schemas.microsoft.com/office/powerpoint/2010/main" val="326257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E264C30-91EC-F9CE-66EE-144A9AE5C90D}"/>
              </a:ext>
            </a:extLst>
          </p:cNvPr>
          <p:cNvPicPr>
            <a:picLocks noChangeAspect="1"/>
          </p:cNvPicPr>
          <p:nvPr/>
        </p:nvPicPr>
        <p:blipFill>
          <a:blip r:embed="rId2"/>
          <a:stretch>
            <a:fillRect/>
          </a:stretch>
        </p:blipFill>
        <p:spPr>
          <a:xfrm>
            <a:off x="1805385" y="891540"/>
            <a:ext cx="8631678" cy="5071110"/>
          </a:xfrm>
          <a:prstGeom prst="rect">
            <a:avLst/>
          </a:prstGeom>
        </p:spPr>
      </p:pic>
    </p:spTree>
    <p:extLst>
      <p:ext uri="{BB962C8B-B14F-4D97-AF65-F5344CB8AC3E}">
        <p14:creationId xmlns:p14="http://schemas.microsoft.com/office/powerpoint/2010/main" val="282058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05FAB7-5A3B-B79B-11CA-431C7D719B74}"/>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kern="1200">
                <a:solidFill>
                  <a:schemeClr val="bg1"/>
                </a:solidFill>
                <a:latin typeface="+mj-lt"/>
                <a:ea typeface="+mj-ea"/>
                <a:cs typeface="+mj-cs"/>
              </a:rPr>
              <a:t>Difference between returns to scale and economies of scale</a:t>
            </a:r>
          </a:p>
        </p:txBody>
      </p:sp>
      <p:sp>
        <p:nvSpPr>
          <p:cNvPr id="3" name="TextBox 2">
            <a:extLst>
              <a:ext uri="{FF2B5EF4-FFF2-40B4-BE49-F238E27FC236}">
                <a16:creationId xmlns:a16="http://schemas.microsoft.com/office/drawing/2014/main" id="{AAC53E3C-713B-EA6B-DAB0-5A705C46E1EB}"/>
              </a:ext>
            </a:extLst>
          </p:cNvPr>
          <p:cNvSpPr txBox="1"/>
          <p:nvPr/>
        </p:nvSpPr>
        <p:spPr>
          <a:xfrm>
            <a:off x="5362674" y="640080"/>
            <a:ext cx="6024654" cy="5257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800" b="1" dirty="0"/>
              <a:t>returns to scale</a:t>
            </a:r>
            <a:r>
              <a:rPr lang="en-US" sz="2800" dirty="0"/>
              <a:t>: which inputs are used in constant proportions as output is increased.</a:t>
            </a:r>
          </a:p>
          <a:p>
            <a:pPr marL="57150">
              <a:lnSpc>
                <a:spcPct val="90000"/>
              </a:lnSpc>
              <a:spcAft>
                <a:spcPts val="600"/>
              </a:spcAft>
            </a:pPr>
            <a:endParaRPr lang="en-US" sz="2800" dirty="0"/>
          </a:p>
          <a:p>
            <a:pPr marL="285750" indent="-228600">
              <a:lnSpc>
                <a:spcPct val="90000"/>
              </a:lnSpc>
              <a:spcAft>
                <a:spcPts val="600"/>
              </a:spcAft>
              <a:buFont typeface="Arial" panose="020B0604020202020204" pitchFamily="34" charset="0"/>
              <a:buChar char="•"/>
            </a:pPr>
            <a:r>
              <a:rPr lang="en-US" sz="2800" dirty="0"/>
              <a:t> </a:t>
            </a:r>
            <a:r>
              <a:rPr lang="en-US" sz="2800" b="1" dirty="0"/>
              <a:t>economies of scale </a:t>
            </a:r>
            <a:r>
              <a:rPr lang="en-US" sz="2800" dirty="0"/>
              <a:t>: where input proportions are variable </a:t>
            </a:r>
          </a:p>
        </p:txBody>
      </p:sp>
    </p:spTree>
    <p:extLst>
      <p:ext uri="{BB962C8B-B14F-4D97-AF65-F5344CB8AC3E}">
        <p14:creationId xmlns:p14="http://schemas.microsoft.com/office/powerpoint/2010/main" val="356485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EA4AF6D-8226-A409-1C81-5CCC0FFFAE8A}"/>
              </a:ext>
            </a:extLst>
          </p:cNvPr>
          <p:cNvPicPr>
            <a:picLocks noChangeAspect="1"/>
          </p:cNvPicPr>
          <p:nvPr/>
        </p:nvPicPr>
        <p:blipFill>
          <a:blip r:embed="rId2"/>
          <a:stretch>
            <a:fillRect/>
          </a:stretch>
        </p:blipFill>
        <p:spPr>
          <a:xfrm>
            <a:off x="2635708" y="1624965"/>
            <a:ext cx="7979397" cy="4985385"/>
          </a:xfrm>
          <a:prstGeom prst="rect">
            <a:avLst/>
          </a:prstGeom>
        </p:spPr>
      </p:pic>
      <p:sp>
        <p:nvSpPr>
          <p:cNvPr id="3" name="TextBox 2">
            <a:extLst>
              <a:ext uri="{FF2B5EF4-FFF2-40B4-BE49-F238E27FC236}">
                <a16:creationId xmlns:a16="http://schemas.microsoft.com/office/drawing/2014/main" id="{DCEA3A34-5026-5FB7-0706-4A0CD3B2105E}"/>
              </a:ext>
            </a:extLst>
          </p:cNvPr>
          <p:cNvSpPr txBox="1"/>
          <p:nvPr/>
        </p:nvSpPr>
        <p:spPr>
          <a:xfrm>
            <a:off x="1152525" y="266700"/>
            <a:ext cx="7181850" cy="769441"/>
          </a:xfrm>
          <a:prstGeom prst="rect">
            <a:avLst/>
          </a:prstGeom>
          <a:noFill/>
        </p:spPr>
        <p:txBody>
          <a:bodyPr wrap="square" rtlCol="0">
            <a:spAutoFit/>
          </a:bodyPr>
          <a:lstStyle/>
          <a:p>
            <a:r>
              <a:rPr lang="en-IN" sz="4400" dirty="0"/>
              <a:t>Envelope curve</a:t>
            </a:r>
          </a:p>
        </p:txBody>
      </p:sp>
    </p:spTree>
    <p:extLst>
      <p:ext uri="{BB962C8B-B14F-4D97-AF65-F5344CB8AC3E}">
        <p14:creationId xmlns:p14="http://schemas.microsoft.com/office/powerpoint/2010/main" val="361529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EA3A34-5026-5FB7-0706-4A0CD3B2105E}"/>
              </a:ext>
            </a:extLst>
          </p:cNvPr>
          <p:cNvSpPr txBox="1"/>
          <p:nvPr/>
        </p:nvSpPr>
        <p:spPr>
          <a:xfrm>
            <a:off x="1152525" y="266700"/>
            <a:ext cx="7181850" cy="769441"/>
          </a:xfrm>
          <a:prstGeom prst="rect">
            <a:avLst/>
          </a:prstGeom>
          <a:noFill/>
        </p:spPr>
        <p:txBody>
          <a:bodyPr wrap="square" rtlCol="0">
            <a:spAutoFit/>
          </a:bodyPr>
          <a:lstStyle/>
          <a:p>
            <a:r>
              <a:rPr lang="en-IN" sz="4400" dirty="0"/>
              <a:t>Envelope curve</a:t>
            </a:r>
          </a:p>
        </p:txBody>
      </p:sp>
      <p:sp>
        <p:nvSpPr>
          <p:cNvPr id="4" name="TextBox 3">
            <a:extLst>
              <a:ext uri="{FF2B5EF4-FFF2-40B4-BE49-F238E27FC236}">
                <a16:creationId xmlns:a16="http://schemas.microsoft.com/office/drawing/2014/main" id="{25EB9EF6-171D-AD96-9802-86D0EB943CEB}"/>
              </a:ext>
            </a:extLst>
          </p:cNvPr>
          <p:cNvSpPr txBox="1"/>
          <p:nvPr/>
        </p:nvSpPr>
        <p:spPr>
          <a:xfrm>
            <a:off x="1470582" y="1395167"/>
            <a:ext cx="9511645" cy="4154984"/>
          </a:xfrm>
          <a:prstGeom prst="rect">
            <a:avLst/>
          </a:prstGeom>
          <a:noFill/>
        </p:spPr>
        <p:txBody>
          <a:bodyPr wrap="square" rtlCol="0">
            <a:spAutoFit/>
          </a:bodyPr>
          <a:lstStyle/>
          <a:p>
            <a:r>
              <a:rPr lang="en-US" sz="2400" dirty="0"/>
              <a:t>The LRAC curve is an “</a:t>
            </a:r>
            <a:r>
              <a:rPr lang="en-US" sz="2400" b="1" dirty="0"/>
              <a:t>envelope</a:t>
            </a:r>
            <a:r>
              <a:rPr lang="en-US" sz="2400" dirty="0"/>
              <a:t>” </a:t>
            </a:r>
            <a:r>
              <a:rPr lang="en-US" sz="2400" dirty="0">
                <a:solidFill>
                  <a:srgbClr val="FF0000"/>
                </a:solidFill>
              </a:rPr>
              <a:t>containing</a:t>
            </a:r>
            <a:r>
              <a:rPr lang="en-US" sz="2400" dirty="0"/>
              <a:t> </a:t>
            </a:r>
            <a:r>
              <a:rPr lang="en-US" sz="2400" dirty="0">
                <a:solidFill>
                  <a:srgbClr val="FF0000"/>
                </a:solidFill>
              </a:rPr>
              <a:t>all possible short-run cost curves</a:t>
            </a:r>
            <a:r>
              <a:rPr lang="en-US" sz="2400" dirty="0"/>
              <a:t>. Each average total cost (ATC) curve represents a manufacturing scale where the only way to increase output is to hire more workers. It is for this reason that the ATC curve lies above the LRAC curve except at one point of tangency. The </a:t>
            </a:r>
            <a:r>
              <a:rPr lang="en-US" sz="2400" b="1" u="sng" dirty="0">
                <a:solidFill>
                  <a:srgbClr val="FF0000"/>
                </a:solidFill>
              </a:rPr>
              <a:t>point of tangency is the cost minimizing point for that level of output. </a:t>
            </a:r>
          </a:p>
          <a:p>
            <a:endParaRPr lang="en-US" sz="2400" dirty="0"/>
          </a:p>
          <a:p>
            <a:r>
              <a:rPr lang="en-US" sz="2400" dirty="0"/>
              <a:t>The short-run ATC curves represent different scales of plant that cannot be changed in the short run. They are all above the LRAC because firms have </a:t>
            </a:r>
            <a:r>
              <a:rPr lang="en-US" sz="2400" dirty="0">
                <a:solidFill>
                  <a:srgbClr val="FF0000"/>
                </a:solidFill>
              </a:rPr>
              <a:t>less flexibility in the short run </a:t>
            </a:r>
            <a:r>
              <a:rPr lang="en-US" sz="2400" dirty="0"/>
              <a:t>and costs are higher. Each tangency point</a:t>
            </a:r>
          </a:p>
          <a:p>
            <a:r>
              <a:rPr lang="en-US" sz="2400" dirty="0"/>
              <a:t>is the cost-minimizing point for that level of output.</a:t>
            </a:r>
            <a:endParaRPr lang="en-IN" sz="2400" dirty="0"/>
          </a:p>
        </p:txBody>
      </p:sp>
    </p:spTree>
    <p:extLst>
      <p:ext uri="{BB962C8B-B14F-4D97-AF65-F5344CB8AC3E}">
        <p14:creationId xmlns:p14="http://schemas.microsoft.com/office/powerpoint/2010/main" val="300495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74418B1-665C-6D86-3814-807D9AD6EC5F}"/>
              </a:ext>
            </a:extLst>
          </p:cNvPr>
          <p:cNvPicPr>
            <a:picLocks noChangeAspect="1"/>
          </p:cNvPicPr>
          <p:nvPr/>
        </p:nvPicPr>
        <p:blipFill>
          <a:blip r:embed="rId2"/>
          <a:stretch>
            <a:fillRect/>
          </a:stretch>
        </p:blipFill>
        <p:spPr>
          <a:xfrm>
            <a:off x="2472944" y="891540"/>
            <a:ext cx="7296560" cy="5071110"/>
          </a:xfrm>
          <a:prstGeom prst="rect">
            <a:avLst/>
          </a:prstGeom>
        </p:spPr>
      </p:pic>
    </p:spTree>
    <p:extLst>
      <p:ext uri="{BB962C8B-B14F-4D97-AF65-F5344CB8AC3E}">
        <p14:creationId xmlns:p14="http://schemas.microsoft.com/office/powerpoint/2010/main" val="318442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05FAB7-5A3B-B79B-11CA-431C7D719B74}"/>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dirty="0">
                <a:solidFill>
                  <a:schemeClr val="bg1"/>
                </a:solidFill>
              </a:rPr>
              <a:t>E</a:t>
            </a:r>
            <a:r>
              <a:rPr lang="en-US" kern="1200" dirty="0">
                <a:solidFill>
                  <a:schemeClr val="bg1"/>
                </a:solidFill>
                <a:latin typeface="+mj-lt"/>
                <a:ea typeface="+mj-ea"/>
                <a:cs typeface="+mj-cs"/>
              </a:rPr>
              <a:t>conomies and </a:t>
            </a:r>
            <a:r>
              <a:rPr lang="en-US" dirty="0">
                <a:solidFill>
                  <a:schemeClr val="bg1"/>
                </a:solidFill>
              </a:rPr>
              <a:t>diseconomies </a:t>
            </a:r>
            <a:r>
              <a:rPr lang="en-US" kern="1200" dirty="0">
                <a:solidFill>
                  <a:schemeClr val="bg1"/>
                </a:solidFill>
                <a:latin typeface="+mj-lt"/>
                <a:ea typeface="+mj-ea"/>
                <a:cs typeface="+mj-cs"/>
              </a:rPr>
              <a:t>of scope</a:t>
            </a:r>
          </a:p>
        </p:txBody>
      </p:sp>
      <p:sp>
        <p:nvSpPr>
          <p:cNvPr id="3" name="TextBox 2">
            <a:extLst>
              <a:ext uri="{FF2B5EF4-FFF2-40B4-BE49-F238E27FC236}">
                <a16:creationId xmlns:a16="http://schemas.microsoft.com/office/drawing/2014/main" id="{AAC53E3C-713B-EA6B-DAB0-5A705C46E1EB}"/>
              </a:ext>
            </a:extLst>
          </p:cNvPr>
          <p:cNvSpPr txBox="1"/>
          <p:nvPr/>
        </p:nvSpPr>
        <p:spPr>
          <a:xfrm>
            <a:off x="5184742" y="640080"/>
            <a:ext cx="6202586" cy="5257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800" b="1" dirty="0"/>
              <a:t>Economies of scope</a:t>
            </a:r>
            <a:r>
              <a:rPr lang="en-US" sz="2800" dirty="0"/>
              <a:t>:</a:t>
            </a:r>
          </a:p>
          <a:p>
            <a:pPr marL="57150">
              <a:lnSpc>
                <a:spcPct val="90000"/>
              </a:lnSpc>
              <a:spcAft>
                <a:spcPts val="600"/>
              </a:spcAft>
            </a:pPr>
            <a:r>
              <a:rPr lang="en-US" sz="2800" dirty="0"/>
              <a:t> Situation in which </a:t>
            </a:r>
            <a:r>
              <a:rPr lang="en-US" sz="2800" dirty="0">
                <a:solidFill>
                  <a:srgbClr val="FF0000"/>
                </a:solidFill>
              </a:rPr>
              <a:t>joint output of a single firm</a:t>
            </a:r>
            <a:r>
              <a:rPr lang="en-US" sz="2800" dirty="0"/>
              <a:t> is greater than output that could be achieved by two different firms when each produces a single product.</a:t>
            </a:r>
          </a:p>
          <a:p>
            <a:pPr marL="57150">
              <a:lnSpc>
                <a:spcPct val="90000"/>
              </a:lnSpc>
              <a:spcAft>
                <a:spcPts val="600"/>
              </a:spcAft>
            </a:pPr>
            <a:endParaRPr lang="en-US" sz="2800" dirty="0"/>
          </a:p>
          <a:p>
            <a:pPr marL="285750" indent="-228600">
              <a:lnSpc>
                <a:spcPct val="90000"/>
              </a:lnSpc>
              <a:spcAft>
                <a:spcPts val="600"/>
              </a:spcAft>
              <a:buFont typeface="Arial" panose="020B0604020202020204" pitchFamily="34" charset="0"/>
              <a:buChar char="•"/>
            </a:pPr>
            <a:r>
              <a:rPr lang="en-US" sz="2800" b="1" dirty="0"/>
              <a:t>Diseconomies of scope </a:t>
            </a:r>
            <a:r>
              <a:rPr lang="en-US" sz="2800" dirty="0"/>
              <a:t>: Situation in which joint output of a single firm is less than could be achieved by separate firms when each produces a single product.</a:t>
            </a:r>
          </a:p>
        </p:txBody>
      </p:sp>
    </p:spTree>
    <p:extLst>
      <p:ext uri="{BB962C8B-B14F-4D97-AF65-F5344CB8AC3E}">
        <p14:creationId xmlns:p14="http://schemas.microsoft.com/office/powerpoint/2010/main" val="32580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3B995B-A73E-0C7E-ECA7-C0A5C3D3008C}"/>
              </a:ext>
            </a:extLst>
          </p:cNvPr>
          <p:cNvPicPr>
            <a:picLocks noChangeAspect="1"/>
          </p:cNvPicPr>
          <p:nvPr/>
        </p:nvPicPr>
        <p:blipFill>
          <a:blip r:embed="rId2"/>
          <a:stretch>
            <a:fillRect/>
          </a:stretch>
        </p:blipFill>
        <p:spPr>
          <a:xfrm>
            <a:off x="1743173" y="807257"/>
            <a:ext cx="7843887" cy="5076738"/>
          </a:xfrm>
          <a:prstGeom prst="rect">
            <a:avLst/>
          </a:prstGeom>
        </p:spPr>
      </p:pic>
    </p:spTree>
    <p:extLst>
      <p:ext uri="{BB962C8B-B14F-4D97-AF65-F5344CB8AC3E}">
        <p14:creationId xmlns:p14="http://schemas.microsoft.com/office/powerpoint/2010/main" val="47088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05FAB7-5A3B-B79B-11CA-431C7D719B74}"/>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kern="1200" dirty="0">
                <a:solidFill>
                  <a:schemeClr val="bg1"/>
                </a:solidFill>
                <a:latin typeface="+mj-lt"/>
                <a:ea typeface="+mj-ea"/>
                <a:cs typeface="+mj-cs"/>
              </a:rPr>
              <a:t>Externalities &amp; Market failure</a:t>
            </a:r>
          </a:p>
        </p:txBody>
      </p:sp>
      <p:sp>
        <p:nvSpPr>
          <p:cNvPr id="4" name="TextBox 3">
            <a:extLst>
              <a:ext uri="{FF2B5EF4-FFF2-40B4-BE49-F238E27FC236}">
                <a16:creationId xmlns:a16="http://schemas.microsoft.com/office/drawing/2014/main" id="{EA934A99-CEA4-C631-4A9C-F53FA7A0A419}"/>
              </a:ext>
            </a:extLst>
          </p:cNvPr>
          <p:cNvSpPr txBox="1"/>
          <p:nvPr/>
        </p:nvSpPr>
        <p:spPr>
          <a:xfrm>
            <a:off x="5380081" y="363915"/>
            <a:ext cx="6007247" cy="6124754"/>
          </a:xfrm>
          <a:prstGeom prst="rect">
            <a:avLst/>
          </a:prstGeom>
          <a:noFill/>
        </p:spPr>
        <p:txBody>
          <a:bodyPr wrap="square" rtlCol="0">
            <a:spAutoFit/>
          </a:bodyPr>
          <a:lstStyle/>
          <a:p>
            <a:pPr marL="285750" indent="-285750">
              <a:buFont typeface="Courier New" panose="02070309020205020404" pitchFamily="49" charset="0"/>
              <a:buChar char="o"/>
            </a:pPr>
            <a:r>
              <a:rPr lang="en-IN" sz="2400" dirty="0"/>
              <a:t> Market failure occurs when price mechanism fails to allocate scarce resources efficiently or when the operation of free market forces leads to net social welfare loss.</a:t>
            </a:r>
          </a:p>
          <a:p>
            <a:pPr marL="285750" indent="-285750">
              <a:buFont typeface="Courier New" panose="02070309020205020404" pitchFamily="49" charset="0"/>
              <a:buChar char="o"/>
            </a:pPr>
            <a:endParaRPr lang="en-IN" sz="2400" b="1" dirty="0"/>
          </a:p>
          <a:p>
            <a:pPr marL="742950" lvl="1" indent="-285750">
              <a:buFont typeface="Courier New" panose="02070309020205020404" pitchFamily="49" charset="0"/>
              <a:buChar char="o"/>
            </a:pPr>
            <a:r>
              <a:rPr lang="en-IN" sz="2400" b="1" dirty="0">
                <a:solidFill>
                  <a:srgbClr val="FF0000"/>
                </a:solidFill>
              </a:rPr>
              <a:t>Free market equilibrium quantity </a:t>
            </a:r>
            <a:r>
              <a:rPr lang="en-IN" sz="2400" b="1" i="1" dirty="0">
                <a:solidFill>
                  <a:srgbClr val="FF0000"/>
                </a:solidFill>
              </a:rPr>
              <a:t>&gt; or &lt;  </a:t>
            </a:r>
            <a:r>
              <a:rPr lang="en-IN" sz="2400" b="1" dirty="0">
                <a:solidFill>
                  <a:srgbClr val="FF0000"/>
                </a:solidFill>
              </a:rPr>
              <a:t>Socially Optimum Quantity.</a:t>
            </a:r>
          </a:p>
          <a:p>
            <a:endParaRPr lang="en-IN" sz="2400" dirty="0"/>
          </a:p>
          <a:p>
            <a:r>
              <a:rPr lang="en-IN" sz="3200" b="1" dirty="0">
                <a:latin typeface="Times New Roman" panose="02020603050405020304" pitchFamily="18" charset="0"/>
                <a:cs typeface="Times New Roman" panose="02020603050405020304" pitchFamily="18" charset="0"/>
              </a:rPr>
              <a:t>Ways Free Market fails</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Externalities</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Public good</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Information failure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Monopoly power in markets </a:t>
            </a:r>
          </a:p>
          <a:p>
            <a:endParaRPr lang="en-IN" sz="2400" dirty="0"/>
          </a:p>
        </p:txBody>
      </p:sp>
    </p:spTree>
    <p:extLst>
      <p:ext uri="{BB962C8B-B14F-4D97-AF65-F5344CB8AC3E}">
        <p14:creationId xmlns:p14="http://schemas.microsoft.com/office/powerpoint/2010/main" val="133021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07767F-1A12-A271-F403-D900009F3EFC}"/>
              </a:ext>
            </a:extLst>
          </p:cNvPr>
          <p:cNvSpPr txBox="1"/>
          <p:nvPr/>
        </p:nvSpPr>
        <p:spPr>
          <a:xfrm>
            <a:off x="1074656" y="414779"/>
            <a:ext cx="10649146" cy="2185214"/>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Externalities:</a:t>
            </a:r>
          </a:p>
          <a:p>
            <a:r>
              <a:rPr lang="en-US" sz="2800" i="1" dirty="0">
                <a:solidFill>
                  <a:srgbClr val="202124"/>
                </a:solidFill>
                <a:effectLst/>
                <a:latin typeface="Times New Roman" panose="02020603050405020304" pitchFamily="18" charset="0"/>
                <a:cs typeface="Times New Roman" panose="02020603050405020304" pitchFamily="18" charset="0"/>
              </a:rPr>
              <a:t>An externality is a cost or benefit caused by a producer that is not financially incurred or received by that producer</a:t>
            </a:r>
            <a:endParaRPr lang="en-IN" sz="2800" i="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p>
        </p:txBody>
      </p:sp>
      <p:sp>
        <p:nvSpPr>
          <p:cNvPr id="5" name="Callout: Left-Right Arrow 4">
            <a:extLst>
              <a:ext uri="{FF2B5EF4-FFF2-40B4-BE49-F238E27FC236}">
                <a16:creationId xmlns:a16="http://schemas.microsoft.com/office/drawing/2014/main" id="{537FB753-9343-2092-F8C6-80F55B908C64}"/>
              </a:ext>
            </a:extLst>
          </p:cNvPr>
          <p:cNvSpPr/>
          <p:nvPr/>
        </p:nvSpPr>
        <p:spPr>
          <a:xfrm>
            <a:off x="3519039" y="2599993"/>
            <a:ext cx="5567465" cy="1274323"/>
          </a:xfrm>
          <a:prstGeom prst="leftRight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148E7A83-C735-1EA3-B4AB-D48F470B822B}"/>
              </a:ext>
            </a:extLst>
          </p:cNvPr>
          <p:cNvSpPr txBox="1"/>
          <p:nvPr/>
        </p:nvSpPr>
        <p:spPr>
          <a:xfrm>
            <a:off x="5090859" y="2883211"/>
            <a:ext cx="2616740" cy="707886"/>
          </a:xfrm>
          <a:prstGeom prst="rect">
            <a:avLst/>
          </a:prstGeom>
          <a:noFill/>
        </p:spPr>
        <p:txBody>
          <a:bodyPr wrap="square" rtlCol="0">
            <a:spAutoFit/>
          </a:bodyPr>
          <a:lstStyle/>
          <a:p>
            <a:r>
              <a:rPr lang="en-IN" sz="4000" dirty="0">
                <a:effectLst>
                  <a:outerShdw blurRad="38100" dist="38100" dir="2700000" algn="tl">
                    <a:srgbClr val="000000">
                      <a:alpha val="43137"/>
                    </a:srgbClr>
                  </a:outerShdw>
                </a:effectLst>
              </a:rPr>
              <a:t>Externality</a:t>
            </a:r>
          </a:p>
        </p:txBody>
      </p:sp>
      <p:sp>
        <p:nvSpPr>
          <p:cNvPr id="8" name="Rectangle: Rounded Corners 7">
            <a:extLst>
              <a:ext uri="{FF2B5EF4-FFF2-40B4-BE49-F238E27FC236}">
                <a16:creationId xmlns:a16="http://schemas.microsoft.com/office/drawing/2014/main" id="{F3CC9F22-3147-3F68-8A75-7187AE7A5930}"/>
              </a:ext>
            </a:extLst>
          </p:cNvPr>
          <p:cNvSpPr/>
          <p:nvPr/>
        </p:nvSpPr>
        <p:spPr>
          <a:xfrm>
            <a:off x="914449" y="2709705"/>
            <a:ext cx="2451370" cy="1164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6FA2C8F-F619-46C7-BB52-5567BADD9C2A}"/>
              </a:ext>
            </a:extLst>
          </p:cNvPr>
          <p:cNvSpPr txBox="1"/>
          <p:nvPr/>
        </p:nvSpPr>
        <p:spPr>
          <a:xfrm>
            <a:off x="1240682" y="2999563"/>
            <a:ext cx="1926077" cy="523220"/>
          </a:xfrm>
          <a:prstGeom prst="rect">
            <a:avLst/>
          </a:prstGeom>
          <a:noFill/>
        </p:spPr>
        <p:txBody>
          <a:bodyPr wrap="square" rtlCol="0">
            <a:spAutoFit/>
          </a:bodyPr>
          <a:lstStyle/>
          <a:p>
            <a:r>
              <a:rPr lang="en-IN" sz="2800" b="1" dirty="0"/>
              <a:t>Negative</a:t>
            </a:r>
            <a:endParaRPr lang="en-IN" b="1" dirty="0"/>
          </a:p>
        </p:txBody>
      </p:sp>
      <p:sp>
        <p:nvSpPr>
          <p:cNvPr id="11" name="Rectangle: Rounded Corners 10">
            <a:extLst>
              <a:ext uri="{FF2B5EF4-FFF2-40B4-BE49-F238E27FC236}">
                <a16:creationId xmlns:a16="http://schemas.microsoft.com/office/drawing/2014/main" id="{EB5FC77B-E27A-E107-181E-F777D4136DFB}"/>
              </a:ext>
            </a:extLst>
          </p:cNvPr>
          <p:cNvSpPr/>
          <p:nvPr/>
        </p:nvSpPr>
        <p:spPr>
          <a:xfrm>
            <a:off x="9239724" y="2599993"/>
            <a:ext cx="2603771" cy="11646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CDCC4AA-0FCB-1BC7-802F-6143683A4259}"/>
              </a:ext>
            </a:extLst>
          </p:cNvPr>
          <p:cNvSpPr txBox="1"/>
          <p:nvPr/>
        </p:nvSpPr>
        <p:spPr>
          <a:xfrm>
            <a:off x="9547165" y="2883211"/>
            <a:ext cx="2222318" cy="584775"/>
          </a:xfrm>
          <a:prstGeom prst="rect">
            <a:avLst/>
          </a:prstGeom>
          <a:noFill/>
        </p:spPr>
        <p:txBody>
          <a:bodyPr wrap="square" rtlCol="0">
            <a:spAutoFit/>
          </a:bodyPr>
          <a:lstStyle/>
          <a:p>
            <a:r>
              <a:rPr lang="en-IN" sz="3200" b="1" dirty="0"/>
              <a:t>positive</a:t>
            </a:r>
            <a:endParaRPr lang="en-IN" b="1" dirty="0"/>
          </a:p>
        </p:txBody>
      </p:sp>
    </p:spTree>
    <p:extLst>
      <p:ext uri="{BB962C8B-B14F-4D97-AF65-F5344CB8AC3E}">
        <p14:creationId xmlns:p14="http://schemas.microsoft.com/office/powerpoint/2010/main" val="4171157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8FE6B7-342C-241A-D0C3-544E15D7D5A3}"/>
              </a:ext>
            </a:extLst>
          </p:cNvPr>
          <p:cNvSpPr txBox="1"/>
          <p:nvPr/>
        </p:nvSpPr>
        <p:spPr>
          <a:xfrm>
            <a:off x="1104533" y="891540"/>
            <a:ext cx="10705005" cy="5262979"/>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Production Externality</a:t>
            </a:r>
            <a:r>
              <a:rPr lang="en-IN" sz="2400" dirty="0">
                <a:latin typeface="Times New Roman" panose="02020603050405020304" pitchFamily="18" charset="0"/>
                <a:cs typeface="Times New Roman" panose="02020603050405020304" pitchFamily="18" charset="0"/>
              </a:rPr>
              <a:t>: When production of a good creates spill over benefits or costs for a third party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Air pollution</a:t>
            </a:r>
          </a:p>
          <a:p>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Consumption Externality</a:t>
            </a:r>
            <a:r>
              <a:rPr lang="en-IN" sz="2400" dirty="0">
                <a:latin typeface="Times New Roman" panose="02020603050405020304" pitchFamily="18" charset="0"/>
                <a:cs typeface="Times New Roman" panose="02020603050405020304" pitchFamily="18" charset="0"/>
              </a:rPr>
              <a:t>: When consumption of a good creates spill over benefits or costs for a third party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Ground water extraction for industry, Alcohol etc.</a:t>
            </a:r>
          </a:p>
          <a:p>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Public goods</a:t>
            </a:r>
            <a:r>
              <a:rPr lang="en-IN" sz="2400" dirty="0">
                <a:latin typeface="Times New Roman" panose="02020603050405020304" pitchFamily="18" charset="0"/>
                <a:cs typeface="Times New Roman" panose="02020603050405020304" pitchFamily="18" charset="0"/>
              </a:rPr>
              <a:t>: They are non-rivalrous, non excludable goods which are not provided by free market. It causes a "free-rider problem”. An individual underreports his/her demand for a good but gets benefits from it once it’s available. </a:t>
            </a:r>
          </a:p>
          <a:p>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Common access resources</a:t>
            </a:r>
            <a:r>
              <a:rPr lang="en-IN" sz="2400" dirty="0">
                <a:latin typeface="Times New Roman" panose="02020603050405020304" pitchFamily="18" charset="0"/>
                <a:cs typeface="Times New Roman" panose="02020603050405020304" pitchFamily="18" charset="0"/>
              </a:rPr>
              <a:t>: Resources that nobody owns but anybody can exploit like clean air, waterbody etc.</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44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62880B-DF61-A659-188B-C6A93297535E}"/>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kern="1200">
                <a:solidFill>
                  <a:schemeClr val="bg1"/>
                </a:solidFill>
                <a:latin typeface="+mj-lt"/>
                <a:ea typeface="+mj-ea"/>
                <a:cs typeface="+mj-cs"/>
              </a:rPr>
              <a:t>Cost of production: A quick revision</a:t>
            </a:r>
          </a:p>
        </p:txBody>
      </p:sp>
      <p:sp>
        <p:nvSpPr>
          <p:cNvPr id="3" name="TextBox 2">
            <a:extLst>
              <a:ext uri="{FF2B5EF4-FFF2-40B4-BE49-F238E27FC236}">
                <a16:creationId xmlns:a16="http://schemas.microsoft.com/office/drawing/2014/main" id="{851EBE6D-45B0-0329-983F-C5F55024B1A2}"/>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 </a:t>
            </a:r>
            <a:r>
              <a:rPr lang="en-US" sz="2400" b="1" dirty="0"/>
              <a:t>Opportunity cost</a:t>
            </a:r>
            <a:r>
              <a:rPr lang="en-US" sz="2400" dirty="0"/>
              <a:t>: Cost of next best alternative foregone</a:t>
            </a:r>
          </a:p>
          <a:p>
            <a:pPr marL="285750" indent="-228600">
              <a:lnSpc>
                <a:spcPct val="90000"/>
              </a:lnSpc>
              <a:spcAft>
                <a:spcPts val="600"/>
              </a:spcAft>
              <a:buFont typeface="Arial" panose="020B0604020202020204" pitchFamily="34" charset="0"/>
              <a:buChar char="•"/>
            </a:pPr>
            <a:r>
              <a:rPr lang="en-US" sz="2400" dirty="0"/>
              <a:t> </a:t>
            </a:r>
            <a:r>
              <a:rPr lang="en-US" sz="2400" b="1" dirty="0"/>
              <a:t>Sunk cost</a:t>
            </a:r>
            <a:r>
              <a:rPr lang="en-US" sz="2400" dirty="0"/>
              <a:t>: Expenditure already made and can’t be recovered.</a:t>
            </a:r>
          </a:p>
          <a:p>
            <a:pPr marL="285750" indent="-228600">
              <a:lnSpc>
                <a:spcPct val="90000"/>
              </a:lnSpc>
              <a:spcAft>
                <a:spcPts val="600"/>
              </a:spcAft>
              <a:buFont typeface="Arial" panose="020B0604020202020204" pitchFamily="34" charset="0"/>
              <a:buChar char="•"/>
            </a:pPr>
            <a:r>
              <a:rPr lang="en-US" sz="2400" dirty="0"/>
              <a:t> Total cost</a:t>
            </a:r>
          </a:p>
          <a:p>
            <a:pPr marL="285750" indent="-228600">
              <a:lnSpc>
                <a:spcPct val="90000"/>
              </a:lnSpc>
              <a:spcAft>
                <a:spcPts val="600"/>
              </a:spcAft>
              <a:buFont typeface="Arial" panose="020B0604020202020204" pitchFamily="34" charset="0"/>
              <a:buChar char="•"/>
            </a:pPr>
            <a:r>
              <a:rPr lang="en-US" sz="2400" dirty="0"/>
              <a:t> </a:t>
            </a:r>
            <a:r>
              <a:rPr lang="en-US" sz="2400" b="1" dirty="0"/>
              <a:t>Fixed cost</a:t>
            </a:r>
            <a:r>
              <a:rPr lang="en-US" sz="2400" dirty="0"/>
              <a:t>- doesn’t vary as output varies </a:t>
            </a:r>
          </a:p>
          <a:p>
            <a:pPr marL="285750" indent="-228600">
              <a:lnSpc>
                <a:spcPct val="90000"/>
              </a:lnSpc>
              <a:spcAft>
                <a:spcPts val="600"/>
              </a:spcAft>
              <a:buFont typeface="Arial" panose="020B0604020202020204" pitchFamily="34" charset="0"/>
              <a:buChar char="•"/>
            </a:pPr>
            <a:r>
              <a:rPr lang="en-US" sz="2400" b="1" dirty="0"/>
              <a:t>Variable cost- </a:t>
            </a:r>
            <a:r>
              <a:rPr lang="en-US" sz="2400" dirty="0"/>
              <a:t>cost that varies as output varies</a:t>
            </a:r>
          </a:p>
          <a:p>
            <a:pPr marL="285750" indent="-228600">
              <a:lnSpc>
                <a:spcPct val="90000"/>
              </a:lnSpc>
              <a:spcAft>
                <a:spcPts val="600"/>
              </a:spcAft>
              <a:buFont typeface="Arial" panose="020B0604020202020204" pitchFamily="34" charset="0"/>
              <a:buChar char="•"/>
            </a:pPr>
            <a:r>
              <a:rPr lang="en-US" sz="2400" dirty="0"/>
              <a:t> </a:t>
            </a:r>
            <a:r>
              <a:rPr lang="en-US" sz="2400" b="1" dirty="0"/>
              <a:t>Marginal cost- </a:t>
            </a:r>
            <a:r>
              <a:rPr lang="en-US" sz="2400" dirty="0"/>
              <a:t>incremental cost</a:t>
            </a:r>
          </a:p>
          <a:p>
            <a:pPr marL="285750" indent="-228600">
              <a:lnSpc>
                <a:spcPct val="90000"/>
              </a:lnSpc>
              <a:spcAft>
                <a:spcPts val="600"/>
              </a:spcAft>
              <a:buFont typeface="Arial" panose="020B0604020202020204" pitchFamily="34" charset="0"/>
              <a:buChar char="•"/>
            </a:pPr>
            <a:r>
              <a:rPr lang="en-US" sz="2400" dirty="0"/>
              <a:t> </a:t>
            </a:r>
            <a:r>
              <a:rPr lang="en-US" sz="2400" b="1" dirty="0"/>
              <a:t>Expansion path- </a:t>
            </a:r>
            <a:r>
              <a:rPr lang="en-US" sz="2400" dirty="0"/>
              <a:t>describes the combinations of labor and capital that the firm will choose to minimize costs at each output level</a:t>
            </a:r>
          </a:p>
          <a:p>
            <a:pPr indent="-228600">
              <a:lnSpc>
                <a:spcPct val="90000"/>
              </a:lnSpc>
              <a:spcAft>
                <a:spcPts val="600"/>
              </a:spcAft>
              <a:buFont typeface="Arial" panose="020B0604020202020204" pitchFamily="34" charset="0"/>
              <a:buChar char="•"/>
            </a:pPr>
            <a:r>
              <a:rPr lang="en-US" sz="2400" dirty="0"/>
              <a:t> </a:t>
            </a:r>
          </a:p>
        </p:txBody>
      </p:sp>
    </p:spTree>
    <p:extLst>
      <p:ext uri="{BB962C8B-B14F-4D97-AF65-F5344CB8AC3E}">
        <p14:creationId xmlns:p14="http://schemas.microsoft.com/office/powerpoint/2010/main" val="88604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AB294C-53A2-2714-9C3D-F7CBA277438F}"/>
              </a:ext>
            </a:extLst>
          </p:cNvPr>
          <p:cNvSpPr txBox="1"/>
          <p:nvPr/>
        </p:nvSpPr>
        <p:spPr>
          <a:xfrm>
            <a:off x="1058159" y="891540"/>
            <a:ext cx="9924068" cy="2308324"/>
          </a:xfrm>
          <a:prstGeom prst="rect">
            <a:avLst/>
          </a:prstGeom>
          <a:noFill/>
        </p:spPr>
        <p:txBody>
          <a:bodyPr wrap="square">
            <a:spAutoFit/>
          </a:bodyPr>
          <a:lstStyle/>
          <a:p>
            <a:r>
              <a:rPr lang="en-IN" sz="2400" b="1" i="1" dirty="0">
                <a:latin typeface="Times New Roman" panose="02020603050405020304" pitchFamily="18" charset="0"/>
                <a:cs typeface="Times New Roman" panose="02020603050405020304" pitchFamily="18" charset="0"/>
              </a:rPr>
              <a:t>Asymmetric Information</a:t>
            </a:r>
            <a:r>
              <a:rPr lang="en-IN" sz="2400" dirty="0">
                <a:latin typeface="Times New Roman" panose="02020603050405020304" pitchFamily="18" charset="0"/>
                <a:cs typeface="Times New Roman" panose="02020603050405020304" pitchFamily="18" charset="0"/>
              </a:rPr>
              <a:t>: When the buyer and seller of a good has different levels of information about the good.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difference in quality, used cars</a:t>
            </a:r>
          </a:p>
          <a:p>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 Monopoly power</a:t>
            </a:r>
            <a:r>
              <a:rPr lang="en-IN" sz="2400" dirty="0">
                <a:latin typeface="Times New Roman" panose="02020603050405020304" pitchFamily="18" charset="0"/>
                <a:cs typeface="Times New Roman" panose="02020603050405020304" pitchFamily="18" charset="0"/>
              </a:rPr>
              <a:t>: When a single firm dominates the market they tend to produce less than socially optimum level and price would be higher than that would be charged in competitive market.</a:t>
            </a:r>
          </a:p>
        </p:txBody>
      </p:sp>
    </p:spTree>
    <p:extLst>
      <p:ext uri="{BB962C8B-B14F-4D97-AF65-F5344CB8AC3E}">
        <p14:creationId xmlns:p14="http://schemas.microsoft.com/office/powerpoint/2010/main" val="922986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hat are the 4 Types of Economic Goods | BoyceWire">
            <a:extLst>
              <a:ext uri="{FF2B5EF4-FFF2-40B4-BE49-F238E27FC236}">
                <a16:creationId xmlns:a16="http://schemas.microsoft.com/office/drawing/2014/main" id="{BC478CD3-3FB3-7394-0A4C-080E45761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594" y="845746"/>
            <a:ext cx="9144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17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02C4276-C8A1-49EC-C654-151B89BE8F71}"/>
              </a:ext>
            </a:extLst>
          </p:cNvPr>
          <p:cNvPicPr>
            <a:picLocks noChangeAspect="1"/>
          </p:cNvPicPr>
          <p:nvPr/>
        </p:nvPicPr>
        <p:blipFill>
          <a:blip r:embed="rId2"/>
          <a:stretch>
            <a:fillRect/>
          </a:stretch>
        </p:blipFill>
        <p:spPr>
          <a:xfrm>
            <a:off x="755515" y="394597"/>
            <a:ext cx="10943150" cy="5968495"/>
          </a:xfrm>
          <a:prstGeom prst="rect">
            <a:avLst/>
          </a:prstGeom>
        </p:spPr>
      </p:pic>
    </p:spTree>
    <p:extLst>
      <p:ext uri="{BB962C8B-B14F-4D97-AF65-F5344CB8AC3E}">
        <p14:creationId xmlns:p14="http://schemas.microsoft.com/office/powerpoint/2010/main" val="423355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A8D78-84A3-63DD-811A-FD98FEDF9CDF}"/>
              </a:ext>
            </a:extLst>
          </p:cNvPr>
          <p:cNvSpPr txBox="1"/>
          <p:nvPr/>
        </p:nvSpPr>
        <p:spPr>
          <a:xfrm>
            <a:off x="612843" y="856034"/>
            <a:ext cx="10784163" cy="3785652"/>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MSC: Marginal Social Cost</a:t>
            </a:r>
            <a:r>
              <a:rPr lang="en-IN" sz="2400" dirty="0">
                <a:latin typeface="Times New Roman" panose="02020603050405020304" pitchFamily="18" charset="0"/>
                <a:cs typeface="Times New Roman" panose="02020603050405020304" pitchFamily="18" charset="0"/>
              </a:rPr>
              <a:t>: These are the cost incurred by society as a whole(including MPC and all external cost)</a:t>
            </a:r>
          </a:p>
          <a:p>
            <a:endParaRPr lang="en-IN" sz="2400" dirty="0">
              <a:latin typeface="Times New Roman" panose="02020603050405020304" pitchFamily="18" charset="0"/>
              <a:cs typeface="Times New Roman" panose="02020603050405020304" pitchFamily="18" charset="0"/>
            </a:endParaRPr>
          </a:p>
          <a:p>
            <a:r>
              <a:rPr lang="en-IN" sz="2400" b="1" i="1" dirty="0" err="1">
                <a:latin typeface="Times New Roman" panose="02020603050405020304" pitchFamily="18" charset="0"/>
                <a:cs typeface="Times New Roman" panose="02020603050405020304" pitchFamily="18" charset="0"/>
              </a:rPr>
              <a:t>Qso</a:t>
            </a:r>
            <a:r>
              <a:rPr lang="en-IN" sz="2400" dirty="0">
                <a:latin typeface="Times New Roman" panose="02020603050405020304" pitchFamily="18" charset="0"/>
                <a:cs typeface="Times New Roman" panose="02020603050405020304" pitchFamily="18" charset="0"/>
              </a:rPr>
              <a:t>: Socially optimal quantity of production when all costs are taken into account</a:t>
            </a:r>
          </a:p>
          <a:p>
            <a:r>
              <a:rPr lang="en-IN" sz="2400" b="1" i="1" dirty="0" err="1">
                <a:latin typeface="Times New Roman" panose="02020603050405020304" pitchFamily="18" charset="0"/>
                <a:cs typeface="Times New Roman" panose="02020603050405020304" pitchFamily="18" charset="0"/>
              </a:rPr>
              <a:t>Pso</a:t>
            </a:r>
            <a:r>
              <a:rPr lang="en-IN" sz="2400" dirty="0">
                <a:latin typeface="Times New Roman" panose="02020603050405020304" pitchFamily="18" charset="0"/>
                <a:cs typeface="Times New Roman" panose="02020603050405020304" pitchFamily="18" charset="0"/>
              </a:rPr>
              <a:t>: Price of gas if all costs taken into account</a:t>
            </a:r>
          </a:p>
          <a:p>
            <a:endParaRPr lang="en-IN" sz="24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DWL: Dead Weight Loss</a:t>
            </a:r>
          </a:p>
          <a:p>
            <a:r>
              <a:rPr lang="en-IN" sz="2400" dirty="0">
                <a:latin typeface="Times New Roman" panose="02020603050405020304" pitchFamily="18" charset="0"/>
                <a:cs typeface="Times New Roman" panose="02020603050405020304" pitchFamily="18" charset="0"/>
              </a:rPr>
              <a:t>The yellow triangle represents in loss of total welfare resulted from over production of natural gas.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2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1F7FEE-384B-3006-52A9-E4AA6912C68B}"/>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kern="1200">
                <a:solidFill>
                  <a:schemeClr val="bg1"/>
                </a:solidFill>
                <a:latin typeface="+mj-lt"/>
                <a:ea typeface="+mj-ea"/>
                <a:cs typeface="+mj-cs"/>
              </a:rPr>
              <a:t>Long Run Cost curves</a:t>
            </a:r>
          </a:p>
        </p:txBody>
      </p:sp>
      <p:sp>
        <p:nvSpPr>
          <p:cNvPr id="3" name="TextBox 2">
            <a:extLst>
              <a:ext uri="{FF2B5EF4-FFF2-40B4-BE49-F238E27FC236}">
                <a16:creationId xmlns:a16="http://schemas.microsoft.com/office/drawing/2014/main" id="{954F0B15-DC9D-50B1-861D-1F796BC41812}"/>
              </a:ext>
            </a:extLst>
          </p:cNvPr>
          <p:cNvSpPr txBox="1"/>
          <p:nvPr/>
        </p:nvSpPr>
        <p:spPr>
          <a:xfrm>
            <a:off x="5358384" y="640081"/>
            <a:ext cx="6024654" cy="525780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200" dirty="0"/>
              <a:t> Difference between short run and long run cost curves:</a:t>
            </a:r>
          </a:p>
          <a:p>
            <a:pPr marL="285750" indent="-228600">
              <a:lnSpc>
                <a:spcPct val="90000"/>
              </a:lnSpc>
              <a:spcAft>
                <a:spcPts val="600"/>
              </a:spcAft>
              <a:buFont typeface="Arial" panose="020B0604020202020204" pitchFamily="34" charset="0"/>
              <a:buChar char="•"/>
            </a:pPr>
            <a:r>
              <a:rPr lang="en-US" sz="2200" dirty="0"/>
              <a:t>      In short run the FC is completely outside the control of firm.</a:t>
            </a:r>
          </a:p>
          <a:p>
            <a:pPr marL="285750" indent="-228600">
              <a:lnSpc>
                <a:spcPct val="90000"/>
              </a:lnSpc>
              <a:spcAft>
                <a:spcPts val="600"/>
              </a:spcAft>
              <a:buFont typeface="Arial" panose="020B0604020202020204" pitchFamily="34" charset="0"/>
              <a:buChar char="•"/>
            </a:pPr>
            <a:r>
              <a:rPr lang="en-US" sz="2200" dirty="0"/>
              <a:t>      In long run, there are no fixed costs.</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 Both are U shaped</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 In the long run, the firm’s </a:t>
            </a:r>
            <a:r>
              <a:rPr lang="en-US" sz="2200" dirty="0">
                <a:highlight>
                  <a:srgbClr val="FFFF00"/>
                </a:highlight>
              </a:rPr>
              <a:t>planning horizon is long enough to allow for a change in plant size</a:t>
            </a:r>
            <a:r>
              <a:rPr lang="en-US" sz="2200" dirty="0"/>
              <a:t>. This added flexibility allows the firm to produce at a lower average cost than in the short run. To see why, we might compare the situation in which </a:t>
            </a:r>
            <a:r>
              <a:rPr lang="en-US" sz="2200" dirty="0">
                <a:solidFill>
                  <a:srgbClr val="FF0000"/>
                </a:solidFill>
              </a:rPr>
              <a:t>capital and labor are both flexible </a:t>
            </a:r>
            <a:r>
              <a:rPr lang="en-US" sz="2200" dirty="0"/>
              <a:t>to the case in which </a:t>
            </a:r>
            <a:r>
              <a:rPr lang="en-US" sz="2200" dirty="0">
                <a:solidFill>
                  <a:srgbClr val="FF0000"/>
                </a:solidFill>
              </a:rPr>
              <a:t>capital is fixed in the short run.</a:t>
            </a:r>
          </a:p>
        </p:txBody>
      </p:sp>
    </p:spTree>
    <p:extLst>
      <p:ext uri="{BB962C8B-B14F-4D97-AF65-F5344CB8AC3E}">
        <p14:creationId xmlns:p14="http://schemas.microsoft.com/office/powerpoint/2010/main" val="63280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2">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A94430-F3AA-05C8-FD5D-659C54369B96}"/>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4600" kern="1200">
                <a:solidFill>
                  <a:srgbClr val="FFFFFF"/>
                </a:solidFill>
                <a:latin typeface="+mj-lt"/>
                <a:ea typeface="+mj-ea"/>
                <a:cs typeface="+mj-cs"/>
              </a:rPr>
              <a:t>Inflexibility of short Run production</a:t>
            </a:r>
          </a:p>
        </p:txBody>
      </p:sp>
      <p:pic>
        <p:nvPicPr>
          <p:cNvPr id="3" name="Picture 2" descr="Chart, line chart&#10;&#10;Description automatically generated">
            <a:extLst>
              <a:ext uri="{FF2B5EF4-FFF2-40B4-BE49-F238E27FC236}">
                <a16:creationId xmlns:a16="http://schemas.microsoft.com/office/drawing/2014/main" id="{9697F342-C3AF-7DFD-9C54-6CBAC46DE3F8}"/>
              </a:ext>
            </a:extLst>
          </p:cNvPr>
          <p:cNvPicPr>
            <a:picLocks noChangeAspect="1"/>
          </p:cNvPicPr>
          <p:nvPr/>
        </p:nvPicPr>
        <p:blipFill>
          <a:blip r:embed="rId2"/>
          <a:stretch>
            <a:fillRect/>
          </a:stretch>
        </p:blipFill>
        <p:spPr>
          <a:xfrm>
            <a:off x="5123714" y="1076138"/>
            <a:ext cx="6471578" cy="5057961"/>
          </a:xfrm>
          <a:prstGeom prst="rect">
            <a:avLst/>
          </a:prstGeom>
        </p:spPr>
      </p:pic>
    </p:spTree>
    <p:extLst>
      <p:ext uri="{BB962C8B-B14F-4D97-AF65-F5344CB8AC3E}">
        <p14:creationId xmlns:p14="http://schemas.microsoft.com/office/powerpoint/2010/main" val="146691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90336-5BA6-FA13-3A83-8694F66704F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Why inflexibility?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EFDF8F-2EBE-470C-04E8-F99AD2D4D99B}"/>
              </a:ext>
            </a:extLst>
          </p:cNvPr>
          <p:cNvSpPr txBox="1"/>
          <p:nvPr/>
        </p:nvSpPr>
        <p:spPr>
          <a:xfrm>
            <a:off x="838200" y="2608527"/>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800" dirty="0"/>
              <a:t> </a:t>
            </a:r>
            <a:r>
              <a:rPr lang="en-US" sz="2800" b="0" i="0" u="none" strike="noStrike" baseline="0" dirty="0"/>
              <a:t>Because the firm is unable to substitute relatively inexpensive capital for more costly labor when it expands production</a:t>
            </a:r>
            <a:endParaRPr lang="en-US" sz="2800" dirty="0"/>
          </a:p>
        </p:txBody>
      </p:sp>
    </p:spTree>
    <p:extLst>
      <p:ext uri="{BB962C8B-B14F-4D97-AF65-F5344CB8AC3E}">
        <p14:creationId xmlns:p14="http://schemas.microsoft.com/office/powerpoint/2010/main" val="100801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FE72A-9284-C4F3-345A-5DE4CC655DA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Long Run Average Cost [LRAC]</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E6183A-D34B-EF58-0022-CDA469B3E047}"/>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Curve relating average cost of production to output when all inputs, including capital, are variable.</a:t>
            </a:r>
          </a:p>
          <a:p>
            <a:pPr marL="57150">
              <a:lnSpc>
                <a:spcPct val="90000"/>
              </a:lnSpc>
              <a:spcAft>
                <a:spcPts val="600"/>
              </a:spcAft>
            </a:pPr>
            <a:endParaRPr lang="en-US" sz="2400" dirty="0"/>
          </a:p>
          <a:p>
            <a:pPr marL="285750" indent="-228600">
              <a:lnSpc>
                <a:spcPct val="90000"/>
              </a:lnSpc>
              <a:spcAft>
                <a:spcPts val="600"/>
              </a:spcAft>
              <a:buFont typeface="Arial" panose="020B0604020202020204" pitchFamily="34" charset="0"/>
              <a:buChar char="•"/>
            </a:pPr>
            <a:r>
              <a:rPr lang="en-US" sz="2400" dirty="0"/>
              <a:t>The most important determinant of the shape of the long-run average and marginal cost curves is the relationship between the </a:t>
            </a:r>
            <a:r>
              <a:rPr lang="en-US" sz="2400" dirty="0">
                <a:solidFill>
                  <a:srgbClr val="FF0000"/>
                </a:solidFill>
              </a:rPr>
              <a:t>scale of the firm’s operation</a:t>
            </a:r>
            <a:r>
              <a:rPr lang="en-US" sz="2400" dirty="0"/>
              <a:t> and the inputs that are required to minimize its costs. </a:t>
            </a:r>
          </a:p>
        </p:txBody>
      </p:sp>
    </p:spTree>
    <p:extLst>
      <p:ext uri="{BB962C8B-B14F-4D97-AF65-F5344CB8AC3E}">
        <p14:creationId xmlns:p14="http://schemas.microsoft.com/office/powerpoint/2010/main" val="798368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CB2D146-DF50-3FD7-B4B5-71929C3487A9}"/>
              </a:ext>
            </a:extLst>
          </p:cNvPr>
          <p:cNvPicPr>
            <a:picLocks noChangeAspect="1"/>
          </p:cNvPicPr>
          <p:nvPr/>
        </p:nvPicPr>
        <p:blipFill>
          <a:blip r:embed="rId2"/>
          <a:stretch>
            <a:fillRect/>
          </a:stretch>
        </p:blipFill>
        <p:spPr>
          <a:xfrm>
            <a:off x="2740484" y="666750"/>
            <a:ext cx="7489366" cy="5295900"/>
          </a:xfrm>
          <a:prstGeom prst="rect">
            <a:avLst/>
          </a:prstGeom>
        </p:spPr>
      </p:pic>
    </p:spTree>
    <p:extLst>
      <p:ext uri="{BB962C8B-B14F-4D97-AF65-F5344CB8AC3E}">
        <p14:creationId xmlns:p14="http://schemas.microsoft.com/office/powerpoint/2010/main" val="32193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305598-1DB4-EBAA-1360-301AD5A9EBED}"/>
              </a:ext>
            </a:extLst>
          </p:cNvPr>
          <p:cNvPicPr>
            <a:picLocks noChangeAspect="1"/>
          </p:cNvPicPr>
          <p:nvPr/>
        </p:nvPicPr>
        <p:blipFill>
          <a:blip r:embed="rId2"/>
          <a:stretch>
            <a:fillRect/>
          </a:stretch>
        </p:blipFill>
        <p:spPr>
          <a:xfrm>
            <a:off x="548346" y="538947"/>
            <a:ext cx="11092259" cy="5946694"/>
          </a:xfrm>
          <a:prstGeom prst="rect">
            <a:avLst/>
          </a:prstGeom>
        </p:spPr>
      </p:pic>
    </p:spTree>
    <p:extLst>
      <p:ext uri="{BB962C8B-B14F-4D97-AF65-F5344CB8AC3E}">
        <p14:creationId xmlns:p14="http://schemas.microsoft.com/office/powerpoint/2010/main" val="48514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9465B-BB83-0D30-2C72-E84FC8376D6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Why LAC/LRAC curve is U shaped?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8E092F-6F0E-450D-152C-C9E65C96FC52}"/>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dirty="0"/>
              <a:t> U shape is the result of operation of returns to scale, that is firm experiences increasing returns to scale (diminishing cost) in the beginning followed by constant returns to scale and then by diminishing returns to scale (increasing cost).</a:t>
            </a:r>
          </a:p>
          <a:p>
            <a:pPr marL="285750" indent="-228600">
              <a:lnSpc>
                <a:spcPct val="90000"/>
              </a:lnSpc>
              <a:spcAft>
                <a:spcPts val="600"/>
              </a:spcAft>
              <a:buFont typeface="Arial" panose="020B0604020202020204" pitchFamily="34" charset="0"/>
              <a:buChar char="•"/>
            </a:pPr>
            <a:endParaRPr lang="en-US" sz="2400" dirty="0"/>
          </a:p>
          <a:p>
            <a:pPr marL="285750" indent="-228600">
              <a:lnSpc>
                <a:spcPct val="90000"/>
              </a:lnSpc>
              <a:spcAft>
                <a:spcPts val="600"/>
              </a:spcAft>
              <a:buFont typeface="Arial" panose="020B0604020202020204" pitchFamily="34" charset="0"/>
              <a:buChar char="•"/>
            </a:pPr>
            <a:r>
              <a:rPr lang="en-US" sz="2400" dirty="0"/>
              <a:t> LAC first declines due to economies of scales and then rises due to diseconomies of scale.</a:t>
            </a:r>
          </a:p>
          <a:p>
            <a:pPr marL="285750"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675481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2518</TotalTime>
  <Words>948</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Times New Roman</vt:lpstr>
      <vt:lpstr>Wingdings</vt:lpstr>
      <vt:lpstr>Office Theme</vt:lpstr>
      <vt:lpstr> Cost of Production</vt:lpstr>
      <vt:lpstr>Cost of production: A quick revision</vt:lpstr>
      <vt:lpstr>Long Run Cost curves</vt:lpstr>
      <vt:lpstr>Inflexibility of short Run production</vt:lpstr>
      <vt:lpstr>Why inflexibility?</vt:lpstr>
      <vt:lpstr>Long Run Average Cost [LRAC]</vt:lpstr>
      <vt:lpstr>PowerPoint Presentation</vt:lpstr>
      <vt:lpstr>PowerPoint Presentation</vt:lpstr>
      <vt:lpstr>Why LAC/LRAC curve is U shaped?</vt:lpstr>
      <vt:lpstr>PowerPoint Presentation</vt:lpstr>
      <vt:lpstr>Difference between returns to scale and economies of scale</vt:lpstr>
      <vt:lpstr>PowerPoint Presentation</vt:lpstr>
      <vt:lpstr>PowerPoint Presentation</vt:lpstr>
      <vt:lpstr>PowerPoint Presentation</vt:lpstr>
      <vt:lpstr>Economies and diseconomies of scope</vt:lpstr>
      <vt:lpstr>PowerPoint Presentation</vt:lpstr>
      <vt:lpstr>Externalities &amp; Market failure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Production</dc:title>
  <dc:creator>anjali mathews</dc:creator>
  <cp:lastModifiedBy>Sunitha S</cp:lastModifiedBy>
  <cp:revision>19</cp:revision>
  <dcterms:created xsi:type="dcterms:W3CDTF">2022-10-10T18:24:12Z</dcterms:created>
  <dcterms:modified xsi:type="dcterms:W3CDTF">2022-10-19T13:52:41Z</dcterms:modified>
</cp:coreProperties>
</file>