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9" r:id="rId13"/>
    <p:sldId id="270" r:id="rId14"/>
    <p:sldId id="271" r:id="rId15"/>
    <p:sldId id="272" r:id="rId16"/>
    <p:sldId id="267" r:id="rId17"/>
    <p:sldId id="268" r:id="rId18"/>
    <p:sldId id="297" r:id="rId19"/>
    <p:sldId id="298" r:id="rId20"/>
    <p:sldId id="299" r:id="rId21"/>
    <p:sldId id="273" r:id="rId22"/>
    <p:sldId id="304" r:id="rId23"/>
    <p:sldId id="305" r:id="rId24"/>
    <p:sldId id="274" r:id="rId25"/>
    <p:sldId id="275" r:id="rId26"/>
    <p:sldId id="276" r:id="rId27"/>
    <p:sldId id="277" r:id="rId28"/>
    <p:sldId id="278" r:id="rId29"/>
    <p:sldId id="279" r:id="rId30"/>
    <p:sldId id="280" r:id="rId31"/>
    <p:sldId id="281" r:id="rId32"/>
    <p:sldId id="282" r:id="rId33"/>
    <p:sldId id="296" r:id="rId34"/>
    <p:sldId id="283" r:id="rId35"/>
    <p:sldId id="284" r:id="rId36"/>
    <p:sldId id="306" r:id="rId37"/>
    <p:sldId id="286" r:id="rId38"/>
    <p:sldId id="287" r:id="rId39"/>
    <p:sldId id="288" r:id="rId40"/>
    <p:sldId id="289" r:id="rId41"/>
    <p:sldId id="290" r:id="rId42"/>
    <p:sldId id="291" r:id="rId43"/>
    <p:sldId id="292" r:id="rId44"/>
    <p:sldId id="293" r:id="rId45"/>
    <p:sldId id="294" r:id="rId46"/>
    <p:sldId id="295" r:id="rId47"/>
    <p:sldId id="307" r:id="rId48"/>
    <p:sldId id="308" r:id="rId49"/>
    <p:sldId id="309" r:id="rId50"/>
    <p:sldId id="310" r:id="rId51"/>
    <p:sldId id="311" r:id="rId52"/>
    <p:sldId id="312" r:id="rId53"/>
    <p:sldId id="339" r:id="rId54"/>
    <p:sldId id="338" r:id="rId55"/>
    <p:sldId id="313" r:id="rId56"/>
    <p:sldId id="314" r:id="rId57"/>
    <p:sldId id="315" r:id="rId58"/>
    <p:sldId id="316" r:id="rId59"/>
    <p:sldId id="317" r:id="rId60"/>
    <p:sldId id="318" r:id="rId61"/>
    <p:sldId id="319" r:id="rId62"/>
    <p:sldId id="320" r:id="rId63"/>
    <p:sldId id="321" r:id="rId64"/>
    <p:sldId id="33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3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598B-F89B-4E50-8FFB-C784D7459313}" type="datetimeFigureOut">
              <a:rPr lang="en-IN" smtClean="0"/>
              <a:pPr/>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3615D-6658-4B0E-AEB2-BD39550D1E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1598B-F89B-4E50-8FFB-C784D7459313}" type="datetimeFigureOut">
              <a:rPr lang="en-IN" smtClean="0"/>
              <a:pPr/>
              <a:t>01-11-2021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3615D-6658-4B0E-AEB2-BD39550D1E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4800" dirty="0" smtClean="0">
                <a:latin typeface="Times New Roman" pitchFamily="18" charset="0"/>
                <a:cs typeface="Times New Roman" pitchFamily="18" charset="0"/>
              </a:rPr>
              <a:t/>
            </a:r>
            <a:br>
              <a:rPr lang="en-IN" sz="4800" dirty="0" smtClean="0">
                <a:latin typeface="Times New Roman" pitchFamily="18" charset="0"/>
                <a:cs typeface="Times New Roman" pitchFamily="18" charset="0"/>
              </a:rPr>
            </a:br>
            <a:r>
              <a:rPr lang="en-IN" sz="4800" dirty="0" smtClean="0">
                <a:latin typeface="Times New Roman" pitchFamily="18" charset="0"/>
                <a:cs typeface="Times New Roman" pitchFamily="18" charset="0"/>
              </a:rPr>
              <a:t>Steam </a:t>
            </a:r>
            <a:r>
              <a:rPr lang="en-IN" sz="4800" dirty="0">
                <a:latin typeface="Times New Roman" pitchFamily="18" charset="0"/>
                <a:cs typeface="Times New Roman" pitchFamily="18" charset="0"/>
              </a:rPr>
              <a:t>Turbines</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395536" y="548680"/>
            <a:ext cx="8170576" cy="259925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07504" y="3212976"/>
            <a:ext cx="8659803" cy="351191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5338936" cy="5616624"/>
          </a:xfrm>
        </p:spPr>
        <p:txBody>
          <a:bodyPr>
            <a:normAutofit fontScale="92500" lnSpcReduction="20000"/>
          </a:bodyPr>
          <a:lstStyle/>
          <a:p>
            <a:pPr algn="just"/>
            <a:r>
              <a:rPr lang="en-IN" sz="2400" dirty="0">
                <a:latin typeface="Times New Roman" pitchFamily="18" charset="0"/>
                <a:cs typeface="Times New Roman" pitchFamily="18" charset="0"/>
              </a:rPr>
              <a:t>The convergent part of a nozzle is usually sharp, while the divergent part </a:t>
            </a:r>
            <a:r>
              <a:rPr lang="en-IN" sz="2400" dirty="0" smtClean="0">
                <a:latin typeface="Times New Roman" pitchFamily="18" charset="0"/>
                <a:cs typeface="Times New Roman" pitchFamily="18" charset="0"/>
              </a:rPr>
              <a:t>is gradual.</a:t>
            </a:r>
          </a:p>
          <a:p>
            <a:pPr algn="just"/>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Most </a:t>
            </a:r>
            <a:r>
              <a:rPr lang="en-IN" sz="2400" dirty="0">
                <a:latin typeface="Times New Roman" pitchFamily="18" charset="0"/>
                <a:cs typeface="Times New Roman" pitchFamily="18" charset="0"/>
              </a:rPr>
              <a:t>of the friction loss occurs </a:t>
            </a:r>
            <a:r>
              <a:rPr lang="en-IN" sz="2400" dirty="0" smtClean="0">
                <a:latin typeface="Times New Roman" pitchFamily="18" charset="0"/>
                <a:cs typeface="Times New Roman" pitchFamily="18" charset="0"/>
              </a:rPr>
              <a:t>in the </a:t>
            </a:r>
            <a:r>
              <a:rPr lang="en-IN" sz="2400" dirty="0">
                <a:latin typeface="Times New Roman" pitchFamily="18" charset="0"/>
                <a:cs typeface="Times New Roman" pitchFamily="18" charset="0"/>
              </a:rPr>
              <a:t>divergent portion of the nozzle</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If </a:t>
            </a:r>
            <a:r>
              <a:rPr lang="en-IN" sz="2400" dirty="0" smtClean="0">
                <a:latin typeface="Times New Roman" pitchFamily="18" charset="0"/>
                <a:cs typeface="Times New Roman" pitchFamily="18" charset="0"/>
              </a:rPr>
              <a:t>the semi-divergence </a:t>
            </a:r>
            <a:r>
              <a:rPr lang="en-IN" sz="2400" dirty="0">
                <a:latin typeface="Times New Roman" pitchFamily="18" charset="0"/>
                <a:cs typeface="Times New Roman" pitchFamily="18" charset="0"/>
              </a:rPr>
              <a:t>angle a is large (Fig. 7.9</a:t>
            </a:r>
            <a:r>
              <a:rPr lang="en-IN" sz="2400" dirty="0" smtClean="0">
                <a:latin typeface="Times New Roman" pitchFamily="18" charset="0"/>
                <a:cs typeface="Times New Roman" pitchFamily="18" charset="0"/>
              </a:rPr>
              <a:t>), there </a:t>
            </a:r>
            <a:r>
              <a:rPr lang="en-IN" sz="2400" dirty="0">
                <a:latin typeface="Times New Roman" pitchFamily="18" charset="0"/>
                <a:cs typeface="Times New Roman" pitchFamily="18" charset="0"/>
              </a:rPr>
              <a:t>will be </a:t>
            </a:r>
            <a:r>
              <a:rPr lang="en-IN" sz="2400" dirty="0" smtClean="0">
                <a:latin typeface="Times New Roman" pitchFamily="18" charset="0"/>
                <a:cs typeface="Times New Roman" pitchFamily="18" charset="0"/>
              </a:rPr>
              <a:t>flow </a:t>
            </a:r>
            <a:r>
              <a:rPr lang="en-IN" sz="2400" dirty="0">
                <a:latin typeface="Times New Roman" pitchFamily="18" charset="0"/>
                <a:cs typeface="Times New Roman" pitchFamily="18" charset="0"/>
              </a:rPr>
              <a:t>separation from the </a:t>
            </a:r>
            <a:r>
              <a:rPr lang="en-IN" sz="2400" dirty="0" smtClean="0">
                <a:latin typeface="Times New Roman" pitchFamily="18" charset="0"/>
                <a:cs typeface="Times New Roman" pitchFamily="18" charset="0"/>
              </a:rPr>
              <a:t>wall with </a:t>
            </a:r>
            <a:r>
              <a:rPr lang="en-IN" sz="2400" dirty="0">
                <a:latin typeface="Times New Roman" pitchFamily="18" charset="0"/>
                <a:cs typeface="Times New Roman" pitchFamily="18" charset="0"/>
              </a:rPr>
              <a:t>the formation of eddies, which </a:t>
            </a:r>
            <a:r>
              <a:rPr lang="en-IN" sz="2400" dirty="0" smtClean="0">
                <a:latin typeface="Times New Roman" pitchFamily="18" charset="0"/>
                <a:cs typeface="Times New Roman" pitchFamily="18" charset="0"/>
              </a:rPr>
              <a:t>entails energy </a:t>
            </a:r>
            <a:r>
              <a:rPr lang="en-IN" sz="2400" dirty="0">
                <a:latin typeface="Times New Roman" pitchFamily="18" charset="0"/>
                <a:cs typeface="Times New Roman" pitchFamily="18" charset="0"/>
              </a:rPr>
              <a:t>loss. </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If </a:t>
            </a:r>
            <a:r>
              <a:rPr lang="en-IN" sz="2400" dirty="0">
                <a:latin typeface="Times New Roman" pitchFamily="18" charset="0"/>
                <a:cs typeface="Times New Roman" pitchFamily="18" charset="0"/>
              </a:rPr>
              <a:t>the angle a is small, </a:t>
            </a:r>
            <a:r>
              <a:rPr lang="en-IN" sz="2400" dirty="0" smtClean="0">
                <a:latin typeface="Times New Roman" pitchFamily="18" charset="0"/>
                <a:cs typeface="Times New Roman" pitchFamily="18" charset="0"/>
              </a:rPr>
              <a:t>the length </a:t>
            </a:r>
            <a:r>
              <a:rPr lang="en-IN" sz="2400" dirty="0">
                <a:latin typeface="Times New Roman" pitchFamily="18" charset="0"/>
                <a:cs typeface="Times New Roman" pitchFamily="18" charset="0"/>
              </a:rPr>
              <a:t>of nozzle becomes large to </a:t>
            </a:r>
            <a:r>
              <a:rPr lang="en-IN" sz="2400" dirty="0" smtClean="0">
                <a:latin typeface="Times New Roman" pitchFamily="18" charset="0"/>
                <a:cs typeface="Times New Roman" pitchFamily="18" charset="0"/>
              </a:rPr>
              <a:t>provide the </a:t>
            </a:r>
            <a:r>
              <a:rPr lang="en-IN" sz="2400" dirty="0">
                <a:latin typeface="Times New Roman" pitchFamily="18" charset="0"/>
                <a:cs typeface="Times New Roman" pitchFamily="18" charset="0"/>
              </a:rPr>
              <a:t>desired exit </a:t>
            </a:r>
            <a:r>
              <a:rPr lang="en-IN" sz="2400" dirty="0" smtClean="0">
                <a:latin typeface="Times New Roman" pitchFamily="18" charset="0"/>
                <a:cs typeface="Times New Roman" pitchFamily="18" charset="0"/>
              </a:rPr>
              <a:t>flow </a:t>
            </a:r>
            <a:r>
              <a:rPr lang="en-IN" sz="2400" dirty="0">
                <a:latin typeface="Times New Roman" pitchFamily="18" charset="0"/>
                <a:cs typeface="Times New Roman" pitchFamily="18" charset="0"/>
              </a:rPr>
              <a:t>area, causing </a:t>
            </a:r>
            <a:r>
              <a:rPr lang="en-IN" sz="2400" dirty="0" smtClean="0">
                <a:latin typeface="Times New Roman" pitchFamily="18" charset="0"/>
                <a:cs typeface="Times New Roman" pitchFamily="18" charset="0"/>
              </a:rPr>
              <a:t>more energy </a:t>
            </a:r>
            <a:r>
              <a:rPr lang="en-IN" sz="2400" dirty="0">
                <a:latin typeface="Times New Roman" pitchFamily="18" charset="0"/>
                <a:cs typeface="Times New Roman" pitchFamily="18" charset="0"/>
              </a:rPr>
              <a:t>loss due to friction. </a:t>
            </a:r>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Usually</a:t>
            </a:r>
            <a:r>
              <a:rPr lang="en-IN" sz="2400" dirty="0">
                <a:latin typeface="Times New Roman" pitchFamily="18" charset="0"/>
                <a:cs typeface="Times New Roman" pitchFamily="18" charset="0"/>
              </a:rPr>
              <a:t>, </a:t>
            </a:r>
            <a:r>
              <a:rPr lang="el-GR" sz="2600" dirty="0" smtClean="0">
                <a:latin typeface="Times New Roman" pitchFamily="18" charset="0"/>
                <a:cs typeface="Times New Roman" pitchFamily="18" charset="0"/>
              </a:rPr>
              <a:t>α</a:t>
            </a:r>
            <a:r>
              <a:rPr lang="en-IN" sz="2400" dirty="0" smtClean="0">
                <a:latin typeface="Times New Roman" pitchFamily="18" charset="0"/>
                <a:cs typeface="Times New Roman" pitchFamily="18" charset="0"/>
              </a:rPr>
              <a:t> varies from </a:t>
            </a:r>
            <a:r>
              <a:rPr lang="en-IN" sz="2400" dirty="0">
                <a:latin typeface="Times New Roman" pitchFamily="18" charset="0"/>
                <a:cs typeface="Times New Roman" pitchFamily="18" charset="0"/>
              </a:rPr>
              <a:t>5° to 8°.</a:t>
            </a:r>
          </a:p>
        </p:txBody>
      </p:sp>
      <p:pic>
        <p:nvPicPr>
          <p:cNvPr id="4" name="Picture 2"/>
          <p:cNvPicPr>
            <a:picLocks noChangeAspect="1" noChangeArrowheads="1"/>
          </p:cNvPicPr>
          <p:nvPr/>
        </p:nvPicPr>
        <p:blipFill>
          <a:blip r:embed="rId2" cstate="print"/>
          <a:srcRect/>
          <a:stretch>
            <a:fillRect/>
          </a:stretch>
        </p:blipFill>
        <p:spPr bwMode="auto">
          <a:xfrm>
            <a:off x="5508104" y="1412776"/>
            <a:ext cx="3511132" cy="230538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a:t>Nozzle Types</a:t>
            </a:r>
          </a:p>
        </p:txBody>
      </p:sp>
      <p:sp>
        <p:nvSpPr>
          <p:cNvPr id="3" name="Content Placeholder 2"/>
          <p:cNvSpPr>
            <a:spLocks noGrp="1"/>
          </p:cNvSpPr>
          <p:nvPr>
            <p:ph idx="1"/>
          </p:nvPr>
        </p:nvSpPr>
        <p:spPr>
          <a:xfrm>
            <a:off x="457200" y="1052736"/>
            <a:ext cx="8229600" cy="5544616"/>
          </a:xfrm>
        </p:spPr>
        <p:txBody>
          <a:bodyPr>
            <a:noAutofit/>
          </a:bodyPr>
          <a:lstStyle/>
          <a:p>
            <a:pPr algn="just"/>
            <a:r>
              <a:rPr lang="en-IN" sz="2000" dirty="0" smtClean="0">
                <a:latin typeface="Times New Roman" pitchFamily="18" charset="0"/>
                <a:cs typeface="Times New Roman" pitchFamily="18" charset="0"/>
              </a:rPr>
              <a:t>Probably the most common physical conception of the nozzle is the converging diverging type, although its application in the turbine design is somewhat limited.</a:t>
            </a:r>
          </a:p>
          <a:p>
            <a:pPr algn="just"/>
            <a:r>
              <a:rPr lang="en-IN" sz="2000" dirty="0" smtClean="0">
                <a:latin typeface="Times New Roman" pitchFamily="18" charset="0"/>
                <a:cs typeface="Times New Roman" pitchFamily="18" charset="0"/>
              </a:rPr>
              <a:t>More generally, the converging or subsonic nozzles are used.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There are two types of nozzles:</a:t>
            </a:r>
          </a:p>
          <a:p>
            <a:pPr algn="just">
              <a:buNone/>
            </a:pPr>
            <a:r>
              <a:rPr lang="en-IN" sz="2000" dirty="0" smtClean="0">
                <a:latin typeface="Times New Roman" pitchFamily="18" charset="0"/>
                <a:cs typeface="Times New Roman" pitchFamily="18" charset="0"/>
              </a:rPr>
              <a:t>		1. Reamed or round nozzles</a:t>
            </a:r>
          </a:p>
          <a:p>
            <a:pPr algn="just">
              <a:buNone/>
            </a:pPr>
            <a:r>
              <a:rPr lang="en-IN" sz="2000" dirty="0" smtClean="0">
                <a:latin typeface="Times New Roman" pitchFamily="18" charset="0"/>
                <a:cs typeface="Times New Roman" pitchFamily="18" charset="0"/>
              </a:rPr>
              <a:t>		2. Foil nozzles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Reamed nozzles are used principally in the high pressure impulse stages of</a:t>
            </a:r>
          </a:p>
          <a:p>
            <a:pPr algn="just">
              <a:buNone/>
            </a:pPr>
            <a:r>
              <a:rPr lang="en-IN" sz="2000" dirty="0" smtClean="0">
                <a:latin typeface="Times New Roman" pitchFamily="18" charset="0"/>
                <a:cs typeface="Times New Roman" pitchFamily="18" charset="0"/>
              </a:rPr>
              <a:t>	steam turbines. </a:t>
            </a:r>
          </a:p>
          <a:p>
            <a:pPr algn="just"/>
            <a:r>
              <a:rPr lang="en-IN" sz="2000" dirty="0" smtClean="0">
                <a:latin typeface="Times New Roman" pitchFamily="18" charset="0"/>
                <a:cs typeface="Times New Roman" pitchFamily="18" charset="0"/>
              </a:rPr>
              <a:t>The principal advantages of the reamed nozzle are low cost, ease of manufacture, and adaptability to standardization.</a:t>
            </a:r>
          </a:p>
          <a:p>
            <a:pPr algn="just"/>
            <a:r>
              <a:rPr lang="en-IN" sz="2000" dirty="0" smtClean="0">
                <a:latin typeface="Times New Roman" pitchFamily="18" charset="0"/>
                <a:cs typeface="Times New Roman" pitchFamily="18" charset="0"/>
              </a:rPr>
              <a:t> The principal disadvantages are lower efficiency, somewhat greater length, and an inability to utilize effectively for flow purposes the area of a given flow annulus. </a:t>
            </a: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688632"/>
          </a:xfrm>
        </p:spPr>
        <p:txBody>
          <a:bodyPr>
            <a:noAutofit/>
          </a:bodyPr>
          <a:lstStyle/>
          <a:p>
            <a:pPr algn="just"/>
            <a:r>
              <a:rPr lang="en-IN" sz="2000" dirty="0" smtClean="0">
                <a:latin typeface="Times New Roman" pitchFamily="18" charset="0"/>
                <a:cs typeface="Times New Roman" pitchFamily="18" charset="0"/>
              </a:rPr>
              <a:t>The angle of divergence in reamed nozzles, as mentioned earlier, is usually about 12° and rarely over 15°, in order to avoid flow separation with its attendant loss.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converging part is normally sharp and a good fillet or rounded entrance is provided.</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foil nozzle is formed by curved airfoil sections.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nozzle is short with well-rounded entrance edges and sharp exit edges affording a good issuing jet.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These nozzles have high efficiency and are costlier. A foil nozzle block is made by welding the individual foils between sections of concentric rings.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The block is then welded in place between the outer and inner shrouds. The foil nozzle finds wide application in large steam turbines.</a:t>
            </a:r>
          </a:p>
          <a:p>
            <a:pPr algn="just"/>
            <a:endParaRPr lang="en-IN" sz="2000"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Flow Area of Nozzle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4713387"/>
          </a:xfrm>
        </p:spPr>
        <p:txBody>
          <a:bodyPr>
            <a:normAutofit/>
          </a:bodyPr>
          <a:lstStyle/>
          <a:p>
            <a:r>
              <a:rPr lang="en-IN" sz="2400" dirty="0" smtClean="0">
                <a:latin typeface="Times New Roman" pitchFamily="18" charset="0"/>
                <a:cs typeface="Times New Roman" pitchFamily="18" charset="0"/>
              </a:rPr>
              <a:t>If the condition of steam at inlet to the nozzle is known, the critical pressure p* can be estimated by multiplying the inlet pressure </a:t>
            </a:r>
            <a:r>
              <a:rPr lang="en-IN" sz="3600" dirty="0" smtClean="0">
                <a:latin typeface="Times New Roman" pitchFamily="18" charset="0"/>
                <a:cs typeface="Times New Roman" pitchFamily="18" charset="0"/>
              </a:rPr>
              <a:t>p</a:t>
            </a:r>
            <a:r>
              <a:rPr lang="en-IN" sz="1400" b="1"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 by 0.546 or 0.577 depending on whether the inlet steam is superheated or dry saturated, respectively.</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If the exit pressure is given and the nozzle efficiency is known, the exit velocity of steam, as well as the critical velocity of steam at the throat can be estimated from</a:t>
            </a:r>
            <a:endParaRPr lang="en-IN"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195736" y="4869160"/>
            <a:ext cx="4320480" cy="118403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544616"/>
          </a:xfrm>
        </p:spPr>
        <p:txBody>
          <a:bodyPr>
            <a:normAutofit/>
          </a:bodyPr>
          <a:lstStyle/>
          <a:p>
            <a:r>
              <a:rPr lang="en-IN" sz="2400" dirty="0" smtClean="0">
                <a:latin typeface="Times New Roman" pitchFamily="18" charset="0"/>
                <a:cs typeface="Times New Roman" pitchFamily="18" charset="0"/>
              </a:rPr>
              <a:t>where the enthalpy drops are read from the </a:t>
            </a:r>
            <a:r>
              <a:rPr lang="en-IN" sz="2400" dirty="0" err="1" smtClean="0">
                <a:latin typeface="Times New Roman" pitchFamily="18" charset="0"/>
                <a:cs typeface="Times New Roman" pitchFamily="18" charset="0"/>
              </a:rPr>
              <a:t>Mollier</a:t>
            </a:r>
            <a:r>
              <a:rPr lang="en-IN" sz="2400" dirty="0" smtClean="0">
                <a:latin typeface="Times New Roman" pitchFamily="18" charset="0"/>
                <a:cs typeface="Times New Roman" pitchFamily="18" charset="0"/>
              </a:rPr>
              <a:t> chart (kJ/kg).</a:t>
            </a:r>
          </a:p>
          <a:p>
            <a:r>
              <a:rPr lang="en-IN" sz="2400" dirty="0" smtClean="0">
                <a:latin typeface="Times New Roman" pitchFamily="18" charset="0"/>
                <a:cs typeface="Times New Roman" pitchFamily="18" charset="0"/>
              </a:rPr>
              <a:t> With the actual states of steam at exit and the throat being fixed on the </a:t>
            </a:r>
            <a:r>
              <a:rPr lang="en-IN" sz="2400" dirty="0" err="1" smtClean="0">
                <a:latin typeface="Times New Roman" pitchFamily="18" charset="0"/>
                <a:cs typeface="Times New Roman" pitchFamily="18" charset="0"/>
              </a:rPr>
              <a:t>Mollier</a:t>
            </a:r>
            <a:r>
              <a:rPr lang="en-IN" sz="2400" dirty="0" smtClean="0">
                <a:latin typeface="Times New Roman" pitchFamily="18" charset="0"/>
                <a:cs typeface="Times New Roman" pitchFamily="18" charset="0"/>
              </a:rPr>
              <a:t> diagram, the specific volumes can be obtained from it. </a:t>
            </a:r>
          </a:p>
          <a:p>
            <a:r>
              <a:rPr lang="en-IN" sz="2400" dirty="0" smtClean="0">
                <a:latin typeface="Times New Roman" pitchFamily="18" charset="0"/>
                <a:cs typeface="Times New Roman" pitchFamily="18" charset="0"/>
              </a:rPr>
              <a:t>Knowing the mass flow rate of steam (w), the flow areas required at the nozzle exit, as well as at the throat can be estimated from</a:t>
            </a:r>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043608" y="4581128"/>
            <a:ext cx="6715125" cy="17716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4704"/>
            <a:ext cx="8229600" cy="5361459"/>
          </a:xfrm>
        </p:spPr>
        <p:txBody>
          <a:bodyPr>
            <a:normAutofit fontScale="92500" lnSpcReduction="10000"/>
          </a:bodyPr>
          <a:lstStyle/>
          <a:p>
            <a:r>
              <a:rPr lang="en-IN" sz="2400" dirty="0" smtClean="0">
                <a:latin typeface="Times New Roman" pitchFamily="18" charset="0"/>
                <a:cs typeface="Times New Roman" pitchFamily="18" charset="0"/>
              </a:rPr>
              <a:t>If the nozzles are circular in cross section, </a:t>
            </a: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where n is the number of nozzles and </a:t>
            </a:r>
            <a:r>
              <a:rPr lang="en-IN" sz="3600" dirty="0" err="1" smtClean="0">
                <a:latin typeface="Times New Roman" pitchFamily="18" charset="0"/>
                <a:cs typeface="Times New Roman" pitchFamily="18" charset="0"/>
              </a:rPr>
              <a:t>d</a:t>
            </a:r>
            <a:r>
              <a:rPr lang="en-IN" sz="2400" dirty="0" err="1" smtClean="0">
                <a:latin typeface="Times New Roman" pitchFamily="18" charset="0"/>
                <a:cs typeface="Times New Roman" pitchFamily="18" charset="0"/>
              </a:rPr>
              <a:t>exit</a:t>
            </a:r>
            <a:r>
              <a:rPr lang="en-IN" sz="2400" dirty="0" smtClean="0">
                <a:latin typeface="Times New Roman" pitchFamily="18" charset="0"/>
                <a:cs typeface="Times New Roman" pitchFamily="18" charset="0"/>
              </a:rPr>
              <a:t> is the exit diameter of the nozzles. </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cross section may be rectangular or square also.</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Foil-type nozzles are mounted in a nozzle diaphragm which is horizontally split into two halves and joined by vertical flange bolts (Fig. 7.10a). </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top halves of the diaphragms, which form the stator, can be lifted by cranes thus exposing the rotor for inspection and repair, if needed.</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084168" y="692696"/>
            <a:ext cx="1933575" cy="6667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323528" y="980728"/>
            <a:ext cx="8536901" cy="4774877"/>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Steam is expanded in a set of nozzles from 10 bar. 300 °C to 2 bar. Are the nozzles convergent or convergent–divergent? Neglecting the initial velocity, find the minimum area of the nozzles to flow 1 kg/s of steam. Assume isentropic expansion.</a:t>
            </a:r>
            <a:endParaRPr lang="en-IN"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79512" y="620688"/>
            <a:ext cx="8287826" cy="145859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07704" y="3068960"/>
            <a:ext cx="4905375" cy="35623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616624"/>
          </a:xfrm>
        </p:spPr>
        <p:txBody>
          <a:bodyPr>
            <a:noAutofit/>
          </a:bodyPr>
          <a:lstStyle/>
          <a:p>
            <a:pPr algn="just"/>
            <a:r>
              <a:rPr lang="en-IN" sz="2400" dirty="0">
                <a:latin typeface="Times New Roman" pitchFamily="18" charset="0"/>
                <a:cs typeface="Times New Roman" pitchFamily="18" charset="0"/>
              </a:rPr>
              <a:t>A steam turbine is a prime mover which continuously converts the energy of </a:t>
            </a:r>
            <a:r>
              <a:rPr lang="en-IN" sz="2400" dirty="0" err="1">
                <a:latin typeface="Times New Roman" pitchFamily="18" charset="0"/>
                <a:cs typeface="Times New Roman" pitchFamily="18" charset="0"/>
              </a:rPr>
              <a:t>highpressure</a:t>
            </a:r>
            <a:r>
              <a:rPr lang="en-IN" sz="2400" dirty="0" smtClean="0">
                <a:latin typeface="Times New Roman" pitchFamily="18" charset="0"/>
                <a:cs typeface="Times New Roman" pitchFamily="18" charset="0"/>
              </a:rPr>
              <a:t>, high </a:t>
            </a:r>
            <a:r>
              <a:rPr lang="en-IN" sz="2400" dirty="0">
                <a:latin typeface="Times New Roman" pitchFamily="18" charset="0"/>
                <a:cs typeface="Times New Roman" pitchFamily="18" charset="0"/>
              </a:rPr>
              <a:t>temperature steam supplied by a steam generator into shaft </a:t>
            </a:r>
            <a:r>
              <a:rPr lang="en-IN" sz="2400" dirty="0" smtClean="0">
                <a:latin typeface="Times New Roman" pitchFamily="18" charset="0"/>
                <a:cs typeface="Times New Roman" pitchFamily="18" charset="0"/>
              </a:rPr>
              <a:t>work with </a:t>
            </a:r>
            <a:r>
              <a:rPr lang="en-IN" sz="2400" dirty="0">
                <a:latin typeface="Times New Roman" pitchFamily="18" charset="0"/>
                <a:cs typeface="Times New Roman" pitchFamily="18" charset="0"/>
              </a:rPr>
              <a:t>the low temperature steam exhausted to a condenser.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energy </a:t>
            </a:r>
            <a:r>
              <a:rPr lang="en-IN" sz="2400" dirty="0" smtClean="0">
                <a:latin typeface="Times New Roman" pitchFamily="18" charset="0"/>
                <a:cs typeface="Times New Roman" pitchFamily="18" charset="0"/>
              </a:rPr>
              <a:t>conversion essentially </a:t>
            </a:r>
            <a:r>
              <a:rPr lang="en-IN" sz="2400" dirty="0">
                <a:latin typeface="Times New Roman" pitchFamily="18" charset="0"/>
                <a:cs typeface="Times New Roman" pitchFamily="18" charset="0"/>
              </a:rPr>
              <a:t>occurs in two steps</a:t>
            </a:r>
            <a:r>
              <a:rPr lang="en-IN" sz="24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1</a:t>
            </a:r>
            <a:r>
              <a:rPr lang="en-IN" sz="2400" dirty="0">
                <a:latin typeface="Times New Roman" pitchFamily="18" charset="0"/>
                <a:cs typeface="Times New Roman" pitchFamily="18" charset="0"/>
              </a:rPr>
              <a:t>. The high-pressure, high-temperature steam </a:t>
            </a:r>
            <a:r>
              <a:rPr lang="en-IN" sz="2400" dirty="0" smtClean="0">
                <a:latin typeface="Times New Roman" pitchFamily="18" charset="0"/>
                <a:cs typeface="Times New Roman" pitchFamily="18" charset="0"/>
              </a:rPr>
              <a:t>first </a:t>
            </a:r>
            <a:r>
              <a:rPr lang="en-IN" sz="2400" dirty="0">
                <a:latin typeface="Times New Roman" pitchFamily="18" charset="0"/>
                <a:cs typeface="Times New Roman" pitchFamily="18" charset="0"/>
              </a:rPr>
              <a:t>expands in nozzles </a:t>
            </a:r>
            <a:r>
              <a:rPr lang="en-IN" sz="2400" dirty="0" smtClean="0">
                <a:latin typeface="Times New Roman" pitchFamily="18" charset="0"/>
                <a:cs typeface="Times New Roman" pitchFamily="18" charset="0"/>
              </a:rPr>
              <a:t>and comes </a:t>
            </a:r>
            <a:r>
              <a:rPr lang="en-IN" sz="2400" dirty="0">
                <a:latin typeface="Times New Roman" pitchFamily="18" charset="0"/>
                <a:cs typeface="Times New Roman" pitchFamily="18" charset="0"/>
              </a:rPr>
              <a:t>out at a high velocity</a:t>
            </a:r>
            <a:r>
              <a:rPr lang="en-IN" sz="2400" dirty="0" smtClean="0">
                <a:latin typeface="Times New Roman" pitchFamily="18" charset="0"/>
                <a:cs typeface="Times New Roman" pitchFamily="18" charset="0"/>
              </a:rPr>
              <a:t>.</a:t>
            </a:r>
          </a:p>
          <a:p>
            <a:pPr algn="just"/>
            <a:endParaRPr lang="en-IN" sz="2400" dirty="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2</a:t>
            </a:r>
            <a:r>
              <a:rPr lang="en-IN" sz="2400" dirty="0">
                <a:latin typeface="Times New Roman" pitchFamily="18" charset="0"/>
                <a:cs typeface="Times New Roman" pitchFamily="18" charset="0"/>
              </a:rPr>
              <a:t>. The high velocity jets of steam coming out of the </a:t>
            </a:r>
            <a:r>
              <a:rPr lang="en-IN" sz="2400" dirty="0" smtClean="0">
                <a:latin typeface="Times New Roman" pitchFamily="18" charset="0"/>
                <a:cs typeface="Times New Roman" pitchFamily="18" charset="0"/>
              </a:rPr>
              <a:t>nozzles</a:t>
            </a:r>
            <a:r>
              <a:rPr lang="en-IN" sz="2400" dirty="0">
                <a:latin typeface="Times New Roman" pitchFamily="18" charset="0"/>
                <a:cs typeface="Times New Roman" pitchFamily="18" charset="0"/>
              </a:rPr>
              <a:t>, impinge on </a:t>
            </a:r>
            <a:r>
              <a:rPr lang="en-IN" sz="2400" dirty="0" smtClean="0">
                <a:latin typeface="Times New Roman" pitchFamily="18" charset="0"/>
                <a:cs typeface="Times New Roman" pitchFamily="18" charset="0"/>
              </a:rPr>
              <a:t>the blades </a:t>
            </a:r>
            <a:r>
              <a:rPr lang="en-IN" sz="2400" dirty="0">
                <a:latin typeface="Times New Roman" pitchFamily="18" charset="0"/>
                <a:cs typeface="Times New Roman" pitchFamily="18" charset="0"/>
              </a:rPr>
              <a:t>mounted on a wheel, get </a:t>
            </a:r>
            <a:r>
              <a:rPr lang="en-IN" sz="2400" dirty="0" err="1">
                <a:latin typeface="Times New Roman" pitchFamily="18" charset="0"/>
                <a:cs typeface="Times New Roman" pitchFamily="18" charset="0"/>
              </a:rPr>
              <a:t>defl</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ected</a:t>
            </a:r>
            <a:r>
              <a:rPr lang="en-IN" sz="2400" dirty="0">
                <a:latin typeface="Times New Roman" pitchFamily="18" charset="0"/>
                <a:cs typeface="Times New Roman" pitchFamily="18" charset="0"/>
              </a:rPr>
              <a:t> by an angle and suffer a loss </a:t>
            </a:r>
            <a:r>
              <a:rPr lang="en-IN" sz="2400" dirty="0" smtClean="0">
                <a:latin typeface="Times New Roman" pitchFamily="18" charset="0"/>
                <a:cs typeface="Times New Roman" pitchFamily="18" charset="0"/>
              </a:rPr>
              <a:t>of momentum </a:t>
            </a:r>
            <a:r>
              <a:rPr lang="en-IN" sz="2400" dirty="0">
                <a:latin typeface="Times New Roman" pitchFamily="18" charset="0"/>
                <a:cs typeface="Times New Roman" pitchFamily="18" charset="0"/>
              </a:rPr>
              <a:t>which is absorbed by the rotating wheel in producing torque</a:t>
            </a:r>
            <a:r>
              <a:rPr lang="en-IN" sz="2400" dirty="0" smtClean="0">
                <a:latin typeface="Times New Roman" pitchFamily="18" charset="0"/>
                <a:cs typeface="Times New Roman" pitchFamily="18" charset="0"/>
              </a:rPr>
              <a:t>.</a:t>
            </a: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79512" y="764704"/>
            <a:ext cx="8738017" cy="520171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IN" sz="3600" dirty="0" smtClean="0">
                <a:latin typeface="Times New Roman" pitchFamily="18" charset="0"/>
                <a:cs typeface="Times New Roman" pitchFamily="18" charset="0"/>
              </a:rPr>
              <a:t>TURBINE</a:t>
            </a:r>
            <a:r>
              <a:rPr lang="en-IN" sz="4000" dirty="0" smtClean="0">
                <a:latin typeface="Times New Roman" pitchFamily="18" charset="0"/>
                <a:cs typeface="Times New Roman" pitchFamily="18" charset="0"/>
              </a:rPr>
              <a:t> BLADING</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72608"/>
          </a:xfrm>
        </p:spPr>
        <p:txBody>
          <a:bodyPr>
            <a:noAutofit/>
          </a:bodyPr>
          <a:lstStyle/>
          <a:p>
            <a:pPr algn="just"/>
            <a:r>
              <a:rPr lang="en-IN" sz="2000" dirty="0" smtClean="0">
                <a:latin typeface="Times New Roman" pitchFamily="18" charset="0"/>
                <a:cs typeface="Times New Roman" pitchFamily="18" charset="0"/>
              </a:rPr>
              <a:t>Depending upon the types of blades used and the method of energy transfer from the fluid to the rotor wheel, the turbines may be of two types:</a:t>
            </a: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 Impulse turbines</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(b) Reaction turbines</a:t>
            </a:r>
          </a:p>
          <a:p>
            <a:pPr algn="just">
              <a:buNone/>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	Impulse Turbines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In impulse turbines, all pressure drops of steam occur in the nozzles</a:t>
            </a:r>
          </a:p>
          <a:p>
            <a:pPr algn="just">
              <a:buNone/>
            </a:pPr>
            <a:r>
              <a:rPr lang="en-IN" sz="2000" dirty="0" smtClean="0">
                <a:latin typeface="Times New Roman" pitchFamily="18" charset="0"/>
                <a:cs typeface="Times New Roman" pitchFamily="18" charset="0"/>
              </a:rPr>
              <a:t>	 and there is no pressure drop as steam flows through the passage between two blades. </a:t>
            </a:r>
          </a:p>
          <a:p>
            <a:pPr algn="just"/>
            <a:endParaRPr lang="en-IN" sz="2000" dirty="0" smtClean="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1988840"/>
            <a:ext cx="9144000" cy="3024336"/>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107504" y="2060848"/>
            <a:ext cx="8846573" cy="255163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16624"/>
          </a:xfrm>
        </p:spPr>
        <p:txBody>
          <a:bodyPr>
            <a:noAutofit/>
          </a:bodyPr>
          <a:lstStyle/>
          <a:p>
            <a:pPr algn="just"/>
            <a:r>
              <a:rPr lang="en-IN" sz="2000" dirty="0" smtClean="0">
                <a:latin typeface="Times New Roman" pitchFamily="18" charset="0"/>
                <a:cs typeface="Times New Roman" pitchFamily="18" charset="0"/>
              </a:rPr>
              <a:t>High-velocity jets of steam impinge upon the blades with velocity 1 V , get deflected by an angle, and come out at a lower velocity 2 V impressing a torque on the blades. The pressure of steam p1 remains essentially constant as steam flows through the blades.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From the principle of conservation of momentum,</a:t>
            </a:r>
          </a:p>
          <a:p>
            <a:pPr algn="just">
              <a:buNone/>
            </a:pPr>
            <a:r>
              <a:rPr lang="en-IN" sz="2000" dirty="0" smtClean="0">
                <a:latin typeface="Times New Roman" pitchFamily="18" charset="0"/>
                <a:cs typeface="Times New Roman" pitchFamily="18" charset="0"/>
              </a:rPr>
              <a:t>	Momentum of steam jets at inlet to the blades – momentum of jets at exit from the blades (both resolved in the direction of motion of the wheel) = momentum (angular) absorbed by the wheel in producing shaft work.</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In Figs 7.17 (b) to 7.17 (d), it is seen that the wheel rotates only due to the impulsive effect of the jets (i.e., the difference of </a:t>
            </a:r>
            <a:r>
              <a:rPr lang="en-IN" sz="2000" dirty="0" err="1" smtClean="0">
                <a:latin typeface="Times New Roman" pitchFamily="18" charset="0"/>
                <a:cs typeface="Times New Roman" pitchFamily="18" charset="0"/>
              </a:rPr>
              <a:t>momenta</a:t>
            </a:r>
            <a:r>
              <a:rPr lang="en-IN" sz="2000" dirty="0" smtClean="0">
                <a:latin typeface="Times New Roman" pitchFamily="18" charset="0"/>
                <a:cs typeface="Times New Roman" pitchFamily="18" charset="0"/>
              </a:rPr>
              <a:t> of the jets deflected by the blades).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blades of such a wheel are called impulse blades.</a:t>
            </a:r>
            <a:endParaRPr lang="en-IN" sz="20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75656" y="548680"/>
            <a:ext cx="5688632" cy="596858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588224" y="4293096"/>
            <a:ext cx="942975" cy="752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940152" y="4221088"/>
            <a:ext cx="438008" cy="608459"/>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6804249" y="5013176"/>
            <a:ext cx="936103" cy="93610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32656"/>
            <a:ext cx="8229600" cy="6264696"/>
          </a:xfrm>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1907704" y="404664"/>
            <a:ext cx="5431879" cy="61708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a:stretch>
            <a:fillRect/>
          </a:stretch>
        </p:blipFill>
        <p:spPr bwMode="auto">
          <a:xfrm>
            <a:off x="1619672" y="116632"/>
            <a:ext cx="6076683" cy="6498035"/>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6372200" y="0"/>
            <a:ext cx="1343025" cy="764704"/>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220072" y="116632"/>
            <a:ext cx="1343025" cy="26436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Autofit/>
          </a:bodyPr>
          <a:lstStyle/>
          <a:p>
            <a:pPr algn="just"/>
            <a:r>
              <a:rPr lang="en-IN" sz="2400" dirty="0" smtClean="0">
                <a:latin typeface="Times New Roman" pitchFamily="18" charset="0"/>
                <a:cs typeface="Times New Roman" pitchFamily="18" charset="0"/>
              </a:rPr>
              <a:t>The mean peripheral velocity of the blades, also called the mean blade velocity,  </a:t>
            </a:r>
            <a:r>
              <a:rPr lang="en-IN" sz="2400" dirty="0" err="1" smtClean="0">
                <a:latin typeface="Times New Roman" pitchFamily="18" charset="0"/>
                <a:cs typeface="Times New Roman" pitchFamily="18" charset="0"/>
              </a:rPr>
              <a:t>Vb</a:t>
            </a:r>
            <a:r>
              <a:rPr lang="en-IN" sz="2400" dirty="0" smtClean="0">
                <a:latin typeface="Times New Roman" pitchFamily="18" charset="0"/>
                <a:cs typeface="Times New Roman" pitchFamily="18" charset="0"/>
              </a:rPr>
              <a:t>-bar , is given by</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where Dm is the mean diameter of the wheel and N is its rpm. The area of flow or blade annulus (Fig. 7.17(e)), </a:t>
            </a:r>
            <a:r>
              <a:rPr lang="en-IN" sz="2400" dirty="0" err="1" smtClean="0">
                <a:latin typeface="Times New Roman" pitchFamily="18" charset="0"/>
                <a:cs typeface="Times New Roman" pitchFamily="18" charset="0"/>
              </a:rPr>
              <a:t>Ab</a:t>
            </a:r>
            <a:r>
              <a:rPr lang="en-IN" sz="2400" dirty="0" smtClean="0">
                <a:latin typeface="Times New Roman" pitchFamily="18" charset="0"/>
                <a:cs typeface="Times New Roman" pitchFamily="18" charset="0"/>
              </a:rPr>
              <a:t>, is given to be</a:t>
            </a:r>
          </a:p>
          <a:p>
            <a:pPr algn="just"/>
            <a:endParaRPr lang="en-US"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where D1 is the root diameter, D2 is the tip diameter, and </a:t>
            </a:r>
            <a:r>
              <a:rPr lang="en-IN" sz="2400" dirty="0" err="1" smtClean="0">
                <a:latin typeface="Times New Roman" pitchFamily="18" charset="0"/>
                <a:cs typeface="Times New Roman" pitchFamily="18" charset="0"/>
              </a:rPr>
              <a:t>hb</a:t>
            </a:r>
            <a:r>
              <a:rPr lang="en-IN" sz="2400" dirty="0" smtClean="0">
                <a:latin typeface="Times New Roman" pitchFamily="18" charset="0"/>
                <a:cs typeface="Times New Roman" pitchFamily="18" charset="0"/>
              </a:rPr>
              <a:t> is the height of the blades.</a:t>
            </a:r>
            <a:endParaRPr lang="en-IN" sz="24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3131840" y="1340768"/>
            <a:ext cx="2200275" cy="981075"/>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899592" y="4077072"/>
            <a:ext cx="7343775" cy="80962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008112"/>
          </a:xfrm>
        </p:spPr>
        <p:txBody>
          <a:bodyPr>
            <a:noAutofit/>
          </a:bodyPr>
          <a:lstStyle/>
          <a:p>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3600" dirty="0" smtClean="0">
                <a:latin typeface="Times New Roman" pitchFamily="18" charset="0"/>
                <a:cs typeface="Times New Roman" pitchFamily="18" charset="0"/>
              </a:rPr>
              <a:t>Velocity Diagrams, Diagram Work and Diagram Efficiency</a:t>
            </a:r>
            <a:br>
              <a:rPr lang="en-IN" sz="3600"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IN" sz="2000" dirty="0" smtClean="0">
                <a:latin typeface="Times New Roman" pitchFamily="18" charset="0"/>
                <a:cs typeface="Times New Roman" pitchFamily="18" charset="0"/>
              </a:rPr>
              <a:t>Steam coming out from the nozzles at absolute velocity     strikes the blades with  relative velocity      while the blades rotate with mean peripheral velocity     . .</a:t>
            </a:r>
          </a:p>
          <a:p>
            <a:r>
              <a:rPr lang="en-IN" sz="2000" dirty="0" smtClean="0">
                <a:latin typeface="Times New Roman" pitchFamily="18" charset="0"/>
                <a:cs typeface="Times New Roman" pitchFamily="18" charset="0"/>
              </a:rPr>
              <a:t>Steam leaves the blades with relative velocity      while its absolute velocity is      . </a:t>
            </a:r>
          </a:p>
          <a:p>
            <a:r>
              <a:rPr lang="en-IN" sz="2000" dirty="0" smtClean="0">
                <a:latin typeface="Times New Roman" pitchFamily="18" charset="0"/>
                <a:cs typeface="Times New Roman" pitchFamily="18" charset="0"/>
              </a:rPr>
              <a:t>As shown in Fig. 7.18(a), </a:t>
            </a:r>
            <a:r>
              <a:rPr lang="el-GR" sz="2000" dirty="0" smtClean="0">
                <a:latin typeface="Times New Roman" pitchFamily="18" charset="0"/>
                <a:cs typeface="Times New Roman" pitchFamily="18" charset="0"/>
              </a:rPr>
              <a:t>α</a:t>
            </a:r>
            <a:r>
              <a:rPr lang="en-IN" sz="2000" dirty="0" smtClean="0">
                <a:latin typeface="Times New Roman" pitchFamily="18" charset="0"/>
                <a:cs typeface="Times New Roman" pitchFamily="18" charset="0"/>
              </a:rPr>
              <a:t> is the nozzle angle subtended by the nozzle axis with the direction of rotation of the wheel, </a:t>
            </a:r>
            <a:r>
              <a:rPr lang="el-GR" sz="2000" dirty="0" smtClean="0">
                <a:latin typeface="Times New Roman" pitchFamily="18" charset="0"/>
                <a:cs typeface="Times New Roman" pitchFamily="18" charset="0"/>
              </a:rPr>
              <a:t>β</a:t>
            </a:r>
            <a:r>
              <a:rPr lang="en-IN" sz="12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is the inlet blade angle and </a:t>
            </a:r>
            <a:r>
              <a:rPr lang="el-GR" sz="2000" dirty="0" smtClean="0">
                <a:latin typeface="Times New Roman" pitchFamily="18" charset="0"/>
                <a:cs typeface="Times New Roman" pitchFamily="18" charset="0"/>
              </a:rPr>
              <a:t>β</a:t>
            </a:r>
            <a:r>
              <a:rPr lang="en-IN" sz="12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is the exit blade angle. </a:t>
            </a:r>
          </a:p>
          <a:p>
            <a:r>
              <a:rPr lang="en-IN" sz="2000" dirty="0" smtClean="0">
                <a:latin typeface="Times New Roman" pitchFamily="18" charset="0"/>
                <a:cs typeface="Times New Roman" pitchFamily="18" charset="0"/>
              </a:rPr>
              <a:t>The inlet and exit velocity triangles of Fig. 7.18(a) have been superposed on a common       in Fig. 7.18(b).</a:t>
            </a:r>
          </a:p>
          <a:p>
            <a:r>
              <a:rPr lang="en-IN" sz="2000" dirty="0" smtClean="0">
                <a:latin typeface="Times New Roman" pitchFamily="18" charset="0"/>
                <a:cs typeface="Times New Roman" pitchFamily="18" charset="0"/>
              </a:rPr>
              <a:t> If all the angles are measured clockwise, then </a:t>
            </a:r>
            <a:r>
              <a:rPr lang="el-GR" sz="2000" dirty="0" smtClean="0">
                <a:latin typeface="Times New Roman" pitchFamily="18" charset="0"/>
                <a:cs typeface="Times New Roman" pitchFamily="18" charset="0"/>
              </a:rPr>
              <a:t>γ</a:t>
            </a:r>
            <a:r>
              <a:rPr lang="en-IN" sz="2000" dirty="0" smtClean="0">
                <a:latin typeface="Times New Roman" pitchFamily="18" charset="0"/>
                <a:cs typeface="Times New Roman" pitchFamily="18" charset="0"/>
              </a:rPr>
              <a:t> is the exit blade angle (</a:t>
            </a:r>
            <a:r>
              <a:rPr lang="el-GR" sz="2000" dirty="0" smtClean="0">
                <a:latin typeface="Times New Roman" pitchFamily="18" charset="0"/>
                <a:cs typeface="Times New Roman" pitchFamily="18" charset="0"/>
              </a:rPr>
              <a:t>γ</a:t>
            </a:r>
            <a:r>
              <a:rPr lang="en-IN" sz="2000" dirty="0" smtClean="0">
                <a:latin typeface="Times New Roman" pitchFamily="18" charset="0"/>
                <a:cs typeface="Times New Roman" pitchFamily="18" charset="0"/>
              </a:rPr>
              <a:t> = 180 – </a:t>
            </a:r>
            <a:r>
              <a:rPr lang="el-GR" sz="2000" dirty="0" smtClean="0">
                <a:latin typeface="Times New Roman" pitchFamily="18" charset="0"/>
                <a:cs typeface="Times New Roman" pitchFamily="18" charset="0"/>
              </a:rPr>
              <a:t>β</a:t>
            </a:r>
            <a:r>
              <a:rPr lang="en-IN" sz="12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a:t>
            </a:r>
            <a:r>
              <a:rPr lang="el-GR" sz="2000" dirty="0" smtClean="0">
                <a:latin typeface="Times New Roman" pitchFamily="18" charset="0"/>
                <a:cs typeface="Times New Roman" pitchFamily="18" charset="0"/>
              </a:rPr>
              <a:t>δ</a:t>
            </a:r>
            <a:r>
              <a:rPr lang="en-IN" sz="2000" dirty="0" smtClean="0">
                <a:latin typeface="Times New Roman" pitchFamily="18" charset="0"/>
                <a:cs typeface="Times New Roman" pitchFamily="18" charset="0"/>
              </a:rPr>
              <a:t> is the angle made by absolute exit velocity of steam leaving the blades with the plane of rotation of the wheel.</a:t>
            </a:r>
            <a:endParaRPr lang="en-IN"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588224" y="1700808"/>
            <a:ext cx="254918" cy="30899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131840" y="1988840"/>
            <a:ext cx="303084" cy="344041"/>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835696" y="2348880"/>
            <a:ext cx="305941" cy="323938"/>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580112" y="2573031"/>
            <a:ext cx="288032" cy="368681"/>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1115616" y="2996952"/>
            <a:ext cx="276225" cy="304800"/>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2339752" y="4653136"/>
            <a:ext cx="266700" cy="2857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92500"/>
          </a:bodyPr>
          <a:lstStyle/>
          <a:p>
            <a:pPr algn="just"/>
            <a:r>
              <a:rPr lang="en-IN" sz="2400" dirty="0" smtClean="0">
                <a:latin typeface="Times New Roman" pitchFamily="18" charset="0"/>
                <a:cs typeface="Times New Roman" pitchFamily="18" charset="0"/>
              </a:rPr>
              <a:t>A steam turbine is basically an assemblage of nozzles and blades.</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Greek inventor Hero of Alexandria built the first prototype of a steam turbine in 120 BC which operated on the reaction principles.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 simple closed spherical vessel, mounted on bearings, carrying steam from a cauldron or boiler with four tangential pipes discharging steam is driven around by the reaction of the steam jets (Fig. </a:t>
            </a:r>
            <a:r>
              <a:rPr lang="it-IT" sz="2400" dirty="0" smtClean="0">
                <a:latin typeface="Times New Roman" pitchFamily="18" charset="0"/>
                <a:cs typeface="Times New Roman" pitchFamily="18" charset="0"/>
              </a:rPr>
              <a:t>7.1 a).</a:t>
            </a:r>
          </a:p>
          <a:p>
            <a:pPr algn="just"/>
            <a:endParaRPr lang="it-IT" sz="2400" dirty="0" smtClean="0">
              <a:latin typeface="Times New Roman" pitchFamily="18" charset="0"/>
              <a:cs typeface="Times New Roman" pitchFamily="18" charset="0"/>
            </a:endParaRPr>
          </a:p>
          <a:p>
            <a:pPr algn="just"/>
            <a:r>
              <a:rPr lang="it-IT" sz="2400" dirty="0" smtClean="0">
                <a:latin typeface="Times New Roman" pitchFamily="18" charset="0"/>
                <a:cs typeface="Times New Roman" pitchFamily="18" charset="0"/>
              </a:rPr>
              <a:t> Many centuries later, Giovanni Branca </a:t>
            </a:r>
            <a:r>
              <a:rPr lang="en-IN" sz="2400" dirty="0" smtClean="0">
                <a:latin typeface="Times New Roman" pitchFamily="18" charset="0"/>
                <a:cs typeface="Times New Roman" pitchFamily="18" charset="0"/>
              </a:rPr>
              <a:t>made the prototype of the impulse steam turbine in 1629, which is often referred to as the </a:t>
            </a:r>
            <a:r>
              <a:rPr lang="en-IN" sz="2400" dirty="0" err="1" smtClean="0">
                <a:latin typeface="Times New Roman" pitchFamily="18" charset="0"/>
                <a:cs typeface="Times New Roman" pitchFamily="18" charset="0"/>
              </a:rPr>
              <a:t>Branca’s</a:t>
            </a:r>
            <a:r>
              <a:rPr lang="en-IN" sz="2400" dirty="0" smtClean="0">
                <a:latin typeface="Times New Roman" pitchFamily="18" charset="0"/>
                <a:cs typeface="Times New Roman" pitchFamily="18" charset="0"/>
              </a:rPr>
              <a:t> wheel.</a:t>
            </a:r>
          </a:p>
          <a:p>
            <a:pPr algn="just"/>
            <a:endParaRPr lang="en-IN" sz="2400" dirty="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395536" y="1412776"/>
            <a:ext cx="8103039" cy="4321621"/>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507288" cy="5361459"/>
          </a:xfrm>
        </p:spPr>
        <p:txBody>
          <a:bodyPr>
            <a:normAutofit/>
          </a:bodyPr>
          <a:lstStyle/>
          <a:p>
            <a:r>
              <a:rPr lang="en-IN" sz="2400" dirty="0" smtClean="0">
                <a:latin typeface="Times New Roman" pitchFamily="18" charset="0"/>
                <a:cs typeface="Times New Roman" pitchFamily="18" charset="0"/>
              </a:rPr>
              <a:t>It is the difference of the cosine components of the velocities of steam which drives the wheel and produces the torque. </a:t>
            </a:r>
          </a:p>
          <a:p>
            <a:r>
              <a:rPr lang="en-IN" sz="2400" dirty="0" smtClean="0">
                <a:latin typeface="Times New Roman" pitchFamily="18" charset="0"/>
                <a:cs typeface="Times New Roman" pitchFamily="18" charset="0"/>
              </a:rPr>
              <a:t>It is called the change in the velocity of whirl,        , which is given by</a:t>
            </a:r>
          </a:p>
          <a:p>
            <a:endParaRPr lang="en-IN" sz="24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0" y="2662382"/>
            <a:ext cx="9144000" cy="2017444"/>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6300192" y="1700808"/>
            <a:ext cx="366142" cy="3048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cstate="print"/>
          <a:srcRect/>
          <a:stretch>
            <a:fillRect/>
          </a:stretch>
        </p:blipFill>
        <p:spPr bwMode="auto">
          <a:xfrm>
            <a:off x="1475656" y="284788"/>
            <a:ext cx="6912768" cy="614028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755576" y="836712"/>
            <a:ext cx="7979949" cy="547260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827584" y="404664"/>
            <a:ext cx="7713730" cy="604867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3600" dirty="0" smtClean="0">
                <a:latin typeface="Times New Roman" pitchFamily="18" charset="0"/>
                <a:cs typeface="Times New Roman" pitchFamily="18" charset="0"/>
              </a:rPr>
              <a:t>Optimum Velocity Ratio</a:t>
            </a:r>
            <a:endParaRPr lang="en-IN" sz="3600" dirty="0">
              <a:latin typeface="Times New Roman" pitchFamily="18" charset="0"/>
              <a:cs typeface="Times New Roman" pitchFamily="18" charset="0"/>
            </a:endParaRPr>
          </a:p>
        </p:txBody>
      </p:sp>
      <p:pic>
        <p:nvPicPr>
          <p:cNvPr id="10243" name="Picture 3"/>
          <p:cNvPicPr>
            <a:picLocks noGrp="1" noChangeAspect="1" noChangeArrowheads="1"/>
          </p:cNvPicPr>
          <p:nvPr>
            <p:ph idx="1"/>
          </p:nvPr>
        </p:nvPicPr>
        <p:blipFill>
          <a:blip r:embed="rId2" cstate="print"/>
          <a:srcRect/>
          <a:stretch>
            <a:fillRect/>
          </a:stretch>
        </p:blipFill>
        <p:spPr bwMode="auto">
          <a:xfrm>
            <a:off x="971600" y="1124744"/>
            <a:ext cx="7444555" cy="5433467"/>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908720"/>
            <a:ext cx="8229600" cy="5217443"/>
          </a:xfrm>
        </p:spPr>
        <p:txBody>
          <a:bodyPr>
            <a:normAutofit lnSpcReduction="10000"/>
          </a:bodyPr>
          <a:lstStyle/>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where </a:t>
            </a:r>
            <a:r>
              <a:rPr lang="el-GR" sz="2400" dirty="0" smtClean="0">
                <a:latin typeface="Times New Roman" pitchFamily="18" charset="0"/>
                <a:cs typeface="Times New Roman" pitchFamily="18" charset="0"/>
              </a:rPr>
              <a:t>α</a:t>
            </a:r>
            <a:r>
              <a:rPr lang="en-IN" sz="2400" dirty="0" smtClean="0">
                <a:latin typeface="Times New Roman" pitchFamily="18" charset="0"/>
                <a:cs typeface="Times New Roman" pitchFamily="18" charset="0"/>
              </a:rPr>
              <a:t> is the nozzle angle. </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lower is the nozzle angle, higher is the </a:t>
            </a:r>
            <a:r>
              <a:rPr lang="en-IN" sz="2400" dirty="0" err="1" smtClean="0">
                <a:latin typeface="Times New Roman" pitchFamily="18" charset="0"/>
                <a:cs typeface="Times New Roman" pitchFamily="18" charset="0"/>
              </a:rPr>
              <a:t>blading</a:t>
            </a:r>
            <a:r>
              <a:rPr lang="en-IN" sz="2400" dirty="0" smtClean="0">
                <a:latin typeface="Times New Roman" pitchFamily="18" charset="0"/>
                <a:cs typeface="Times New Roman" pitchFamily="18" charset="0"/>
              </a:rPr>
              <a:t> efficiency. </a:t>
            </a:r>
          </a:p>
          <a:p>
            <a:r>
              <a:rPr lang="en-IN" sz="2400" dirty="0" smtClean="0">
                <a:latin typeface="Times New Roman" pitchFamily="18" charset="0"/>
                <a:cs typeface="Times New Roman" pitchFamily="18" charset="0"/>
              </a:rPr>
              <a:t>However, too low a nozzle angle may cause energy loss at blade inlet.</a:t>
            </a:r>
          </a:p>
          <a:p>
            <a:r>
              <a:rPr lang="en-IN" sz="2400" dirty="0" smtClean="0">
                <a:latin typeface="Times New Roman" pitchFamily="18" charset="0"/>
                <a:cs typeface="Times New Roman" pitchFamily="18" charset="0"/>
              </a:rPr>
              <a:t>Therefore, the nozzle angle has to be maintained within a certain range, which varies from 16° to 22°.</a:t>
            </a:r>
            <a:endParaRPr lang="en-IN" sz="240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51520" y="764704"/>
            <a:ext cx="8538034" cy="226960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Compounding of Steam Turbines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869481"/>
            <a:ext cx="9144000" cy="58506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2636912"/>
            <a:ext cx="9144000" cy="167268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043608" y="764704"/>
            <a:ext cx="7082816" cy="561474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Autofit/>
          </a:bodyPr>
          <a:lstStyle/>
          <a:p>
            <a:pPr algn="just"/>
            <a:r>
              <a:rPr lang="en-IN" sz="2000" dirty="0" smtClean="0">
                <a:latin typeface="Times New Roman" pitchFamily="18" charset="0"/>
                <a:cs typeface="Times New Roman" pitchFamily="18" charset="0"/>
              </a:rPr>
              <a:t>Such high rotational speeds cannot be properly utilized.</a:t>
            </a:r>
          </a:p>
          <a:p>
            <a:pPr algn="just"/>
            <a:r>
              <a:rPr lang="en-IN" sz="2000" dirty="0" smtClean="0">
                <a:latin typeface="Times New Roman" pitchFamily="18" charset="0"/>
                <a:cs typeface="Times New Roman" pitchFamily="18" charset="0"/>
              </a:rPr>
              <a:t> It entails large friction losses. </a:t>
            </a:r>
          </a:p>
          <a:p>
            <a:pPr algn="just"/>
            <a:r>
              <a:rPr lang="en-IN" sz="2000" dirty="0" smtClean="0">
                <a:latin typeface="Times New Roman" pitchFamily="18" charset="0"/>
                <a:cs typeface="Times New Roman" pitchFamily="18" charset="0"/>
              </a:rPr>
              <a:t>The centrifugal stresses also become very large.</a:t>
            </a:r>
          </a:p>
          <a:p>
            <a:pPr algn="just"/>
            <a:r>
              <a:rPr lang="en-IN" sz="2000" dirty="0" smtClean="0">
                <a:latin typeface="Times New Roman" pitchFamily="18" charset="0"/>
                <a:cs typeface="Times New Roman" pitchFamily="18" charset="0"/>
              </a:rPr>
              <a:t> Alternatively, if N is fixed, the diameter of the wheel becomes too large.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Moreover, with a single stage, the velocity of steam at exit is sufficiently high and there is a considerable loss of kinetic energy with exiting steam.</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To obviate these difficulties the turbines are compounded or staged, where steam instead of expanding in a single stage is made to expand in a number of stages, whereby the turbine speed is reduced while securing the same enthalpy drop of steam.</a:t>
            </a:r>
          </a:p>
          <a:p>
            <a:pPr algn="just"/>
            <a:endParaRPr lang="en-US"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Basically, there are two ways of compounding steam turbines:</a:t>
            </a: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1. Pressure compounding or </a:t>
            </a:r>
            <a:r>
              <a:rPr lang="en-IN" sz="2000" dirty="0" err="1" smtClean="0">
                <a:latin typeface="Times New Roman" pitchFamily="18" charset="0"/>
                <a:cs typeface="Times New Roman" pitchFamily="18" charset="0"/>
              </a:rPr>
              <a:t>Rateau</a:t>
            </a:r>
            <a:r>
              <a:rPr lang="en-IN" sz="2000" dirty="0" smtClean="0">
                <a:latin typeface="Times New Roman" pitchFamily="18" charset="0"/>
                <a:cs typeface="Times New Roman" pitchFamily="18" charset="0"/>
              </a:rPr>
              <a:t> staging</a:t>
            </a:r>
          </a:p>
          <a:p>
            <a:pPr algn="just">
              <a:buNone/>
            </a:pPr>
            <a:r>
              <a:rPr lang="en-IN" sz="2000" dirty="0" smtClean="0">
                <a:latin typeface="Times New Roman" pitchFamily="18" charset="0"/>
                <a:cs typeface="Times New Roman" pitchFamily="18" charset="0"/>
              </a:rPr>
              <a:t>	2. Velocity compounding or Curtis staging</a:t>
            </a:r>
            <a:endParaRPr lang="en-IN" sz="20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555776" y="476672"/>
            <a:ext cx="4273252" cy="601693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Pressure Compounding or </a:t>
            </a:r>
            <a:r>
              <a:rPr lang="en-IN" sz="3600" dirty="0" err="1" smtClean="0">
                <a:latin typeface="Times New Roman" pitchFamily="18" charset="0"/>
                <a:cs typeface="Times New Roman" pitchFamily="18" charset="0"/>
              </a:rPr>
              <a:t>Rateau</a:t>
            </a:r>
            <a:r>
              <a:rPr lang="en-IN" sz="3600" dirty="0" smtClean="0">
                <a:latin typeface="Times New Roman" pitchFamily="18" charset="0"/>
                <a:cs typeface="Times New Roman" pitchFamily="18" charset="0"/>
              </a:rPr>
              <a:t> Staging</a:t>
            </a:r>
            <a:endParaRPr lang="en-IN" sz="36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1340768"/>
            <a:ext cx="8229600" cy="4785395"/>
          </a:xfrm>
        </p:spPr>
        <p:txBody>
          <a:bodyPr>
            <a:noAutofit/>
          </a:bodyPr>
          <a:lstStyle/>
          <a:p>
            <a:r>
              <a:rPr lang="en-IN" sz="2000" dirty="0" smtClean="0">
                <a:latin typeface="Times New Roman" pitchFamily="18" charset="0"/>
                <a:cs typeface="Times New Roman" pitchFamily="18" charset="0"/>
              </a:rPr>
              <a:t>The pressure compounding or </a:t>
            </a:r>
            <a:r>
              <a:rPr lang="en-IN" sz="2000" dirty="0" err="1" smtClean="0">
                <a:latin typeface="Times New Roman" pitchFamily="18" charset="0"/>
                <a:cs typeface="Times New Roman" pitchFamily="18" charset="0"/>
              </a:rPr>
              <a:t>Rateau</a:t>
            </a:r>
            <a:r>
              <a:rPr lang="en-IN" sz="2000" dirty="0" smtClean="0">
                <a:latin typeface="Times New Roman" pitchFamily="18" charset="0"/>
                <a:cs typeface="Times New Roman" pitchFamily="18" charset="0"/>
              </a:rPr>
              <a:t> staging corresponds to putting a number of simple impulse stages in series (Fig. 7.23).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total enthalpy drop is divided equally among the stages (Fig. 7.24).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pressure drops only in the nozzles.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There is no pressure drop (theoretically) while steam flows through the blades.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kinetic energy of steam increases in the nozzles at the expense of the pressure drop and it is absorbed (partially) by the blades in each stage, in producing torque</a:t>
            </a:r>
            <a:endParaRPr lang="en-IN" sz="20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r>
              <a:rPr lang="en-IN" sz="2400" dirty="0" smtClean="0">
                <a:latin typeface="Times New Roman" pitchFamily="18" charset="0"/>
                <a:cs typeface="Times New Roman" pitchFamily="18" charset="0"/>
              </a:rPr>
              <a:t>In Fig. 7.24, the total isentropic enthalpy drop of steam (h</a:t>
            </a:r>
            <a:r>
              <a:rPr lang="en-IN" sz="12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 – h</a:t>
            </a:r>
            <a:r>
              <a:rPr lang="en-IN" sz="12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 is divided equally among the four stages of the turbine.</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In </a:t>
            </a:r>
            <a:r>
              <a:rPr lang="en-IN" sz="2400" dirty="0" err="1" smtClean="0">
                <a:latin typeface="Times New Roman" pitchFamily="18" charset="0"/>
                <a:cs typeface="Times New Roman" pitchFamily="18" charset="0"/>
              </a:rPr>
              <a:t>Mollier</a:t>
            </a:r>
            <a:r>
              <a:rPr lang="en-IN" sz="2400" dirty="0" smtClean="0">
                <a:latin typeface="Times New Roman" pitchFamily="18" charset="0"/>
                <a:cs typeface="Times New Roman" pitchFamily="18" charset="0"/>
              </a:rPr>
              <a:t> diagram, the enthalpy drop (h</a:t>
            </a:r>
            <a:r>
              <a:rPr lang="en-IN" sz="1200" dirty="0" smtClean="0">
                <a:latin typeface="Times New Roman" pitchFamily="18" charset="0"/>
                <a:cs typeface="Times New Roman" pitchFamily="18" charset="0"/>
              </a:rPr>
              <a:t>0</a:t>
            </a:r>
            <a:r>
              <a:rPr lang="en-IN" sz="2400" dirty="0" smtClean="0">
                <a:latin typeface="Times New Roman" pitchFamily="18" charset="0"/>
                <a:cs typeface="Times New Roman" pitchFamily="18" charset="0"/>
              </a:rPr>
              <a:t> – h</a:t>
            </a:r>
            <a:r>
              <a:rPr lang="en-IN" sz="1200" dirty="0" smtClean="0">
                <a:latin typeface="Times New Roman" pitchFamily="18" charset="0"/>
                <a:cs typeface="Times New Roman" pitchFamily="18" charset="0"/>
              </a:rPr>
              <a:t>4</a:t>
            </a:r>
            <a:r>
              <a:rPr lang="en-IN" sz="2400" dirty="0" smtClean="0">
                <a:latin typeface="Times New Roman" pitchFamily="18" charset="0"/>
                <a:cs typeface="Times New Roman" pitchFamily="18" charset="0"/>
              </a:rPr>
              <a:t>) is measured, </a:t>
            </a:r>
            <a:r>
              <a:rPr lang="pt-BR" sz="2400" dirty="0" smtClean="0">
                <a:latin typeface="Times New Roman" pitchFamily="18" charset="0"/>
                <a:cs typeface="Times New Roman" pitchFamily="18" charset="0"/>
              </a:rPr>
              <a:t>then the enthalpy drop, h</a:t>
            </a:r>
            <a:r>
              <a:rPr lang="pt-BR" sz="1200" dirty="0" smtClean="0">
                <a:latin typeface="Times New Roman" pitchFamily="18" charset="0"/>
                <a:cs typeface="Times New Roman" pitchFamily="18" charset="0"/>
              </a:rPr>
              <a:t>0</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1</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1</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2</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2</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3</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3</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4 </a:t>
            </a:r>
            <a:r>
              <a:rPr lang="pt-BR" sz="2400" dirty="0" smtClean="0">
                <a:latin typeface="Times New Roman" pitchFamily="18" charset="0"/>
                <a:cs typeface="Times New Roman" pitchFamily="18" charset="0"/>
              </a:rPr>
              <a:t>= (h</a:t>
            </a:r>
            <a:r>
              <a:rPr lang="pt-BR" sz="1200" dirty="0" smtClean="0">
                <a:latin typeface="Times New Roman" pitchFamily="18" charset="0"/>
                <a:cs typeface="Times New Roman" pitchFamily="18" charset="0"/>
              </a:rPr>
              <a:t>0</a:t>
            </a:r>
            <a:r>
              <a:rPr lang="pt-BR" sz="2400" dirty="0" smtClean="0">
                <a:latin typeface="Times New Roman" pitchFamily="18" charset="0"/>
                <a:cs typeface="Times New Roman" pitchFamily="18" charset="0"/>
              </a:rPr>
              <a:t> – h</a:t>
            </a:r>
            <a:r>
              <a:rPr lang="pt-BR" sz="1200" dirty="0" smtClean="0">
                <a:latin typeface="Times New Roman" pitchFamily="18" charset="0"/>
                <a:cs typeface="Times New Roman" pitchFamily="18" charset="0"/>
              </a:rPr>
              <a:t>4</a:t>
            </a:r>
            <a:r>
              <a:rPr lang="pt-BR" sz="2400" dirty="0" smtClean="0">
                <a:latin typeface="Times New Roman" pitchFamily="18" charset="0"/>
                <a:cs typeface="Times New Roman" pitchFamily="18" charset="0"/>
              </a:rPr>
              <a:t>)/4 are  computed </a:t>
            </a:r>
            <a:r>
              <a:rPr lang="en-IN" sz="2400" dirty="0" smtClean="0">
                <a:latin typeface="Times New Roman" pitchFamily="18" charset="0"/>
                <a:cs typeface="Times New Roman" pitchFamily="18" charset="0"/>
              </a:rPr>
              <a:t>and inserted on the </a:t>
            </a:r>
            <a:r>
              <a:rPr lang="en-IN" sz="2400" dirty="0" err="1" smtClean="0">
                <a:latin typeface="Times New Roman" pitchFamily="18" charset="0"/>
                <a:cs typeface="Times New Roman" pitchFamily="18" charset="0"/>
              </a:rPr>
              <a:t>insentropic</a:t>
            </a:r>
            <a:r>
              <a:rPr lang="en-IN" sz="2400" dirty="0" smtClean="0">
                <a:latin typeface="Times New Roman" pitchFamily="18" charset="0"/>
                <a:cs typeface="Times New Roman" pitchFamily="18" charset="0"/>
              </a:rPr>
              <a:t> line. </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interstage</a:t>
            </a:r>
            <a:r>
              <a:rPr lang="en-IN" sz="2400" dirty="0" smtClean="0">
                <a:latin typeface="Times New Roman" pitchFamily="18" charset="0"/>
                <a:cs typeface="Times New Roman" pitchFamily="18" charset="0"/>
              </a:rPr>
              <a:t> pressures noted from the diagram are p</a:t>
            </a:r>
            <a:r>
              <a:rPr lang="en-IN" sz="12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p</a:t>
            </a:r>
            <a:r>
              <a:rPr lang="en-IN" sz="12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and p</a:t>
            </a:r>
            <a:r>
              <a:rPr lang="en-IN" sz="1200" dirty="0" smtClean="0">
                <a:latin typeface="Times New Roman" pitchFamily="18" charset="0"/>
                <a:cs typeface="Times New Roman" pitchFamily="18" charset="0"/>
              </a:rPr>
              <a:t>3</a:t>
            </a:r>
            <a:r>
              <a:rPr lang="en-IN" sz="2400" dirty="0" smtClean="0">
                <a:latin typeface="Times New Roman" pitchFamily="18" charset="0"/>
                <a:cs typeface="Times New Roman" pitchFamily="18" charset="0"/>
              </a:rPr>
              <a:t>, i.e. the pressure after first stage is p</a:t>
            </a:r>
            <a:r>
              <a:rPr lang="en-IN" sz="1200" dirty="0" smtClean="0">
                <a:latin typeface="Times New Roman" pitchFamily="18" charset="0"/>
                <a:cs typeface="Times New Roman" pitchFamily="18" charset="0"/>
              </a:rPr>
              <a:t>1</a:t>
            </a:r>
            <a:r>
              <a:rPr lang="en-IN" sz="2400" dirty="0" smtClean="0">
                <a:latin typeface="Times New Roman" pitchFamily="18" charset="0"/>
                <a:cs typeface="Times New Roman" pitchFamily="18" charset="0"/>
              </a:rPr>
              <a:t>, the pressure after second stage is p</a:t>
            </a:r>
            <a:r>
              <a:rPr lang="en-IN" sz="12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and so on.</a:t>
            </a:r>
            <a:endParaRPr lang="en-IN"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2195736" y="332656"/>
            <a:ext cx="4737350" cy="625828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1403648" y="404664"/>
            <a:ext cx="6048672" cy="620646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1187624" y="620688"/>
            <a:ext cx="6912768" cy="567309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251520" y="1052736"/>
            <a:ext cx="8718487" cy="509669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467544" y="332656"/>
            <a:ext cx="8343227" cy="3243188"/>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79512" y="3861048"/>
            <a:ext cx="8661953" cy="261873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Velocity Compounding or Curtis Staging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000" dirty="0" smtClean="0">
                <a:latin typeface="Times New Roman" pitchFamily="18" charset="0"/>
                <a:cs typeface="Times New Roman" pitchFamily="18" charset="0"/>
              </a:rPr>
              <a:t>In velocity compounding or Curtis staging, all the pressure drop and hence, enthalpy drop of steam take place in a single row of nozzles and the resultant kinetic energy of steam is absorbed by the wheel in a number of rows of moving blades with guide blades in between two such rows.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As shown in Fig. 7.25, steam expands in the single row of nozzles from p0 to p1 with velocity increasing from             .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pressure p1 remains essentially constant thereafter. The KE of steam jets                       </a:t>
            </a: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nozzle exit is partially converted to shaft work in the first row of moving blades with velocity decreasing from               .</a:t>
            </a:r>
            <a:endParaRPr lang="en-IN" sz="2000" dirty="0">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cstate="print"/>
          <a:srcRect/>
          <a:stretch>
            <a:fillRect/>
          </a:stretch>
        </p:blipFill>
        <p:spPr bwMode="auto">
          <a:xfrm>
            <a:off x="4427985" y="3672970"/>
            <a:ext cx="792088" cy="321427"/>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1259632" y="4653136"/>
            <a:ext cx="914400" cy="4953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4644008" y="5694816"/>
            <a:ext cx="792088" cy="31466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Autofit/>
          </a:bodyPr>
          <a:lstStyle/>
          <a:p>
            <a:pPr algn="just"/>
            <a:r>
              <a:rPr lang="en-IN" sz="2000" dirty="0" smtClean="0">
                <a:latin typeface="Times New Roman" pitchFamily="18" charset="0"/>
                <a:cs typeface="Times New Roman" pitchFamily="18" charset="0"/>
              </a:rPr>
              <a:t>The exiting steam jets are then deflected by the stationary guide blades to the next row of moving blades where part of the remaining kinetic energy                      	   is converted to shaft work. </a:t>
            </a:r>
          </a:p>
          <a:p>
            <a:pPr algn="just">
              <a:buNone/>
            </a:pPr>
            <a:r>
              <a:rPr lang="en-IN" sz="2000" dirty="0" smtClean="0">
                <a:latin typeface="Times New Roman" pitchFamily="18" charset="0"/>
                <a:cs typeface="Times New Roman" pitchFamily="18" charset="0"/>
              </a:rPr>
              <a:t>	</a:t>
            </a:r>
          </a:p>
          <a:p>
            <a:pPr algn="just"/>
            <a:r>
              <a:rPr lang="en-IN" sz="2000" dirty="0" smtClean="0">
                <a:latin typeface="Times New Roman" pitchFamily="18" charset="0"/>
                <a:cs typeface="Times New Roman" pitchFamily="18" charset="0"/>
              </a:rPr>
              <a:t>It is a two-row Curtis or velocity stage having two rows of moving blades with one row of guide blades in between.</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In a three row Curtis stage, the two-row stage is followed by a second row of guide blades and then a third row or moving blades, so that the energy conversion from fluid to rotor takes place in three stages.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Steam with high KE exiting the nozzles works on the first row of moving blades, </a:t>
            </a:r>
            <a:r>
              <a:rPr lang="en-IN" sz="2000" b="1" dirty="0" smtClean="0">
                <a:solidFill>
                  <a:srgbClr val="FF0000"/>
                </a:solidFill>
                <a:latin typeface="Times New Roman" pitchFamily="18" charset="0"/>
                <a:cs typeface="Times New Roman" pitchFamily="18" charset="0"/>
              </a:rPr>
              <a:t>gets deflected by the first row of guide blades</a:t>
            </a:r>
            <a:r>
              <a:rPr lang="en-IN" sz="2000" dirty="0" smtClean="0">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works on the second row of moving blades,</a:t>
            </a:r>
            <a:r>
              <a:rPr lang="en-IN" sz="2000" dirty="0" smtClean="0">
                <a:latin typeface="Times New Roman" pitchFamily="18" charset="0"/>
                <a:cs typeface="Times New Roman" pitchFamily="18" charset="0"/>
              </a:rPr>
              <a:t> again </a:t>
            </a:r>
            <a:r>
              <a:rPr lang="en-IN" sz="2000" b="1" dirty="0" smtClean="0">
                <a:solidFill>
                  <a:srgbClr val="00B050"/>
                </a:solidFill>
                <a:latin typeface="Times New Roman" pitchFamily="18" charset="0"/>
                <a:cs typeface="Times New Roman" pitchFamily="18" charset="0"/>
              </a:rPr>
              <a:t>gets deflected by the second row of guide blades and finally does work on the third row of moving blades</a:t>
            </a:r>
            <a:r>
              <a:rPr lang="en-IN" sz="2000" dirty="0" smtClean="0">
                <a:latin typeface="Times New Roman" pitchFamily="18" charset="0"/>
                <a:cs typeface="Times New Roman" pitchFamily="18" charset="0"/>
              </a:rPr>
              <a:t>.</a:t>
            </a:r>
          </a:p>
          <a:p>
            <a:pPr algn="just">
              <a:buNone/>
            </a:pP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velocity diagrams for the first row of moving blades and the second row of moving blades are shown respectively in (a) and (b) of Fig. 7.26.</a:t>
            </a:r>
          </a:p>
          <a:p>
            <a:pPr algn="just"/>
            <a:r>
              <a:rPr lang="en-IN" sz="2000" dirty="0" smtClean="0">
                <a:latin typeface="Times New Roman" pitchFamily="18" charset="0"/>
                <a:cs typeface="Times New Roman" pitchFamily="18" charset="0"/>
              </a:rPr>
              <a:t> The blade friction factor kb may be assumed the same for both moving and guide blades.</a:t>
            </a:r>
            <a:endParaRPr lang="en-IN" sz="20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cstate="print"/>
          <a:srcRect/>
          <a:stretch>
            <a:fillRect/>
          </a:stretch>
        </p:blipFill>
        <p:spPr bwMode="auto">
          <a:xfrm>
            <a:off x="755576" y="764704"/>
            <a:ext cx="857250" cy="42329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971600" y="0"/>
            <a:ext cx="7128792" cy="6669359"/>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algn="just"/>
            <a:r>
              <a:rPr lang="en-IN" sz="2400" dirty="0">
                <a:latin typeface="Times New Roman" pitchFamily="18" charset="0"/>
                <a:cs typeface="Times New Roman" pitchFamily="18" charset="0"/>
              </a:rPr>
              <a:t>Steam turbines are not only employed to operate electric generators in </a:t>
            </a:r>
            <a:r>
              <a:rPr lang="en-IN" sz="2400" dirty="0" smtClean="0">
                <a:latin typeface="Times New Roman" pitchFamily="18" charset="0"/>
                <a:cs typeface="Times New Roman" pitchFamily="18" charset="0"/>
              </a:rPr>
              <a:t>thermal and </a:t>
            </a:r>
            <a:r>
              <a:rPr lang="en-IN" sz="2400" dirty="0">
                <a:latin typeface="Times New Roman" pitchFamily="18" charset="0"/>
                <a:cs typeface="Times New Roman" pitchFamily="18" charset="0"/>
              </a:rPr>
              <a:t>nuclear power plants to produce electricity, but they are also </a:t>
            </a:r>
            <a:r>
              <a:rPr lang="en-IN" sz="2400" dirty="0" smtClean="0">
                <a:latin typeface="Times New Roman" pitchFamily="18" charset="0"/>
                <a:cs typeface="Times New Roman" pitchFamily="18" charset="0"/>
              </a:rPr>
              <a:t>used</a:t>
            </a:r>
          </a:p>
          <a:p>
            <a:pPr algn="just"/>
            <a:endParaRPr lang="en-IN" sz="2400" dirty="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 to </a:t>
            </a:r>
            <a:r>
              <a:rPr lang="en-IN" sz="2400" dirty="0" smtClean="0">
                <a:latin typeface="Times New Roman" pitchFamily="18" charset="0"/>
                <a:cs typeface="Times New Roman" pitchFamily="18" charset="0"/>
              </a:rPr>
              <a:t>propel large </a:t>
            </a:r>
            <a:r>
              <a:rPr lang="en-IN" sz="2400" dirty="0">
                <a:latin typeface="Times New Roman" pitchFamily="18" charset="0"/>
                <a:cs typeface="Times New Roman" pitchFamily="18" charset="0"/>
              </a:rPr>
              <a:t>ships, ocean liners, submarines and so on, and </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b) to drive power </a:t>
            </a:r>
            <a:r>
              <a:rPr lang="en-IN" sz="2400" dirty="0" smtClean="0">
                <a:latin typeface="Times New Roman" pitchFamily="18" charset="0"/>
                <a:cs typeface="Times New Roman" pitchFamily="18" charset="0"/>
              </a:rPr>
              <a:t>absorbing machines </a:t>
            </a:r>
            <a:r>
              <a:rPr lang="en-IN" sz="2400" dirty="0">
                <a:latin typeface="Times New Roman" pitchFamily="18" charset="0"/>
                <a:cs typeface="Times New Roman" pitchFamily="18" charset="0"/>
              </a:rPr>
              <a:t>like large compressors, blowers, fans and pumps.</a:t>
            </a:r>
          </a:p>
        </p:txBody>
      </p:sp>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IN" sz="4000" dirty="0" smtClean="0">
                <a:latin typeface="Times New Roman" pitchFamily="18" charset="0"/>
                <a:cs typeface="Times New Roman" pitchFamily="18" charset="0"/>
              </a:rPr>
              <a:t>Reaction Turbines</a:t>
            </a:r>
            <a:endParaRPr lang="en-IN" sz="4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115616" y="1124744"/>
            <a:ext cx="7056784" cy="551769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052736"/>
            <a:ext cx="8229600" cy="5145435"/>
          </a:xfrm>
        </p:spPr>
        <p:txBody>
          <a:bodyPr>
            <a:noAutofit/>
          </a:bodyPr>
          <a:lstStyle/>
          <a:p>
            <a:pPr algn="just"/>
            <a:r>
              <a:rPr lang="en-IN" sz="2000" dirty="0" smtClean="0">
                <a:latin typeface="Times New Roman" pitchFamily="18" charset="0"/>
                <a:cs typeface="Times New Roman" pitchFamily="18" charset="0"/>
              </a:rPr>
              <a:t>In these turbines, pressure drop occurs both in the nozzles or the fixed row of blades, as well as in the moving row of blades (Fig. 7.30), since the moving blade channels are also of the nozzle shape.</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Due to the expansion of steam while flowing through the blades, there is an increase in kinetic energy, </a:t>
            </a:r>
            <a:r>
              <a:rPr lang="en-IN" sz="2000" b="1" dirty="0" smtClean="0">
                <a:solidFill>
                  <a:srgbClr val="FF0000"/>
                </a:solidFill>
                <a:latin typeface="Times New Roman" pitchFamily="18" charset="0"/>
                <a:cs typeface="Times New Roman" pitchFamily="18" charset="0"/>
              </a:rPr>
              <a:t>which gives rise to reaction in the opposite direction</a:t>
            </a:r>
            <a:r>
              <a:rPr lang="en-IN" sz="2000" dirty="0" smtClean="0">
                <a:latin typeface="Times New Roman" pitchFamily="18" charset="0"/>
                <a:cs typeface="Times New Roman" pitchFamily="18" charset="0"/>
              </a:rPr>
              <a:t> (by Newton’s third law of motion).</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Blades rotate due to both the impulse effect of the jets (due to change in their momentum) and the reaction force of the exiting jets impressed on the blades in the opposite direction.</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Such turbines are called impulse-reaction turbines, or to distinguish them from impulse turbines, simply reaction turbines. </a:t>
            </a:r>
          </a:p>
        </p:txBody>
      </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noAutofit/>
          </a:bodyPr>
          <a:lstStyle/>
          <a:p>
            <a:pPr algn="just"/>
            <a:r>
              <a:rPr lang="en-IN" sz="2000" dirty="0" smtClean="0">
                <a:latin typeface="Times New Roman" pitchFamily="18" charset="0"/>
                <a:cs typeface="Times New Roman" pitchFamily="18" charset="0"/>
              </a:rPr>
              <a:t>The degree of reaction (R) of these turbines is defined as</a:t>
            </a: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where the subscripts “</a:t>
            </a:r>
            <a:r>
              <a:rPr lang="en-IN" sz="2000" dirty="0" err="1" smtClean="0">
                <a:latin typeface="Times New Roman" pitchFamily="18" charset="0"/>
                <a:cs typeface="Times New Roman" pitchFamily="18" charset="0"/>
              </a:rPr>
              <a:t>mb</a:t>
            </a:r>
            <a:r>
              <a:rPr lang="en-IN" sz="2000" dirty="0" smtClean="0">
                <a:latin typeface="Times New Roman" pitchFamily="18" charset="0"/>
                <a:cs typeface="Times New Roman" pitchFamily="18" charset="0"/>
              </a:rPr>
              <a:t>” and “</a:t>
            </a:r>
            <a:r>
              <a:rPr lang="en-IN" sz="2000" dirty="0" err="1" smtClean="0">
                <a:latin typeface="Times New Roman" pitchFamily="18" charset="0"/>
                <a:cs typeface="Times New Roman" pitchFamily="18" charset="0"/>
              </a:rPr>
              <a:t>fb</a:t>
            </a:r>
            <a:r>
              <a:rPr lang="en-IN" sz="2000" dirty="0" smtClean="0">
                <a:latin typeface="Times New Roman" pitchFamily="18" charset="0"/>
                <a:cs typeface="Times New Roman" pitchFamily="18" charset="0"/>
              </a:rPr>
              <a:t>” represent moving blades and fixed blades, respectively.</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If (</a:t>
            </a:r>
            <a:r>
              <a:rPr lang="en-IN" sz="2000" dirty="0" smtClean="0">
                <a:latin typeface="Times New Roman" pitchFamily="18" charset="0"/>
                <a:cs typeface="Times New Roman" pitchFamily="18" charset="0"/>
                <a:sym typeface="Symbol"/>
              </a:rPr>
              <a:t></a:t>
            </a:r>
            <a:r>
              <a:rPr lang="en-IN" sz="2000" dirty="0"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mb</a:t>
            </a:r>
            <a:r>
              <a:rPr lang="en-IN" sz="2000" dirty="0" smtClean="0">
                <a:latin typeface="Times New Roman" pitchFamily="18" charset="0"/>
                <a:cs typeface="Times New Roman" pitchFamily="18" charset="0"/>
              </a:rPr>
              <a:t> = 0, R = 0, which is the case of </a:t>
            </a:r>
            <a:r>
              <a:rPr lang="en-IN" sz="2000" b="1" dirty="0" smtClean="0">
                <a:solidFill>
                  <a:srgbClr val="00B050"/>
                </a:solidFill>
                <a:latin typeface="Times New Roman" pitchFamily="18" charset="0"/>
                <a:cs typeface="Times New Roman" pitchFamily="18" charset="0"/>
              </a:rPr>
              <a:t>pure impulse turbines </a:t>
            </a:r>
            <a:r>
              <a:rPr lang="en-IN" sz="2000" dirty="0" smtClean="0">
                <a:latin typeface="Times New Roman" pitchFamily="18" charset="0"/>
                <a:cs typeface="Times New Roman" pitchFamily="18" charset="0"/>
              </a:rPr>
              <a:t>where there is no enthalpy drop of steam in the moving blades, and all the enthalpy drop of the stage take place only in nozzles.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If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fb</a:t>
            </a:r>
            <a:r>
              <a:rPr lang="en-IN" sz="2000" dirty="0" smtClean="0">
                <a:latin typeface="Times New Roman" pitchFamily="18" charset="0"/>
                <a:cs typeface="Times New Roman" pitchFamily="18" charset="0"/>
              </a:rPr>
              <a:t> = 0, R = 1, which is the case of a </a:t>
            </a:r>
            <a:r>
              <a:rPr lang="en-IN" sz="2000" b="1" dirty="0" smtClean="0">
                <a:solidFill>
                  <a:srgbClr val="00B050"/>
                </a:solidFill>
                <a:latin typeface="Times New Roman" pitchFamily="18" charset="0"/>
                <a:cs typeface="Times New Roman" pitchFamily="18" charset="0"/>
              </a:rPr>
              <a:t>pure reaction (R = 100%) turbine</a:t>
            </a:r>
            <a:r>
              <a:rPr lang="en-IN" sz="2000" dirty="0" smtClean="0">
                <a:latin typeface="Times New Roman" pitchFamily="18" charset="0"/>
                <a:cs typeface="Times New Roman" pitchFamily="18" charset="0"/>
              </a:rPr>
              <a:t>, e.g. Hero’s turbine.</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If equal enthalpy drops occur in the fixed and moving blades, i.e. if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fb</a:t>
            </a: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mb</a:t>
            </a: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stage</a:t>
            </a:r>
            <a:r>
              <a:rPr lang="en-IN" sz="2000" dirty="0" smtClean="0">
                <a:latin typeface="Times New Roman" pitchFamily="18" charset="0"/>
                <a:cs typeface="Times New Roman" pitchFamily="18" charset="0"/>
              </a:rPr>
              <a:t>)/2, R = 1/2 or 50%. </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Sometimes, </a:t>
            </a:r>
            <a:r>
              <a:rPr lang="en-IN" sz="2000" b="1" dirty="0" smtClean="0">
                <a:solidFill>
                  <a:srgbClr val="FF0000"/>
                </a:solidFill>
                <a:latin typeface="Times New Roman" pitchFamily="18" charset="0"/>
                <a:cs typeface="Times New Roman" pitchFamily="18" charset="0"/>
              </a:rPr>
              <a:t>50% reaction turbines are also called Parsons turbines.</a:t>
            </a:r>
          </a:p>
        </p:txBody>
      </p:sp>
      <p:pic>
        <p:nvPicPr>
          <p:cNvPr id="4" name="Picture 2"/>
          <p:cNvPicPr>
            <a:picLocks noChangeAspect="1" noChangeArrowheads="1"/>
          </p:cNvPicPr>
          <p:nvPr/>
        </p:nvPicPr>
        <p:blipFill>
          <a:blip r:embed="rId2" cstate="print"/>
          <a:srcRect/>
          <a:stretch>
            <a:fillRect/>
          </a:stretch>
        </p:blipFill>
        <p:spPr bwMode="auto">
          <a:xfrm>
            <a:off x="1619672" y="1124744"/>
            <a:ext cx="7020272" cy="890521"/>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The velocity diagrams for the moving blades of a 50% reaction turbine are shown in Fig. 7.31.</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With a simple impulse type the value of Vr2 (= kb Vr1 ) would be given by BE, but in the reaction turbine this velocity is increased to BC by further expansion of the steam in the nozzle-shape blade channels.</a:t>
            </a:r>
          </a:p>
          <a:p>
            <a:endParaRPr lang="en-IN" sz="2000" dirty="0"/>
          </a:p>
        </p:txBody>
      </p:sp>
    </p:spTree>
  </p:cSld>
  <p:clrMapOvr>
    <a:masterClrMapping/>
  </p:clrMapOvr>
  <p:transition>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a:bodyPr>
          <a:lstStyle/>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For manufacturing advantage, both fixed blades and moving blades are made similar in shape so that they can be extruded from the same set of dies.</a:t>
            </a:r>
          </a:p>
          <a:p>
            <a:pPr algn="just"/>
            <a:r>
              <a:rPr lang="en-IN" sz="2000" dirty="0" smtClean="0">
                <a:latin typeface="Times New Roman" pitchFamily="18" charset="0"/>
                <a:cs typeface="Times New Roman" pitchFamily="18" charset="0"/>
              </a:rPr>
              <a:t>Since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fb</a:t>
            </a: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sym typeface="Symbol"/>
              </a:rPr>
              <a:t></a:t>
            </a:r>
            <a:r>
              <a:rPr lang="en-IN" sz="2000" dirty="0" err="1" smtClean="0">
                <a:latin typeface="Times New Roman" pitchFamily="18" charset="0"/>
                <a:cs typeface="Times New Roman" pitchFamily="18" charset="0"/>
              </a:rPr>
              <a:t>h</a:t>
            </a:r>
            <a:r>
              <a:rPr lang="en-IN" sz="1200" dirty="0" err="1" smtClean="0">
                <a:latin typeface="Times New Roman" pitchFamily="18" charset="0"/>
                <a:cs typeface="Times New Roman" pitchFamily="18" charset="0"/>
              </a:rPr>
              <a:t>mb</a:t>
            </a:r>
            <a:r>
              <a:rPr lang="en-IN" sz="2000" dirty="0" smtClean="0">
                <a:latin typeface="Times New Roman" pitchFamily="18" charset="0"/>
                <a:cs typeface="Times New Roman" pitchFamily="18" charset="0"/>
              </a:rPr>
              <a:t>, V</a:t>
            </a:r>
            <a:r>
              <a:rPr lang="en-IN" sz="12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=V</a:t>
            </a:r>
            <a:r>
              <a:rPr lang="en-IN" sz="1200" dirty="0" smtClean="0">
                <a:latin typeface="Times New Roman" pitchFamily="18" charset="0"/>
                <a:cs typeface="Times New Roman" pitchFamily="18" charset="0"/>
              </a:rPr>
              <a:t>r2  </a:t>
            </a:r>
            <a:r>
              <a:rPr lang="en-IN" sz="2000" dirty="0" smtClean="0">
                <a:latin typeface="Times New Roman" pitchFamily="18" charset="0"/>
                <a:cs typeface="Times New Roman" pitchFamily="18" charset="0"/>
              </a:rPr>
              <a:t>again, for similar geometry, α = β</a:t>
            </a:r>
            <a:r>
              <a:rPr lang="en-IN" sz="12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 180° – </a:t>
            </a:r>
            <a:r>
              <a:rPr lang="el-GR" sz="2000" dirty="0" smtClean="0">
                <a:latin typeface="Times New Roman" pitchFamily="18" charset="0"/>
                <a:cs typeface="Times New Roman" pitchFamily="18" charset="0"/>
              </a:rPr>
              <a:t>γ</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triangle ABD and DBC are similar. </a:t>
            </a:r>
          </a:p>
          <a:p>
            <a:pPr algn="just">
              <a:buNone/>
            </a:pPr>
            <a:r>
              <a:rPr lang="en-IN" sz="2000" dirty="0" smtClean="0">
                <a:latin typeface="Times New Roman" pitchFamily="18" charset="0"/>
                <a:cs typeface="Times New Roman" pitchFamily="18" charset="0"/>
              </a:rPr>
              <a:t>	V</a:t>
            </a:r>
            <a:r>
              <a:rPr lang="en-IN" sz="1200" dirty="0" smtClean="0">
                <a:latin typeface="Times New Roman" pitchFamily="18" charset="0"/>
                <a:cs typeface="Times New Roman" pitchFamily="18" charset="0"/>
              </a:rPr>
              <a:t>r1</a:t>
            </a:r>
            <a:r>
              <a:rPr lang="en-IN" sz="2000" dirty="0" smtClean="0">
                <a:latin typeface="Times New Roman" pitchFamily="18" charset="0"/>
                <a:cs typeface="Times New Roman" pitchFamily="18" charset="0"/>
              </a:rPr>
              <a:t> = V</a:t>
            </a:r>
            <a:r>
              <a:rPr lang="en-IN" sz="12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a:t>
            </a:r>
            <a:r>
              <a:rPr lang="el-GR" sz="2000" dirty="0" smtClean="0">
                <a:latin typeface="Times New Roman" pitchFamily="18" charset="0"/>
                <a:cs typeface="Times New Roman" pitchFamily="18" charset="0"/>
              </a:rPr>
              <a:t>β</a:t>
            </a:r>
            <a:r>
              <a:rPr lang="en-IN" sz="12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 180° – </a:t>
            </a:r>
            <a:r>
              <a:rPr lang="en-IN" sz="2000" dirty="0" smtClean="0">
                <a:latin typeface="Times New Roman" pitchFamily="18" charset="0"/>
                <a:cs typeface="Times New Roman" pitchFamily="18" charset="0"/>
                <a:sym typeface="Symbol"/>
              </a:rPr>
              <a:t>δ</a:t>
            </a:r>
            <a:endParaRPr lang="en-IN"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907704" y="188640"/>
            <a:ext cx="4910608" cy="365025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a:stretch>
            <a:fillRect/>
          </a:stretch>
        </p:blipFill>
        <p:spPr bwMode="auto">
          <a:xfrm>
            <a:off x="539552" y="404664"/>
            <a:ext cx="7992888" cy="615025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043608" y="188640"/>
            <a:ext cx="6984776" cy="551723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043608" y="5661248"/>
            <a:ext cx="7056784" cy="104958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256584"/>
          </a:xfrm>
        </p:spPr>
        <p:txBody>
          <a:bodyPr>
            <a:noAutofit/>
          </a:bodyPr>
          <a:lstStyle/>
          <a:p>
            <a:pPr algn="just">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P1</a:t>
            </a:r>
            <a:r>
              <a:rPr lang="en-IN" sz="2400" dirty="0" smtClean="0">
                <a:latin typeface="Times New Roman" pitchFamily="18" charset="0"/>
                <a:cs typeface="Times New Roman" pitchFamily="18" charset="0"/>
              </a:rPr>
              <a:t>. The velocity of steam entering a simple impulse turbine is 1000 m/s, and the nozzle angle is 20°. The mean peripheral velocity of blades is 400 m/s and the blades are symmetrical. If the steam is to enter the blades without shock, what will be the blade angles?</a:t>
            </a:r>
          </a:p>
          <a:p>
            <a:pPr algn="just">
              <a:buNone/>
            </a:pPr>
            <a:r>
              <a:rPr lang="en-IN" sz="2400" dirty="0" smtClean="0">
                <a:latin typeface="Times New Roman" pitchFamily="18" charset="0"/>
                <a:cs typeface="Times New Roman" pitchFamily="18" charset="0"/>
              </a:rPr>
              <a:t>	(a) Neglecting the friction effects on the blades, calculate the tangential force on the blades and the diagram power for a mass flow of 0.75 kg/s. Estimate also the axial thrust and diagram efficiency.</a:t>
            </a:r>
          </a:p>
          <a:p>
            <a:pPr algn="just">
              <a:buNone/>
            </a:pPr>
            <a:r>
              <a:rPr lang="en-IN" sz="2400" dirty="0" smtClean="0">
                <a:latin typeface="Times New Roman" pitchFamily="18" charset="0"/>
                <a:cs typeface="Times New Roman" pitchFamily="18" charset="0"/>
              </a:rPr>
              <a:t>	(b) If the relative velocity at exit is reduced by friction to 80% of that at inlet, estimate the axial thrust, diagram power and diagram efficiency.</a:t>
            </a:r>
            <a:endParaRPr lang="en-IN"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83568" y="1700808"/>
            <a:ext cx="7711224" cy="384638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395536" y="76146"/>
            <a:ext cx="8280920" cy="646839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FLOW THROUGH NOZZLES</a:t>
            </a:r>
          </a:p>
        </p:txBody>
      </p:sp>
      <p:sp>
        <p:nvSpPr>
          <p:cNvPr id="3" name="Content Placeholder 2"/>
          <p:cNvSpPr>
            <a:spLocks noGrp="1"/>
          </p:cNvSpPr>
          <p:nvPr>
            <p:ph idx="1"/>
          </p:nvPr>
        </p:nvSpPr>
        <p:spPr/>
        <p:txBody>
          <a:bodyPr>
            <a:normAutofit lnSpcReduction="10000"/>
          </a:bodyPr>
          <a:lstStyle/>
          <a:p>
            <a:pPr algn="just"/>
            <a:r>
              <a:rPr lang="en-IN" sz="2400" dirty="0">
                <a:latin typeface="Times New Roman" pitchFamily="18" charset="0"/>
                <a:cs typeface="Times New Roman" pitchFamily="18" charset="0"/>
              </a:rPr>
              <a:t>A nozzle is a duct by </a:t>
            </a:r>
            <a:r>
              <a:rPr lang="en-IN" sz="2400" dirty="0" smtClean="0">
                <a:latin typeface="Times New Roman" pitchFamily="18" charset="0"/>
                <a:cs typeface="Times New Roman" pitchFamily="18" charset="0"/>
              </a:rPr>
              <a:t>flowing </a:t>
            </a:r>
            <a:r>
              <a:rPr lang="en-IN" sz="2400" dirty="0">
                <a:latin typeface="Times New Roman" pitchFamily="18" charset="0"/>
                <a:cs typeface="Times New Roman" pitchFamily="18" charset="0"/>
              </a:rPr>
              <a:t>through which the velocity of a </a:t>
            </a:r>
            <a:r>
              <a:rPr lang="en-IN" sz="2400" dirty="0" smtClean="0">
                <a:latin typeface="Times New Roman" pitchFamily="18" charset="0"/>
                <a:cs typeface="Times New Roman" pitchFamily="18" charset="0"/>
              </a:rPr>
              <a:t>fluid </a:t>
            </a:r>
            <a:r>
              <a:rPr lang="en-IN" sz="2400" dirty="0">
                <a:latin typeface="Times New Roman" pitchFamily="18" charset="0"/>
                <a:cs typeface="Times New Roman" pitchFamily="18" charset="0"/>
              </a:rPr>
              <a:t>increases at </a:t>
            </a:r>
            <a:r>
              <a:rPr lang="en-IN" sz="2400" dirty="0" smtClean="0">
                <a:latin typeface="Times New Roman" pitchFamily="18" charset="0"/>
                <a:cs typeface="Times New Roman" pitchFamily="18" charset="0"/>
              </a:rPr>
              <a:t>the expense </a:t>
            </a:r>
            <a:r>
              <a:rPr lang="en-IN" sz="2400" dirty="0">
                <a:latin typeface="Times New Roman" pitchFamily="18" charset="0"/>
                <a:cs typeface="Times New Roman" pitchFamily="18" charset="0"/>
              </a:rPr>
              <a:t>of pressure drop</a:t>
            </a:r>
            <a:r>
              <a:rPr lang="en-IN" sz="2400" dirty="0" smtClean="0">
                <a:latin typeface="Times New Roman" pitchFamily="18" charset="0"/>
                <a:cs typeface="Times New Roman" pitchFamily="18" charset="0"/>
              </a:rPr>
              <a:t>.</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 duct which decreases the velocity of a </a:t>
            </a:r>
            <a:r>
              <a:rPr lang="en-IN" sz="2400" dirty="0" smtClean="0">
                <a:latin typeface="Times New Roman" pitchFamily="18" charset="0"/>
                <a:cs typeface="Times New Roman" pitchFamily="18" charset="0"/>
              </a:rPr>
              <a:t>fluid </a:t>
            </a:r>
            <a:r>
              <a:rPr lang="en-IN" sz="2400" dirty="0">
                <a:latin typeface="Times New Roman" pitchFamily="18" charset="0"/>
                <a:cs typeface="Times New Roman" pitchFamily="18" charset="0"/>
              </a:rPr>
              <a:t>and causes </a:t>
            </a:r>
            <a:r>
              <a:rPr lang="en-IN" sz="2400" dirty="0" smtClean="0">
                <a:latin typeface="Times New Roman" pitchFamily="18" charset="0"/>
                <a:cs typeface="Times New Roman" pitchFamily="18" charset="0"/>
              </a:rPr>
              <a:t>a corresponding </a:t>
            </a:r>
            <a:r>
              <a:rPr lang="en-IN" sz="2400" dirty="0">
                <a:latin typeface="Times New Roman" pitchFamily="18" charset="0"/>
                <a:cs typeface="Times New Roman" pitchFamily="18" charset="0"/>
              </a:rPr>
              <a:t>increase in pressure is called a diffuser.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same duct may be either </a:t>
            </a:r>
            <a:r>
              <a:rPr lang="en-IN" sz="2400" dirty="0" smtClean="0">
                <a:latin typeface="Times New Roman" pitchFamily="18" charset="0"/>
                <a:cs typeface="Times New Roman" pitchFamily="18" charset="0"/>
              </a:rPr>
              <a:t>a nozzle </a:t>
            </a:r>
            <a:r>
              <a:rPr lang="en-IN" sz="2400" dirty="0">
                <a:latin typeface="Times New Roman" pitchFamily="18" charset="0"/>
                <a:cs typeface="Times New Roman" pitchFamily="18" charset="0"/>
              </a:rPr>
              <a:t>or a diffuser depending upon the end conditions across it.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If </a:t>
            </a:r>
            <a:r>
              <a:rPr lang="en-IN" sz="2400" dirty="0">
                <a:latin typeface="Times New Roman" pitchFamily="18" charset="0"/>
                <a:cs typeface="Times New Roman" pitchFamily="18" charset="0"/>
              </a:rPr>
              <a:t>the </a:t>
            </a:r>
            <a:r>
              <a:rPr lang="en-IN" sz="2400" dirty="0" smtClean="0">
                <a:latin typeface="Times New Roman" pitchFamily="18" charset="0"/>
                <a:cs typeface="Times New Roman" pitchFamily="18" charset="0"/>
              </a:rPr>
              <a:t>cross-section of </a:t>
            </a:r>
            <a:r>
              <a:rPr lang="en-IN" sz="2400" dirty="0">
                <a:latin typeface="Times New Roman" pitchFamily="18" charset="0"/>
                <a:cs typeface="Times New Roman" pitchFamily="18" charset="0"/>
              </a:rPr>
              <a:t>a duct decreases continuously from inlet to exit, the duct is said to be convergent</a:t>
            </a:r>
            <a:r>
              <a:rPr lang="en-IN" sz="2400" dirty="0" smtClean="0">
                <a:latin typeface="Times New Roman" pitchFamily="18" charset="0"/>
                <a:cs typeface="Times New Roman" pitchFamily="18" charset="0"/>
              </a:rPr>
              <a:t>, and </a:t>
            </a:r>
            <a:r>
              <a:rPr lang="en-IN" sz="2400" dirty="0">
                <a:latin typeface="Times New Roman" pitchFamily="18" charset="0"/>
                <a:cs typeface="Times New Roman" pitchFamily="18" charset="0"/>
              </a:rPr>
              <a:t>if it increases from inlet to exit, the duct is said to be divergent</a:t>
            </a:r>
            <a:r>
              <a:rPr lang="en-IN" sz="2400" dirty="0" smtClean="0">
                <a:latin typeface="Times New Roman" pitchFamily="18" charset="0"/>
                <a:cs typeface="Times New Roman" pitchFamily="18" charset="0"/>
              </a:rPr>
              <a:t>.</a:t>
            </a:r>
          </a:p>
        </p:txBody>
      </p:sp>
    </p:spTree>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467544" y="1772816"/>
            <a:ext cx="8555164" cy="336887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16624"/>
          </a:xfrm>
        </p:spPr>
        <p:txBody>
          <a:bodyPr>
            <a:normAutofit/>
          </a:bodyPr>
          <a:lstStyle/>
          <a:p>
            <a:pPr algn="just">
              <a:buNone/>
            </a:pPr>
            <a:r>
              <a:rPr lang="en-IN" sz="2400" b="1" dirty="0" smtClean="0">
                <a:latin typeface="Times New Roman" pitchFamily="18" charset="0"/>
                <a:cs typeface="Times New Roman" pitchFamily="18" charset="0"/>
              </a:rPr>
              <a:t>	P2. </a:t>
            </a:r>
            <a:r>
              <a:rPr lang="en-IN" sz="2400" dirty="0" smtClean="0">
                <a:latin typeface="Times New Roman" pitchFamily="18" charset="0"/>
                <a:cs typeface="Times New Roman" pitchFamily="18" charset="0"/>
              </a:rPr>
              <a:t>The angles at inlet and discharge of the </a:t>
            </a:r>
            <a:r>
              <a:rPr lang="en-IN" sz="2400" dirty="0" err="1" smtClean="0">
                <a:latin typeface="Times New Roman" pitchFamily="18" charset="0"/>
                <a:cs typeface="Times New Roman" pitchFamily="18" charset="0"/>
              </a:rPr>
              <a:t>blading</a:t>
            </a:r>
            <a:r>
              <a:rPr lang="en-IN" sz="2400" dirty="0" smtClean="0">
                <a:latin typeface="Times New Roman" pitchFamily="18" charset="0"/>
                <a:cs typeface="Times New Roman" pitchFamily="18" charset="0"/>
              </a:rPr>
              <a:t> of a 50% reaction turbine are 35° and 20°, respectively. The speed of rotation is 1500 rpm and at a particular stage, the mean ring diameter is 0.67 m and the steam condition is at 1.5 bar, 0.96 dry. Estimate </a:t>
            </a:r>
          </a:p>
          <a:p>
            <a:pPr algn="just">
              <a:buNone/>
            </a:pPr>
            <a:r>
              <a:rPr lang="en-IN" sz="2400" dirty="0" smtClean="0">
                <a:latin typeface="Times New Roman" pitchFamily="18" charset="0"/>
                <a:cs typeface="Times New Roman" pitchFamily="18" charset="0"/>
              </a:rPr>
              <a:t>	(a) the required height of </a:t>
            </a:r>
            <a:r>
              <a:rPr lang="en-IN" sz="2400" dirty="0" err="1" smtClean="0">
                <a:latin typeface="Times New Roman" pitchFamily="18" charset="0"/>
                <a:cs typeface="Times New Roman" pitchFamily="18" charset="0"/>
              </a:rPr>
              <a:t>blading</a:t>
            </a:r>
            <a:r>
              <a:rPr lang="en-IN" sz="2400" dirty="0" smtClean="0">
                <a:latin typeface="Times New Roman" pitchFamily="18" charset="0"/>
                <a:cs typeface="Times New Roman" pitchFamily="18" charset="0"/>
              </a:rPr>
              <a:t> to pass 3.6 kg/s of steam, and</a:t>
            </a:r>
          </a:p>
          <a:p>
            <a:pPr algn="just">
              <a:buNone/>
            </a:pPr>
            <a:r>
              <a:rPr lang="en-IN" sz="2400" dirty="0" smtClean="0">
                <a:latin typeface="Times New Roman" pitchFamily="18" charset="0"/>
                <a:cs typeface="Times New Roman" pitchFamily="18" charset="0"/>
              </a:rPr>
              <a:t>	(b) the power developed by the ring.</a:t>
            </a:r>
            <a:endParaRPr lang="en-IN"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cstate="print"/>
          <a:srcRect/>
          <a:stretch>
            <a:fillRect/>
          </a:stretch>
        </p:blipFill>
        <p:spPr bwMode="auto">
          <a:xfrm>
            <a:off x="1043608" y="1196752"/>
            <a:ext cx="6696744" cy="4589903"/>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411152" y="0"/>
            <a:ext cx="8012770" cy="554859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79513" y="5633353"/>
            <a:ext cx="8352928" cy="108525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lnSpcReduction="10000"/>
          </a:bodyPr>
          <a:lstStyle/>
          <a:p>
            <a:pPr algn="just"/>
            <a:r>
              <a:rPr lang="en-IN" sz="2400" dirty="0" smtClean="0">
                <a:latin typeface="Times New Roman" pitchFamily="18" charset="0"/>
                <a:cs typeface="Times New Roman" pitchFamily="18" charset="0"/>
              </a:rPr>
              <a:t> If the cross section initially decreases and then  increases, the duct is called convergent-divergent.</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minimum cross section of this duct is referred to as throat</a:t>
            </a:r>
          </a:p>
          <a:p>
            <a:pPr algn="just"/>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A fluid is said to be compressible if its density changes with a change in pressure (or temperature).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If the density does not changes or changes very little, the fluid is said to be incompressible.</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Gases and vapours are compressible, whereas liquids are incompressible.</a:t>
            </a:r>
          </a:p>
          <a:p>
            <a:pPr algn="just"/>
            <a:endParaRPr lang="en-IN" sz="2400"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Nozzle Efficiency</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929411"/>
          </a:xfrm>
        </p:spPr>
        <p:txBody>
          <a:bodyPr>
            <a:normAutofit/>
          </a:bodyPr>
          <a:lstStyle/>
          <a:p>
            <a:r>
              <a:rPr lang="en-IN" sz="2400" dirty="0" smtClean="0">
                <a:latin typeface="Times New Roman" pitchFamily="18" charset="0"/>
                <a:cs typeface="Times New Roman" pitchFamily="18" charset="0"/>
              </a:rPr>
              <a:t>Due </a:t>
            </a:r>
            <a:r>
              <a:rPr lang="en-IN" sz="2400" dirty="0">
                <a:latin typeface="Times New Roman" pitchFamily="18" charset="0"/>
                <a:cs typeface="Times New Roman" pitchFamily="18" charset="0"/>
              </a:rPr>
              <a:t>to friction between the </a:t>
            </a:r>
            <a:r>
              <a:rPr lang="en-IN" sz="2400" dirty="0" smtClean="0">
                <a:latin typeface="Times New Roman" pitchFamily="18" charset="0"/>
                <a:cs typeface="Times New Roman" pitchFamily="18" charset="0"/>
              </a:rPr>
              <a:t>fluid </a:t>
            </a:r>
            <a:r>
              <a:rPr lang="en-IN" sz="2400" dirty="0">
                <a:latin typeface="Times New Roman" pitchFamily="18" charset="0"/>
                <a:cs typeface="Times New Roman" pitchFamily="18" charset="0"/>
              </a:rPr>
              <a:t>and walls of the nozzle, the expansion </a:t>
            </a:r>
            <a:r>
              <a:rPr lang="en-IN" sz="2400" dirty="0" smtClean="0">
                <a:latin typeface="Times New Roman" pitchFamily="18" charset="0"/>
                <a:cs typeface="Times New Roman" pitchFamily="18" charset="0"/>
              </a:rPr>
              <a:t>process is </a:t>
            </a:r>
            <a:r>
              <a:rPr lang="en-IN" sz="2400" dirty="0">
                <a:latin typeface="Times New Roman" pitchFamily="18" charset="0"/>
                <a:cs typeface="Times New Roman" pitchFamily="18" charset="0"/>
              </a:rPr>
              <a:t>irreversible, although still approximately adiabatic</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In nozzle design, the </a:t>
            </a:r>
            <a:r>
              <a:rPr lang="en-IN" sz="2400" dirty="0" smtClean="0">
                <a:latin typeface="Times New Roman" pitchFamily="18" charset="0"/>
                <a:cs typeface="Times New Roman" pitchFamily="18" charset="0"/>
              </a:rPr>
              <a:t>usual practice </a:t>
            </a:r>
            <a:r>
              <a:rPr lang="en-IN" sz="2400" dirty="0">
                <a:latin typeface="Times New Roman" pitchFamily="18" charset="0"/>
                <a:cs typeface="Times New Roman" pitchFamily="18" charset="0"/>
              </a:rPr>
              <a:t>is to base all calculations on isentropic </a:t>
            </a:r>
            <a:r>
              <a:rPr lang="en-IN" sz="2400" dirty="0" smtClean="0">
                <a:latin typeface="Times New Roman" pitchFamily="18" charset="0"/>
                <a:cs typeface="Times New Roman" pitchFamily="18" charset="0"/>
              </a:rPr>
              <a:t>flow </a:t>
            </a:r>
            <a:r>
              <a:rPr lang="en-IN" sz="2400" dirty="0">
                <a:latin typeface="Times New Roman" pitchFamily="18" charset="0"/>
                <a:cs typeface="Times New Roman" pitchFamily="18" charset="0"/>
              </a:rPr>
              <a:t>and then to make an </a:t>
            </a:r>
            <a:r>
              <a:rPr lang="en-IN" sz="2400" dirty="0" smtClean="0">
                <a:latin typeface="Times New Roman" pitchFamily="18" charset="0"/>
                <a:cs typeface="Times New Roman" pitchFamily="18" charset="0"/>
              </a:rPr>
              <a:t>allowance for </a:t>
            </a:r>
            <a:r>
              <a:rPr lang="en-IN" sz="2400" dirty="0">
                <a:latin typeface="Times New Roman" pitchFamily="18" charset="0"/>
                <a:cs typeface="Times New Roman" pitchFamily="18" charset="0"/>
              </a:rPr>
              <a:t>friction using a </a:t>
            </a:r>
            <a:r>
              <a:rPr lang="en-IN" sz="2400" dirty="0" smtClean="0">
                <a:latin typeface="Times New Roman" pitchFamily="18" charset="0"/>
                <a:cs typeface="Times New Roman" pitchFamily="18" charset="0"/>
              </a:rPr>
              <a:t>coefficient </a:t>
            </a:r>
            <a:r>
              <a:rPr lang="en-IN" sz="2400" dirty="0">
                <a:latin typeface="Times New Roman" pitchFamily="18" charset="0"/>
                <a:cs typeface="Times New Roman" pitchFamily="18" charset="0"/>
              </a:rPr>
              <a:t>or </a:t>
            </a:r>
            <a:r>
              <a:rPr lang="en-IN" sz="2400" dirty="0" smtClean="0">
                <a:latin typeface="Times New Roman" pitchFamily="18" charset="0"/>
                <a:cs typeface="Times New Roman" pitchFamily="18" charset="0"/>
              </a:rPr>
              <a:t>efficiency.</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nozzle </a:t>
            </a:r>
            <a:r>
              <a:rPr lang="en-IN" sz="2400" dirty="0" smtClean="0">
                <a:latin typeface="Times New Roman" pitchFamily="18" charset="0"/>
                <a:cs typeface="Times New Roman" pitchFamily="18" charset="0"/>
              </a:rPr>
              <a:t>efficiency</a:t>
            </a:r>
            <a:r>
              <a:rPr lang="en-IN" sz="2400" dirty="0">
                <a:latin typeface="Times New Roman" pitchFamily="18" charset="0"/>
                <a:cs typeface="Times New Roman" pitchFamily="18" charset="0"/>
              </a:rPr>
              <a:t>, </a:t>
            </a:r>
            <a:r>
              <a:rPr lang="el-GR" sz="2800" dirty="0" smtClean="0">
                <a:latin typeface="Times New Roman" pitchFamily="18" charset="0"/>
                <a:cs typeface="Times New Roman" pitchFamily="18" charset="0"/>
              </a:rPr>
              <a:t>η</a:t>
            </a:r>
            <a:r>
              <a:rPr lang="en-IN" sz="1400" dirty="0" smtClean="0">
                <a:latin typeface="Times New Roman" pitchFamily="18" charset="0"/>
                <a:cs typeface="Times New Roman" pitchFamily="18" charset="0"/>
              </a:rPr>
              <a:t>n</a:t>
            </a:r>
            <a:r>
              <a:rPr lang="en-IN" sz="2400" dirty="0">
                <a:latin typeface="Times New Roman" pitchFamily="18" charset="0"/>
                <a:cs typeface="Times New Roman" pitchFamily="18" charset="0"/>
              </a:rPr>
              <a:t>, is </a:t>
            </a:r>
            <a:r>
              <a:rPr lang="en-IN" sz="2400" dirty="0" smtClean="0">
                <a:latin typeface="Times New Roman" pitchFamily="18" charset="0"/>
                <a:cs typeface="Times New Roman" pitchFamily="18" charset="0"/>
              </a:rPr>
              <a:t>defined </a:t>
            </a:r>
            <a:r>
              <a:rPr lang="en-IN" sz="2400" dirty="0">
                <a:latin typeface="Times New Roman" pitchFamily="18" charset="0"/>
                <a:cs typeface="Times New Roman" pitchFamily="18" charset="0"/>
              </a:rPr>
              <a:t>as the ratio of the actual enthalpy drop to </a:t>
            </a:r>
            <a:r>
              <a:rPr lang="en-IN" sz="2400" dirty="0" smtClean="0">
                <a:latin typeface="Times New Roman" pitchFamily="18" charset="0"/>
                <a:cs typeface="Times New Roman" pitchFamily="18" charset="0"/>
              </a:rPr>
              <a:t>the isentropic </a:t>
            </a:r>
            <a:r>
              <a:rPr lang="en-IN" sz="2400" dirty="0">
                <a:latin typeface="Times New Roman" pitchFamily="18" charset="0"/>
                <a:cs typeface="Times New Roman" pitchFamily="18" charset="0"/>
              </a:rPr>
              <a:t>enthalpy drop (Fig. 7.8),</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67544" y="1052736"/>
            <a:ext cx="8185629" cy="4649018"/>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2030</Words>
  <Application>Microsoft Office PowerPoint</Application>
  <PresentationFormat>On-screen Show (4:3)</PresentationFormat>
  <Paragraphs>232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 Steam Turbines</vt:lpstr>
      <vt:lpstr>Slide 2</vt:lpstr>
      <vt:lpstr>Slide 3</vt:lpstr>
      <vt:lpstr>Slide 4</vt:lpstr>
      <vt:lpstr>Slide 5</vt:lpstr>
      <vt:lpstr>FLOW THROUGH NOZZLES</vt:lpstr>
      <vt:lpstr>Slide 7</vt:lpstr>
      <vt:lpstr>Nozzle Efficiency</vt:lpstr>
      <vt:lpstr>Slide 9</vt:lpstr>
      <vt:lpstr>Slide 10</vt:lpstr>
      <vt:lpstr>Slide 11</vt:lpstr>
      <vt:lpstr>Nozzle Types</vt:lpstr>
      <vt:lpstr>Slide 13</vt:lpstr>
      <vt:lpstr>Flow Area of Nozzle</vt:lpstr>
      <vt:lpstr>Slide 15</vt:lpstr>
      <vt:lpstr>Slide 16</vt:lpstr>
      <vt:lpstr>Slide 17</vt:lpstr>
      <vt:lpstr>Slide 18</vt:lpstr>
      <vt:lpstr>Slide 19</vt:lpstr>
      <vt:lpstr>Slide 20</vt:lpstr>
      <vt:lpstr>TURBINE BLADING</vt:lpstr>
      <vt:lpstr>Slide 22</vt:lpstr>
      <vt:lpstr>Slide 23</vt:lpstr>
      <vt:lpstr>Slide 24</vt:lpstr>
      <vt:lpstr>Slide 25</vt:lpstr>
      <vt:lpstr>Slide 26</vt:lpstr>
      <vt:lpstr>Slide 27</vt:lpstr>
      <vt:lpstr>Slide 28</vt:lpstr>
      <vt:lpstr> Velocity Diagrams, Diagram Work and Diagram Efficiency </vt:lpstr>
      <vt:lpstr>Slide 30</vt:lpstr>
      <vt:lpstr>Slide 31</vt:lpstr>
      <vt:lpstr>Slide 32</vt:lpstr>
      <vt:lpstr>Slide 33</vt:lpstr>
      <vt:lpstr>Slide 34</vt:lpstr>
      <vt:lpstr>Optimum Velocity Ratio</vt:lpstr>
      <vt:lpstr>Slide 36</vt:lpstr>
      <vt:lpstr>Compounding of Steam Turbines</vt:lpstr>
      <vt:lpstr>Slide 38</vt:lpstr>
      <vt:lpstr>Slide 39</vt:lpstr>
      <vt:lpstr>Pressure Compounding or Rateau Staging</vt:lpstr>
      <vt:lpstr>Slide 41</vt:lpstr>
      <vt:lpstr>Slide 42</vt:lpstr>
      <vt:lpstr>Slide 43</vt:lpstr>
      <vt:lpstr>Slide 44</vt:lpstr>
      <vt:lpstr>Slide 45</vt:lpstr>
      <vt:lpstr>Slide 46</vt:lpstr>
      <vt:lpstr>Velocity Compounding or Curtis Staging</vt:lpstr>
      <vt:lpstr>Slide 48</vt:lpstr>
      <vt:lpstr>Slide 49</vt:lpstr>
      <vt:lpstr>Reaction Turbines</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Turbines</dc:title>
  <dc:creator>kavitha</dc:creator>
  <cp:lastModifiedBy>kavitha</cp:lastModifiedBy>
  <cp:revision>70</cp:revision>
  <dcterms:created xsi:type="dcterms:W3CDTF">2020-11-09T09:34:50Z</dcterms:created>
  <dcterms:modified xsi:type="dcterms:W3CDTF">2021-11-01T05:50:48Z</dcterms:modified>
</cp:coreProperties>
</file>