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3" r:id="rId6"/>
    <p:sldId id="264" r:id="rId7"/>
    <p:sldId id="257" r:id="rId8"/>
    <p:sldId id="258" r:id="rId9"/>
    <p:sldId id="269" r:id="rId10"/>
    <p:sldId id="265" r:id="rId11"/>
    <p:sldId id="267" r:id="rId12"/>
    <p:sldId id="270" r:id="rId13"/>
    <p:sldId id="273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5005B-7062-4848-9AF0-F25B9675781F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2B7F7-6CBE-4286-A176-FB3DFD163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2B7F7-6CBE-4286-A176-FB3DFD1633B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4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0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2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123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1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6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41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5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3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6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2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3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9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1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EA2BD-026F-4857-A8A7-FD89B4A7581C}" type="datetimeFigureOut">
              <a:rPr lang="en-IN" smtClean="0"/>
              <a:t>08-05-2017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60C8AB-4C5A-4770-8C4C-600923D3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7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544" y="1947899"/>
            <a:ext cx="10727031" cy="1878514"/>
          </a:xfrm>
        </p:spPr>
        <p:txBody>
          <a:bodyPr>
            <a:normAutofit/>
          </a:bodyPr>
          <a:lstStyle/>
          <a:p>
            <a:r>
              <a:rPr lang="en-IN" sz="72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Twitter Bot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88" y="850856"/>
            <a:ext cx="2715066" cy="20363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374908" y="4602468"/>
            <a:ext cx="4994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marL="285750" indent="-285750">
              <a:buFontTx/>
              <a:buChar char="-"/>
            </a:pPr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Jayesh Patil (jpp421)</a:t>
            </a:r>
          </a:p>
          <a:p>
            <a:pPr marL="285750" indent="-285750">
              <a:buFontTx/>
              <a:buChar char="-"/>
            </a:pPr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Sanket Nawle (skn288)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4908" y="5686300"/>
            <a:ext cx="499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Under the guidance of: </a:t>
            </a:r>
            <a:r>
              <a:rPr lang="en-IN" sz="2000" err="1">
                <a:latin typeface="Calibri" panose="020F0502020204030204" pitchFamily="34" charset="0"/>
                <a:cs typeface="Calibri" panose="020F0502020204030204" pitchFamily="34" charset="0"/>
              </a:rPr>
              <a:t>Prof.</a:t>
            </a:r>
            <a:r>
              <a:rPr lang="en-IN" sz="2000">
                <a:latin typeface="Calibri" panose="020F0502020204030204" pitchFamily="34" charset="0"/>
                <a:cs typeface="Calibri" panose="020F0502020204030204" pitchFamily="34" charset="0"/>
              </a:rPr>
              <a:t> Gustavo Sandoval</a:t>
            </a:r>
          </a:p>
        </p:txBody>
      </p:sp>
    </p:spTree>
    <p:extLst>
      <p:ext uri="{BB962C8B-B14F-4D97-AF65-F5344CB8AC3E}">
        <p14:creationId xmlns:p14="http://schemas.microsoft.com/office/powerpoint/2010/main" val="256626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294228"/>
            <a:ext cx="10430022" cy="42203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en-IN" b="1"/>
              <a:t> Forest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03031" y="1871005"/>
            <a:ext cx="10683240" cy="5331654"/>
          </a:xfrm>
        </p:spPr>
        <p:txBody>
          <a:bodyPr>
            <a:normAutofit/>
          </a:bodyPr>
          <a:lstStyle/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Random Forests are an ensemble learning method that construct a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decision trees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at training time and outputting the class that is the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of the classes output by individual trees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Single decision trees often have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variance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bias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. Random Forests attempts to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mitigate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the problems of high variance and high bias by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averaging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to find a natural balance between the two extremes.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When the training set for the current tree is drawn by sampling with replacement, about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one-third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of the cases are left out of the sample. It is also used to get estimates of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importance.</a:t>
            </a:r>
          </a:p>
        </p:txBody>
      </p:sp>
    </p:spTree>
    <p:extLst>
      <p:ext uri="{BB962C8B-B14F-4D97-AF65-F5344CB8AC3E}">
        <p14:creationId xmlns:p14="http://schemas.microsoft.com/office/powerpoint/2010/main" val="107037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1181226"/>
            <a:ext cx="10364451" cy="45062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 b="1"/>
              <a:t>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42868"/>
            <a:ext cx="10364452" cy="4581377"/>
          </a:xfrm>
        </p:spPr>
        <p:txBody>
          <a:bodyPr>
            <a:normAutofit/>
          </a:bodyPr>
          <a:lstStyle/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Boosting is a general ensemble method that creates a strong classifier from a number of weak classifiers. </a:t>
            </a:r>
            <a:r>
              <a:rPr lang="en-IN" b="1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was the first really successful boosting algorithm developed for binary classification</a:t>
            </a:r>
          </a:p>
          <a:p>
            <a:pPr algn="just"/>
            <a:r>
              <a:rPr lang="en-IN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can be used to boost the performance of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machine learning algorithm. The most suited and therefore most common algorithm used with </a:t>
            </a:r>
            <a:r>
              <a:rPr lang="en-IN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decision trees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with one level. Because these trees are so short and only contain one decision for classification, they are often called decision stumps.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Predictions are made by calculating the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weighted average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of the weak classifiers.</a:t>
            </a:r>
          </a:p>
        </p:txBody>
      </p:sp>
    </p:spTree>
    <p:extLst>
      <p:ext uri="{BB962C8B-B14F-4D97-AF65-F5344CB8AC3E}">
        <p14:creationId xmlns:p14="http://schemas.microsoft.com/office/powerpoint/2010/main" val="204208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Gradient boost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00666"/>
            <a:ext cx="10889020" cy="3990534"/>
          </a:xfrm>
        </p:spPr>
        <p:txBody>
          <a:bodyPr>
            <a:normAutofit fontScale="92500"/>
          </a:bodyPr>
          <a:lstStyle/>
          <a:p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The basic principle of gradient boost classifier is same as that of </a:t>
            </a:r>
            <a:r>
              <a:rPr lang="en-IN" err="1">
                <a:latin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, i.e., using the idea of using different weak classifiers and building a strong one</a:t>
            </a:r>
          </a:p>
          <a:p>
            <a:pPr fontAlgn="base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Gradient boosting involves three elements:</a:t>
            </a:r>
          </a:p>
          <a:p>
            <a:pPr lvl="1" fontAlgn="base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 loss function to be optimized: depends on the type of problem being solved.</a:t>
            </a:r>
          </a:p>
          <a:p>
            <a:pPr lvl="1" fontAlgn="base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 weak learner to make predictions: Decision trees are used as the weak learner in gradient boosting.</a:t>
            </a:r>
          </a:p>
          <a:p>
            <a:pPr lvl="1" fontAlgn="base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An additive model to add weak learners to minimize the loss function: Trees are added one at a time, and existing trees in the model are not changed.</a:t>
            </a:r>
          </a:p>
          <a:p>
            <a:pPr fontAlgn="base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It can benefit from regularization methods that penalize various parts of the algorithm and generally improve the performance of the algorithm by reducing overfitting.</a:t>
            </a:r>
          </a:p>
          <a:p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9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Measuring Performance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3" y="1951928"/>
            <a:ext cx="5692546" cy="37032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77" y="2213347"/>
            <a:ext cx="5298011" cy="3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6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/>
              <a:t>Use of </a:t>
            </a:r>
            <a:r>
              <a:rPr lang="en-IN" b="1">
                <a:solidFill>
                  <a:srgbClr val="0070C0"/>
                </a:solidFill>
              </a:rPr>
              <a:t>clustering algorithms </a:t>
            </a:r>
            <a:r>
              <a:rPr lang="en-IN"/>
              <a:t>to find interesting patterns</a:t>
            </a:r>
          </a:p>
          <a:p>
            <a:pPr algn="just"/>
            <a:r>
              <a:rPr lang="en-IN"/>
              <a:t>Using those patterns, we could have added different </a:t>
            </a:r>
            <a:r>
              <a:rPr lang="en-IN" b="1">
                <a:solidFill>
                  <a:srgbClr val="0070C0"/>
                </a:solidFill>
              </a:rPr>
              <a:t>constraints</a:t>
            </a:r>
            <a:r>
              <a:rPr lang="en-IN"/>
              <a:t> and adjusted the </a:t>
            </a:r>
            <a:r>
              <a:rPr lang="en-IN" b="1">
                <a:solidFill>
                  <a:srgbClr val="0070C0"/>
                </a:solidFill>
              </a:rPr>
              <a:t>threshold</a:t>
            </a:r>
            <a:r>
              <a:rPr lang="en-IN"/>
              <a:t> of the algorithms</a:t>
            </a:r>
          </a:p>
          <a:p>
            <a:pPr algn="just"/>
            <a:r>
              <a:rPr lang="en-IN"/>
              <a:t>using a </a:t>
            </a:r>
            <a:r>
              <a:rPr lang="en-IN" b="1">
                <a:solidFill>
                  <a:srgbClr val="0070C0"/>
                </a:solidFill>
              </a:rPr>
              <a:t>combination</a:t>
            </a:r>
            <a:r>
              <a:rPr lang="en-IN"/>
              <a:t> of different algorithms and performed the classification based on the accuracy of each classifier</a:t>
            </a:r>
          </a:p>
        </p:txBody>
      </p:sp>
    </p:spTree>
    <p:extLst>
      <p:ext uri="{BB962C8B-B14F-4D97-AF65-F5344CB8AC3E}">
        <p14:creationId xmlns:p14="http://schemas.microsoft.com/office/powerpoint/2010/main" val="7574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7503" y="1649640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IN" sz="13800">
                <a:solidFill>
                  <a:srgbClr val="0070C0"/>
                </a:solidFill>
              </a:rPr>
              <a:t> You!!</a:t>
            </a:r>
          </a:p>
        </p:txBody>
      </p:sp>
    </p:spTree>
    <p:extLst>
      <p:ext uri="{BB962C8B-B14F-4D97-AF65-F5344CB8AC3E}">
        <p14:creationId xmlns:p14="http://schemas.microsoft.com/office/powerpoint/2010/main" val="359847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66092" y="1744394"/>
            <a:ext cx="10011508" cy="45438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Initial inspection of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Algorithms and their performance:</a:t>
            </a:r>
          </a:p>
          <a:p>
            <a:pPr lvl="1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KNN</a:t>
            </a:r>
          </a:p>
          <a:p>
            <a:pPr lvl="1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lvl="1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Ada Boost</a:t>
            </a:r>
          </a:p>
          <a:p>
            <a:pPr lvl="1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Gradient Boost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91" y="1941341"/>
            <a:ext cx="4060122" cy="32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Twitter is an online news and social networking service where users post and interact with messages, “tweets”, restricted to 140 characters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There are a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310M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monthly active Twitter users and a total of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1.3 billion accounts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have been created. There are about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 million tweets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sent per day.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Since, Twitter can be such an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influential platform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, people have developed programs known as twitter bots. 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These bots can be used in a variety of ways such as for increasing number of followers, spamming, retweeting, etc. This practice is becoming so popular that it is estimated that there are about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48 million twitter bots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already.</a:t>
            </a:r>
          </a:p>
          <a:p>
            <a:pPr algn="just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1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255973" cy="619440"/>
          </a:xfrm>
        </p:spPr>
        <p:txBody>
          <a:bodyPr/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Introduction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73723" y="1364566"/>
            <a:ext cx="11127545" cy="535979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7200"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</a:t>
            </a:r>
            <a:r>
              <a:rPr lang="en-IN" sz="72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</a:t>
            </a:r>
            <a:r>
              <a:rPr lang="en-IN" sz="7200">
                <a:latin typeface="Calibri" panose="020F0502020204030204" pitchFamily="34" charset="0"/>
                <a:cs typeface="Calibri" panose="020F0502020204030204" pitchFamily="34" charset="0"/>
              </a:rPr>
              <a:t> twitter bots from real accounts</a:t>
            </a:r>
          </a:p>
          <a:p>
            <a:pPr algn="just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This is done using various machine learning algorithms after fetching information of about 1000s of Twitter accounts using </a:t>
            </a:r>
            <a:r>
              <a:rPr lang="en-US" sz="72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API (</a:t>
            </a:r>
            <a:r>
              <a:rPr lang="en-US" sz="7200" b="1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Tweepy</a:t>
            </a:r>
            <a:r>
              <a:rPr lang="en-US" sz="72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that provides us the values of following attributes: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7200" err="1">
                <a:latin typeface="Calibri" panose="020F0502020204030204" pitchFamily="34" charset="0"/>
                <a:cs typeface="Calibri" panose="020F0502020204030204" pitchFamily="34" charset="0"/>
              </a:rPr>
              <a:t>user_id</a:t>
            </a:r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7200" err="1">
                <a:latin typeface="Calibri" panose="020F0502020204030204" pitchFamily="34" charset="0"/>
                <a:cs typeface="Calibri" panose="020F0502020204030204" pitchFamily="34" charset="0"/>
              </a:rPr>
              <a:t>status_count</a:t>
            </a:r>
            <a:endParaRPr lang="en-US" sz="7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7200" err="1">
                <a:latin typeface="Calibri" panose="020F0502020204030204" pitchFamily="34" charset="0"/>
                <a:cs typeface="Calibri" panose="020F0502020204030204" pitchFamily="34" charset="0"/>
              </a:rPr>
              <a:t>created_at</a:t>
            </a:r>
            <a:endParaRPr lang="en-US" sz="7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</a:p>
          <a:p>
            <a:pPr algn="just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.................</a:t>
            </a:r>
          </a:p>
          <a:p>
            <a:pPr algn="just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7) </a:t>
            </a:r>
            <a:r>
              <a:rPr lang="en-US" sz="7200" err="1">
                <a:latin typeface="Calibri" panose="020F0502020204030204" pitchFamily="34" charset="0"/>
                <a:cs typeface="Calibri" panose="020F0502020204030204" pitchFamily="34" charset="0"/>
              </a:rPr>
              <a:t>followers_count</a:t>
            </a:r>
            <a:endParaRPr lang="en-US" sz="7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8) </a:t>
            </a:r>
            <a:r>
              <a:rPr lang="en-US" sz="7200" err="1"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sz="7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7200">
                <a:latin typeface="Calibri" panose="020F0502020204030204" pitchFamily="34" charset="0"/>
                <a:cs typeface="Calibri" panose="020F0502020204030204" pitchFamily="34" charset="0"/>
              </a:rPr>
              <a:t>9) bots (0/1)</a:t>
            </a:r>
          </a:p>
          <a:p>
            <a:pPr algn="just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954" cy="774358"/>
          </a:xfrm>
        </p:spPr>
        <p:txBody>
          <a:bodyPr/>
          <a:lstStyle/>
          <a:p>
            <a:pPr algn="ctr"/>
            <a:r>
              <a:rPr lang="en-IN" b="1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38199" y="1406770"/>
            <a:ext cx="10936459" cy="4642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Social media has been one of the most used form of communication these days. 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Statistics:</a:t>
            </a:r>
          </a:p>
          <a:p>
            <a:pPr marL="457200" lvl="1" indent="0" algn="just">
              <a:buNone/>
            </a:pP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83% of the Americans have some kind of social media account. 86% of Twitter users rely on the site for the latest news. 91% of retail brands use two or more social media services to publicize their product. More than 130,000 advertisers use Twitter actively.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In order to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advantage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of this massive community, people have developed twitter bots. 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According to a study released by University of California, these bots contribute to approximately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24%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of the total tweets on Twitter. 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So, when you think that you are having a conversation with a person on twitter, it may happen that it is actually just a bot program.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These twitter bots are usually benign and silly, but it may not be long enough when we start having bots which are smart enough to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fool people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Thus, it would prove to be beneficial to distinguish bots from people on twitter.</a:t>
            </a:r>
          </a:p>
        </p:txBody>
      </p:sp>
    </p:spTree>
    <p:extLst>
      <p:ext uri="{BB962C8B-B14F-4D97-AF65-F5344CB8AC3E}">
        <p14:creationId xmlns:p14="http://schemas.microsoft.com/office/powerpoint/2010/main" val="10550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54447" cy="1224351"/>
          </a:xfrm>
        </p:spPr>
        <p:txBody>
          <a:bodyPr/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842868"/>
            <a:ext cx="10846817" cy="39483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data consists of different attributes related to corresponding twitter accounts</a:t>
            </a:r>
          </a:p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data was fetched using the </a:t>
            </a:r>
            <a:r>
              <a:rPr lang="en-US" b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Twitter REST API 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and was stored in a </a:t>
            </a:r>
            <a:r>
              <a:rPr lang="en-US" b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CSV file 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using a python script.</a:t>
            </a:r>
          </a:p>
          <a:p>
            <a:pPr algn="just"/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dataset consists of </a:t>
            </a:r>
            <a:r>
              <a:rPr lang="en-US" b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1056 bot 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accounts and </a:t>
            </a:r>
            <a:r>
              <a:rPr lang="en-US" b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1176 user 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accounts.</a:t>
            </a:r>
          </a:p>
          <a:p>
            <a:pPr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Types of attributes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Id, Id string, friends, followers count, listed count, favorites and statuses count </a:t>
            </a:r>
          </a:p>
          <a:p>
            <a:pPr lvl="1"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screen_name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location, description,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name and language</a:t>
            </a:r>
          </a:p>
          <a:p>
            <a:pPr lvl="1"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verified, default profile,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default_profile_image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has_extended_profile</a:t>
            </a:r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created_at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algn="just"/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status </a:t>
            </a:r>
          </a:p>
        </p:txBody>
      </p:sp>
    </p:spTree>
    <p:extLst>
      <p:ext uri="{BB962C8B-B14F-4D97-AF65-F5344CB8AC3E}">
        <p14:creationId xmlns:p14="http://schemas.microsoft.com/office/powerpoint/2010/main" val="211184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28163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Initial inspection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420837"/>
            <a:ext cx="12192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Initial inspection(continued)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>
                <a:latin typeface="Calibri" panose="020F0502020204030204" pitchFamily="34" charset="0"/>
                <a:cs typeface="Calibri" panose="020F0502020204030204" pitchFamily="34" charset="0"/>
              </a:rPr>
              <a:t>Derived attributes:</a:t>
            </a:r>
          </a:p>
          <a:p>
            <a:pPr lvl="1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Age (using date library) – based on created_at attribute</a:t>
            </a:r>
          </a:p>
          <a:p>
            <a:pPr lvl="1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Bot in name (using screen name, name and description attributes)</a:t>
            </a:r>
          </a:p>
          <a:p>
            <a:pPr lvl="1"/>
            <a:endParaRPr lang="en-I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6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124954"/>
            <a:ext cx="10364451" cy="1596177"/>
          </a:xfrm>
        </p:spPr>
        <p:txBody>
          <a:bodyPr/>
          <a:lstStyle/>
          <a:p>
            <a:pPr algn="ctr"/>
            <a:r>
              <a:rPr lang="en-IN" b="1"/>
              <a:t>KNN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Given a set of training samples, KNN classifier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doesn’t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build any classification model; the training set itself is used for classification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It is also called as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lazy learner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When the unknown sample is given, its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distance 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from each of the known samples is calculated and ‘k’ no. of closest neighbours are further considered</a:t>
            </a:r>
          </a:p>
          <a:p>
            <a:pPr algn="just"/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The unknown sample is then placed in the class which is </a:t>
            </a:r>
            <a:r>
              <a:rPr lang="en-IN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common</a:t>
            </a:r>
            <a:r>
              <a:rPr lang="en-IN">
                <a:latin typeface="Calibri" panose="020F0502020204030204" pitchFamily="34" charset="0"/>
                <a:cs typeface="Calibri" panose="020F0502020204030204" pitchFamily="34" charset="0"/>
              </a:rPr>
              <a:t> amongst the nearest neighbours</a:t>
            </a:r>
          </a:p>
        </p:txBody>
      </p:sp>
    </p:spTree>
    <p:extLst>
      <p:ext uri="{BB962C8B-B14F-4D97-AF65-F5344CB8AC3E}">
        <p14:creationId xmlns:p14="http://schemas.microsoft.com/office/powerpoint/2010/main" val="5164252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610</TotalTime>
  <Words>1023</Words>
  <Application>Microsoft Office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Droplet</vt:lpstr>
      <vt:lpstr>Twitter Bot Detection</vt:lpstr>
      <vt:lpstr>Contents</vt:lpstr>
      <vt:lpstr>Introduction</vt:lpstr>
      <vt:lpstr>Introduction (continued)</vt:lpstr>
      <vt:lpstr>Motivation</vt:lpstr>
      <vt:lpstr>Dataset</vt:lpstr>
      <vt:lpstr>Initial inspection</vt:lpstr>
      <vt:lpstr>Initial inspection(continued)</vt:lpstr>
      <vt:lpstr>KNN Classifier</vt:lpstr>
      <vt:lpstr>Random Forest Classifier</vt:lpstr>
      <vt:lpstr>AdaBoost Classifier</vt:lpstr>
      <vt:lpstr>Gradient boost classifier</vt:lpstr>
      <vt:lpstr>Measuring Performance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Bot Detection</dc:title>
  <dc:creator>Sanket Nawle</dc:creator>
  <cp:lastModifiedBy>Jayesh Patil</cp:lastModifiedBy>
  <cp:revision>29</cp:revision>
  <dcterms:created xsi:type="dcterms:W3CDTF">2017-05-08T16:10:36Z</dcterms:created>
  <dcterms:modified xsi:type="dcterms:W3CDTF">2017-05-09T02:26:43Z</dcterms:modified>
</cp:coreProperties>
</file>