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52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BD90-6948-4730-B1F2-55DD8E81DEE0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D2B1FE-90E0-4AC6-AFCE-D007F1F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Laboratory 11: </a:t>
            </a:r>
            <a:br>
              <a:rPr lang="en-US" dirty="0" smtClean="0"/>
            </a:br>
            <a:r>
              <a:rPr lang="en-US" dirty="0" smtClean="0"/>
              <a:t>Heat Transfer and Thermal Insulation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4021"/>
          </a:xfrm>
        </p:spPr>
        <p:txBody>
          <a:bodyPr>
            <a:normAutofit/>
          </a:bodyPr>
          <a:lstStyle/>
          <a:p>
            <a:r>
              <a:rPr lang="en-US" dirty="0" smtClean="0"/>
              <a:t>EG 1003 Section G1</a:t>
            </a:r>
          </a:p>
          <a:p>
            <a:r>
              <a:rPr lang="en-US" dirty="0" smtClean="0"/>
              <a:t>Date of </a:t>
            </a:r>
            <a:r>
              <a:rPr lang="en-US" dirty="0" smtClean="0"/>
              <a:t>Experiment: </a:t>
            </a:r>
            <a:r>
              <a:rPr lang="en-US" dirty="0" smtClean="0"/>
              <a:t>11/16/2014</a:t>
            </a:r>
          </a:p>
          <a:p>
            <a:r>
              <a:rPr lang="en-US" dirty="0" smtClean="0"/>
              <a:t>Due Date: 11/18/2014</a:t>
            </a:r>
          </a:p>
          <a:p>
            <a:r>
              <a:rPr lang="en-US" dirty="0" smtClean="0"/>
              <a:t>Alex Lopez, Kevin Zhao, Kyle Ireland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AutoShape 2" descr="Displaying D20_00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149379"/>
            <a:ext cx="4989626" cy="3341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98" y="2149379"/>
            <a:ext cx="4989625" cy="33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Data/Observations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17738"/>
              </p:ext>
            </p:extLst>
          </p:nvPr>
        </p:nvGraphicFramePr>
        <p:xfrm>
          <a:off x="677334" y="2372498"/>
          <a:ext cx="8367812" cy="2743200"/>
        </p:xfrm>
        <a:graphic>
          <a:graphicData uri="http://schemas.openxmlformats.org/drawingml/2006/table">
            <a:tbl>
              <a:tblPr/>
              <a:tblGrid>
                <a:gridCol w="2240352"/>
                <a:gridCol w="1742497"/>
                <a:gridCol w="1914832"/>
                <a:gridCol w="2470131"/>
              </a:tblGrid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Cost (USD)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(USD)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Foam Cup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Styrofoam pieces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4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Data/Observations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83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failed to retain heat effectively</a:t>
            </a:r>
          </a:p>
          <a:p>
            <a:r>
              <a:rPr lang="en-US" sz="2400" dirty="0" smtClean="0"/>
              <a:t>Convection with air in container</a:t>
            </a:r>
          </a:p>
          <a:p>
            <a:r>
              <a:rPr lang="en-US" sz="2400" dirty="0" smtClean="0"/>
              <a:t>Not enough material surrounding egg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44465"/>
              </p:ext>
            </p:extLst>
          </p:nvPr>
        </p:nvGraphicFramePr>
        <p:xfrm>
          <a:off x="763927" y="3102014"/>
          <a:ext cx="7326776" cy="3634454"/>
        </p:xfrm>
        <a:graphic>
          <a:graphicData uri="http://schemas.openxmlformats.org/drawingml/2006/table">
            <a:tbl>
              <a:tblPr/>
              <a:tblGrid>
                <a:gridCol w="790304"/>
                <a:gridCol w="889091"/>
                <a:gridCol w="757375"/>
                <a:gridCol w="757375"/>
                <a:gridCol w="378687"/>
                <a:gridCol w="675052"/>
                <a:gridCol w="872627"/>
                <a:gridCol w="378687"/>
                <a:gridCol w="658587"/>
                <a:gridCol w="790304"/>
                <a:gridCol w="378687"/>
              </a:tblGrid>
              <a:tr h="341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Mark and Warlon (Control) (control)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140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Alex B., Anmol, Jason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147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Iven, Sevde, Dennis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138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Kenny, Kevin A., Kevin H.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Marcus, Adam, Kenneth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147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86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Alex L., Kevin Z., Kyle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$0.70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131 °F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MDR: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Rank: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9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Came in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place</a:t>
            </a:r>
          </a:p>
          <a:p>
            <a:r>
              <a:rPr lang="en-US" sz="2800" dirty="0" smtClean="0"/>
              <a:t>Non-effective design</a:t>
            </a:r>
          </a:p>
          <a:p>
            <a:r>
              <a:rPr lang="en-US" sz="2800" dirty="0" smtClean="0"/>
              <a:t>Could improve by surrounding egg with more material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84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Laboratory 11: </a:t>
            </a:r>
            <a:br>
              <a:rPr lang="en-US" dirty="0" smtClean="0"/>
            </a:br>
            <a:r>
              <a:rPr lang="en-US" dirty="0" smtClean="0"/>
              <a:t>Heat Transfer and Thermal Insulation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4021"/>
          </a:xfrm>
        </p:spPr>
        <p:txBody>
          <a:bodyPr>
            <a:normAutofit/>
          </a:bodyPr>
          <a:lstStyle/>
          <a:p>
            <a:r>
              <a:rPr lang="en-US" dirty="0" smtClean="0"/>
              <a:t>EG 1003 Section G1</a:t>
            </a:r>
          </a:p>
          <a:p>
            <a:r>
              <a:rPr lang="en-US" dirty="0" smtClean="0"/>
              <a:t>Date of </a:t>
            </a:r>
            <a:r>
              <a:rPr lang="en-US" dirty="0" err="1" smtClean="0"/>
              <a:t>Expirement</a:t>
            </a:r>
            <a:r>
              <a:rPr lang="en-US" dirty="0" smtClean="0"/>
              <a:t>: 11/16/2014</a:t>
            </a:r>
          </a:p>
          <a:p>
            <a:r>
              <a:rPr lang="en-US" dirty="0" smtClean="0"/>
              <a:t>Due Date: 11/18/2014</a:t>
            </a:r>
          </a:p>
          <a:p>
            <a:r>
              <a:rPr lang="en-US" dirty="0" smtClean="0"/>
              <a:t>Alex Lopez, Kevin Zhao, Kyle Ireland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8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 Information</a:t>
            </a:r>
          </a:p>
          <a:p>
            <a:r>
              <a:rPr lang="en-US" sz="2400" dirty="0" smtClean="0"/>
              <a:t>Materials</a:t>
            </a:r>
          </a:p>
          <a:p>
            <a:r>
              <a:rPr lang="en-US" sz="2400" dirty="0" smtClean="0"/>
              <a:t>Procedure</a:t>
            </a:r>
          </a:p>
          <a:p>
            <a:r>
              <a:rPr lang="en-US" sz="2400" dirty="0" smtClean="0"/>
              <a:t>Data/Observations</a:t>
            </a:r>
          </a:p>
          <a:p>
            <a:r>
              <a:rPr lang="en-US" sz="2400" dirty="0" smtClean="0"/>
              <a:t>Results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34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400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581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Construct thermal retaining container</a:t>
            </a:r>
          </a:p>
          <a:p>
            <a:r>
              <a:rPr lang="en-US" sz="2400" dirty="0" smtClean="0"/>
              <a:t>Minimize heat loss of boiled egg</a:t>
            </a:r>
          </a:p>
          <a:p>
            <a:r>
              <a:rPr lang="en-US" sz="2400" dirty="0" smtClean="0"/>
              <a:t>Excel in competition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84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Materials transfer heat differently</a:t>
            </a:r>
          </a:p>
          <a:p>
            <a:r>
              <a:rPr lang="en-US" sz="2400" dirty="0" smtClean="0"/>
              <a:t>Retain or expel heat</a:t>
            </a:r>
          </a:p>
          <a:p>
            <a:r>
              <a:rPr lang="en-US" sz="2400" dirty="0" smtClean="0"/>
              <a:t>Thermal insulation has many applications</a:t>
            </a:r>
          </a:p>
          <a:p>
            <a:pPr lvl="1"/>
            <a:r>
              <a:rPr lang="en-US" sz="2000" dirty="0" smtClean="0"/>
              <a:t>Food</a:t>
            </a:r>
          </a:p>
          <a:p>
            <a:pPr lvl="1"/>
            <a:r>
              <a:rPr lang="en-US" sz="2000" dirty="0" smtClean="0"/>
              <a:t>Humans</a:t>
            </a:r>
          </a:p>
          <a:p>
            <a:pPr lvl="1"/>
            <a:r>
              <a:rPr lang="en-US" sz="2000" dirty="0" err="1" smtClean="0"/>
              <a:t>Spacecrafts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615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Temperature – measure of energy in motion</a:t>
            </a:r>
          </a:p>
          <a:p>
            <a:r>
              <a:rPr lang="en-US" sz="2400" dirty="0" smtClean="0"/>
              <a:t>Heat transfer – energy transfer between objects</a:t>
            </a:r>
          </a:p>
          <a:p>
            <a:r>
              <a:rPr lang="en-US" sz="2400" dirty="0" smtClean="0"/>
              <a:t>Three heat transferring mechanisms</a:t>
            </a:r>
          </a:p>
          <a:p>
            <a:pPr lvl="1"/>
            <a:r>
              <a:rPr lang="en-US" sz="2000" dirty="0" smtClean="0"/>
              <a:t>Conduction – objects in contact </a:t>
            </a:r>
          </a:p>
          <a:p>
            <a:pPr lvl="1"/>
            <a:r>
              <a:rPr lang="en-US" sz="2000" dirty="0" smtClean="0"/>
              <a:t>Convection – fluid medium (air, water)</a:t>
            </a:r>
          </a:p>
          <a:p>
            <a:pPr lvl="1"/>
            <a:r>
              <a:rPr lang="en-US" sz="2000" dirty="0" smtClean="0"/>
              <a:t>Radiation – electromagnetic energy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5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pic>
        <p:nvPicPr>
          <p:cNvPr id="4" name="Picture 2" descr="http://www.productknowledge.com/images/tools_conducti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0" y="2937653"/>
            <a:ext cx="3736612" cy="220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1489" y="1493134"/>
            <a:ext cx="16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049" y="5865227"/>
            <a:ext cx="322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http://www.productknowledge.com/images/tools_conduction.gif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91808" y="5865227"/>
            <a:ext cx="310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http://www.revisionworld.com/files/convection%20copy.jpg</a:t>
            </a:r>
            <a:endParaRPr lang="en-US" dirty="0"/>
          </a:p>
        </p:txBody>
      </p:sp>
      <p:pic>
        <p:nvPicPr>
          <p:cNvPr id="2050" name="Picture 2" descr="http://www.revisionworld.com/files/convection%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0" y="1888039"/>
            <a:ext cx="3238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84186" y="5915065"/>
            <a:ext cx="4258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http://www.pnausa.org/uploads/1/4/6/7/14674962/1672466.gif</a:t>
            </a:r>
            <a:endParaRPr lang="en-US" dirty="0"/>
          </a:p>
        </p:txBody>
      </p:sp>
      <p:pic>
        <p:nvPicPr>
          <p:cNvPr id="2052" name="Picture 4" descr="http://www.pnausa.org/uploads/1/4/6/7/14674962/167246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04" y="2748386"/>
            <a:ext cx="4618082" cy="203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01722" y="1481559"/>
            <a:ext cx="1689904" cy="38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7190" y="14931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MDR (Minimum Design Ratio)</a:t>
            </a:r>
          </a:p>
          <a:p>
            <a:r>
              <a:rPr lang="en-US" dirty="0" smtClean="0"/>
              <a:t>Lowest ratio wins</a:t>
            </a:r>
          </a:p>
        </p:txBody>
      </p:sp>
      <p:pic>
        <p:nvPicPr>
          <p:cNvPr id="3074" name="Picture 2" descr="MDR = \left | IC \right | \times cost \times \frac{T_{\text{R}}}{T_{\text{F}}}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718984"/>
            <a:ext cx="7147152" cy="14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7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Foam Cup</a:t>
            </a:r>
          </a:p>
          <a:p>
            <a:r>
              <a:rPr lang="en-US" sz="2400" dirty="0" smtClean="0"/>
              <a:t>Lid</a:t>
            </a:r>
          </a:p>
          <a:p>
            <a:r>
              <a:rPr lang="en-US" sz="2400" dirty="0" smtClean="0"/>
              <a:t>Paper cup</a:t>
            </a:r>
          </a:p>
          <a:p>
            <a:r>
              <a:rPr lang="en-US" sz="2400" dirty="0" smtClean="0"/>
              <a:t>Styrofoam pieces</a:t>
            </a:r>
          </a:p>
          <a:p>
            <a:r>
              <a:rPr lang="en-US" sz="2400" dirty="0" smtClean="0"/>
              <a:t>Tape</a:t>
            </a:r>
          </a:p>
          <a:p>
            <a:r>
              <a:rPr lang="en-US" sz="2400" dirty="0" smtClean="0"/>
              <a:t>Aluminum foil</a:t>
            </a:r>
          </a:p>
          <a:p>
            <a:r>
              <a:rPr lang="en-US" sz="2400" dirty="0" smtClean="0"/>
              <a:t>Plastic Wrap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7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available materials</a:t>
            </a:r>
          </a:p>
          <a:p>
            <a:r>
              <a:rPr lang="en-US" sz="2800" dirty="0" smtClean="0"/>
              <a:t>Sketch then construct design</a:t>
            </a:r>
          </a:p>
          <a:p>
            <a:r>
              <a:rPr lang="en-US" sz="2800" dirty="0" smtClean="0"/>
              <a:t>Setup LabVIEW with NI-ELVIS board</a:t>
            </a:r>
          </a:p>
          <a:p>
            <a:r>
              <a:rPr lang="en-US" sz="2800" dirty="0" smtClean="0"/>
              <a:t>Measure Insulating Capacity of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9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387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Verdana</vt:lpstr>
      <vt:lpstr>Wingdings 3</vt:lpstr>
      <vt:lpstr>Facet</vt:lpstr>
      <vt:lpstr>Laboratory 11:  Heat Transfer and Thermal Insulation </vt:lpstr>
      <vt:lpstr>Overview</vt:lpstr>
      <vt:lpstr>Objective</vt:lpstr>
      <vt:lpstr>Introduction</vt:lpstr>
      <vt:lpstr>Background Information</vt:lpstr>
      <vt:lpstr>Background Information</vt:lpstr>
      <vt:lpstr>Background Information</vt:lpstr>
      <vt:lpstr>Materials</vt:lpstr>
      <vt:lpstr>Procedure</vt:lpstr>
      <vt:lpstr>Procedure</vt:lpstr>
      <vt:lpstr>Data/Observations</vt:lpstr>
      <vt:lpstr>Data/Observations </vt:lpstr>
      <vt:lpstr>Conclusion</vt:lpstr>
      <vt:lpstr>Laboratory 11:  Heat Transfer and Thermal Insulation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11:  Heat Transfer and Thermal Insulation</dc:title>
  <dc:creator>Alex Lopez</dc:creator>
  <cp:lastModifiedBy>Alex Lopez</cp:lastModifiedBy>
  <cp:revision>11</cp:revision>
  <dcterms:created xsi:type="dcterms:W3CDTF">2014-11-19T02:13:11Z</dcterms:created>
  <dcterms:modified xsi:type="dcterms:W3CDTF">2014-11-19T04:27:28Z</dcterms:modified>
</cp:coreProperties>
</file>