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notesSlides/notesSlide30.xml" ContentType="application/vnd.openxmlformats-officedocument.presentationml.notes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notesSlides/notesSlide28.xml" ContentType="application/vnd.openxmlformats-officedocument.presentationml.notes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docProps/app.xml" ContentType="application/vnd.openxmlformats-officedocument.extended-properties+xml"/>
  <Override PartName="/ppt/notesSlides/notesSlide4.xml" ContentType="application/vnd.openxmlformats-officedocument.presentationml.notesSlid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notesSlides/notesSlide24.xml" ContentType="application/vnd.openxmlformats-officedocument.presentationml.notesSlide+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333" r:id="rId13"/>
    <p:sldId id="334" r:id="rId14"/>
    <p:sldId id="335" r:id="rId15"/>
    <p:sldId id="336" r:id="rId16"/>
    <p:sldId id="337" r:id="rId17"/>
    <p:sldId id="338" r:id="rId18"/>
    <p:sldId id="339" r:id="rId19"/>
    <p:sldId id="340" r:id="rId20"/>
    <p:sldId id="341"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7498" autoAdjust="0"/>
    <p:restoredTop sz="83051" autoAdjust="0"/>
  </p:normalViewPr>
  <p:slideViewPr>
    <p:cSldViewPr>
      <p:cViewPr>
        <p:scale>
          <a:sx n="66" d="100"/>
          <a:sy n="66" d="100"/>
        </p:scale>
        <p:origin x="-2728" y="-5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FCBCD-B422-4761-8F97-750F9F6A1436}" type="datetimeFigureOut">
              <a:rPr lang="en-US" smtClean="0"/>
              <a:pPr/>
              <a:t>3/17/15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4ECA9-7BA4-4055-9B41-9D212EDA4C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The end of the DNA are overlapping</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No single allele is considered “normal”</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spcBef>
                <a:spcPts val="0"/>
              </a:spcBef>
              <a:spcAft>
                <a:spcPts val="0"/>
              </a:spcAft>
            </a:pPr>
            <a:r>
              <a:rPr lang="en-US" sz="1200" dirty="0" smtClean="0">
                <a:latin typeface="Cambria"/>
                <a:ea typeface="MS Mincho"/>
                <a:cs typeface="Times New Roman"/>
              </a:rPr>
              <a:t>Answer: B</a:t>
            </a:r>
          </a:p>
          <a:p>
            <a:r>
              <a:rPr lang="en-US" sz="1200" dirty="0" err="1" smtClean="0">
                <a:latin typeface="Cambria"/>
                <a:ea typeface="MS Mincho"/>
                <a:cs typeface="Times New Roman"/>
              </a:rPr>
              <a:t>cDNA</a:t>
            </a:r>
            <a:r>
              <a:rPr lang="en-US" sz="1200" dirty="0" smtClean="0">
                <a:latin typeface="Cambria"/>
                <a:ea typeface="MS Mincho"/>
                <a:cs typeface="Times New Roman"/>
              </a:rPr>
              <a:t>—made from RNA, mature RNA doesn’t have </a:t>
            </a:r>
            <a:r>
              <a:rPr lang="en-US" sz="1200" dirty="0" err="1" smtClean="0">
                <a:latin typeface="Cambria"/>
                <a:ea typeface="MS Mincho"/>
                <a:cs typeface="Times New Roman"/>
              </a:rPr>
              <a:t>introns</a:t>
            </a:r>
            <a:r>
              <a:rPr lang="en-US" sz="1200" dirty="0" smtClean="0">
                <a:latin typeface="Cambria"/>
                <a:ea typeface="MS Mincho"/>
                <a:cs typeface="Times New Roman"/>
              </a:rPr>
              <a:t> </a:t>
            </a:r>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mbria"/>
                <a:ea typeface="MS Mincho"/>
                <a:cs typeface="Times New Roman"/>
              </a:rPr>
              <a:t>answer: E</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mbria"/>
                <a:ea typeface="MS Mincho"/>
                <a:cs typeface="Times New Roman"/>
              </a:rPr>
              <a:t>Answer: B</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spcBef>
                <a:spcPts val="0"/>
              </a:spcBef>
              <a:spcAft>
                <a:spcPts val="0"/>
              </a:spcAft>
            </a:pPr>
            <a:r>
              <a:rPr lang="en-US" sz="1200" dirty="0" smtClean="0">
                <a:latin typeface="Cambria"/>
                <a:ea typeface="MS Mincho"/>
                <a:cs typeface="Times New Roman"/>
              </a:rPr>
              <a:t>Answer: A</a:t>
            </a:r>
          </a:p>
          <a:p>
            <a:pPr marL="0" marR="0">
              <a:spcBef>
                <a:spcPts val="0"/>
              </a:spcBef>
              <a:spcAft>
                <a:spcPts val="0"/>
              </a:spcAft>
            </a:pPr>
            <a:r>
              <a:rPr lang="en-US" sz="1200" dirty="0" smtClean="0">
                <a:latin typeface="Cambria"/>
                <a:ea typeface="MS Mincho"/>
                <a:cs typeface="Times New Roman"/>
              </a:rPr>
              <a:t>Recombinant plasmids—cut and recombine </a:t>
            </a:r>
          </a:p>
          <a:p>
            <a:pPr marL="0" marR="0">
              <a:spcBef>
                <a:spcPts val="0"/>
              </a:spcBef>
              <a:spcAft>
                <a:spcPts val="0"/>
              </a:spcAft>
            </a:pPr>
            <a:r>
              <a:rPr lang="en-US" sz="1200" dirty="0" smtClean="0">
                <a:latin typeface="Cambria"/>
                <a:ea typeface="MS Mincho"/>
                <a:cs typeface="Times New Roman"/>
              </a:rPr>
              <a:t>FISH—used to locate the DNA on chromosome </a:t>
            </a:r>
          </a:p>
          <a:p>
            <a:pPr marL="0" marR="0">
              <a:spcBef>
                <a:spcPts val="0"/>
              </a:spcBef>
              <a:spcAft>
                <a:spcPts val="0"/>
              </a:spcAft>
            </a:pPr>
            <a:r>
              <a:rPr lang="en-US" sz="1200" dirty="0" smtClean="0">
                <a:latin typeface="Cambria"/>
                <a:ea typeface="MS Mincho"/>
                <a:cs typeface="Times New Roman"/>
              </a:rPr>
              <a:t> </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spcBef>
                <a:spcPts val="0"/>
              </a:spcBef>
              <a:spcAft>
                <a:spcPts val="0"/>
              </a:spcAft>
            </a:pPr>
            <a:r>
              <a:rPr lang="en-US" sz="1200" dirty="0" smtClean="0">
                <a:latin typeface="Cambria"/>
                <a:ea typeface="MS Mincho"/>
                <a:cs typeface="Times New Roman"/>
              </a:rPr>
              <a:t>answer: C</a:t>
            </a:r>
          </a:p>
          <a:p>
            <a:pPr marL="0" marR="0">
              <a:spcBef>
                <a:spcPts val="0"/>
              </a:spcBef>
              <a:spcAft>
                <a:spcPts val="0"/>
              </a:spcAft>
            </a:pPr>
            <a:r>
              <a:rPr lang="en-US" sz="1200" dirty="0" smtClean="0">
                <a:latin typeface="Cambria"/>
                <a:ea typeface="MS Mincho"/>
                <a:cs typeface="Times New Roman"/>
              </a:rPr>
              <a:t> </a:t>
            </a:r>
          </a:p>
          <a:p>
            <a:pPr marL="0" marR="0">
              <a:spcBef>
                <a:spcPts val="0"/>
              </a:spcBef>
              <a:spcAft>
                <a:spcPts val="0"/>
              </a:spcAft>
            </a:pPr>
            <a:r>
              <a:rPr lang="en-US" sz="1200" dirty="0" smtClean="0">
                <a:latin typeface="Cambria"/>
                <a:ea typeface="MS Mincho"/>
                <a:cs typeface="Times New Roman"/>
              </a:rPr>
              <a:t>white colonies—when Lac Z gene is interrupted, when there’s a recombinant plasmids</a:t>
            </a:r>
          </a:p>
          <a:p>
            <a:pPr marL="0" marR="0">
              <a:spcBef>
                <a:spcPts val="0"/>
              </a:spcBef>
              <a:spcAft>
                <a:spcPts val="0"/>
              </a:spcAft>
            </a:pPr>
            <a:r>
              <a:rPr lang="en-US" sz="1200" dirty="0" smtClean="0">
                <a:latin typeface="Cambria"/>
                <a:ea typeface="MS Mincho"/>
                <a:cs typeface="Times New Roman"/>
              </a:rPr>
              <a:t>blue colonies—Lac Z is intact, the plasmids close up without recombinant plasmids</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mbria"/>
                <a:ea typeface="MS Mincho"/>
                <a:cs typeface="Times New Roman"/>
              </a:rPr>
              <a:t>Answer: A</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spcBef>
                <a:spcPts val="0"/>
              </a:spcBef>
              <a:spcAft>
                <a:spcPts val="0"/>
              </a:spcAft>
            </a:pPr>
            <a:r>
              <a:rPr lang="en-US" sz="1200" dirty="0" smtClean="0">
                <a:latin typeface="Cambria"/>
                <a:ea typeface="MS Mincho"/>
                <a:cs typeface="Times New Roman"/>
              </a:rPr>
              <a:t>Answer: B</a:t>
            </a:r>
          </a:p>
          <a:p>
            <a:pPr marL="0" marR="0">
              <a:spcBef>
                <a:spcPts val="0"/>
              </a:spcBef>
              <a:spcAft>
                <a:spcPts val="0"/>
              </a:spcAft>
            </a:pPr>
            <a:r>
              <a:rPr lang="en-US" sz="1200" dirty="0" smtClean="0">
                <a:latin typeface="Cambria"/>
                <a:ea typeface="MS Mincho"/>
                <a:cs typeface="Times New Roman"/>
              </a:rPr>
              <a:t>C—not a complete complementary, only at the primer part </a:t>
            </a:r>
          </a:p>
          <a:p>
            <a:pPr marL="0" marR="0">
              <a:spcBef>
                <a:spcPts val="0"/>
              </a:spcBef>
              <a:spcAft>
                <a:spcPts val="0"/>
              </a:spcAft>
            </a:pPr>
            <a:r>
              <a:rPr lang="en-US" sz="1200" dirty="0" smtClean="0">
                <a:latin typeface="Cambria"/>
                <a:ea typeface="MS Mincho"/>
                <a:cs typeface="Times New Roman"/>
              </a:rPr>
              <a:t>D—primer doesn’t have </a:t>
            </a:r>
            <a:r>
              <a:rPr lang="en-US" sz="1200" dirty="0" err="1" smtClean="0">
                <a:latin typeface="Cambria"/>
                <a:ea typeface="MS Mincho"/>
                <a:cs typeface="Times New Roman"/>
              </a:rPr>
              <a:t>introns</a:t>
            </a:r>
            <a:r>
              <a:rPr lang="en-US" sz="1200" dirty="0" smtClean="0">
                <a:latin typeface="Cambria"/>
                <a:ea typeface="MS Mincho"/>
                <a:cs typeface="Times New Roman"/>
              </a:rPr>
              <a:t>, only </a:t>
            </a:r>
            <a:r>
              <a:rPr lang="en-US" sz="1200" dirty="0" err="1" smtClean="0">
                <a:latin typeface="Cambria"/>
                <a:ea typeface="MS Mincho"/>
                <a:cs typeface="Times New Roman"/>
              </a:rPr>
              <a:t>exons</a:t>
            </a:r>
            <a:r>
              <a:rPr lang="en-US" sz="1200" dirty="0" smtClean="0">
                <a:latin typeface="Cambria"/>
                <a:ea typeface="MS Mincho"/>
                <a:cs typeface="Times New Roman"/>
              </a:rPr>
              <a:t> </a:t>
            </a:r>
          </a:p>
          <a:p>
            <a:pPr marL="0" marR="0">
              <a:spcBef>
                <a:spcPts val="0"/>
              </a:spcBef>
              <a:spcAft>
                <a:spcPts val="0"/>
              </a:spcAft>
            </a:pPr>
            <a:r>
              <a:rPr lang="en-US" sz="1200" dirty="0" smtClean="0">
                <a:latin typeface="Cambria"/>
                <a:ea typeface="MS Mincho"/>
                <a:cs typeface="Times New Roman"/>
              </a:rPr>
              <a:t>B—5’ end of the primer </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mbria"/>
                <a:ea typeface="MS Mincho"/>
                <a:cs typeface="Times New Roman"/>
              </a:rPr>
              <a:t>Answer: E</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spcBef>
                <a:spcPts val="0"/>
              </a:spcBef>
              <a:spcAft>
                <a:spcPts val="0"/>
              </a:spcAft>
            </a:pPr>
            <a:r>
              <a:rPr lang="en-US" sz="1200" dirty="0" smtClean="0">
                <a:latin typeface="Cambria"/>
                <a:ea typeface="MS Mincho"/>
                <a:cs typeface="Times New Roman"/>
              </a:rPr>
              <a:t>Answer: B</a:t>
            </a:r>
          </a:p>
          <a:p>
            <a:pPr marL="0" marR="0">
              <a:spcBef>
                <a:spcPts val="0"/>
              </a:spcBef>
              <a:spcAft>
                <a:spcPts val="0"/>
              </a:spcAft>
            </a:pPr>
            <a:r>
              <a:rPr lang="en-US" sz="1200" dirty="0" smtClean="0">
                <a:latin typeface="Cambria"/>
                <a:ea typeface="MS Mincho"/>
                <a:cs typeface="Times New Roman"/>
              </a:rPr>
              <a:t>Southern blot—for DNA</a:t>
            </a:r>
          </a:p>
          <a:p>
            <a:pPr marL="0" marR="0">
              <a:spcBef>
                <a:spcPts val="0"/>
              </a:spcBef>
              <a:spcAft>
                <a:spcPts val="0"/>
              </a:spcAft>
            </a:pPr>
            <a:r>
              <a:rPr lang="en-US" sz="1200" dirty="0" smtClean="0">
                <a:latin typeface="Cambria"/>
                <a:ea typeface="MS Mincho"/>
                <a:cs typeface="Times New Roman"/>
              </a:rPr>
              <a:t>Ss=single strand </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Southern</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the test sample had a higher number of genes being expressed than the control sample.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inactivation of transcription factors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RNA interference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3.9kb</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MS Mincho"/>
                <a:cs typeface="Times New Roman"/>
              </a:rPr>
              <a:t>4 kb, 6 kb</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7 and 7.6</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1</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C3</a:t>
            </a:r>
            <a:endParaRPr lang="en-US" sz="1200" kern="1200" dirty="0" smtClean="0">
              <a:solidFill>
                <a:schemeClr val="tx1"/>
              </a:solidFill>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*editor's note: sorry, can't find a paternity test in the slides that matches with this.  Concept to take away is only one father, and match up Electrophoresis DNA marks.</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MS Mincho"/>
                <a:cs typeface="Times New Roman"/>
              </a:rPr>
              <a:t>Amplification of specific STRs of the recovered DNA by PCR</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B is excluded but A is not</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2</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indirect ELISA</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latin typeface="+mn-lt"/>
                <a:ea typeface="+mn-ea"/>
                <a:cs typeface="+mn-cs"/>
              </a:rPr>
              <a:t>Ancephaly</a:t>
            </a: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mbria"/>
                <a:ea typeface="MS Mincho"/>
                <a:cs typeface="Times New Roman"/>
              </a:rPr>
              <a:t>don’t see E any more b/c ultrasound can catch it</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alpha-fetoprotein</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Look for white colonies</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SNPS that help define </a:t>
            </a:r>
            <a:r>
              <a:rPr lang="en-US" sz="1200" kern="1200" dirty="0" err="1" smtClean="0">
                <a:solidFill>
                  <a:schemeClr val="tx1"/>
                </a:solidFill>
                <a:latin typeface="+mn-lt"/>
                <a:ea typeface="+mn-ea"/>
                <a:cs typeface="+mn-cs"/>
              </a:rPr>
              <a:t>haplotypes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Lac Z gene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the absence of </a:t>
            </a:r>
            <a:r>
              <a:rPr lang="en-US" sz="1200" b="1" kern="1200" dirty="0" err="1" smtClean="0">
                <a:solidFill>
                  <a:schemeClr val="tx1"/>
                </a:solidFill>
                <a:latin typeface="+mn-lt"/>
                <a:ea typeface="+mn-ea"/>
                <a:cs typeface="+mn-cs"/>
              </a:rPr>
              <a:t>intronic</a:t>
            </a:r>
            <a:r>
              <a:rPr lang="en-US" sz="1200" b="1" kern="1200" dirty="0" smtClean="0">
                <a:solidFill>
                  <a:schemeClr val="tx1"/>
                </a:solidFill>
                <a:latin typeface="+mn-lt"/>
                <a:ea typeface="+mn-ea"/>
                <a:cs typeface="+mn-cs"/>
              </a:rPr>
              <a:t> DNA</a:t>
            </a:r>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FISH</a:t>
            </a:r>
          </a:p>
          <a:p>
            <a:endParaRPr lang="en-US" dirty="0"/>
          </a:p>
        </p:txBody>
      </p:sp>
      <p:sp>
        <p:nvSpPr>
          <p:cNvPr id="4" name="Slide Number Placeholder 3"/>
          <p:cNvSpPr>
            <a:spLocks noGrp="1"/>
          </p:cNvSpPr>
          <p:nvPr>
            <p:ph type="sldNum" sz="quarter" idx="10"/>
          </p:nvPr>
        </p:nvSpPr>
        <p:spPr/>
        <p:txBody>
          <a:bodyPr/>
          <a:lstStyle/>
          <a:p>
            <a:fld id="{73F4ECA9-7BA4-4055-9B41-9D212EDA4CB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FFC9D3-3629-4594-8151-0BDC06E1A87A}" type="datetimeFigureOut">
              <a:rPr lang="en-US" smtClean="0"/>
              <a:pPr/>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FC9D3-3629-4594-8151-0BDC06E1A87A}" type="datetimeFigureOut">
              <a:rPr lang="en-US" smtClean="0"/>
              <a:pPr/>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FC9D3-3629-4594-8151-0BDC06E1A87A}" type="datetimeFigureOut">
              <a:rPr lang="en-US" smtClean="0"/>
              <a:pPr/>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FC9D3-3629-4594-8151-0BDC06E1A87A}" type="datetimeFigureOut">
              <a:rPr lang="en-US" smtClean="0"/>
              <a:pPr/>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FFC9D3-3629-4594-8151-0BDC06E1A87A}" type="datetimeFigureOut">
              <a:rPr lang="en-US" smtClean="0"/>
              <a:pPr/>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FFC9D3-3629-4594-8151-0BDC06E1A87A}" type="datetimeFigureOut">
              <a:rPr lang="en-US" smtClean="0"/>
              <a:pPr/>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FFC9D3-3629-4594-8151-0BDC06E1A87A}" type="datetimeFigureOut">
              <a:rPr lang="en-US" smtClean="0"/>
              <a:pPr/>
              <a:t>3/17/15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FFC9D3-3629-4594-8151-0BDC06E1A87A}" type="datetimeFigureOut">
              <a:rPr lang="en-US" smtClean="0"/>
              <a:pPr/>
              <a:t>3/17/15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FC9D3-3629-4594-8151-0BDC06E1A87A}" type="datetimeFigureOut">
              <a:rPr lang="en-US" smtClean="0"/>
              <a:pPr/>
              <a:t>3/17/15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FC9D3-3629-4594-8151-0BDC06E1A87A}" type="datetimeFigureOut">
              <a:rPr lang="en-US" smtClean="0"/>
              <a:pPr/>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FC9D3-3629-4594-8151-0BDC06E1A87A}" type="datetimeFigureOut">
              <a:rPr lang="en-US" smtClean="0"/>
              <a:pPr/>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ED883-9696-4B99-AF1F-EBE007F06B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FC9D3-3629-4594-8151-0BDC06E1A87A}" type="datetimeFigureOut">
              <a:rPr lang="en-US" smtClean="0"/>
              <a:pPr/>
              <a:t>3/17/15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ED883-9696-4B99-AF1F-EBE007F06B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Biochem</a:t>
            </a:r>
            <a:r>
              <a:rPr lang="en-US" dirty="0" smtClean="0"/>
              <a:t> exam 2</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9. Which of the following DNA techniques is most commonly used to specifically prepare a </a:t>
            </a:r>
            <a:r>
              <a:rPr lang="en-US" dirty="0" err="1" smtClean="0">
                <a:latin typeface="Cambria"/>
                <a:ea typeface="ＭＳ 明朝"/>
                <a:cs typeface="Times New Roman"/>
              </a:rPr>
              <a:t>karyotype</a:t>
            </a:r>
            <a:r>
              <a:rPr lang="en-US" dirty="0" smtClean="0">
                <a:latin typeface="Cambria"/>
                <a:ea typeface="ＭＳ 明朝"/>
                <a:cs typeface="Times New Roman"/>
              </a:rPr>
              <a:t>?</a:t>
            </a:r>
          </a:p>
          <a:p>
            <a:pPr marL="0" marR="0">
              <a:spcBef>
                <a:spcPts val="0"/>
              </a:spcBef>
              <a:spcAft>
                <a:spcPts val="0"/>
              </a:spcAft>
            </a:pPr>
            <a:r>
              <a:rPr lang="en-US" dirty="0" smtClean="0">
                <a:latin typeface="Cambria"/>
                <a:ea typeface="ＭＳ 明朝"/>
                <a:cs typeface="Times New Roman"/>
              </a:rPr>
              <a:t>PCR</a:t>
            </a:r>
          </a:p>
          <a:p>
            <a:pPr marL="0" marR="0">
              <a:spcBef>
                <a:spcPts val="0"/>
              </a:spcBef>
              <a:spcAft>
                <a:spcPts val="0"/>
              </a:spcAft>
            </a:pPr>
            <a:r>
              <a:rPr lang="en-US" dirty="0" smtClean="0">
                <a:latin typeface="Cambria"/>
                <a:ea typeface="ＭＳ 明朝"/>
                <a:cs typeface="Times New Roman"/>
              </a:rPr>
              <a:t>Southern blotting</a:t>
            </a:r>
          </a:p>
          <a:p>
            <a:pPr marL="0" marR="0">
              <a:spcBef>
                <a:spcPts val="0"/>
              </a:spcBef>
              <a:spcAft>
                <a:spcPts val="0"/>
              </a:spcAft>
            </a:pPr>
            <a:r>
              <a:rPr lang="en-US" dirty="0" smtClean="0">
                <a:latin typeface="Cambria"/>
                <a:ea typeface="ＭＳ 明朝"/>
                <a:cs typeface="Times New Roman"/>
              </a:rPr>
              <a:t>FISH</a:t>
            </a:r>
          </a:p>
          <a:p>
            <a:pPr marL="0" marR="0">
              <a:spcBef>
                <a:spcPts val="0"/>
              </a:spcBef>
              <a:spcAft>
                <a:spcPts val="0"/>
              </a:spcAft>
            </a:pPr>
            <a:r>
              <a:rPr lang="en-US" dirty="0" err="1" smtClean="0">
                <a:latin typeface="Cambria"/>
                <a:ea typeface="ＭＳ 明朝"/>
                <a:cs typeface="Times New Roman"/>
              </a:rPr>
              <a:t>Haplotyping</a:t>
            </a:r>
            <a:r>
              <a:rPr lang="en-US" dirty="0" smtClean="0">
                <a:latin typeface="Cambria"/>
                <a:ea typeface="ＭＳ 明朝"/>
                <a:cs typeface="Times New Roman"/>
              </a:rPr>
              <a:t> Use of STRs for identification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10. Which of the following applies most to a polymorphism?</a:t>
            </a:r>
          </a:p>
          <a:p>
            <a:pPr marL="0" marR="0">
              <a:spcBef>
                <a:spcPts val="0"/>
              </a:spcBef>
              <a:spcAft>
                <a:spcPts val="0"/>
              </a:spcAft>
            </a:pPr>
            <a:r>
              <a:rPr lang="en-US" dirty="0" smtClean="0">
                <a:latin typeface="Cambria"/>
                <a:ea typeface="ＭＳ 明朝"/>
                <a:cs typeface="Times New Roman"/>
              </a:rPr>
              <a:t>Usually is associated with a disease</a:t>
            </a:r>
          </a:p>
          <a:p>
            <a:pPr marL="0" marR="0">
              <a:spcBef>
                <a:spcPts val="0"/>
              </a:spcBef>
              <a:spcAft>
                <a:spcPts val="0"/>
              </a:spcAft>
            </a:pPr>
            <a:r>
              <a:rPr lang="en-US" dirty="0" smtClean="0">
                <a:latin typeface="Cambria"/>
                <a:ea typeface="ＭＳ 明朝"/>
                <a:cs typeface="Times New Roman"/>
              </a:rPr>
              <a:t>its frequency is lower than 1% </a:t>
            </a:r>
          </a:p>
          <a:p>
            <a:pPr marL="0" marR="0">
              <a:spcBef>
                <a:spcPts val="0"/>
              </a:spcBef>
              <a:spcAft>
                <a:spcPts val="0"/>
              </a:spcAft>
            </a:pPr>
            <a:r>
              <a:rPr lang="en-US" dirty="0" smtClean="0">
                <a:latin typeface="Cambria"/>
                <a:ea typeface="ＭＳ 明朝"/>
                <a:cs typeface="Times New Roman"/>
              </a:rPr>
              <a:t>No single allele is considered “normal”</a:t>
            </a:r>
          </a:p>
          <a:p>
            <a:pPr marL="0" marR="0">
              <a:spcBef>
                <a:spcPts val="0"/>
              </a:spcBef>
              <a:spcAft>
                <a:spcPts val="0"/>
              </a:spcAft>
            </a:pPr>
            <a:r>
              <a:rPr lang="en-US" dirty="0" smtClean="0">
                <a:latin typeface="Cambria"/>
                <a:ea typeface="ＭＳ 明朝"/>
                <a:cs typeface="Times New Roman"/>
              </a:rPr>
              <a:t>Presents as a rare and abnormal variant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spcBef>
                <a:spcPts val="0"/>
              </a:spcBef>
              <a:spcAft>
                <a:spcPts val="0"/>
              </a:spcAft>
            </a:pPr>
            <a:r>
              <a:rPr lang="en-US" dirty="0" smtClean="0">
                <a:latin typeface="Cambria"/>
                <a:ea typeface="MS Mincho"/>
                <a:cs typeface="Times New Roman"/>
              </a:rPr>
              <a:t>a </a:t>
            </a:r>
            <a:r>
              <a:rPr lang="en-US" dirty="0" err="1" smtClean="0">
                <a:latin typeface="Cambria"/>
                <a:ea typeface="MS Mincho"/>
                <a:cs typeface="Times New Roman"/>
              </a:rPr>
              <a:t>cDNA</a:t>
            </a:r>
            <a:r>
              <a:rPr lang="en-US" dirty="0" smtClean="0">
                <a:latin typeface="Cambria"/>
                <a:ea typeface="MS Mincho"/>
                <a:cs typeface="Times New Roman"/>
              </a:rPr>
              <a:t> version of a gene includes</a:t>
            </a:r>
          </a:p>
          <a:p>
            <a:pPr lvl="0">
              <a:spcBef>
                <a:spcPts val="0"/>
              </a:spcBef>
              <a:buFont typeface="+mj-lt"/>
              <a:buAutoNum type="alphaUcPeriod"/>
            </a:pPr>
            <a:r>
              <a:rPr lang="en-US" dirty="0" smtClean="0">
                <a:latin typeface="Cambria"/>
                <a:ea typeface="MS Mincho"/>
                <a:cs typeface="Times New Roman"/>
              </a:rPr>
              <a:t>Genomic DNA</a:t>
            </a:r>
          </a:p>
          <a:p>
            <a:pPr lvl="0">
              <a:spcBef>
                <a:spcPts val="0"/>
              </a:spcBef>
              <a:buFont typeface="+mj-lt"/>
              <a:buAutoNum type="alphaUcPeriod"/>
            </a:pPr>
            <a:r>
              <a:rPr lang="en-US" dirty="0" err="1" smtClean="0">
                <a:latin typeface="Cambria"/>
                <a:ea typeface="MS Mincho"/>
                <a:cs typeface="Times New Roman"/>
              </a:rPr>
              <a:t>Exons</a:t>
            </a:r>
            <a:r>
              <a:rPr lang="en-US" dirty="0" smtClean="0">
                <a:latin typeface="Cambria"/>
                <a:ea typeface="MS Mincho"/>
                <a:cs typeface="Times New Roman"/>
              </a:rPr>
              <a:t> </a:t>
            </a:r>
          </a:p>
          <a:p>
            <a:pPr lvl="0">
              <a:spcBef>
                <a:spcPts val="0"/>
              </a:spcBef>
              <a:buFont typeface="+mj-lt"/>
              <a:buAutoNum type="alphaUcPeriod"/>
            </a:pPr>
            <a:r>
              <a:rPr lang="en-US" dirty="0" err="1" smtClean="0">
                <a:latin typeface="Cambria"/>
                <a:ea typeface="MS Mincho"/>
                <a:cs typeface="Times New Roman"/>
              </a:rPr>
              <a:t>Introns</a:t>
            </a:r>
            <a:r>
              <a:rPr lang="en-US" dirty="0" smtClean="0">
                <a:latin typeface="Cambria"/>
                <a:ea typeface="MS Mincho"/>
                <a:cs typeface="Times New Roman"/>
              </a:rPr>
              <a:t> </a:t>
            </a:r>
          </a:p>
          <a:p>
            <a:pPr lvl="0">
              <a:spcBef>
                <a:spcPts val="0"/>
              </a:spcBef>
              <a:buFont typeface="+mj-lt"/>
              <a:buAutoNum type="alphaUcPeriod"/>
            </a:pPr>
            <a:r>
              <a:rPr lang="en-US" dirty="0" smtClean="0">
                <a:latin typeface="Cambria"/>
                <a:ea typeface="MS Mincho"/>
                <a:cs typeface="Times New Roman"/>
              </a:rPr>
              <a:t>Gene for RNA </a:t>
            </a:r>
            <a:r>
              <a:rPr lang="en-US" dirty="0" err="1" smtClean="0">
                <a:latin typeface="Cambria"/>
                <a:ea typeface="MS Mincho"/>
                <a:cs typeface="Times New Roman"/>
              </a:rPr>
              <a:t>pol</a:t>
            </a:r>
            <a:endParaRPr lang="en-US" dirty="0" smtClean="0">
              <a:latin typeface="Cambria"/>
              <a:ea typeface="MS Mincho"/>
              <a:cs typeface="Times New Roman"/>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spcBef>
                <a:spcPts val="0"/>
              </a:spcBef>
              <a:spcAft>
                <a:spcPts val="0"/>
              </a:spcAft>
            </a:pPr>
            <a:r>
              <a:rPr lang="en-US" dirty="0" smtClean="0">
                <a:latin typeface="Cambria"/>
                <a:ea typeface="MS Mincho"/>
                <a:cs typeface="Times New Roman"/>
              </a:rPr>
              <a:t>production of which of the following needs the presence of reverse transcriptase</a:t>
            </a:r>
          </a:p>
          <a:p>
            <a:pPr lvl="0">
              <a:spcBef>
                <a:spcPts val="0"/>
              </a:spcBef>
              <a:buFont typeface="+mj-lt"/>
              <a:buAutoNum type="alphaUcPeriod"/>
            </a:pPr>
            <a:r>
              <a:rPr lang="en-US" dirty="0" smtClean="0">
                <a:latin typeface="Cambria"/>
                <a:ea typeface="MS Mincho"/>
                <a:cs typeface="Times New Roman"/>
              </a:rPr>
              <a:t>Genomic DNA library</a:t>
            </a:r>
          </a:p>
          <a:p>
            <a:pPr lvl="0">
              <a:spcBef>
                <a:spcPts val="0"/>
              </a:spcBef>
              <a:buFont typeface="+mj-lt"/>
              <a:buAutoNum type="alphaUcPeriod"/>
            </a:pPr>
            <a:r>
              <a:rPr lang="en-US" dirty="0" smtClean="0">
                <a:latin typeface="Cambria"/>
                <a:ea typeface="MS Mincho"/>
                <a:cs typeface="Times New Roman"/>
              </a:rPr>
              <a:t>Cloning into a </a:t>
            </a:r>
            <a:r>
              <a:rPr lang="en-US" dirty="0" err="1" smtClean="0">
                <a:latin typeface="Cambria"/>
                <a:ea typeface="MS Mincho"/>
                <a:cs typeface="Times New Roman"/>
              </a:rPr>
              <a:t>pUC</a:t>
            </a:r>
            <a:r>
              <a:rPr lang="en-US" dirty="0" smtClean="0">
                <a:latin typeface="Cambria"/>
                <a:ea typeface="MS Mincho"/>
                <a:cs typeface="Times New Roman"/>
              </a:rPr>
              <a:t> vector </a:t>
            </a:r>
          </a:p>
          <a:p>
            <a:pPr lvl="0">
              <a:spcBef>
                <a:spcPts val="0"/>
              </a:spcBef>
              <a:buFont typeface="+mj-lt"/>
              <a:buAutoNum type="alphaUcPeriod"/>
            </a:pPr>
            <a:r>
              <a:rPr lang="en-US" dirty="0" smtClean="0">
                <a:latin typeface="Cambria"/>
                <a:ea typeface="MS Mincho"/>
                <a:cs typeface="Times New Roman"/>
              </a:rPr>
              <a:t>Screening an expression vector</a:t>
            </a:r>
          </a:p>
          <a:p>
            <a:pPr lvl="0">
              <a:spcBef>
                <a:spcPts val="0"/>
              </a:spcBef>
              <a:buFont typeface="+mj-lt"/>
              <a:buAutoNum type="alphaUcPeriod"/>
            </a:pPr>
            <a:r>
              <a:rPr lang="en-US" dirty="0" smtClean="0">
                <a:latin typeface="Cambria"/>
                <a:ea typeface="MS Mincho"/>
                <a:cs typeface="Times New Roman"/>
              </a:rPr>
              <a:t>Labeling a probe</a:t>
            </a:r>
          </a:p>
          <a:p>
            <a:pPr lvl="0">
              <a:spcBef>
                <a:spcPts val="0"/>
              </a:spcBef>
              <a:buFont typeface="+mj-lt"/>
              <a:buAutoNum type="alphaUcPeriod"/>
            </a:pPr>
            <a:r>
              <a:rPr lang="en-US" dirty="0" err="1" smtClean="0">
                <a:latin typeface="Cambria"/>
                <a:ea typeface="MS Mincho"/>
                <a:cs typeface="Times New Roman"/>
              </a:rPr>
              <a:t>cDNA</a:t>
            </a:r>
            <a:r>
              <a:rPr lang="en-US" dirty="0" smtClean="0">
                <a:latin typeface="Cambria"/>
                <a:ea typeface="MS Mincho"/>
                <a:cs typeface="Times New Roman"/>
              </a:rPr>
              <a:t> clone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spcBef>
                <a:spcPts val="0"/>
              </a:spcBef>
              <a:spcAft>
                <a:spcPts val="0"/>
              </a:spcAft>
            </a:pPr>
            <a:r>
              <a:rPr lang="en-US" dirty="0" smtClean="0">
                <a:latin typeface="Cambria"/>
                <a:ea typeface="MS Mincho"/>
                <a:cs typeface="Times New Roman"/>
              </a:rPr>
              <a:t>a </a:t>
            </a:r>
            <a:r>
              <a:rPr lang="en-US" dirty="0" err="1" smtClean="0">
                <a:latin typeface="Cambria"/>
                <a:ea typeface="MS Mincho"/>
                <a:cs typeface="Times New Roman"/>
              </a:rPr>
              <a:t>staggard</a:t>
            </a:r>
            <a:r>
              <a:rPr lang="en-US" dirty="0" smtClean="0">
                <a:latin typeface="Cambria"/>
                <a:ea typeface="MS Mincho"/>
                <a:cs typeface="Times New Roman"/>
              </a:rPr>
              <a:t> cut produced by a RE, has which of the property?</a:t>
            </a:r>
          </a:p>
          <a:p>
            <a:pPr lvl="0">
              <a:spcBef>
                <a:spcPts val="0"/>
              </a:spcBef>
              <a:buFont typeface="+mj-lt"/>
              <a:buAutoNum type="alphaUcPeriod"/>
            </a:pPr>
            <a:r>
              <a:rPr lang="en-US" dirty="0" smtClean="0">
                <a:latin typeface="Cambria"/>
                <a:ea typeface="MS Mincho"/>
                <a:cs typeface="Times New Roman"/>
              </a:rPr>
              <a:t>Blunt end</a:t>
            </a:r>
          </a:p>
          <a:p>
            <a:pPr lvl="0">
              <a:spcBef>
                <a:spcPts val="0"/>
              </a:spcBef>
              <a:buFont typeface="+mj-lt"/>
              <a:buAutoNum type="alphaUcPeriod"/>
            </a:pPr>
            <a:r>
              <a:rPr lang="en-US" dirty="0" smtClean="0">
                <a:latin typeface="Cambria"/>
                <a:ea typeface="MS Mincho"/>
                <a:cs typeface="Times New Roman"/>
              </a:rPr>
              <a:t>Sticky end</a:t>
            </a:r>
          </a:p>
          <a:p>
            <a:pPr lvl="0">
              <a:spcBef>
                <a:spcPts val="0"/>
              </a:spcBef>
              <a:buFont typeface="+mj-lt"/>
              <a:buAutoNum type="alphaUcPeriod"/>
            </a:pPr>
            <a:r>
              <a:rPr lang="en-US" dirty="0" smtClean="0">
                <a:latin typeface="Cambria"/>
                <a:ea typeface="MS Mincho"/>
                <a:cs typeface="Times New Roman"/>
              </a:rPr>
              <a:t>Difficult to clone </a:t>
            </a:r>
          </a:p>
          <a:p>
            <a:pPr lvl="0">
              <a:spcBef>
                <a:spcPts val="0"/>
              </a:spcBef>
              <a:buFont typeface="+mj-lt"/>
              <a:buAutoNum type="alphaUcPeriod"/>
            </a:pPr>
            <a:r>
              <a:rPr lang="en-US" dirty="0" smtClean="0">
                <a:latin typeface="Cambria"/>
                <a:ea typeface="MS Mincho"/>
                <a:cs typeface="Times New Roman"/>
              </a:rPr>
              <a:t>Non-homologous sequences in each </a:t>
            </a:r>
            <a:r>
              <a:rPr lang="en-US" dirty="0" err="1" smtClean="0">
                <a:latin typeface="Cambria"/>
                <a:ea typeface="MS Mincho"/>
                <a:cs typeface="Times New Roman"/>
              </a:rPr>
              <a:t>ss</a:t>
            </a:r>
            <a:r>
              <a:rPr lang="en-US" dirty="0" smtClean="0">
                <a:latin typeface="Cambria"/>
                <a:ea typeface="MS Mincho"/>
                <a:cs typeface="Times New Roman"/>
              </a:rPr>
              <a:t> piece of DNA</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spcBef>
                <a:spcPts val="0"/>
              </a:spcBef>
              <a:spcAft>
                <a:spcPts val="0"/>
              </a:spcAft>
            </a:pPr>
            <a:r>
              <a:rPr lang="en-US" dirty="0" smtClean="0">
                <a:latin typeface="Cambria"/>
                <a:ea typeface="MS Mincho"/>
                <a:cs typeface="Times New Roman"/>
              </a:rPr>
              <a:t>Which are not commonly used to identify recombinant plasmids</a:t>
            </a:r>
          </a:p>
          <a:p>
            <a:pPr lvl="0">
              <a:spcBef>
                <a:spcPts val="0"/>
              </a:spcBef>
              <a:buFont typeface="+mj-lt"/>
              <a:buAutoNum type="alphaUcPeriod"/>
            </a:pPr>
            <a:r>
              <a:rPr lang="en-US" dirty="0" smtClean="0">
                <a:latin typeface="Cambria"/>
                <a:ea typeface="MS Mincho"/>
                <a:cs typeface="Times New Roman"/>
              </a:rPr>
              <a:t>FISH</a:t>
            </a:r>
          </a:p>
          <a:p>
            <a:pPr lvl="0">
              <a:spcBef>
                <a:spcPts val="0"/>
              </a:spcBef>
              <a:buFont typeface="+mj-lt"/>
              <a:buAutoNum type="alphaUcPeriod"/>
            </a:pPr>
            <a:r>
              <a:rPr lang="en-US" dirty="0" smtClean="0">
                <a:latin typeface="Cambria"/>
                <a:ea typeface="MS Mincho"/>
                <a:cs typeface="Times New Roman"/>
              </a:rPr>
              <a:t>Antibiotic resistance gene</a:t>
            </a:r>
          </a:p>
          <a:p>
            <a:pPr lvl="0">
              <a:spcBef>
                <a:spcPts val="0"/>
              </a:spcBef>
              <a:buFont typeface="+mj-lt"/>
              <a:buAutoNum type="alphaUcPeriod"/>
            </a:pPr>
            <a:r>
              <a:rPr lang="en-US" dirty="0" smtClean="0">
                <a:latin typeface="Cambria"/>
                <a:ea typeface="MS Mincho"/>
                <a:cs typeface="Times New Roman"/>
              </a:rPr>
              <a:t>Lac Z gene</a:t>
            </a:r>
          </a:p>
          <a:p>
            <a:pPr lvl="0">
              <a:spcBef>
                <a:spcPts val="0"/>
              </a:spcBef>
              <a:buFont typeface="+mj-lt"/>
              <a:buAutoNum type="alphaUcPeriod"/>
            </a:pPr>
            <a:r>
              <a:rPr lang="en-US" dirty="0" smtClean="0">
                <a:latin typeface="Cambria"/>
                <a:ea typeface="MS Mincho"/>
                <a:cs typeface="Times New Roman"/>
              </a:rPr>
              <a:t>RE site</a:t>
            </a:r>
          </a:p>
          <a:p>
            <a:pPr lvl="0">
              <a:spcBef>
                <a:spcPts val="0"/>
              </a:spcBef>
              <a:buFont typeface="+mj-lt"/>
              <a:buAutoNum type="alphaUcPeriod"/>
            </a:pPr>
            <a:r>
              <a:rPr lang="en-US" dirty="0" smtClean="0">
                <a:latin typeface="Cambria"/>
                <a:ea typeface="MS Mincho"/>
                <a:cs typeface="Times New Roman"/>
              </a:rPr>
              <a:t>Southern blots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spcBef>
                <a:spcPts val="0"/>
              </a:spcBef>
              <a:spcAft>
                <a:spcPts val="0"/>
              </a:spcAft>
            </a:pPr>
            <a:r>
              <a:rPr lang="en-US" dirty="0" smtClean="0">
                <a:latin typeface="Cambria"/>
                <a:ea typeface="MS Mincho"/>
                <a:cs typeface="Times New Roman"/>
              </a:rPr>
              <a:t>The presence of a white colony during a cloning experiment specifically indicates</a:t>
            </a:r>
          </a:p>
          <a:p>
            <a:pPr lvl="0">
              <a:spcBef>
                <a:spcPts val="0"/>
              </a:spcBef>
              <a:buFont typeface="+mj-lt"/>
              <a:buAutoNum type="alphaUcPeriod"/>
            </a:pPr>
            <a:r>
              <a:rPr lang="en-US" dirty="0" smtClean="0">
                <a:latin typeface="Cambria"/>
                <a:ea typeface="MS Mincho"/>
                <a:cs typeface="Times New Roman"/>
              </a:rPr>
              <a:t>Presence of RE sites</a:t>
            </a:r>
          </a:p>
          <a:p>
            <a:pPr lvl="0">
              <a:spcBef>
                <a:spcPts val="0"/>
              </a:spcBef>
              <a:buFont typeface="+mj-lt"/>
              <a:buAutoNum type="alphaUcPeriod"/>
            </a:pPr>
            <a:r>
              <a:rPr lang="en-US" dirty="0" smtClean="0">
                <a:latin typeface="Cambria"/>
                <a:ea typeface="MS Mincho"/>
                <a:cs typeface="Times New Roman"/>
              </a:rPr>
              <a:t>Interruption of an antibiotic resistance site</a:t>
            </a:r>
          </a:p>
          <a:p>
            <a:pPr lvl="0">
              <a:spcBef>
                <a:spcPts val="0"/>
              </a:spcBef>
              <a:buFont typeface="+mj-lt"/>
              <a:buAutoNum type="alphaUcPeriod"/>
            </a:pPr>
            <a:r>
              <a:rPr lang="en-US" dirty="0" smtClean="0">
                <a:latin typeface="Cambria"/>
                <a:ea typeface="MS Mincho"/>
                <a:cs typeface="Times New Roman"/>
              </a:rPr>
              <a:t>Interruption of the Lac Z gene</a:t>
            </a:r>
          </a:p>
          <a:p>
            <a:pPr lvl="0">
              <a:spcBef>
                <a:spcPts val="0"/>
              </a:spcBef>
              <a:buFont typeface="+mj-lt"/>
              <a:buAutoNum type="alphaUcPeriod"/>
            </a:pPr>
            <a:r>
              <a:rPr lang="en-US" dirty="0" smtClean="0">
                <a:latin typeface="Cambria"/>
                <a:ea typeface="MS Mincho"/>
                <a:cs typeface="Times New Roman"/>
              </a:rPr>
              <a:t>Presence of the </a:t>
            </a:r>
            <a:r>
              <a:rPr lang="en-US" dirty="0" err="1" smtClean="0">
                <a:latin typeface="Cambria"/>
                <a:ea typeface="MS Mincho"/>
                <a:cs typeface="Times New Roman"/>
              </a:rPr>
              <a:t>pBR</a:t>
            </a:r>
            <a:r>
              <a:rPr lang="en-US" dirty="0" smtClean="0">
                <a:latin typeface="Cambria"/>
                <a:ea typeface="MS Mincho"/>
                <a:cs typeface="Times New Roman"/>
              </a:rPr>
              <a:t> 322 vector</a:t>
            </a:r>
          </a:p>
          <a:p>
            <a:pPr lvl="0">
              <a:spcBef>
                <a:spcPts val="0"/>
              </a:spcBef>
              <a:buFont typeface="+mj-lt"/>
              <a:buAutoNum type="alphaUcPeriod"/>
            </a:pPr>
            <a:r>
              <a:rPr lang="en-US" dirty="0" smtClean="0">
                <a:latin typeface="Cambria"/>
                <a:ea typeface="MS Mincho"/>
                <a:cs typeface="Times New Roman"/>
              </a:rPr>
              <a:t>Staining of the </a:t>
            </a:r>
            <a:r>
              <a:rPr lang="en-US" dirty="0" err="1" smtClean="0">
                <a:latin typeface="Cambria"/>
                <a:ea typeface="MS Mincho"/>
                <a:cs typeface="Times New Roman"/>
              </a:rPr>
              <a:t>clonies</a:t>
            </a:r>
            <a:r>
              <a:rPr lang="en-US" dirty="0" smtClean="0">
                <a:latin typeface="Cambria"/>
                <a:ea typeface="MS Mincho"/>
                <a:cs typeface="Times New Roman"/>
              </a:rPr>
              <a:t> with </a:t>
            </a:r>
            <a:r>
              <a:rPr lang="en-US" dirty="0" err="1" smtClean="0">
                <a:latin typeface="Cambria"/>
                <a:ea typeface="MS Mincho"/>
                <a:cs typeface="Times New Roman"/>
              </a:rPr>
              <a:t>EtBr</a:t>
            </a:r>
            <a:endParaRPr lang="en-US" dirty="0" smtClean="0">
              <a:latin typeface="Cambria"/>
              <a:ea typeface="MS Mincho"/>
              <a:cs typeface="Times New Roman"/>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marR="0">
              <a:spcBef>
                <a:spcPts val="0"/>
              </a:spcBef>
              <a:spcAft>
                <a:spcPts val="0"/>
              </a:spcAft>
            </a:pPr>
            <a:r>
              <a:rPr lang="en-US" dirty="0" err="1" smtClean="0">
                <a:latin typeface="Cambria"/>
                <a:ea typeface="MS Mincho"/>
                <a:cs typeface="Times New Roman"/>
              </a:rPr>
              <a:t>hydridization</a:t>
            </a:r>
            <a:r>
              <a:rPr lang="en-US" dirty="0" smtClean="0">
                <a:latin typeface="Cambria"/>
                <a:ea typeface="MS Mincho"/>
                <a:cs typeface="Times New Roman"/>
              </a:rPr>
              <a:t> of a probe to a DNA fragment requires all but</a:t>
            </a:r>
          </a:p>
          <a:p>
            <a:pPr lvl="0">
              <a:spcBef>
                <a:spcPts val="0"/>
              </a:spcBef>
              <a:buFont typeface="+mj-lt"/>
              <a:buAutoNum type="alphaUcPeriod"/>
            </a:pPr>
            <a:r>
              <a:rPr lang="en-US" dirty="0" err="1" smtClean="0">
                <a:latin typeface="Cambria"/>
                <a:ea typeface="MS Mincho"/>
                <a:cs typeface="Times New Roman"/>
              </a:rPr>
              <a:t>Denaturation</a:t>
            </a:r>
            <a:r>
              <a:rPr lang="en-US" dirty="0" smtClean="0">
                <a:latin typeface="Cambria"/>
                <a:ea typeface="MS Mincho"/>
                <a:cs typeface="Times New Roman"/>
              </a:rPr>
              <a:t> of a the probe before hybridization </a:t>
            </a:r>
          </a:p>
          <a:p>
            <a:pPr lvl="0">
              <a:spcBef>
                <a:spcPts val="0"/>
              </a:spcBef>
              <a:buFont typeface="+mj-lt"/>
              <a:buAutoNum type="alphaUcPeriod"/>
            </a:pPr>
            <a:r>
              <a:rPr lang="en-US" dirty="0" err="1" smtClean="0">
                <a:latin typeface="Cambria"/>
                <a:ea typeface="MS Mincho"/>
                <a:cs typeface="Times New Roman"/>
              </a:rPr>
              <a:t>Denaturation</a:t>
            </a:r>
            <a:r>
              <a:rPr lang="en-US" dirty="0" smtClean="0">
                <a:latin typeface="Cambria"/>
                <a:ea typeface="MS Mincho"/>
                <a:cs typeface="Times New Roman"/>
              </a:rPr>
              <a:t> of the DNA fragment before hybridization </a:t>
            </a:r>
          </a:p>
          <a:p>
            <a:pPr lvl="0">
              <a:spcBef>
                <a:spcPts val="0"/>
              </a:spcBef>
              <a:buFont typeface="+mj-lt"/>
              <a:buAutoNum type="alphaUcPeriod"/>
            </a:pPr>
            <a:r>
              <a:rPr lang="en-US" dirty="0" smtClean="0">
                <a:latin typeface="Cambria"/>
                <a:ea typeface="MS Mincho"/>
                <a:cs typeface="Times New Roman"/>
              </a:rPr>
              <a:t>Labeling the probe with a visual or radioactive indicator </a:t>
            </a:r>
          </a:p>
          <a:p>
            <a:pPr lvl="0">
              <a:spcBef>
                <a:spcPts val="0"/>
              </a:spcBef>
              <a:buFont typeface="+mj-lt"/>
              <a:buAutoNum type="alphaUcPeriod"/>
            </a:pPr>
            <a:r>
              <a:rPr lang="en-US" dirty="0" smtClean="0">
                <a:latin typeface="Cambria"/>
                <a:ea typeface="MS Mincho"/>
                <a:cs typeface="Times New Roman"/>
              </a:rPr>
              <a:t>Knowing the sequence of the DNA fragment </a:t>
            </a:r>
          </a:p>
          <a:p>
            <a:pPr lvl="0">
              <a:spcBef>
                <a:spcPts val="0"/>
              </a:spcBef>
              <a:buFont typeface="+mj-lt"/>
              <a:buAutoNum type="alphaUcPeriod"/>
            </a:pPr>
            <a:r>
              <a:rPr lang="en-US" dirty="0" err="1" smtClean="0">
                <a:latin typeface="Cambria"/>
                <a:ea typeface="MS Mincho"/>
                <a:cs typeface="Times New Roman"/>
              </a:rPr>
              <a:t>Complementarity</a:t>
            </a:r>
            <a:r>
              <a:rPr lang="en-US" dirty="0" smtClean="0">
                <a:latin typeface="Cambria"/>
                <a:ea typeface="MS Mincho"/>
                <a:cs typeface="Times New Roman"/>
              </a:rPr>
              <a:t> with the DNA fragment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spcBef>
                <a:spcPts val="0"/>
              </a:spcBef>
              <a:spcAft>
                <a:spcPts val="0"/>
              </a:spcAft>
            </a:pPr>
            <a:r>
              <a:rPr lang="en-US" dirty="0" smtClean="0">
                <a:latin typeface="Cambria"/>
                <a:ea typeface="MS Mincho"/>
                <a:cs typeface="Times New Roman"/>
              </a:rPr>
              <a:t>What is unique about the primer is used for first strand </a:t>
            </a:r>
            <a:r>
              <a:rPr lang="en-US" dirty="0" err="1" smtClean="0">
                <a:latin typeface="Cambria"/>
                <a:ea typeface="MS Mincho"/>
                <a:cs typeface="Times New Roman"/>
              </a:rPr>
              <a:t>cDNA</a:t>
            </a:r>
            <a:r>
              <a:rPr lang="en-US" dirty="0" smtClean="0">
                <a:latin typeface="Cambria"/>
                <a:ea typeface="MS Mincho"/>
                <a:cs typeface="Times New Roman"/>
              </a:rPr>
              <a:t> synthesis from the mRNA</a:t>
            </a:r>
          </a:p>
          <a:p>
            <a:pPr lvl="0">
              <a:spcBef>
                <a:spcPts val="0"/>
              </a:spcBef>
              <a:buFont typeface="+mj-lt"/>
              <a:buAutoNum type="alphaUcPeriod"/>
            </a:pPr>
            <a:r>
              <a:rPr lang="en-US" dirty="0" smtClean="0">
                <a:latin typeface="Cambria"/>
                <a:ea typeface="MS Mincho"/>
                <a:cs typeface="Times New Roman"/>
              </a:rPr>
              <a:t>It has a poly A tail at the 3’ end</a:t>
            </a:r>
          </a:p>
          <a:p>
            <a:pPr lvl="0">
              <a:spcBef>
                <a:spcPts val="0"/>
              </a:spcBef>
              <a:buFont typeface="+mj-lt"/>
              <a:buAutoNum type="alphaUcPeriod"/>
            </a:pPr>
            <a:r>
              <a:rPr lang="en-US" dirty="0" smtClean="0">
                <a:latin typeface="Cambria"/>
                <a:ea typeface="MS Mincho"/>
                <a:cs typeface="Times New Roman"/>
              </a:rPr>
              <a:t>It has an </a:t>
            </a:r>
            <a:r>
              <a:rPr lang="en-US" dirty="0" err="1" smtClean="0">
                <a:latin typeface="Cambria"/>
                <a:ea typeface="MS Mincho"/>
                <a:cs typeface="Times New Roman"/>
              </a:rPr>
              <a:t>oligo</a:t>
            </a:r>
            <a:r>
              <a:rPr lang="en-US" dirty="0" smtClean="0">
                <a:latin typeface="Cambria"/>
                <a:ea typeface="MS Mincho"/>
                <a:cs typeface="Times New Roman"/>
              </a:rPr>
              <a:t> </a:t>
            </a:r>
            <a:r>
              <a:rPr lang="en-US" dirty="0" err="1" smtClean="0">
                <a:latin typeface="Cambria"/>
                <a:ea typeface="MS Mincho"/>
                <a:cs typeface="Times New Roman"/>
              </a:rPr>
              <a:t>dT</a:t>
            </a:r>
            <a:r>
              <a:rPr lang="en-US" dirty="0" smtClean="0">
                <a:latin typeface="Cambria"/>
                <a:ea typeface="MS Mincho"/>
                <a:cs typeface="Times New Roman"/>
              </a:rPr>
              <a:t> sequence at the 5’ end</a:t>
            </a:r>
          </a:p>
          <a:p>
            <a:pPr lvl="0">
              <a:spcBef>
                <a:spcPts val="0"/>
              </a:spcBef>
              <a:buFont typeface="+mj-lt"/>
              <a:buAutoNum type="alphaUcPeriod"/>
            </a:pPr>
            <a:r>
              <a:rPr lang="en-US" dirty="0" smtClean="0">
                <a:latin typeface="Cambria"/>
                <a:ea typeface="MS Mincho"/>
                <a:cs typeface="Times New Roman"/>
              </a:rPr>
              <a:t>It must complete complementary sequence to the mRNA before it can be used</a:t>
            </a:r>
          </a:p>
          <a:p>
            <a:pPr lvl="0">
              <a:spcBef>
                <a:spcPts val="0"/>
              </a:spcBef>
              <a:buFont typeface="+mj-lt"/>
              <a:buAutoNum type="alphaUcPeriod"/>
            </a:pPr>
            <a:r>
              <a:rPr lang="en-US" dirty="0" smtClean="0">
                <a:latin typeface="Cambria"/>
                <a:ea typeface="MS Mincho"/>
                <a:cs typeface="Times New Roman"/>
              </a:rPr>
              <a:t>It has both </a:t>
            </a:r>
            <a:r>
              <a:rPr lang="en-US" dirty="0" err="1" smtClean="0">
                <a:latin typeface="Cambria"/>
                <a:ea typeface="MS Mincho"/>
                <a:cs typeface="Times New Roman"/>
              </a:rPr>
              <a:t>intron</a:t>
            </a:r>
            <a:r>
              <a:rPr lang="en-US" dirty="0" smtClean="0">
                <a:latin typeface="Cambria"/>
                <a:ea typeface="MS Mincho"/>
                <a:cs typeface="Times New Roman"/>
              </a:rPr>
              <a:t> and </a:t>
            </a:r>
            <a:r>
              <a:rPr lang="en-US" dirty="0" err="1" smtClean="0">
                <a:latin typeface="Cambria"/>
                <a:ea typeface="MS Mincho"/>
                <a:cs typeface="Times New Roman"/>
              </a:rPr>
              <a:t>exons</a:t>
            </a:r>
            <a:r>
              <a:rPr lang="en-US" dirty="0" smtClean="0">
                <a:latin typeface="Cambria"/>
                <a:ea typeface="MS Mincho"/>
                <a:cs typeface="Times New Roman"/>
              </a:rPr>
              <a:t> before processing</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marR="0">
              <a:spcBef>
                <a:spcPts val="0"/>
              </a:spcBef>
              <a:spcAft>
                <a:spcPts val="0"/>
              </a:spcAft>
            </a:pPr>
            <a:r>
              <a:rPr lang="en-US" dirty="0" smtClean="0">
                <a:latin typeface="Cambria"/>
                <a:ea typeface="MS Mincho"/>
                <a:cs typeface="Times New Roman"/>
              </a:rPr>
              <a:t>What does a genome library contain</a:t>
            </a:r>
          </a:p>
          <a:p>
            <a:pPr lvl="0">
              <a:spcBef>
                <a:spcPts val="0"/>
              </a:spcBef>
              <a:buFont typeface="+mj-lt"/>
              <a:buAutoNum type="alphaUcPeriod"/>
            </a:pPr>
            <a:r>
              <a:rPr lang="en-US" dirty="0" smtClean="0">
                <a:latin typeface="Cambria"/>
                <a:ea typeface="MS Mincho"/>
                <a:cs typeface="Times New Roman"/>
              </a:rPr>
              <a:t>Only the </a:t>
            </a:r>
            <a:r>
              <a:rPr lang="en-US" dirty="0" err="1" smtClean="0">
                <a:latin typeface="Cambria"/>
                <a:ea typeface="MS Mincho"/>
                <a:cs typeface="Times New Roman"/>
              </a:rPr>
              <a:t>introns</a:t>
            </a:r>
            <a:r>
              <a:rPr lang="en-US" dirty="0" smtClean="0">
                <a:latin typeface="Cambria"/>
                <a:ea typeface="MS Mincho"/>
                <a:cs typeface="Times New Roman"/>
              </a:rPr>
              <a:t> of the genome with their regulatory sites for splicing </a:t>
            </a:r>
          </a:p>
          <a:p>
            <a:pPr lvl="0">
              <a:spcBef>
                <a:spcPts val="0"/>
              </a:spcBef>
              <a:buFont typeface="+mj-lt"/>
              <a:buAutoNum type="alphaUcPeriod"/>
            </a:pPr>
            <a:r>
              <a:rPr lang="en-US" dirty="0" smtClean="0">
                <a:latin typeface="Cambria"/>
                <a:ea typeface="MS Mincho"/>
                <a:cs typeface="Times New Roman"/>
              </a:rPr>
              <a:t>Only the coding sequences for the proteins in the genome</a:t>
            </a:r>
          </a:p>
          <a:p>
            <a:pPr lvl="0">
              <a:spcBef>
                <a:spcPts val="0"/>
              </a:spcBef>
              <a:buFont typeface="+mj-lt"/>
              <a:buAutoNum type="alphaUcPeriod"/>
            </a:pPr>
            <a:r>
              <a:rPr lang="en-US" dirty="0" smtClean="0">
                <a:latin typeface="Cambria"/>
                <a:ea typeface="MS Mincho"/>
                <a:cs typeface="Times New Roman"/>
              </a:rPr>
              <a:t>A piece of DNA that contains the whole genome </a:t>
            </a:r>
          </a:p>
          <a:p>
            <a:pPr lvl="0">
              <a:spcBef>
                <a:spcPts val="0"/>
              </a:spcBef>
              <a:buFont typeface="+mj-lt"/>
              <a:buAutoNum type="alphaUcPeriod"/>
            </a:pPr>
            <a:r>
              <a:rPr lang="en-US" dirty="0" smtClean="0">
                <a:latin typeface="Cambria"/>
                <a:ea typeface="MS Mincho"/>
                <a:cs typeface="Times New Roman"/>
              </a:rPr>
              <a:t>Only the </a:t>
            </a:r>
            <a:r>
              <a:rPr lang="en-US" dirty="0" err="1" smtClean="0">
                <a:latin typeface="Cambria"/>
                <a:ea typeface="MS Mincho"/>
                <a:cs typeface="Times New Roman"/>
              </a:rPr>
              <a:t>exons</a:t>
            </a:r>
            <a:r>
              <a:rPr lang="en-US" dirty="0" smtClean="0">
                <a:latin typeface="Cambria"/>
                <a:ea typeface="MS Mincho"/>
                <a:cs typeface="Times New Roman"/>
              </a:rPr>
              <a:t> of the genome</a:t>
            </a:r>
          </a:p>
          <a:p>
            <a:pPr lvl="0">
              <a:spcBef>
                <a:spcPts val="0"/>
              </a:spcBef>
              <a:buFont typeface="+mj-lt"/>
              <a:buAutoNum type="alphaUcPeriod"/>
            </a:pPr>
            <a:r>
              <a:rPr lang="en-US" dirty="0" smtClean="0">
                <a:latin typeface="Cambria"/>
                <a:ea typeface="MS Mincho"/>
                <a:cs typeface="Times New Roman"/>
              </a:rPr>
              <a:t>A composite of DNA fragments of the whole genome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ambria"/>
                <a:ea typeface="MS Mincho"/>
                <a:cs typeface="Times New Roman"/>
              </a:rPr>
              <a:t>3/5/13</a:t>
            </a:r>
            <a:r>
              <a:rPr lang="en-US" dirty="0" smtClean="0">
                <a:latin typeface="Cambria"/>
                <a:ea typeface="MS Mincho"/>
                <a:cs typeface="Times New Roman"/>
              </a:rPr>
              <a:t/>
            </a:r>
            <a:br>
              <a:rPr lang="en-US" dirty="0" smtClean="0">
                <a:latin typeface="Cambria"/>
                <a:ea typeface="MS Mincho"/>
                <a:cs typeface="Times New Roman"/>
              </a:rPr>
            </a:br>
            <a:endParaRPr lang="en-US" dirty="0"/>
          </a:p>
        </p:txBody>
      </p:sp>
      <p:sp>
        <p:nvSpPr>
          <p:cNvPr id="3" name="Content Placeholder 2"/>
          <p:cNvSpPr>
            <a:spLocks noGrp="1"/>
          </p:cNvSpPr>
          <p:nvPr>
            <p:ph idx="1"/>
          </p:nvPr>
        </p:nvSpPr>
        <p:spPr/>
        <p:txBody>
          <a:bodyPr/>
          <a:lstStyle/>
          <a:p>
            <a:pPr marL="0" marR="0">
              <a:spcBef>
                <a:spcPts val="0"/>
              </a:spcBef>
              <a:spcAft>
                <a:spcPts val="0"/>
              </a:spcAft>
              <a:buNone/>
            </a:pPr>
            <a:r>
              <a:rPr lang="en-US" dirty="0" smtClean="0">
                <a:latin typeface="Cambria"/>
                <a:ea typeface="ＭＳ 明朝"/>
                <a:cs typeface="Times New Roman"/>
              </a:rPr>
              <a:t>1. Which of the following is unique to “sticky ends” of DNA resulting from RE (restriction enzyme) cuts?</a:t>
            </a:r>
          </a:p>
          <a:p>
            <a:pPr marL="0" marR="0">
              <a:spcBef>
                <a:spcPts val="0"/>
              </a:spcBef>
              <a:spcAft>
                <a:spcPts val="0"/>
              </a:spcAft>
            </a:pPr>
            <a:r>
              <a:rPr lang="en-US" dirty="0" smtClean="0">
                <a:latin typeface="Cambria"/>
                <a:ea typeface="ＭＳ 明朝"/>
                <a:cs typeface="Times New Roman"/>
              </a:rPr>
              <a:t>DNA </a:t>
            </a:r>
            <a:r>
              <a:rPr lang="en-US" dirty="0" err="1" smtClean="0">
                <a:latin typeface="Cambria"/>
                <a:ea typeface="ＭＳ 明朝"/>
                <a:cs typeface="Times New Roman"/>
              </a:rPr>
              <a:t>ligase</a:t>
            </a:r>
            <a:r>
              <a:rPr lang="en-US" dirty="0" smtClean="0">
                <a:latin typeface="Cambria"/>
                <a:ea typeface="ＭＳ 明朝"/>
                <a:cs typeface="Times New Roman"/>
              </a:rPr>
              <a:t> joins 2 DNA strands together</a:t>
            </a:r>
          </a:p>
          <a:p>
            <a:pPr marL="0" marR="0">
              <a:spcBef>
                <a:spcPts val="0"/>
              </a:spcBef>
              <a:spcAft>
                <a:spcPts val="0"/>
              </a:spcAft>
            </a:pPr>
            <a:r>
              <a:rPr lang="en-US" dirty="0" smtClean="0">
                <a:latin typeface="Cambria"/>
                <a:ea typeface="ＭＳ 明朝"/>
                <a:cs typeface="Times New Roman"/>
              </a:rPr>
              <a:t>the DNA strands are </a:t>
            </a:r>
            <a:r>
              <a:rPr lang="en-US" dirty="0" err="1" smtClean="0">
                <a:latin typeface="Cambria"/>
                <a:ea typeface="ＭＳ 明朝"/>
                <a:cs typeface="Times New Roman"/>
              </a:rPr>
              <a:t>ligated</a:t>
            </a:r>
            <a:r>
              <a:rPr lang="en-US" dirty="0" smtClean="0">
                <a:latin typeface="Cambria"/>
                <a:ea typeface="ＭＳ 明朝"/>
                <a:cs typeface="Times New Roman"/>
              </a:rPr>
              <a:t> to the RE</a:t>
            </a:r>
          </a:p>
          <a:p>
            <a:pPr marL="0" marR="0">
              <a:spcBef>
                <a:spcPts val="0"/>
              </a:spcBef>
              <a:spcAft>
                <a:spcPts val="0"/>
              </a:spcAft>
            </a:pPr>
            <a:r>
              <a:rPr lang="en-US" dirty="0" smtClean="0">
                <a:latin typeface="Cambria"/>
                <a:ea typeface="ＭＳ 明朝"/>
                <a:cs typeface="Times New Roman"/>
              </a:rPr>
              <a:t>The end of the DNA are overlapping</a:t>
            </a:r>
          </a:p>
          <a:p>
            <a:pPr marL="0" marR="0">
              <a:spcBef>
                <a:spcPts val="0"/>
              </a:spcBef>
              <a:spcAft>
                <a:spcPts val="0"/>
              </a:spcAft>
            </a:pPr>
            <a:r>
              <a:rPr lang="en-US" dirty="0" smtClean="0">
                <a:latin typeface="Cambria"/>
                <a:ea typeface="ＭＳ 明朝"/>
                <a:cs typeface="Times New Roman"/>
              </a:rPr>
              <a:t>The end of the DNA do not contain complementary sequences</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spcBef>
                <a:spcPts val="0"/>
              </a:spcBef>
              <a:spcAft>
                <a:spcPts val="0"/>
              </a:spcAft>
            </a:pPr>
            <a:r>
              <a:rPr lang="en-US" dirty="0" smtClean="0">
                <a:latin typeface="Cambria"/>
                <a:ea typeface="MS Mincho"/>
                <a:cs typeface="Times New Roman"/>
              </a:rPr>
              <a:t>Which is NOT used when performing a southern blot?</a:t>
            </a:r>
          </a:p>
          <a:p>
            <a:pPr lvl="0">
              <a:spcBef>
                <a:spcPts val="0"/>
              </a:spcBef>
              <a:buFont typeface="+mj-lt"/>
              <a:buAutoNum type="alphaUcPeriod"/>
            </a:pPr>
            <a:r>
              <a:rPr lang="en-US" dirty="0" smtClean="0">
                <a:latin typeface="Cambria"/>
                <a:ea typeface="MS Mincho"/>
                <a:cs typeface="Times New Roman"/>
              </a:rPr>
              <a:t>A labeled </a:t>
            </a:r>
            <a:r>
              <a:rPr lang="en-US" dirty="0" err="1" smtClean="0">
                <a:latin typeface="Cambria"/>
                <a:ea typeface="MS Mincho"/>
                <a:cs typeface="Times New Roman"/>
              </a:rPr>
              <a:t>ss</a:t>
            </a:r>
            <a:r>
              <a:rPr lang="en-US" dirty="0" smtClean="0">
                <a:latin typeface="Cambria"/>
                <a:ea typeface="MS Mincho"/>
                <a:cs typeface="Times New Roman"/>
              </a:rPr>
              <a:t> probe</a:t>
            </a:r>
          </a:p>
          <a:p>
            <a:pPr lvl="0">
              <a:spcBef>
                <a:spcPts val="0"/>
              </a:spcBef>
              <a:buFont typeface="+mj-lt"/>
              <a:buAutoNum type="alphaUcPeriod"/>
            </a:pPr>
            <a:r>
              <a:rPr lang="en-US" dirty="0" smtClean="0">
                <a:latin typeface="Cambria"/>
                <a:ea typeface="MS Mincho"/>
                <a:cs typeface="Times New Roman"/>
              </a:rPr>
              <a:t>Florescent in situ hybridization </a:t>
            </a:r>
          </a:p>
          <a:p>
            <a:pPr lvl="0">
              <a:spcBef>
                <a:spcPts val="0"/>
              </a:spcBef>
              <a:buFont typeface="+mj-lt"/>
              <a:buAutoNum type="alphaUcPeriod"/>
            </a:pPr>
            <a:r>
              <a:rPr lang="en-US" dirty="0" smtClean="0">
                <a:latin typeface="Cambria"/>
                <a:ea typeface="MS Mincho"/>
                <a:cs typeface="Times New Roman"/>
              </a:rPr>
              <a:t>Transfer onto a PVC filter</a:t>
            </a:r>
          </a:p>
          <a:p>
            <a:pPr lvl="0">
              <a:spcBef>
                <a:spcPts val="0"/>
              </a:spcBef>
              <a:buFont typeface="+mj-lt"/>
              <a:buAutoNum type="alphaUcPeriod"/>
            </a:pPr>
            <a:r>
              <a:rPr lang="en-US" dirty="0" err="1" smtClean="0">
                <a:latin typeface="Cambria"/>
                <a:ea typeface="MS Mincho"/>
                <a:cs typeface="Times New Roman"/>
              </a:rPr>
              <a:t>Agarose</a:t>
            </a:r>
            <a:r>
              <a:rPr lang="en-US" dirty="0" smtClean="0">
                <a:latin typeface="Cambria"/>
                <a:ea typeface="MS Mincho"/>
                <a:cs typeface="Times New Roman"/>
              </a:rPr>
              <a:t> gel electrophoresis</a:t>
            </a:r>
          </a:p>
          <a:p>
            <a:pPr lvl="0">
              <a:spcBef>
                <a:spcPts val="0"/>
              </a:spcBef>
              <a:buFont typeface="+mj-lt"/>
              <a:buAutoNum type="alphaUcPeriod"/>
            </a:pPr>
            <a:r>
              <a:rPr lang="en-US" dirty="0" smtClean="0">
                <a:latin typeface="Cambria"/>
                <a:ea typeface="MS Mincho"/>
                <a:cs typeface="Times New Roman"/>
              </a:rPr>
              <a:t>Restriction enzyme analysis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ea typeface="MS Mincho"/>
                <a:cs typeface="Times New Roman"/>
              </a:rPr>
              <a:t>3/12/2013</a:t>
            </a:r>
            <a:br>
              <a:rPr lang="en-US" dirty="0" smtClean="0">
                <a:ea typeface="MS Mincho"/>
                <a:cs typeface="Times New Roman"/>
              </a:rPr>
            </a:br>
            <a:endParaRPr lang="en-US" dirty="0"/>
          </a:p>
        </p:txBody>
      </p:sp>
      <p:sp>
        <p:nvSpPr>
          <p:cNvPr id="3" name="Content Placeholder 2"/>
          <p:cNvSpPr>
            <a:spLocks noGrp="1"/>
          </p:cNvSpPr>
          <p:nvPr>
            <p:ph idx="1"/>
          </p:nvPr>
        </p:nvSpPr>
        <p:spPr/>
        <p:txBody>
          <a:bodyPr>
            <a:normAutofit fontScale="85000" lnSpcReduction="20000"/>
          </a:bodyPr>
          <a:lstStyle/>
          <a:p>
            <a:pPr marL="0" marR="0">
              <a:spcBef>
                <a:spcPts val="0"/>
              </a:spcBef>
              <a:spcAft>
                <a:spcPts val="0"/>
              </a:spcAft>
              <a:buNone/>
            </a:pPr>
            <a:r>
              <a:rPr lang="en-US" dirty="0" smtClean="0">
                <a:latin typeface="Cambria"/>
                <a:ea typeface="ＭＳ 明朝"/>
                <a:cs typeface="Times New Roman"/>
              </a:rPr>
              <a:t>1. A researcher just </a:t>
            </a:r>
            <a:r>
              <a:rPr lang="en-US" dirty="0" err="1" smtClean="0">
                <a:latin typeface="Cambria"/>
                <a:ea typeface="ＭＳ 明朝"/>
                <a:cs typeface="Times New Roman"/>
              </a:rPr>
              <a:t>reveived</a:t>
            </a:r>
            <a:r>
              <a:rPr lang="en-US" dirty="0" smtClean="0">
                <a:latin typeface="Cambria"/>
                <a:ea typeface="ＭＳ 明朝"/>
                <a:cs typeface="Times New Roman"/>
              </a:rPr>
              <a:t> the data for a </a:t>
            </a:r>
            <a:r>
              <a:rPr lang="en-US" dirty="0" err="1" smtClean="0">
                <a:latin typeface="Cambria"/>
                <a:ea typeface="ＭＳ 明朝"/>
                <a:cs typeface="Times New Roman"/>
              </a:rPr>
              <a:t>cDNA</a:t>
            </a:r>
            <a:r>
              <a:rPr lang="en-US" dirty="0" smtClean="0">
                <a:latin typeface="Cambria"/>
                <a:ea typeface="ＭＳ 明朝"/>
                <a:cs typeface="Times New Roman"/>
              </a:rPr>
              <a:t> microarray that was performed. He </a:t>
            </a:r>
            <a:r>
              <a:rPr lang="en-US" dirty="0" err="1" smtClean="0">
                <a:latin typeface="Cambria"/>
                <a:ea typeface="ＭＳ 明朝"/>
                <a:cs typeface="Times New Roman"/>
              </a:rPr>
              <a:t>notied</a:t>
            </a:r>
            <a:r>
              <a:rPr lang="en-US" dirty="0" smtClean="0">
                <a:latin typeface="Cambria"/>
                <a:ea typeface="ＭＳ 明朝"/>
                <a:cs typeface="Times New Roman"/>
              </a:rPr>
              <a:t> that the test sample had many more bright red dots compared to the control sample.  Which of the following is the best interpretation of this data.</a:t>
            </a:r>
          </a:p>
          <a:p>
            <a:pPr marL="0" marR="0">
              <a:spcBef>
                <a:spcPts val="0"/>
              </a:spcBef>
              <a:spcAft>
                <a:spcPts val="0"/>
              </a:spcAft>
            </a:pPr>
            <a:r>
              <a:rPr lang="en-US" dirty="0" smtClean="0">
                <a:latin typeface="Cambria"/>
                <a:ea typeface="ＭＳ 明朝"/>
                <a:cs typeface="Times New Roman"/>
              </a:rPr>
              <a:t>the control sample had a higher number of genes being expressed then the test sample</a:t>
            </a:r>
          </a:p>
          <a:p>
            <a:pPr marL="0" marR="0">
              <a:spcBef>
                <a:spcPts val="0"/>
              </a:spcBef>
              <a:spcAft>
                <a:spcPts val="0"/>
              </a:spcAft>
            </a:pPr>
            <a:r>
              <a:rPr lang="en-US" dirty="0" smtClean="0">
                <a:latin typeface="Cambria"/>
                <a:ea typeface="ＭＳ 明朝"/>
                <a:cs typeface="Times New Roman"/>
              </a:rPr>
              <a:t>the test sample had a higher number of genes being expressed than the control sample.</a:t>
            </a:r>
          </a:p>
          <a:p>
            <a:pPr marL="0" marR="0">
              <a:spcBef>
                <a:spcPts val="0"/>
              </a:spcBef>
              <a:spcAft>
                <a:spcPts val="0"/>
              </a:spcAft>
            </a:pPr>
            <a:r>
              <a:rPr lang="en-US" dirty="0" smtClean="0">
                <a:latin typeface="Cambria"/>
                <a:ea typeface="ＭＳ 明朝"/>
                <a:cs typeface="Times New Roman"/>
              </a:rPr>
              <a:t>the gene expression was equal between the control and test samples </a:t>
            </a:r>
          </a:p>
          <a:p>
            <a:pPr marL="0" marR="0">
              <a:spcBef>
                <a:spcPts val="0"/>
              </a:spcBef>
              <a:spcAft>
                <a:spcPts val="0"/>
              </a:spcAft>
            </a:pPr>
            <a:r>
              <a:rPr lang="en-US" dirty="0" smtClean="0">
                <a:latin typeface="Cambria"/>
                <a:ea typeface="ＭＳ 明朝"/>
                <a:cs typeface="Times New Roman"/>
              </a:rPr>
              <a:t>the test sample had </a:t>
            </a:r>
            <a:r>
              <a:rPr lang="en-US" dirty="0" err="1" smtClean="0">
                <a:latin typeface="Cambria"/>
                <a:ea typeface="ＭＳ 明朝"/>
                <a:cs typeface="Times New Roman"/>
              </a:rPr>
              <a:t>decreaed</a:t>
            </a:r>
            <a:r>
              <a:rPr lang="en-US" dirty="0" smtClean="0">
                <a:latin typeface="Cambria"/>
                <a:ea typeface="ＭＳ 明朝"/>
                <a:cs typeface="Times New Roman"/>
              </a:rPr>
              <a:t> gene expression compared to the control sample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2. Which of the following abnormalities would cause a change in gene  expression and most likely be detected using a </a:t>
            </a:r>
            <a:r>
              <a:rPr lang="en-US" dirty="0" err="1" smtClean="0">
                <a:latin typeface="Cambria"/>
                <a:ea typeface="ＭＳ 明朝"/>
                <a:cs typeface="Times New Roman"/>
              </a:rPr>
              <a:t>cDNA</a:t>
            </a:r>
            <a:r>
              <a:rPr lang="en-US" dirty="0" smtClean="0">
                <a:latin typeface="Cambria"/>
                <a:ea typeface="ＭＳ 明朝"/>
                <a:cs typeface="Times New Roman"/>
              </a:rPr>
              <a:t> microarray?</a:t>
            </a:r>
          </a:p>
          <a:p>
            <a:pPr marL="0" marR="0">
              <a:spcBef>
                <a:spcPts val="0"/>
              </a:spcBef>
              <a:spcAft>
                <a:spcPts val="0"/>
              </a:spcAft>
            </a:pPr>
            <a:r>
              <a:rPr lang="en-US" dirty="0" smtClean="0">
                <a:latin typeface="Cambria"/>
                <a:ea typeface="ＭＳ 明朝"/>
                <a:cs typeface="Times New Roman"/>
              </a:rPr>
              <a:t>inactivation of transcription factors</a:t>
            </a:r>
          </a:p>
          <a:p>
            <a:pPr marL="0" marR="0">
              <a:spcBef>
                <a:spcPts val="0"/>
              </a:spcBef>
              <a:spcAft>
                <a:spcPts val="0"/>
              </a:spcAft>
            </a:pPr>
            <a:r>
              <a:rPr lang="en-US" dirty="0" smtClean="0">
                <a:latin typeface="Cambria"/>
                <a:ea typeface="ＭＳ 明朝"/>
                <a:cs typeface="Times New Roman"/>
              </a:rPr>
              <a:t>breakdown of </a:t>
            </a:r>
            <a:r>
              <a:rPr lang="en-US" dirty="0" err="1" smtClean="0">
                <a:latin typeface="Cambria"/>
                <a:ea typeface="ＭＳ 明朝"/>
                <a:cs typeface="Times New Roman"/>
              </a:rPr>
              <a:t>ribosomes</a:t>
            </a:r>
            <a:r>
              <a:rPr lang="en-US" dirty="0" smtClean="0">
                <a:latin typeface="Cambria"/>
                <a:ea typeface="ＭＳ 明朝"/>
                <a:cs typeface="Times New Roman"/>
              </a:rPr>
              <a:t> </a:t>
            </a:r>
          </a:p>
          <a:p>
            <a:pPr marL="0" marR="0">
              <a:spcBef>
                <a:spcPts val="0"/>
              </a:spcBef>
              <a:spcAft>
                <a:spcPts val="0"/>
              </a:spcAft>
            </a:pPr>
            <a:r>
              <a:rPr lang="en-US" dirty="0" smtClean="0">
                <a:latin typeface="Cambria"/>
                <a:ea typeface="ＭＳ 明朝"/>
                <a:cs typeface="Times New Roman"/>
              </a:rPr>
              <a:t>inactivation of DNA polymerases</a:t>
            </a:r>
          </a:p>
          <a:p>
            <a:pPr marL="0" marR="0">
              <a:spcBef>
                <a:spcPts val="0"/>
              </a:spcBef>
              <a:spcAft>
                <a:spcPts val="0"/>
              </a:spcAft>
            </a:pPr>
            <a:r>
              <a:rPr lang="en-US" dirty="0" smtClean="0">
                <a:latin typeface="Cambria"/>
                <a:ea typeface="ＭＳ 明朝"/>
                <a:cs typeface="Times New Roman"/>
              </a:rPr>
              <a:t>misreading of mRNA</a:t>
            </a:r>
          </a:p>
          <a:p>
            <a:pPr marL="0" marR="0">
              <a:spcBef>
                <a:spcPts val="0"/>
              </a:spcBef>
              <a:spcAft>
                <a:spcPts val="0"/>
              </a:spcAft>
            </a:pPr>
            <a:r>
              <a:rPr lang="en-US" dirty="0" smtClean="0">
                <a:latin typeface="Cambria"/>
                <a:ea typeface="ＭＳ 明朝"/>
                <a:cs typeface="Times New Roman"/>
              </a:rPr>
              <a:t>improper transport of protein in Golgi</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3. Of the following techniques, which is the best method to determine the function of a protein? </a:t>
            </a:r>
          </a:p>
          <a:p>
            <a:pPr marL="0" marR="0">
              <a:spcBef>
                <a:spcPts val="0"/>
              </a:spcBef>
              <a:spcAft>
                <a:spcPts val="0"/>
              </a:spcAft>
            </a:pPr>
            <a:r>
              <a:rPr lang="en-US" dirty="0" err="1" smtClean="0">
                <a:latin typeface="Cambria"/>
                <a:ea typeface="ＭＳ 明朝"/>
                <a:cs typeface="Times New Roman"/>
              </a:rPr>
              <a:t>cDNA</a:t>
            </a:r>
            <a:r>
              <a:rPr lang="en-US" dirty="0" smtClean="0">
                <a:latin typeface="Cambria"/>
                <a:ea typeface="ＭＳ 明朝"/>
                <a:cs typeface="Times New Roman"/>
              </a:rPr>
              <a:t> microarray</a:t>
            </a:r>
          </a:p>
          <a:p>
            <a:pPr marL="0" marR="0">
              <a:spcBef>
                <a:spcPts val="0"/>
              </a:spcBef>
              <a:spcAft>
                <a:spcPts val="0"/>
              </a:spcAft>
            </a:pPr>
            <a:r>
              <a:rPr lang="en-US" dirty="0" smtClean="0">
                <a:latin typeface="Cambria"/>
                <a:ea typeface="ＭＳ 明朝"/>
                <a:cs typeface="Times New Roman"/>
              </a:rPr>
              <a:t>western blot</a:t>
            </a:r>
          </a:p>
          <a:p>
            <a:pPr marL="0" marR="0">
              <a:spcBef>
                <a:spcPts val="0"/>
              </a:spcBef>
              <a:spcAft>
                <a:spcPts val="0"/>
              </a:spcAft>
            </a:pPr>
            <a:r>
              <a:rPr lang="en-US" dirty="0" smtClean="0">
                <a:latin typeface="Cambria"/>
                <a:ea typeface="ＭＳ 明朝"/>
                <a:cs typeface="Times New Roman"/>
              </a:rPr>
              <a:t>RNA interference</a:t>
            </a:r>
          </a:p>
          <a:p>
            <a:pPr marL="0" marR="0">
              <a:spcBef>
                <a:spcPts val="0"/>
              </a:spcBef>
              <a:spcAft>
                <a:spcPts val="0"/>
              </a:spcAft>
            </a:pPr>
            <a:r>
              <a:rPr lang="en-US" dirty="0" smtClean="0">
                <a:latin typeface="Cambria"/>
                <a:ea typeface="ＭＳ 明朝"/>
                <a:cs typeface="Times New Roman"/>
              </a:rPr>
              <a:t>Gel electrophoresis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4. What size DNA bands would be seen on a </a:t>
            </a:r>
            <a:r>
              <a:rPr lang="en-US" dirty="0" err="1" smtClean="0">
                <a:latin typeface="Cambria"/>
                <a:ea typeface="ＭＳ 明朝"/>
                <a:cs typeface="Times New Roman"/>
              </a:rPr>
              <a:t>sothern</a:t>
            </a:r>
            <a:r>
              <a:rPr lang="en-US" dirty="0" smtClean="0">
                <a:latin typeface="Cambria"/>
                <a:ea typeface="ＭＳ 明朝"/>
                <a:cs typeface="Times New Roman"/>
              </a:rPr>
              <a:t> blot for a homozygous normal?</a:t>
            </a:r>
          </a:p>
          <a:p>
            <a:pPr marL="0" marR="0">
              <a:spcBef>
                <a:spcPts val="0"/>
              </a:spcBef>
              <a:spcAft>
                <a:spcPts val="0"/>
              </a:spcAft>
            </a:pPr>
            <a:r>
              <a:rPr lang="en-US" dirty="0" smtClean="0">
                <a:latin typeface="Cambria"/>
                <a:ea typeface="ＭＳ 明朝"/>
                <a:cs typeface="Times New Roman"/>
              </a:rPr>
              <a:t>2 </a:t>
            </a:r>
            <a:r>
              <a:rPr lang="en-US" dirty="0" err="1" smtClean="0">
                <a:latin typeface="Cambria"/>
                <a:ea typeface="ＭＳ 明朝"/>
                <a:cs typeface="Times New Roman"/>
              </a:rPr>
              <a:t>kB</a:t>
            </a:r>
            <a:endParaRPr lang="en-US" dirty="0" smtClean="0">
              <a:latin typeface="Cambria"/>
              <a:ea typeface="ＭＳ 明朝"/>
              <a:cs typeface="Times New Roman"/>
            </a:endParaRPr>
          </a:p>
          <a:p>
            <a:pPr marL="0" marR="0">
              <a:spcBef>
                <a:spcPts val="0"/>
              </a:spcBef>
              <a:spcAft>
                <a:spcPts val="0"/>
              </a:spcAft>
            </a:pPr>
            <a:r>
              <a:rPr lang="en-US" dirty="0" smtClean="0">
                <a:latin typeface="Cambria"/>
                <a:ea typeface="ＭＳ 明朝"/>
                <a:cs typeface="Times New Roman"/>
              </a:rPr>
              <a:t>3.9kb</a:t>
            </a:r>
          </a:p>
          <a:p>
            <a:pPr marL="0" marR="0">
              <a:spcBef>
                <a:spcPts val="0"/>
              </a:spcBef>
              <a:spcAft>
                <a:spcPts val="0"/>
              </a:spcAft>
            </a:pPr>
            <a:r>
              <a:rPr lang="en-US" dirty="0" smtClean="0">
                <a:latin typeface="Cambria"/>
                <a:ea typeface="ＭＳ 明朝"/>
                <a:cs typeface="Times New Roman"/>
              </a:rPr>
              <a:t>5.9kB</a:t>
            </a:r>
          </a:p>
          <a:p>
            <a:pPr marL="0" marR="0">
              <a:spcBef>
                <a:spcPts val="0"/>
              </a:spcBef>
              <a:spcAft>
                <a:spcPts val="0"/>
              </a:spcAft>
            </a:pPr>
            <a:r>
              <a:rPr lang="en-US" dirty="0" smtClean="0">
                <a:latin typeface="Cambria"/>
                <a:ea typeface="ＭＳ 明朝"/>
                <a:cs typeface="Times New Roman"/>
              </a:rPr>
              <a:t>2kb and 3.9 kb</a:t>
            </a:r>
          </a:p>
          <a:p>
            <a:pPr marL="0" marR="0">
              <a:spcBef>
                <a:spcPts val="0"/>
              </a:spcBef>
              <a:spcAft>
                <a:spcPts val="0"/>
              </a:spcAft>
            </a:pPr>
            <a:r>
              <a:rPr lang="en-US" dirty="0" smtClean="0">
                <a:latin typeface="Cambria"/>
                <a:ea typeface="ＭＳ 明朝"/>
                <a:cs typeface="Times New Roman"/>
              </a:rPr>
              <a:t>3.9 kb and 5.9 kb</a:t>
            </a:r>
          </a:p>
          <a:p>
            <a:endParaRPr lang="en-US" dirty="0"/>
          </a:p>
        </p:txBody>
      </p:sp>
      <p:pic>
        <p:nvPicPr>
          <p:cNvPr id="4" name="Picture 3" descr="RFLPscan 2005"/>
          <p:cNvPicPr/>
          <p:nvPr/>
        </p:nvPicPr>
        <p:blipFill>
          <a:blip r:embed="rId3" cstate="print"/>
          <a:srcRect/>
          <a:stretch>
            <a:fillRect/>
          </a:stretch>
        </p:blipFill>
        <p:spPr bwMode="auto">
          <a:xfrm>
            <a:off x="4191000" y="1447800"/>
            <a:ext cx="4572000" cy="50768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5. The figure above shows a segment of a gene with a mutation when cut with an RE. If a patient is heterozygous for this mutation. What size bands would you expect to see on a Southern blot using the above probe?</a:t>
            </a:r>
          </a:p>
          <a:p>
            <a:pPr marL="0" marR="0">
              <a:spcBef>
                <a:spcPts val="0"/>
              </a:spcBef>
              <a:spcAft>
                <a:spcPts val="0"/>
              </a:spcAft>
            </a:pPr>
            <a:r>
              <a:rPr lang="en-US" dirty="0" smtClean="0">
                <a:latin typeface="Cambria"/>
                <a:ea typeface="ＭＳ 明朝"/>
                <a:cs typeface="Times New Roman"/>
              </a:rPr>
              <a:t>2kb 6 kb</a:t>
            </a:r>
          </a:p>
          <a:p>
            <a:pPr marL="0" marR="0">
              <a:spcBef>
                <a:spcPts val="0"/>
              </a:spcBef>
              <a:spcAft>
                <a:spcPts val="0"/>
              </a:spcAft>
            </a:pPr>
            <a:r>
              <a:rPr lang="en-US" dirty="0" smtClean="0">
                <a:latin typeface="Cambria"/>
                <a:ea typeface="ＭＳ 明朝"/>
                <a:cs typeface="Times New Roman"/>
              </a:rPr>
              <a:t>6 kb</a:t>
            </a:r>
          </a:p>
          <a:p>
            <a:pPr marL="0" marR="0">
              <a:spcBef>
                <a:spcPts val="0"/>
              </a:spcBef>
              <a:spcAft>
                <a:spcPts val="0"/>
              </a:spcAft>
            </a:pPr>
            <a:r>
              <a:rPr lang="en-US" dirty="0" smtClean="0">
                <a:latin typeface="Cambria"/>
                <a:ea typeface="ＭＳ 明朝"/>
                <a:cs typeface="Times New Roman"/>
              </a:rPr>
              <a:t>4 kb</a:t>
            </a:r>
          </a:p>
          <a:p>
            <a:pPr marL="0" marR="0">
              <a:spcBef>
                <a:spcPts val="0"/>
              </a:spcBef>
              <a:spcAft>
                <a:spcPts val="0"/>
              </a:spcAft>
            </a:pPr>
            <a:r>
              <a:rPr lang="en-US" dirty="0" smtClean="0">
                <a:latin typeface="Cambria"/>
                <a:ea typeface="ＭＳ 明朝"/>
                <a:cs typeface="Times New Roman"/>
              </a:rPr>
              <a:t>2 kb 4 kb 6 kb</a:t>
            </a:r>
          </a:p>
          <a:p>
            <a:r>
              <a:rPr lang="en-US" dirty="0" smtClean="0">
                <a:ea typeface="MS Mincho"/>
                <a:cs typeface="Times New Roman"/>
              </a:rPr>
              <a:t>4 kb, 6 kb</a:t>
            </a:r>
          </a:p>
          <a:p>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4183155" y="3962400"/>
            <a:ext cx="4960845" cy="2171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b="1" dirty="0" smtClean="0">
                <a:latin typeface="Cambria"/>
                <a:ea typeface="ＭＳ 明朝"/>
                <a:cs typeface="Times New Roman"/>
              </a:rPr>
              <a:t>6. </a:t>
            </a:r>
            <a:r>
              <a:rPr lang="en-US" dirty="0" smtClean="0">
                <a:latin typeface="Cambria"/>
                <a:ea typeface="ＭＳ 明朝"/>
                <a:cs typeface="Times New Roman"/>
              </a:rPr>
              <a:t>Based on this RE digest map of a polymorphic </a:t>
            </a:r>
            <a:r>
              <a:rPr lang="en-US" dirty="0" err="1" smtClean="0">
                <a:latin typeface="Cambria"/>
                <a:ea typeface="ＭＳ 明朝"/>
                <a:cs typeface="Times New Roman"/>
              </a:rPr>
              <a:t>HbA</a:t>
            </a:r>
            <a:r>
              <a:rPr lang="en-US" dirty="0" smtClean="0">
                <a:latin typeface="Cambria"/>
                <a:ea typeface="ＭＳ 明朝"/>
                <a:cs typeface="Times New Roman"/>
              </a:rPr>
              <a:t> gene, what size band(s) would be expected for someone who is heterozygous for this polymorphism?</a:t>
            </a:r>
          </a:p>
          <a:p>
            <a:pPr marL="0" marR="0">
              <a:spcBef>
                <a:spcPts val="0"/>
              </a:spcBef>
              <a:spcAft>
                <a:spcPts val="0"/>
              </a:spcAft>
            </a:pPr>
            <a:r>
              <a:rPr lang="en-US" dirty="0" smtClean="0">
                <a:latin typeface="Cambria"/>
                <a:ea typeface="ＭＳ 明朝"/>
                <a:cs typeface="Times New Roman"/>
              </a:rPr>
              <a:t>2.5 kb</a:t>
            </a:r>
          </a:p>
          <a:p>
            <a:pPr marL="0" marR="0">
              <a:spcBef>
                <a:spcPts val="0"/>
              </a:spcBef>
              <a:spcAft>
                <a:spcPts val="0"/>
              </a:spcAft>
            </a:pPr>
            <a:r>
              <a:rPr lang="en-US" dirty="0" smtClean="0">
                <a:latin typeface="Cambria"/>
                <a:ea typeface="ＭＳ 明朝"/>
                <a:cs typeface="Times New Roman"/>
              </a:rPr>
              <a:t>2.5 and 7</a:t>
            </a:r>
          </a:p>
          <a:p>
            <a:pPr marL="0" marR="0">
              <a:spcBef>
                <a:spcPts val="0"/>
              </a:spcBef>
              <a:spcAft>
                <a:spcPts val="0"/>
              </a:spcAft>
            </a:pPr>
            <a:r>
              <a:rPr lang="en-US" dirty="0" smtClean="0">
                <a:latin typeface="Cambria"/>
                <a:ea typeface="ＭＳ 明朝"/>
                <a:cs typeface="Times New Roman"/>
              </a:rPr>
              <a:t>2.5 and 7.5</a:t>
            </a:r>
          </a:p>
          <a:p>
            <a:pPr marL="0" marR="0">
              <a:spcBef>
                <a:spcPts val="0"/>
              </a:spcBef>
              <a:spcAft>
                <a:spcPts val="0"/>
              </a:spcAft>
            </a:pPr>
            <a:r>
              <a:rPr lang="en-US" dirty="0" smtClean="0">
                <a:latin typeface="Cambria"/>
                <a:ea typeface="ＭＳ 明朝"/>
                <a:cs typeface="Times New Roman"/>
              </a:rPr>
              <a:t>2.5 7 and 7.6</a:t>
            </a:r>
          </a:p>
          <a:p>
            <a:pPr marL="0" marR="0">
              <a:spcBef>
                <a:spcPts val="0"/>
              </a:spcBef>
              <a:spcAft>
                <a:spcPts val="0"/>
              </a:spcAft>
            </a:pPr>
            <a:r>
              <a:rPr lang="en-US" dirty="0" smtClean="0">
                <a:latin typeface="Cambria"/>
                <a:ea typeface="ＭＳ 明朝"/>
                <a:cs typeface="Times New Roman"/>
              </a:rPr>
              <a:t>7 and 7.6</a:t>
            </a:r>
          </a:p>
          <a:p>
            <a:endParaRPr lang="en-US" dirty="0"/>
          </a:p>
        </p:txBody>
      </p:sp>
      <p:pic>
        <p:nvPicPr>
          <p:cNvPr id="4" name="Picture 3"/>
          <p:cNvPicPr/>
          <p:nvPr/>
        </p:nvPicPr>
        <p:blipFill>
          <a:blip r:embed="rId3" cstate="print"/>
          <a:srcRect/>
          <a:stretch>
            <a:fillRect/>
          </a:stretch>
        </p:blipFill>
        <p:spPr bwMode="auto">
          <a:xfrm>
            <a:off x="3886200" y="3429000"/>
            <a:ext cx="5257800" cy="2971800"/>
          </a:xfrm>
          <a:prstGeom prst="rect">
            <a:avLst/>
          </a:prstGeom>
          <a:noFill/>
          <a:ln w="12700">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7. Given the forensic DNA blot, which suspect would be considered the criminal</a:t>
            </a:r>
          </a:p>
          <a:p>
            <a:pPr marL="0" marR="0">
              <a:spcBef>
                <a:spcPts val="0"/>
              </a:spcBef>
              <a:spcAft>
                <a:spcPts val="0"/>
              </a:spcAft>
            </a:pPr>
            <a:r>
              <a:rPr lang="en-US" dirty="0" smtClean="0">
                <a:latin typeface="Cambria"/>
                <a:ea typeface="ＭＳ 明朝"/>
                <a:cs typeface="Times New Roman"/>
              </a:rPr>
              <a:t>1</a:t>
            </a:r>
          </a:p>
          <a:p>
            <a:pPr marL="0" marR="0">
              <a:spcBef>
                <a:spcPts val="0"/>
              </a:spcBef>
              <a:spcAft>
                <a:spcPts val="0"/>
              </a:spcAft>
            </a:pPr>
            <a:r>
              <a:rPr lang="en-US" dirty="0" smtClean="0">
                <a:latin typeface="Cambria"/>
                <a:ea typeface="ＭＳ 明朝"/>
                <a:cs typeface="Times New Roman"/>
              </a:rPr>
              <a:t>2</a:t>
            </a:r>
          </a:p>
          <a:p>
            <a:pPr marL="0" marR="0">
              <a:spcBef>
                <a:spcPts val="0"/>
              </a:spcBef>
              <a:spcAft>
                <a:spcPts val="0"/>
              </a:spcAft>
            </a:pPr>
            <a:r>
              <a:rPr lang="en-US" dirty="0" smtClean="0">
                <a:latin typeface="Cambria"/>
                <a:ea typeface="ＭＳ 明朝"/>
                <a:cs typeface="Times New Roman"/>
              </a:rPr>
              <a:t>1 and 2 jointly</a:t>
            </a:r>
          </a:p>
          <a:p>
            <a:pPr marL="0" marR="0">
              <a:spcBef>
                <a:spcPts val="0"/>
              </a:spcBef>
              <a:spcAft>
                <a:spcPts val="0"/>
              </a:spcAft>
            </a:pPr>
            <a:r>
              <a:rPr lang="en-US" dirty="0" smtClean="0">
                <a:latin typeface="Cambria"/>
                <a:ea typeface="ＭＳ 明朝"/>
                <a:cs typeface="Times New Roman"/>
              </a:rPr>
              <a:t>neither</a:t>
            </a:r>
          </a:p>
          <a:p>
            <a:endParaRPr lang="en-US" dirty="0"/>
          </a:p>
        </p:txBody>
      </p:sp>
      <p:pic>
        <p:nvPicPr>
          <p:cNvPr id="4" name="Picture 3"/>
          <p:cNvPicPr/>
          <p:nvPr/>
        </p:nvPicPr>
        <p:blipFill>
          <a:blip r:embed="rId3" cstate="print"/>
          <a:srcRect/>
          <a:stretch>
            <a:fillRect/>
          </a:stretch>
        </p:blipFill>
        <p:spPr bwMode="auto">
          <a:xfrm>
            <a:off x="3531870" y="2286000"/>
            <a:ext cx="5612130" cy="40576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8. At left is a DNA blot to test for paternity. Which lanes confirm the alleged father?</a:t>
            </a:r>
          </a:p>
          <a:p>
            <a:pPr marL="0" marR="0">
              <a:spcBef>
                <a:spcPts val="0"/>
              </a:spcBef>
              <a:spcAft>
                <a:spcPts val="0"/>
              </a:spcAft>
            </a:pPr>
            <a:r>
              <a:rPr lang="en-US" dirty="0" smtClean="0">
                <a:latin typeface="Cambria"/>
                <a:ea typeface="ＭＳ 明朝"/>
                <a:cs typeface="Times New Roman"/>
              </a:rPr>
              <a:t>A1</a:t>
            </a:r>
          </a:p>
          <a:p>
            <a:pPr marL="0" marR="0">
              <a:spcBef>
                <a:spcPts val="0"/>
              </a:spcBef>
              <a:spcAft>
                <a:spcPts val="0"/>
              </a:spcAft>
            </a:pPr>
            <a:r>
              <a:rPr lang="en-US" dirty="0" smtClean="0">
                <a:latin typeface="Cambria"/>
                <a:ea typeface="ＭＳ 明朝"/>
                <a:cs typeface="Times New Roman"/>
              </a:rPr>
              <a:t>B2</a:t>
            </a:r>
          </a:p>
          <a:p>
            <a:pPr marL="0" marR="0">
              <a:spcBef>
                <a:spcPts val="0"/>
              </a:spcBef>
              <a:spcAft>
                <a:spcPts val="0"/>
              </a:spcAft>
            </a:pPr>
            <a:r>
              <a:rPr lang="en-US" dirty="0" smtClean="0">
                <a:latin typeface="Cambria"/>
                <a:ea typeface="ＭＳ 明朝"/>
                <a:cs typeface="Times New Roman"/>
              </a:rPr>
              <a:t>A3</a:t>
            </a:r>
          </a:p>
          <a:p>
            <a:pPr marL="0" marR="0">
              <a:spcBef>
                <a:spcPts val="0"/>
              </a:spcBef>
              <a:spcAft>
                <a:spcPts val="0"/>
              </a:spcAft>
            </a:pPr>
            <a:r>
              <a:rPr lang="en-US" dirty="0" smtClean="0">
                <a:latin typeface="Cambria"/>
                <a:ea typeface="ＭＳ 明朝"/>
                <a:cs typeface="Times New Roman"/>
              </a:rPr>
              <a:t>C3</a:t>
            </a:r>
          </a:p>
          <a:p>
            <a:pPr marL="0" marR="0">
              <a:spcBef>
                <a:spcPts val="0"/>
              </a:spcBef>
              <a:spcAft>
                <a:spcPts val="0"/>
              </a:spcAft>
            </a:pPr>
            <a:r>
              <a:rPr lang="en-US" dirty="0" smtClean="0">
                <a:latin typeface="Cambria"/>
                <a:ea typeface="ＭＳ 明朝"/>
                <a:cs typeface="Times New Roman"/>
              </a:rPr>
              <a:t>C3 and B3</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ea typeface="MS Mincho"/>
                <a:cs typeface="Times New Roman"/>
              </a:rPr>
              <a:t>3/19/2013</a:t>
            </a:r>
            <a:br>
              <a:rPr lang="en-US" dirty="0" smtClean="0">
                <a:ea typeface="MS Mincho"/>
                <a:cs typeface="Times New Roman"/>
              </a:rPr>
            </a:br>
            <a:endParaRPr lang="en-US" dirty="0"/>
          </a:p>
        </p:txBody>
      </p:sp>
      <p:sp>
        <p:nvSpPr>
          <p:cNvPr id="3" name="Content Placeholder 2"/>
          <p:cNvSpPr>
            <a:spLocks noGrp="1"/>
          </p:cNvSpPr>
          <p:nvPr>
            <p:ph idx="1"/>
          </p:nvPr>
        </p:nvSpPr>
        <p:spPr/>
        <p:txBody>
          <a:bodyPr>
            <a:normAutofit fontScale="85000" lnSpcReduction="20000"/>
          </a:bodyPr>
          <a:lstStyle/>
          <a:p>
            <a:pPr marL="0" marR="0">
              <a:spcBef>
                <a:spcPts val="0"/>
              </a:spcBef>
              <a:spcAft>
                <a:spcPts val="0"/>
              </a:spcAft>
              <a:buNone/>
            </a:pPr>
            <a:r>
              <a:rPr lang="en-US" dirty="0" smtClean="0">
                <a:latin typeface="Cambria"/>
                <a:ea typeface="ＭＳ 明朝"/>
                <a:cs typeface="Times New Roman"/>
              </a:rPr>
              <a:t>1. A 21 </a:t>
            </a:r>
            <a:r>
              <a:rPr lang="en-US" dirty="0" err="1" smtClean="0">
                <a:latin typeface="Cambria"/>
                <a:ea typeface="ＭＳ 明朝"/>
                <a:cs typeface="Times New Roman"/>
              </a:rPr>
              <a:t>yo</a:t>
            </a:r>
            <a:r>
              <a:rPr lang="en-US" dirty="0" smtClean="0">
                <a:latin typeface="Cambria"/>
                <a:ea typeface="ＭＳ 明朝"/>
                <a:cs typeface="Times New Roman"/>
              </a:rPr>
              <a:t> F was the victim of a rape and murder. She had been sexually assaulted and strangled. A semen sample was collected from her vaginal fluid and dried blood was isolated from under her fingernails. although the quantity of semen was small, how could it MOST efficiently be analyzed and compared with blood samples taken from the suspect?</a:t>
            </a:r>
          </a:p>
          <a:p>
            <a:pPr marL="0" marR="0">
              <a:spcBef>
                <a:spcPts val="0"/>
              </a:spcBef>
              <a:spcAft>
                <a:spcPts val="0"/>
              </a:spcAft>
            </a:pPr>
            <a:r>
              <a:rPr lang="en-US" dirty="0" smtClean="0">
                <a:latin typeface="Cambria"/>
                <a:ea typeface="ＭＳ 明朝"/>
                <a:cs typeface="Times New Roman"/>
              </a:rPr>
              <a:t>Amplification of specific sequences with different restriction enzymes and probes</a:t>
            </a:r>
          </a:p>
          <a:p>
            <a:pPr marL="0" marR="0">
              <a:spcBef>
                <a:spcPts val="0"/>
              </a:spcBef>
              <a:spcAft>
                <a:spcPts val="0"/>
              </a:spcAft>
            </a:pPr>
            <a:r>
              <a:rPr lang="en-US" dirty="0" err="1" smtClean="0">
                <a:latin typeface="Cambria"/>
                <a:ea typeface="ＭＳ 明朝"/>
                <a:cs typeface="Times New Roman"/>
              </a:rPr>
              <a:t>iD</a:t>
            </a:r>
            <a:r>
              <a:rPr lang="en-US" dirty="0" smtClean="0">
                <a:latin typeface="Cambria"/>
                <a:ea typeface="ＭＳ 明朝"/>
                <a:cs typeface="Times New Roman"/>
              </a:rPr>
              <a:t> o </a:t>
            </a:r>
            <a:r>
              <a:rPr lang="en-US" dirty="0" err="1" smtClean="0">
                <a:latin typeface="Cambria"/>
                <a:ea typeface="ＭＳ 明朝"/>
                <a:cs typeface="Times New Roman"/>
              </a:rPr>
              <a:t>fspecic</a:t>
            </a:r>
            <a:r>
              <a:rPr lang="en-US" dirty="0" smtClean="0">
                <a:latin typeface="Cambria"/>
                <a:ea typeface="ＭＳ 明朝"/>
                <a:cs typeface="Times New Roman"/>
              </a:rPr>
              <a:t> sequences with different restriction enzymes and probes. </a:t>
            </a:r>
          </a:p>
          <a:p>
            <a:pPr marL="0" marR="0">
              <a:spcBef>
                <a:spcPts val="0"/>
              </a:spcBef>
              <a:spcAft>
                <a:spcPts val="0"/>
              </a:spcAft>
            </a:pPr>
            <a:r>
              <a:rPr lang="en-US" dirty="0" smtClean="0">
                <a:latin typeface="Cambria"/>
                <a:ea typeface="ＭＳ 明朝"/>
                <a:cs typeface="Times New Roman"/>
              </a:rPr>
              <a:t>comparison of </a:t>
            </a:r>
            <a:r>
              <a:rPr lang="en-US" dirty="0" err="1" smtClean="0">
                <a:latin typeface="Cambria"/>
                <a:ea typeface="ＭＳ 明朝"/>
                <a:cs typeface="Times New Roman"/>
              </a:rPr>
              <a:t>fingerprpint</a:t>
            </a:r>
            <a:r>
              <a:rPr lang="en-US" dirty="0" smtClean="0">
                <a:latin typeface="Cambria"/>
                <a:ea typeface="ＭＳ 明朝"/>
                <a:cs typeface="Times New Roman"/>
              </a:rPr>
              <a:t> patterns from several suspects.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2. DNA fragments can be identified by which of the following blotting techniques?</a:t>
            </a:r>
          </a:p>
          <a:p>
            <a:pPr marL="0" marR="0">
              <a:spcBef>
                <a:spcPts val="0"/>
              </a:spcBef>
              <a:spcAft>
                <a:spcPts val="0"/>
              </a:spcAft>
            </a:pPr>
            <a:r>
              <a:rPr lang="en-US" dirty="0" smtClean="0">
                <a:latin typeface="Cambria"/>
                <a:ea typeface="ＭＳ 明朝"/>
                <a:cs typeface="Times New Roman"/>
              </a:rPr>
              <a:t>Western</a:t>
            </a:r>
          </a:p>
          <a:p>
            <a:pPr marL="0" marR="0">
              <a:spcBef>
                <a:spcPts val="0"/>
              </a:spcBef>
              <a:spcAft>
                <a:spcPts val="0"/>
              </a:spcAft>
            </a:pPr>
            <a:r>
              <a:rPr lang="en-US" dirty="0" smtClean="0">
                <a:latin typeface="Cambria"/>
                <a:ea typeface="ＭＳ 明朝"/>
                <a:cs typeface="Times New Roman"/>
              </a:rPr>
              <a:t>Eastern</a:t>
            </a:r>
          </a:p>
          <a:p>
            <a:pPr marL="0" marR="0">
              <a:spcBef>
                <a:spcPts val="0"/>
              </a:spcBef>
              <a:spcAft>
                <a:spcPts val="0"/>
              </a:spcAft>
            </a:pPr>
            <a:r>
              <a:rPr lang="en-US" dirty="0" smtClean="0">
                <a:latin typeface="Cambria"/>
                <a:ea typeface="ＭＳ 明朝"/>
                <a:cs typeface="Times New Roman"/>
              </a:rPr>
              <a:t>Northern</a:t>
            </a:r>
          </a:p>
          <a:p>
            <a:pPr marL="0" marR="0">
              <a:spcBef>
                <a:spcPts val="0"/>
              </a:spcBef>
              <a:spcAft>
                <a:spcPts val="0"/>
              </a:spcAft>
            </a:pPr>
            <a:r>
              <a:rPr lang="en-US" dirty="0" smtClean="0">
                <a:latin typeface="Cambria"/>
                <a:ea typeface="ＭＳ 明朝"/>
                <a:cs typeface="Times New Roman"/>
              </a:rPr>
              <a:t>Southern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2. A key portion of the autoradiograph from a </a:t>
            </a:r>
            <a:r>
              <a:rPr lang="en-US" dirty="0" err="1" smtClean="0">
                <a:latin typeface="Cambria"/>
                <a:ea typeface="ＭＳ 明朝"/>
                <a:cs typeface="Times New Roman"/>
              </a:rPr>
              <a:t>sinle</a:t>
            </a:r>
            <a:r>
              <a:rPr lang="en-US" dirty="0" smtClean="0">
                <a:latin typeface="Cambria"/>
                <a:ea typeface="ＭＳ 明朝"/>
                <a:cs typeface="Times New Roman"/>
              </a:rPr>
              <a:t> locus probe analysis of various samples in a rape investigation in the figure. What is the appropriate conclusion.</a:t>
            </a:r>
          </a:p>
          <a:p>
            <a:pPr marL="0" marR="0">
              <a:spcBef>
                <a:spcPts val="0"/>
              </a:spcBef>
              <a:spcAft>
                <a:spcPts val="0"/>
              </a:spcAft>
            </a:pPr>
            <a:r>
              <a:rPr lang="en-US" dirty="0" smtClean="0">
                <a:latin typeface="Cambria"/>
                <a:ea typeface="ＭＳ 明朝"/>
                <a:cs typeface="Times New Roman"/>
              </a:rPr>
              <a:t>both A and B are excluded as suspects</a:t>
            </a:r>
          </a:p>
          <a:p>
            <a:pPr marL="0" marR="0">
              <a:spcBef>
                <a:spcPts val="0"/>
              </a:spcBef>
              <a:spcAft>
                <a:spcPts val="0"/>
              </a:spcAft>
            </a:pPr>
            <a:r>
              <a:rPr lang="en-US" dirty="0" smtClean="0">
                <a:latin typeface="Cambria"/>
                <a:ea typeface="ＭＳ 明朝"/>
                <a:cs typeface="Times New Roman"/>
              </a:rPr>
              <a:t>A is excluded but B is not</a:t>
            </a:r>
          </a:p>
          <a:p>
            <a:pPr marL="0" marR="0">
              <a:spcBef>
                <a:spcPts val="0"/>
              </a:spcBef>
              <a:spcAft>
                <a:spcPts val="0"/>
              </a:spcAft>
            </a:pPr>
            <a:r>
              <a:rPr lang="en-US" dirty="0" smtClean="0">
                <a:latin typeface="Cambria"/>
                <a:ea typeface="ＭＳ 明朝"/>
                <a:cs typeface="Times New Roman"/>
              </a:rPr>
              <a:t>B is excluded but A is not</a:t>
            </a:r>
          </a:p>
          <a:p>
            <a:pPr marL="0" marR="0">
              <a:spcBef>
                <a:spcPts val="0"/>
              </a:spcBef>
              <a:spcAft>
                <a:spcPts val="0"/>
              </a:spcAft>
            </a:pPr>
            <a:r>
              <a:rPr lang="en-US" dirty="0" smtClean="0">
                <a:latin typeface="Cambria"/>
                <a:ea typeface="ＭＳ 明朝"/>
                <a:cs typeface="Times New Roman"/>
              </a:rPr>
              <a:t>neither A or B is excluded</a:t>
            </a:r>
          </a:p>
          <a:p>
            <a:pPr marL="0" marR="0">
              <a:spcBef>
                <a:spcPts val="0"/>
              </a:spcBef>
              <a:spcAft>
                <a:spcPts val="0"/>
              </a:spcAft>
            </a:pPr>
            <a:r>
              <a:rPr lang="en-US" dirty="0" smtClean="0">
                <a:latin typeface="Cambria"/>
                <a:ea typeface="ＭＳ 明朝"/>
                <a:cs typeface="Times New Roman"/>
              </a:rPr>
              <a:t>B cannot be excluded results for A are inclusive.</a:t>
            </a:r>
          </a:p>
          <a:p>
            <a:endParaRPr lang="en-US" dirty="0"/>
          </a:p>
        </p:txBody>
      </p:sp>
      <p:pic>
        <p:nvPicPr>
          <p:cNvPr id="4" name="Picture 3" descr="http://www.biology.arizona.edu/human_bio/problem_sets/DNA_forensics_2/graphics/07a.gif"/>
          <p:cNvPicPr/>
          <p:nvPr/>
        </p:nvPicPr>
        <p:blipFill>
          <a:blip r:embed="rId3" cstate="print"/>
          <a:srcRect/>
          <a:stretch>
            <a:fillRect/>
          </a:stretch>
        </p:blipFill>
        <p:spPr bwMode="auto">
          <a:xfrm>
            <a:off x="6324600" y="3457575"/>
            <a:ext cx="2819400" cy="34004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3.  A commonly employed method for antibody detection utilizes:</a:t>
            </a:r>
          </a:p>
          <a:p>
            <a:pPr marL="0" marR="0">
              <a:spcBef>
                <a:spcPts val="0"/>
              </a:spcBef>
              <a:spcAft>
                <a:spcPts val="0"/>
              </a:spcAft>
            </a:pPr>
            <a:r>
              <a:rPr lang="en-US" dirty="0" smtClean="0">
                <a:latin typeface="Cambria"/>
                <a:ea typeface="ＭＳ 明朝"/>
                <a:cs typeface="Times New Roman"/>
              </a:rPr>
              <a:t>indirect ELISA</a:t>
            </a:r>
          </a:p>
          <a:p>
            <a:pPr marL="0" marR="0">
              <a:spcBef>
                <a:spcPts val="0"/>
              </a:spcBef>
              <a:spcAft>
                <a:spcPts val="0"/>
              </a:spcAft>
            </a:pPr>
            <a:r>
              <a:rPr lang="en-US" dirty="0" smtClean="0">
                <a:latin typeface="Cambria"/>
                <a:ea typeface="ＭＳ 明朝"/>
                <a:cs typeface="Times New Roman"/>
              </a:rPr>
              <a:t>sandwich ELISA</a:t>
            </a:r>
          </a:p>
          <a:p>
            <a:pPr marL="0" marR="0">
              <a:spcBef>
                <a:spcPts val="0"/>
              </a:spcBef>
              <a:spcAft>
                <a:spcPts val="0"/>
              </a:spcAft>
            </a:pPr>
            <a:r>
              <a:rPr lang="en-US" dirty="0" err="1" smtClean="0">
                <a:latin typeface="Cambria"/>
                <a:ea typeface="ＭＳ 明朝"/>
                <a:cs typeface="Times New Roman"/>
              </a:rPr>
              <a:t>preimplantation</a:t>
            </a:r>
            <a:r>
              <a:rPr lang="en-US" dirty="0" smtClean="0">
                <a:latin typeface="Cambria"/>
                <a:ea typeface="ＭＳ 明朝"/>
                <a:cs typeface="Times New Roman"/>
              </a:rPr>
              <a:t> genetic diagnosis</a:t>
            </a:r>
          </a:p>
          <a:p>
            <a:pPr marL="0" marR="0">
              <a:spcBef>
                <a:spcPts val="0"/>
              </a:spcBef>
              <a:spcAft>
                <a:spcPts val="0"/>
              </a:spcAft>
            </a:pPr>
            <a:r>
              <a:rPr lang="en-US" dirty="0" smtClean="0">
                <a:latin typeface="Cambria"/>
                <a:ea typeface="ＭＳ 明朝"/>
                <a:cs typeface="Times New Roman"/>
              </a:rPr>
              <a:t>CODIS polymorphism electrophoresis</a:t>
            </a:r>
          </a:p>
          <a:p>
            <a:pPr marL="0" marR="0">
              <a:spcBef>
                <a:spcPts val="0"/>
              </a:spcBef>
              <a:spcAft>
                <a:spcPts val="0"/>
              </a:spcAft>
            </a:pPr>
            <a:r>
              <a:rPr lang="en-US" dirty="0" err="1" smtClean="0">
                <a:latin typeface="Cambria"/>
                <a:ea typeface="ＭＳ 明朝"/>
                <a:cs typeface="Times New Roman"/>
              </a:rPr>
              <a:t>muchal</a:t>
            </a:r>
            <a:r>
              <a:rPr lang="en-US" dirty="0" smtClean="0">
                <a:latin typeface="Cambria"/>
                <a:ea typeface="ＭＳ 明朝"/>
                <a:cs typeface="Times New Roman"/>
              </a:rPr>
              <a:t> translucency</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4. Chromosomal analysis of amniocentesis samples is valuable in diagnosing all of the following except:</a:t>
            </a:r>
          </a:p>
          <a:p>
            <a:pPr marL="0" marR="0">
              <a:spcBef>
                <a:spcPts val="0"/>
              </a:spcBef>
              <a:spcAft>
                <a:spcPts val="0"/>
              </a:spcAft>
            </a:pPr>
            <a:r>
              <a:rPr lang="en-US" dirty="0" smtClean="0">
                <a:latin typeface="Cambria"/>
                <a:ea typeface="ＭＳ 明朝"/>
                <a:cs typeface="Times New Roman"/>
              </a:rPr>
              <a:t>Turner Syndrome </a:t>
            </a:r>
          </a:p>
          <a:p>
            <a:pPr marL="0" marR="0">
              <a:spcBef>
                <a:spcPts val="0"/>
              </a:spcBef>
              <a:spcAft>
                <a:spcPts val="0"/>
              </a:spcAft>
            </a:pPr>
            <a:r>
              <a:rPr lang="en-US" dirty="0" smtClean="0">
                <a:latin typeface="Cambria"/>
                <a:ea typeface="ＭＳ 明朝"/>
                <a:cs typeface="Times New Roman"/>
              </a:rPr>
              <a:t>Fragile X</a:t>
            </a:r>
          </a:p>
          <a:p>
            <a:pPr marL="0" marR="0">
              <a:spcBef>
                <a:spcPts val="0"/>
              </a:spcBef>
              <a:spcAft>
                <a:spcPts val="0"/>
              </a:spcAft>
            </a:pPr>
            <a:r>
              <a:rPr lang="en-US" dirty="0" err="1" smtClean="0">
                <a:latin typeface="Cambria"/>
                <a:ea typeface="ＭＳ 明朝"/>
                <a:cs typeface="Times New Roman"/>
              </a:rPr>
              <a:t>trisomy</a:t>
            </a:r>
            <a:r>
              <a:rPr lang="en-US" dirty="0" smtClean="0">
                <a:latin typeface="Cambria"/>
                <a:ea typeface="ＭＳ 明朝"/>
                <a:cs typeface="Times New Roman"/>
              </a:rPr>
              <a:t> 18</a:t>
            </a:r>
          </a:p>
          <a:p>
            <a:pPr marL="0" marR="0">
              <a:spcBef>
                <a:spcPts val="0"/>
              </a:spcBef>
              <a:spcAft>
                <a:spcPts val="0"/>
              </a:spcAft>
            </a:pPr>
            <a:r>
              <a:rPr lang="en-US" dirty="0" err="1" smtClean="0">
                <a:latin typeface="Cambria"/>
                <a:ea typeface="ＭＳ 明朝"/>
                <a:cs typeface="Times New Roman"/>
              </a:rPr>
              <a:t>Klinefelters</a:t>
            </a:r>
            <a:r>
              <a:rPr lang="en-US" dirty="0" smtClean="0">
                <a:latin typeface="Cambria"/>
                <a:ea typeface="ＭＳ 明朝"/>
                <a:cs typeface="Times New Roman"/>
              </a:rPr>
              <a:t> syndrome</a:t>
            </a:r>
          </a:p>
          <a:p>
            <a:pPr marL="0" marR="0">
              <a:spcBef>
                <a:spcPts val="0"/>
              </a:spcBef>
              <a:spcAft>
                <a:spcPts val="0"/>
              </a:spcAft>
            </a:pPr>
            <a:r>
              <a:rPr lang="en-US" dirty="0" err="1" smtClean="0">
                <a:latin typeface="Cambria"/>
                <a:ea typeface="ＭＳ 明朝"/>
                <a:cs typeface="Times New Roman"/>
              </a:rPr>
              <a:t>ancephaly</a:t>
            </a:r>
            <a:endParaRPr lang="en-US" dirty="0" smtClean="0">
              <a:latin typeface="Cambria"/>
              <a:ea typeface="ＭＳ 明朝"/>
              <a:cs typeface="Times New Roman"/>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b="1" dirty="0" smtClean="0">
                <a:latin typeface="Cambria"/>
                <a:ea typeface="ＭＳ 明朝"/>
                <a:cs typeface="Times New Roman"/>
              </a:rPr>
              <a:t>5. </a:t>
            </a:r>
            <a:r>
              <a:rPr lang="en-US" dirty="0" smtClean="0">
                <a:latin typeface="Cambria"/>
                <a:ea typeface="ＭＳ 明朝"/>
                <a:cs typeface="Times New Roman"/>
              </a:rPr>
              <a:t>What is elevated in amniotic fluid and maternal blood would suggest the presence of anencephaly?</a:t>
            </a:r>
          </a:p>
          <a:p>
            <a:pPr marL="0" marR="0">
              <a:spcBef>
                <a:spcPts val="0"/>
              </a:spcBef>
              <a:spcAft>
                <a:spcPts val="0"/>
              </a:spcAft>
            </a:pPr>
            <a:r>
              <a:rPr lang="en-US" dirty="0" smtClean="0">
                <a:latin typeface="Cambria"/>
                <a:ea typeface="ＭＳ 明朝"/>
                <a:cs typeface="Times New Roman"/>
              </a:rPr>
              <a:t>Hg</a:t>
            </a:r>
          </a:p>
          <a:p>
            <a:pPr marL="0" marR="0">
              <a:spcBef>
                <a:spcPts val="0"/>
              </a:spcBef>
              <a:spcAft>
                <a:spcPts val="0"/>
              </a:spcAft>
            </a:pPr>
            <a:r>
              <a:rPr lang="en-US" dirty="0" smtClean="0">
                <a:latin typeface="Cambria"/>
                <a:ea typeface="ＭＳ 明朝"/>
                <a:cs typeface="Times New Roman"/>
              </a:rPr>
              <a:t>alpha-fetoprotein</a:t>
            </a:r>
          </a:p>
          <a:p>
            <a:pPr marL="0" marR="0">
              <a:spcBef>
                <a:spcPts val="0"/>
              </a:spcBef>
              <a:spcAft>
                <a:spcPts val="0"/>
              </a:spcAft>
            </a:pPr>
            <a:r>
              <a:rPr lang="en-US" dirty="0" smtClean="0">
                <a:latin typeface="Cambria"/>
                <a:ea typeface="ＭＳ 明朝"/>
                <a:cs typeface="Times New Roman"/>
              </a:rPr>
              <a:t>testosterone</a:t>
            </a:r>
          </a:p>
          <a:p>
            <a:pPr marL="0" marR="0">
              <a:spcBef>
                <a:spcPts val="0"/>
              </a:spcBef>
              <a:spcAft>
                <a:spcPts val="0"/>
              </a:spcAft>
            </a:pPr>
            <a:r>
              <a:rPr lang="en-US" dirty="0" err="1" smtClean="0">
                <a:latin typeface="Cambria"/>
                <a:ea typeface="ＭＳ 明朝"/>
                <a:cs typeface="Times New Roman"/>
              </a:rPr>
              <a:t>creatinine</a:t>
            </a:r>
            <a:endParaRPr lang="en-US" dirty="0" smtClean="0">
              <a:latin typeface="Cambria"/>
              <a:ea typeface="ＭＳ 明朝"/>
              <a:cs typeface="Times New Roman"/>
            </a:endParaRPr>
          </a:p>
          <a:p>
            <a:pPr marL="0" marR="0">
              <a:spcBef>
                <a:spcPts val="0"/>
              </a:spcBef>
              <a:spcAft>
                <a:spcPts val="0"/>
              </a:spcAft>
            </a:pPr>
            <a:r>
              <a:rPr lang="en-US" dirty="0" smtClean="0">
                <a:latin typeface="Cambria"/>
                <a:ea typeface="ＭＳ 明朝"/>
                <a:cs typeface="Times New Roman"/>
              </a:rPr>
              <a:t>C-reactive protein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3. If you were to cut pBR322 with EcoR1 and Pst1. How many DNA fragments would appear on an </a:t>
            </a:r>
            <a:r>
              <a:rPr lang="en-US" dirty="0" err="1" smtClean="0">
                <a:latin typeface="Cambria"/>
                <a:ea typeface="ＭＳ 明朝"/>
                <a:cs typeface="Times New Roman"/>
              </a:rPr>
              <a:t>agarose</a:t>
            </a:r>
            <a:r>
              <a:rPr lang="en-US" dirty="0" smtClean="0">
                <a:latin typeface="Cambria"/>
                <a:ea typeface="ＭＳ 明朝"/>
                <a:cs typeface="Times New Roman"/>
              </a:rPr>
              <a:t> Gel when stained with </a:t>
            </a:r>
            <a:r>
              <a:rPr lang="en-US" dirty="0" err="1" smtClean="0">
                <a:latin typeface="Cambria"/>
                <a:ea typeface="ＭＳ 明朝"/>
                <a:cs typeface="Times New Roman"/>
              </a:rPr>
              <a:t>Ethidium</a:t>
            </a:r>
            <a:r>
              <a:rPr lang="en-US" dirty="0" smtClean="0">
                <a:latin typeface="Cambria"/>
                <a:ea typeface="ＭＳ 明朝"/>
                <a:cs typeface="Times New Roman"/>
              </a:rPr>
              <a:t> Bromide?</a:t>
            </a:r>
          </a:p>
          <a:p>
            <a:pPr marL="0" marR="0">
              <a:spcBef>
                <a:spcPts val="0"/>
              </a:spcBef>
              <a:spcAft>
                <a:spcPts val="0"/>
              </a:spcAft>
            </a:pPr>
            <a:r>
              <a:rPr lang="en-US" dirty="0" smtClean="0">
                <a:latin typeface="Cambria"/>
                <a:ea typeface="ＭＳ 明朝"/>
                <a:cs typeface="Times New Roman"/>
              </a:rPr>
              <a:t>1</a:t>
            </a:r>
          </a:p>
          <a:p>
            <a:pPr marL="0" marR="0">
              <a:spcBef>
                <a:spcPts val="0"/>
              </a:spcBef>
              <a:spcAft>
                <a:spcPts val="0"/>
              </a:spcAft>
            </a:pPr>
            <a:r>
              <a:rPr lang="en-US" dirty="0" smtClean="0">
                <a:latin typeface="Cambria"/>
                <a:ea typeface="ＭＳ 明朝"/>
                <a:cs typeface="Times New Roman"/>
              </a:rPr>
              <a:t>2</a:t>
            </a:r>
          </a:p>
          <a:p>
            <a:pPr marL="0" marR="0">
              <a:spcBef>
                <a:spcPts val="0"/>
              </a:spcBef>
              <a:spcAft>
                <a:spcPts val="0"/>
              </a:spcAft>
            </a:pPr>
            <a:r>
              <a:rPr lang="en-US" dirty="0" smtClean="0">
                <a:latin typeface="Cambria"/>
                <a:ea typeface="ＭＳ 明朝"/>
                <a:cs typeface="Times New Roman"/>
              </a:rPr>
              <a:t>3</a:t>
            </a:r>
          </a:p>
          <a:p>
            <a:pPr marL="0" marR="0">
              <a:spcBef>
                <a:spcPts val="0"/>
              </a:spcBef>
              <a:spcAft>
                <a:spcPts val="0"/>
              </a:spcAft>
            </a:pPr>
            <a:r>
              <a:rPr lang="en-US" dirty="0" smtClean="0">
                <a:latin typeface="Cambria"/>
                <a:ea typeface="ＭＳ 明朝"/>
                <a:cs typeface="Times New Roman"/>
              </a:rPr>
              <a:t>4</a:t>
            </a:r>
          </a:p>
          <a:p>
            <a:endParaRPr lang="en-US" dirty="0"/>
          </a:p>
        </p:txBody>
      </p:sp>
      <p:pic>
        <p:nvPicPr>
          <p:cNvPr id="4" name="Picture 3" descr="pBR322.png"/>
          <p:cNvPicPr/>
          <p:nvPr/>
        </p:nvPicPr>
        <p:blipFill>
          <a:blip r:embed="rId3" cstate="print"/>
          <a:srcRect/>
          <a:stretch>
            <a:fillRect/>
          </a:stretch>
        </p:blipFill>
        <p:spPr bwMode="auto">
          <a:xfrm>
            <a:off x="4724400" y="3352800"/>
            <a:ext cx="3810000" cy="31432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4. Which number corresponds to the largest number amount of STRs?</a:t>
            </a:r>
          </a:p>
          <a:p>
            <a:pPr marL="0" marR="0">
              <a:spcBef>
                <a:spcPts val="0"/>
              </a:spcBef>
              <a:spcAft>
                <a:spcPts val="0"/>
              </a:spcAft>
            </a:pPr>
            <a:r>
              <a:rPr lang="en-US" dirty="0" smtClean="0">
                <a:latin typeface="Cambria"/>
                <a:ea typeface="ＭＳ 明朝"/>
                <a:cs typeface="Times New Roman"/>
              </a:rPr>
              <a:t>1</a:t>
            </a:r>
          </a:p>
          <a:p>
            <a:pPr marL="0" marR="0">
              <a:spcBef>
                <a:spcPts val="0"/>
              </a:spcBef>
              <a:spcAft>
                <a:spcPts val="0"/>
              </a:spcAft>
            </a:pPr>
            <a:r>
              <a:rPr lang="en-US" dirty="0" smtClean="0">
                <a:latin typeface="Cambria"/>
                <a:ea typeface="ＭＳ 明朝"/>
                <a:cs typeface="Times New Roman"/>
              </a:rPr>
              <a:t>2</a:t>
            </a:r>
          </a:p>
          <a:p>
            <a:pPr marL="0" marR="0">
              <a:spcBef>
                <a:spcPts val="0"/>
              </a:spcBef>
              <a:spcAft>
                <a:spcPts val="0"/>
              </a:spcAft>
            </a:pPr>
            <a:r>
              <a:rPr lang="en-US" dirty="0" smtClean="0">
                <a:latin typeface="Cambria"/>
                <a:ea typeface="ＭＳ 明朝"/>
                <a:cs typeface="Times New Roman"/>
              </a:rPr>
              <a:t>3</a:t>
            </a:r>
          </a:p>
          <a:p>
            <a:pPr marL="0" marR="0">
              <a:spcBef>
                <a:spcPts val="0"/>
              </a:spcBef>
              <a:spcAft>
                <a:spcPts val="0"/>
              </a:spcAft>
            </a:pPr>
            <a:r>
              <a:rPr lang="en-US" dirty="0" smtClean="0">
                <a:latin typeface="Cambria"/>
                <a:ea typeface="ＭＳ 明朝"/>
                <a:cs typeface="Times New Roman"/>
              </a:rPr>
              <a:t>4</a:t>
            </a:r>
          </a:p>
          <a:p>
            <a:endParaRPr lang="en-US" dirty="0"/>
          </a:p>
        </p:txBody>
      </p:sp>
      <p:pic>
        <p:nvPicPr>
          <p:cNvPr id="4" name="Picture 3" descr="str inheritance.gif"/>
          <p:cNvPicPr/>
          <p:nvPr/>
        </p:nvPicPr>
        <p:blipFill>
          <a:blip r:embed="rId3" cstate="print"/>
          <a:srcRect/>
          <a:stretch>
            <a:fillRect/>
          </a:stretch>
        </p:blipFill>
        <p:spPr>
          <a:xfrm>
            <a:off x="3657600" y="2057400"/>
            <a:ext cx="4648200" cy="4591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5. If a recombinant was formed using the above vector by cloning a fragment into the EcoR1 site, how would you choose the recombinant colonies versus the vector?</a:t>
            </a:r>
          </a:p>
          <a:p>
            <a:pPr marL="0" marR="0">
              <a:spcBef>
                <a:spcPts val="0"/>
              </a:spcBef>
              <a:spcAft>
                <a:spcPts val="0"/>
              </a:spcAft>
            </a:pPr>
            <a:r>
              <a:rPr lang="en-US" dirty="0" smtClean="0">
                <a:latin typeface="Cambria"/>
                <a:ea typeface="ＭＳ 明朝"/>
                <a:cs typeface="Times New Roman"/>
              </a:rPr>
              <a:t>Look for the Amp sensitive colonies</a:t>
            </a:r>
          </a:p>
          <a:p>
            <a:pPr marL="0" marR="0">
              <a:spcBef>
                <a:spcPts val="0"/>
              </a:spcBef>
              <a:spcAft>
                <a:spcPts val="0"/>
              </a:spcAft>
            </a:pPr>
            <a:r>
              <a:rPr lang="en-US" dirty="0" smtClean="0">
                <a:latin typeface="Cambria"/>
                <a:ea typeface="ＭＳ 明朝"/>
                <a:cs typeface="Times New Roman"/>
              </a:rPr>
              <a:t>Look for Amp resistance colonies</a:t>
            </a:r>
          </a:p>
          <a:p>
            <a:pPr marL="0" marR="0">
              <a:spcBef>
                <a:spcPts val="0"/>
              </a:spcBef>
              <a:spcAft>
                <a:spcPts val="0"/>
              </a:spcAft>
            </a:pPr>
            <a:r>
              <a:rPr lang="en-US" dirty="0" smtClean="0">
                <a:latin typeface="Cambria"/>
                <a:ea typeface="ＭＳ 明朝"/>
                <a:cs typeface="Times New Roman"/>
              </a:rPr>
              <a:t>Look for blue colonies</a:t>
            </a:r>
          </a:p>
          <a:p>
            <a:pPr marL="0" marR="0">
              <a:spcBef>
                <a:spcPts val="0"/>
              </a:spcBef>
              <a:spcAft>
                <a:spcPts val="0"/>
              </a:spcAft>
            </a:pPr>
            <a:r>
              <a:rPr lang="en-US" dirty="0" smtClean="0">
                <a:latin typeface="Cambria"/>
                <a:ea typeface="ＭＳ 明朝"/>
                <a:cs typeface="Times New Roman"/>
              </a:rPr>
              <a:t>Look for white colonies</a:t>
            </a:r>
          </a:p>
          <a:p>
            <a:endParaRPr lang="en-US" dirty="0"/>
          </a:p>
        </p:txBody>
      </p:sp>
      <p:pic>
        <p:nvPicPr>
          <p:cNvPr id="4" name="Picture 3" descr="puc19.gif"/>
          <p:cNvPicPr/>
          <p:nvPr/>
        </p:nvPicPr>
        <p:blipFill>
          <a:blip r:embed="rId3" cstate="print"/>
          <a:srcRect/>
          <a:stretch>
            <a:fillRect/>
          </a:stretch>
        </p:blipFill>
        <p:spPr bwMode="auto">
          <a:xfrm>
            <a:off x="5029200" y="3810000"/>
            <a:ext cx="4114800" cy="27622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6. What are tag SNPS?</a:t>
            </a:r>
          </a:p>
          <a:p>
            <a:pPr marL="0" marR="0">
              <a:spcBef>
                <a:spcPts val="0"/>
              </a:spcBef>
              <a:spcAft>
                <a:spcPts val="0"/>
              </a:spcAft>
            </a:pPr>
            <a:r>
              <a:rPr lang="en-US" dirty="0" smtClean="0">
                <a:latin typeface="Cambria"/>
                <a:ea typeface="ＭＳ 明朝"/>
                <a:cs typeface="Times New Roman"/>
              </a:rPr>
              <a:t>Polymorphisms that are linked to disease mutations</a:t>
            </a:r>
          </a:p>
          <a:p>
            <a:pPr marL="0" marR="0">
              <a:spcBef>
                <a:spcPts val="0"/>
              </a:spcBef>
              <a:spcAft>
                <a:spcPts val="0"/>
              </a:spcAft>
            </a:pPr>
            <a:r>
              <a:rPr lang="en-US" dirty="0" smtClean="0">
                <a:latin typeface="Cambria"/>
                <a:ea typeface="ＭＳ 明朝"/>
                <a:cs typeface="Times New Roman"/>
              </a:rPr>
              <a:t>RFLPs that cause DNA shifts on Southern blots</a:t>
            </a:r>
          </a:p>
          <a:p>
            <a:pPr marL="0" marR="0">
              <a:spcBef>
                <a:spcPts val="0"/>
              </a:spcBef>
              <a:spcAft>
                <a:spcPts val="0"/>
              </a:spcAft>
            </a:pPr>
            <a:r>
              <a:rPr lang="en-US" dirty="0" smtClean="0">
                <a:latin typeface="Cambria"/>
                <a:ea typeface="ＭＳ 明朝"/>
                <a:cs typeface="Times New Roman"/>
              </a:rPr>
              <a:t>SNPS that help define </a:t>
            </a:r>
            <a:r>
              <a:rPr lang="en-US" dirty="0" err="1" smtClean="0">
                <a:latin typeface="Cambria"/>
                <a:ea typeface="ＭＳ 明朝"/>
                <a:cs typeface="Times New Roman"/>
              </a:rPr>
              <a:t>haplotypes</a:t>
            </a:r>
            <a:endParaRPr lang="en-US" dirty="0" smtClean="0">
              <a:latin typeface="Cambria"/>
              <a:ea typeface="ＭＳ 明朝"/>
              <a:cs typeface="Times New Roman"/>
            </a:endParaRPr>
          </a:p>
          <a:p>
            <a:pPr marL="0" marR="0">
              <a:spcBef>
                <a:spcPts val="0"/>
              </a:spcBef>
              <a:spcAft>
                <a:spcPts val="0"/>
              </a:spcAft>
            </a:pPr>
            <a:r>
              <a:rPr lang="en-US" dirty="0" smtClean="0">
                <a:latin typeface="Cambria"/>
                <a:ea typeface="ＭＳ 明朝"/>
                <a:cs typeface="Times New Roman"/>
              </a:rPr>
              <a:t>Point mutations that cause silent mutations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7. Which of the following is NOT required property for a cloning vector?</a:t>
            </a:r>
          </a:p>
          <a:p>
            <a:pPr marL="0" marR="0">
              <a:spcBef>
                <a:spcPts val="0"/>
              </a:spcBef>
              <a:spcAft>
                <a:spcPts val="0"/>
              </a:spcAft>
            </a:pPr>
            <a:r>
              <a:rPr lang="en-US" dirty="0" smtClean="0">
                <a:latin typeface="Cambria"/>
                <a:ea typeface="ＭＳ 明朝"/>
                <a:cs typeface="Times New Roman"/>
              </a:rPr>
              <a:t>Lac Z gene</a:t>
            </a:r>
          </a:p>
          <a:p>
            <a:pPr marL="0" marR="0">
              <a:spcBef>
                <a:spcPts val="0"/>
              </a:spcBef>
              <a:spcAft>
                <a:spcPts val="0"/>
              </a:spcAft>
            </a:pPr>
            <a:r>
              <a:rPr lang="en-US" dirty="0" smtClean="0">
                <a:latin typeface="Cambria"/>
                <a:ea typeface="ＭＳ 明朝"/>
                <a:cs typeface="Times New Roman"/>
              </a:rPr>
              <a:t>Autonomous replication</a:t>
            </a:r>
          </a:p>
          <a:p>
            <a:pPr marL="0" marR="0">
              <a:spcBef>
                <a:spcPts val="0"/>
              </a:spcBef>
              <a:spcAft>
                <a:spcPts val="0"/>
              </a:spcAft>
            </a:pPr>
            <a:r>
              <a:rPr lang="en-US" dirty="0" smtClean="0">
                <a:latin typeface="Cambria"/>
                <a:ea typeface="ＭＳ 明朝"/>
                <a:cs typeface="Times New Roman"/>
              </a:rPr>
              <a:t>DNA restriction enzyme sites</a:t>
            </a:r>
          </a:p>
          <a:p>
            <a:pPr marL="0" marR="0">
              <a:spcBef>
                <a:spcPts val="0"/>
              </a:spcBef>
              <a:spcAft>
                <a:spcPts val="0"/>
              </a:spcAft>
            </a:pPr>
            <a:r>
              <a:rPr lang="en-US" dirty="0" smtClean="0">
                <a:latin typeface="Cambria"/>
                <a:ea typeface="ＭＳ 明朝"/>
                <a:cs typeface="Times New Roman"/>
              </a:rPr>
              <a:t>ORC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spcBef>
                <a:spcPts val="0"/>
              </a:spcBef>
              <a:spcAft>
                <a:spcPts val="0"/>
              </a:spcAft>
              <a:buNone/>
            </a:pPr>
            <a:r>
              <a:rPr lang="en-US" dirty="0" smtClean="0">
                <a:latin typeface="Cambria"/>
                <a:ea typeface="ＭＳ 明朝"/>
                <a:cs typeface="Times New Roman"/>
              </a:rPr>
              <a:t>8. Which of the following distinguishes a genomic library from a </a:t>
            </a:r>
            <a:r>
              <a:rPr lang="en-US" dirty="0" err="1" smtClean="0">
                <a:latin typeface="Cambria"/>
                <a:ea typeface="ＭＳ 明朝"/>
                <a:cs typeface="Times New Roman"/>
              </a:rPr>
              <a:t>cDNA</a:t>
            </a:r>
            <a:r>
              <a:rPr lang="en-US" dirty="0" smtClean="0">
                <a:latin typeface="Cambria"/>
                <a:ea typeface="ＭＳ 明朝"/>
                <a:cs typeface="Times New Roman"/>
              </a:rPr>
              <a:t> library?</a:t>
            </a:r>
          </a:p>
          <a:p>
            <a:pPr marL="0" marR="0">
              <a:spcBef>
                <a:spcPts val="0"/>
              </a:spcBef>
              <a:spcAft>
                <a:spcPts val="0"/>
              </a:spcAft>
            </a:pPr>
            <a:r>
              <a:rPr lang="en-US" dirty="0" smtClean="0">
                <a:latin typeface="Cambria"/>
                <a:ea typeface="ＭＳ 明朝"/>
                <a:cs typeface="Times New Roman"/>
              </a:rPr>
              <a:t>presence of </a:t>
            </a:r>
            <a:r>
              <a:rPr lang="en-US" dirty="0" err="1" smtClean="0">
                <a:latin typeface="Cambria"/>
                <a:ea typeface="ＭＳ 明朝"/>
                <a:cs typeface="Times New Roman"/>
              </a:rPr>
              <a:t>exons</a:t>
            </a:r>
            <a:endParaRPr lang="en-US" dirty="0" smtClean="0">
              <a:latin typeface="Cambria"/>
              <a:ea typeface="ＭＳ 明朝"/>
              <a:cs typeface="Times New Roman"/>
            </a:endParaRPr>
          </a:p>
          <a:p>
            <a:pPr marL="0" marR="0">
              <a:spcBef>
                <a:spcPts val="0"/>
              </a:spcBef>
              <a:spcAft>
                <a:spcPts val="0"/>
              </a:spcAft>
            </a:pPr>
            <a:r>
              <a:rPr lang="en-US" dirty="0" smtClean="0">
                <a:latin typeface="Cambria"/>
                <a:ea typeface="ＭＳ 明朝"/>
                <a:cs typeface="Times New Roman"/>
              </a:rPr>
              <a:t>the use of cloning vectors</a:t>
            </a:r>
          </a:p>
          <a:p>
            <a:pPr marL="0" marR="0">
              <a:spcBef>
                <a:spcPts val="0"/>
              </a:spcBef>
              <a:spcAft>
                <a:spcPts val="0"/>
              </a:spcAft>
            </a:pPr>
            <a:r>
              <a:rPr lang="en-US" dirty="0" smtClean="0">
                <a:latin typeface="Cambria"/>
                <a:ea typeface="ＭＳ 明朝"/>
                <a:cs typeface="Times New Roman"/>
              </a:rPr>
              <a:t>the ability to be amplified by PCR</a:t>
            </a:r>
          </a:p>
          <a:p>
            <a:pPr marL="0" marR="0">
              <a:spcBef>
                <a:spcPts val="0"/>
              </a:spcBef>
              <a:spcAft>
                <a:spcPts val="0"/>
              </a:spcAft>
            </a:pPr>
            <a:r>
              <a:rPr lang="en-US" dirty="0" smtClean="0">
                <a:latin typeface="Cambria"/>
                <a:ea typeface="ＭＳ 明朝"/>
                <a:cs typeface="Times New Roman"/>
              </a:rPr>
              <a:t>the presence of multiple segments of DNA in different colonies</a:t>
            </a:r>
          </a:p>
          <a:p>
            <a:pPr marL="0" marR="0">
              <a:spcBef>
                <a:spcPts val="0"/>
              </a:spcBef>
              <a:spcAft>
                <a:spcPts val="0"/>
              </a:spcAft>
            </a:pPr>
            <a:r>
              <a:rPr lang="en-US" dirty="0" smtClean="0">
                <a:latin typeface="Cambria"/>
                <a:ea typeface="ＭＳ 明朝"/>
                <a:cs typeface="Times New Roman"/>
              </a:rPr>
              <a:t>the absence of </a:t>
            </a:r>
            <a:r>
              <a:rPr lang="en-US" dirty="0" err="1" smtClean="0">
                <a:latin typeface="Cambria"/>
                <a:ea typeface="ＭＳ 明朝"/>
                <a:cs typeface="Times New Roman"/>
              </a:rPr>
              <a:t>intronic</a:t>
            </a:r>
            <a:r>
              <a:rPr lang="en-US" dirty="0" smtClean="0">
                <a:latin typeface="Cambria"/>
                <a:ea typeface="ＭＳ 明朝"/>
                <a:cs typeface="Times New Roman"/>
              </a:rPr>
              <a:t> DNA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1587</Words>
  <Application>Microsoft Macintosh PowerPoint</Application>
  <PresentationFormat>On-screen Show (4:3)</PresentationFormat>
  <Paragraphs>259</Paragraphs>
  <Slides>33</Slides>
  <Notes>32</Notes>
  <HiddenSlides>0</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Office Theme</vt:lpstr>
      <vt:lpstr>Biochem exam 2</vt:lpstr>
      <vt:lpstr>3/5/13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3/12/2013 </vt:lpstr>
      <vt:lpstr>Slide 22</vt:lpstr>
      <vt:lpstr>Slide 23</vt:lpstr>
      <vt:lpstr>Slide 24</vt:lpstr>
      <vt:lpstr>Slide 25</vt:lpstr>
      <vt:lpstr>Slide 26</vt:lpstr>
      <vt:lpstr>Slide 27</vt:lpstr>
      <vt:lpstr>Slide 28</vt:lpstr>
      <vt:lpstr>3/19/2013 </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Biochem exam 2</dc:title>
  <dc:creator>Marta</dc:creator>
  <cp:lastModifiedBy>Sandhya Malhotra</cp:lastModifiedBy>
  <cp:revision>7</cp:revision>
  <dcterms:created xsi:type="dcterms:W3CDTF">2015-03-17T13:14:48Z</dcterms:created>
  <dcterms:modified xsi:type="dcterms:W3CDTF">2015-03-17T13:32:54Z</dcterms:modified>
</cp:coreProperties>
</file>