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62" r:id="rId3"/>
    <p:sldId id="257" r:id="rId4"/>
    <p:sldId id="258" r:id="rId5"/>
    <p:sldId id="263" r:id="rId6"/>
    <p:sldId id="261" r:id="rId7"/>
    <p:sldId id="264" r:id="rId8"/>
    <p:sldId id="266" r:id="rId9"/>
    <p:sldId id="265" r:id="rId10"/>
    <p:sldId id="268" r:id="rId11"/>
    <p:sldId id="267"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5723"/>
    <a:srgbClr val="E2F0D9"/>
    <a:srgbClr val="4D4D4D"/>
    <a:srgbClr val="292929"/>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598" autoAdjust="0"/>
  </p:normalViewPr>
  <p:slideViewPr>
    <p:cSldViewPr snapToGrid="0">
      <p:cViewPr varScale="1">
        <p:scale>
          <a:sx n="78" d="100"/>
          <a:sy n="78" d="100"/>
        </p:scale>
        <p:origin x="80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75932225-08B6-416F-9EA6-6592B8DC7826}" type="datetimeFigureOut">
              <a:rPr lang="en-US" smtClean="0"/>
              <a:t>4/29/2020</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72E3702B-B2E4-4D97-BFA1-2139B1E6915C}" type="slidenum">
              <a:rPr lang="en-US" smtClean="0"/>
              <a:t>‹#›</a:t>
            </a:fld>
            <a:endParaRPr lang="en-US"/>
          </a:p>
        </p:txBody>
      </p:sp>
    </p:spTree>
    <p:extLst>
      <p:ext uri="{BB962C8B-B14F-4D97-AF65-F5344CB8AC3E}">
        <p14:creationId xmlns:p14="http://schemas.microsoft.com/office/powerpoint/2010/main" val="4019486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fast food restaurant which is also know as a quick service restaurant is a type of restaurant wherein fast food cuisine is served which is mostly a self served. A fast food restaurant term has come from United States of America and this EDA study is focusing on analysis the current trend of fast food restaurants in USA.</a:t>
            </a:r>
          </a:p>
        </p:txBody>
      </p:sp>
      <p:sp>
        <p:nvSpPr>
          <p:cNvPr id="4" name="Slide Number Placeholder 3"/>
          <p:cNvSpPr>
            <a:spLocks noGrp="1"/>
          </p:cNvSpPr>
          <p:nvPr>
            <p:ph type="sldNum" sz="quarter" idx="5"/>
          </p:nvPr>
        </p:nvSpPr>
        <p:spPr/>
        <p:txBody>
          <a:bodyPr/>
          <a:lstStyle/>
          <a:p>
            <a:fld id="{72E3702B-B2E4-4D97-BFA1-2139B1E6915C}" type="slidenum">
              <a:rPr lang="en-US" smtClean="0"/>
              <a:t>2</a:t>
            </a:fld>
            <a:endParaRPr lang="en-US"/>
          </a:p>
        </p:txBody>
      </p:sp>
    </p:spTree>
    <p:extLst>
      <p:ext uri="{BB962C8B-B14F-4D97-AF65-F5344CB8AC3E}">
        <p14:creationId xmlns:p14="http://schemas.microsoft.com/office/powerpoint/2010/main" val="1051257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4B42E-745E-436D-85CC-CF114FF349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8DCB31A-EBA5-47CF-A317-D12E570581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0498D2F-26FE-474F-9E97-2AAA9C3D6065}"/>
              </a:ext>
            </a:extLst>
          </p:cNvPr>
          <p:cNvSpPr>
            <a:spLocks noGrp="1"/>
          </p:cNvSpPr>
          <p:nvPr>
            <p:ph type="dt" sz="half" idx="10"/>
          </p:nvPr>
        </p:nvSpPr>
        <p:spPr/>
        <p:txBody>
          <a:bodyPr/>
          <a:lstStyle/>
          <a:p>
            <a:fld id="{073590D5-9AE6-4D04-86E2-201B5AFE9941}" type="datetimeFigureOut">
              <a:rPr lang="en-US" smtClean="0"/>
              <a:t>4/29/2020</a:t>
            </a:fld>
            <a:endParaRPr lang="en-US" dirty="0"/>
          </a:p>
        </p:txBody>
      </p:sp>
      <p:sp>
        <p:nvSpPr>
          <p:cNvPr id="5" name="Footer Placeholder 4">
            <a:extLst>
              <a:ext uri="{FF2B5EF4-FFF2-40B4-BE49-F238E27FC236}">
                <a16:creationId xmlns:a16="http://schemas.microsoft.com/office/drawing/2014/main" id="{5965246C-B662-4536-A89C-86C5B657778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D0B0F7F-253E-4F2A-9173-DC30A50EF4D0}"/>
              </a:ext>
            </a:extLst>
          </p:cNvPr>
          <p:cNvSpPr>
            <a:spLocks noGrp="1"/>
          </p:cNvSpPr>
          <p:nvPr>
            <p:ph type="sldNum" sz="quarter" idx="12"/>
          </p:nvPr>
        </p:nvSpPr>
        <p:spPr/>
        <p:txBody>
          <a:bodyPr/>
          <a:lstStyle/>
          <a:p>
            <a:fld id="{1B02FC47-50D4-4844-B1C6-9535CA1D9B3D}" type="slidenum">
              <a:rPr lang="en-US" smtClean="0"/>
              <a:t>‹#›</a:t>
            </a:fld>
            <a:endParaRPr lang="en-US" dirty="0"/>
          </a:p>
        </p:txBody>
      </p:sp>
    </p:spTree>
    <p:extLst>
      <p:ext uri="{BB962C8B-B14F-4D97-AF65-F5344CB8AC3E}">
        <p14:creationId xmlns:p14="http://schemas.microsoft.com/office/powerpoint/2010/main" val="935790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922B3-A182-400B-8B7D-E498BD5068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2133A96-61A2-4578-AC61-6CB892FB9F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A7E7E4-B17C-4F98-BDA3-E32175E558AB}"/>
              </a:ext>
            </a:extLst>
          </p:cNvPr>
          <p:cNvSpPr>
            <a:spLocks noGrp="1"/>
          </p:cNvSpPr>
          <p:nvPr>
            <p:ph type="dt" sz="half" idx="10"/>
          </p:nvPr>
        </p:nvSpPr>
        <p:spPr/>
        <p:txBody>
          <a:bodyPr/>
          <a:lstStyle/>
          <a:p>
            <a:fld id="{073590D5-9AE6-4D04-86E2-201B5AFE9941}" type="datetimeFigureOut">
              <a:rPr lang="en-US" smtClean="0"/>
              <a:t>4/29/2020</a:t>
            </a:fld>
            <a:endParaRPr lang="en-US" dirty="0"/>
          </a:p>
        </p:txBody>
      </p:sp>
      <p:sp>
        <p:nvSpPr>
          <p:cNvPr id="5" name="Footer Placeholder 4">
            <a:extLst>
              <a:ext uri="{FF2B5EF4-FFF2-40B4-BE49-F238E27FC236}">
                <a16:creationId xmlns:a16="http://schemas.microsoft.com/office/drawing/2014/main" id="{8C36E693-F68B-4CCD-AC3B-275F7993789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2B424F7-FF8B-40B0-B3A0-FF8D65DA7BF2}"/>
              </a:ext>
            </a:extLst>
          </p:cNvPr>
          <p:cNvSpPr>
            <a:spLocks noGrp="1"/>
          </p:cNvSpPr>
          <p:nvPr>
            <p:ph type="sldNum" sz="quarter" idx="12"/>
          </p:nvPr>
        </p:nvSpPr>
        <p:spPr/>
        <p:txBody>
          <a:bodyPr/>
          <a:lstStyle/>
          <a:p>
            <a:fld id="{1B02FC47-50D4-4844-B1C6-9535CA1D9B3D}" type="slidenum">
              <a:rPr lang="en-US" smtClean="0"/>
              <a:t>‹#›</a:t>
            </a:fld>
            <a:endParaRPr lang="en-US" dirty="0"/>
          </a:p>
        </p:txBody>
      </p:sp>
    </p:spTree>
    <p:extLst>
      <p:ext uri="{BB962C8B-B14F-4D97-AF65-F5344CB8AC3E}">
        <p14:creationId xmlns:p14="http://schemas.microsoft.com/office/powerpoint/2010/main" val="2568624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792E83-308F-4064-A0E0-3FE7CB58206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FD7A5D2-281E-4AA2-A4A0-D5FCE8BF2C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E6D40-9128-477B-8649-10FFFD24426D}"/>
              </a:ext>
            </a:extLst>
          </p:cNvPr>
          <p:cNvSpPr>
            <a:spLocks noGrp="1"/>
          </p:cNvSpPr>
          <p:nvPr>
            <p:ph type="dt" sz="half" idx="10"/>
          </p:nvPr>
        </p:nvSpPr>
        <p:spPr/>
        <p:txBody>
          <a:bodyPr/>
          <a:lstStyle/>
          <a:p>
            <a:fld id="{073590D5-9AE6-4D04-86E2-201B5AFE9941}" type="datetimeFigureOut">
              <a:rPr lang="en-US" smtClean="0"/>
              <a:t>4/29/2020</a:t>
            </a:fld>
            <a:endParaRPr lang="en-US" dirty="0"/>
          </a:p>
        </p:txBody>
      </p:sp>
      <p:sp>
        <p:nvSpPr>
          <p:cNvPr id="5" name="Footer Placeholder 4">
            <a:extLst>
              <a:ext uri="{FF2B5EF4-FFF2-40B4-BE49-F238E27FC236}">
                <a16:creationId xmlns:a16="http://schemas.microsoft.com/office/drawing/2014/main" id="{367C56EF-A977-4C6E-9F70-DB3F8AACAD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27D65AA-FFEC-427B-8A85-436C51556AB7}"/>
              </a:ext>
            </a:extLst>
          </p:cNvPr>
          <p:cNvSpPr>
            <a:spLocks noGrp="1"/>
          </p:cNvSpPr>
          <p:nvPr>
            <p:ph type="sldNum" sz="quarter" idx="12"/>
          </p:nvPr>
        </p:nvSpPr>
        <p:spPr/>
        <p:txBody>
          <a:bodyPr/>
          <a:lstStyle/>
          <a:p>
            <a:fld id="{1B02FC47-50D4-4844-B1C6-9535CA1D9B3D}" type="slidenum">
              <a:rPr lang="en-US" smtClean="0"/>
              <a:t>‹#›</a:t>
            </a:fld>
            <a:endParaRPr lang="en-US" dirty="0"/>
          </a:p>
        </p:txBody>
      </p:sp>
    </p:spTree>
    <p:extLst>
      <p:ext uri="{BB962C8B-B14F-4D97-AF65-F5344CB8AC3E}">
        <p14:creationId xmlns:p14="http://schemas.microsoft.com/office/powerpoint/2010/main" val="2763754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5211D-B573-4521-BBAD-708E6A1C5F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27B6C8-EC4B-441A-9D44-E60D8E86F3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77207E-176B-4932-8FC7-58375A27F261}"/>
              </a:ext>
            </a:extLst>
          </p:cNvPr>
          <p:cNvSpPr>
            <a:spLocks noGrp="1"/>
          </p:cNvSpPr>
          <p:nvPr>
            <p:ph type="dt" sz="half" idx="10"/>
          </p:nvPr>
        </p:nvSpPr>
        <p:spPr/>
        <p:txBody>
          <a:bodyPr/>
          <a:lstStyle/>
          <a:p>
            <a:fld id="{073590D5-9AE6-4D04-86E2-201B5AFE9941}" type="datetimeFigureOut">
              <a:rPr lang="en-US" smtClean="0"/>
              <a:t>4/29/2020</a:t>
            </a:fld>
            <a:endParaRPr lang="en-US" dirty="0"/>
          </a:p>
        </p:txBody>
      </p:sp>
      <p:sp>
        <p:nvSpPr>
          <p:cNvPr id="5" name="Footer Placeholder 4">
            <a:extLst>
              <a:ext uri="{FF2B5EF4-FFF2-40B4-BE49-F238E27FC236}">
                <a16:creationId xmlns:a16="http://schemas.microsoft.com/office/drawing/2014/main" id="{780A5CA0-6322-4130-A918-4E5C3275413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332C2D6-7FC3-4401-8A90-1263F9420C95}"/>
              </a:ext>
            </a:extLst>
          </p:cNvPr>
          <p:cNvSpPr>
            <a:spLocks noGrp="1"/>
          </p:cNvSpPr>
          <p:nvPr>
            <p:ph type="sldNum" sz="quarter" idx="12"/>
          </p:nvPr>
        </p:nvSpPr>
        <p:spPr/>
        <p:txBody>
          <a:bodyPr/>
          <a:lstStyle/>
          <a:p>
            <a:fld id="{1B02FC47-50D4-4844-B1C6-9535CA1D9B3D}" type="slidenum">
              <a:rPr lang="en-US" smtClean="0"/>
              <a:t>‹#›</a:t>
            </a:fld>
            <a:endParaRPr lang="en-US" dirty="0"/>
          </a:p>
        </p:txBody>
      </p:sp>
    </p:spTree>
    <p:extLst>
      <p:ext uri="{BB962C8B-B14F-4D97-AF65-F5344CB8AC3E}">
        <p14:creationId xmlns:p14="http://schemas.microsoft.com/office/powerpoint/2010/main" val="3957611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7905D-A27F-40BB-836A-F88AA23383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53FB7B2-7FAD-4ED0-9F7B-9571A8200A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10D817-8AE5-4E21-B129-91D6D332F456}"/>
              </a:ext>
            </a:extLst>
          </p:cNvPr>
          <p:cNvSpPr>
            <a:spLocks noGrp="1"/>
          </p:cNvSpPr>
          <p:nvPr>
            <p:ph type="dt" sz="half" idx="10"/>
          </p:nvPr>
        </p:nvSpPr>
        <p:spPr/>
        <p:txBody>
          <a:bodyPr/>
          <a:lstStyle/>
          <a:p>
            <a:fld id="{073590D5-9AE6-4D04-86E2-201B5AFE9941}" type="datetimeFigureOut">
              <a:rPr lang="en-US" smtClean="0"/>
              <a:t>4/29/2020</a:t>
            </a:fld>
            <a:endParaRPr lang="en-US" dirty="0"/>
          </a:p>
        </p:txBody>
      </p:sp>
      <p:sp>
        <p:nvSpPr>
          <p:cNvPr id="5" name="Footer Placeholder 4">
            <a:extLst>
              <a:ext uri="{FF2B5EF4-FFF2-40B4-BE49-F238E27FC236}">
                <a16:creationId xmlns:a16="http://schemas.microsoft.com/office/drawing/2014/main" id="{CC140422-9D6E-41BE-8FFD-8EAA098660D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2244E40-930C-4E0F-AA55-B5DAA3379EC6}"/>
              </a:ext>
            </a:extLst>
          </p:cNvPr>
          <p:cNvSpPr>
            <a:spLocks noGrp="1"/>
          </p:cNvSpPr>
          <p:nvPr>
            <p:ph type="sldNum" sz="quarter" idx="12"/>
          </p:nvPr>
        </p:nvSpPr>
        <p:spPr/>
        <p:txBody>
          <a:bodyPr/>
          <a:lstStyle/>
          <a:p>
            <a:fld id="{1B02FC47-50D4-4844-B1C6-9535CA1D9B3D}" type="slidenum">
              <a:rPr lang="en-US" smtClean="0"/>
              <a:t>‹#›</a:t>
            </a:fld>
            <a:endParaRPr lang="en-US" dirty="0"/>
          </a:p>
        </p:txBody>
      </p:sp>
    </p:spTree>
    <p:extLst>
      <p:ext uri="{BB962C8B-B14F-4D97-AF65-F5344CB8AC3E}">
        <p14:creationId xmlns:p14="http://schemas.microsoft.com/office/powerpoint/2010/main" val="979851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8B175-79DB-478D-ABBD-C9398126B0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E69564-7D5C-4545-86D0-890492ECE8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16B8FA-57BA-427E-9E6C-56F76321A9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2D377C-880A-4F39-9D9F-6AA4A73AC768}"/>
              </a:ext>
            </a:extLst>
          </p:cNvPr>
          <p:cNvSpPr>
            <a:spLocks noGrp="1"/>
          </p:cNvSpPr>
          <p:nvPr>
            <p:ph type="dt" sz="half" idx="10"/>
          </p:nvPr>
        </p:nvSpPr>
        <p:spPr/>
        <p:txBody>
          <a:bodyPr/>
          <a:lstStyle/>
          <a:p>
            <a:fld id="{073590D5-9AE6-4D04-86E2-201B5AFE9941}" type="datetimeFigureOut">
              <a:rPr lang="en-US" smtClean="0"/>
              <a:t>4/29/2020</a:t>
            </a:fld>
            <a:endParaRPr lang="en-US" dirty="0"/>
          </a:p>
        </p:txBody>
      </p:sp>
      <p:sp>
        <p:nvSpPr>
          <p:cNvPr id="6" name="Footer Placeholder 5">
            <a:extLst>
              <a:ext uri="{FF2B5EF4-FFF2-40B4-BE49-F238E27FC236}">
                <a16:creationId xmlns:a16="http://schemas.microsoft.com/office/drawing/2014/main" id="{DA3C4B60-0A6B-4C93-9F19-128230FC5A6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F5946D2-C8BC-471E-9D89-5AD548094614}"/>
              </a:ext>
            </a:extLst>
          </p:cNvPr>
          <p:cNvSpPr>
            <a:spLocks noGrp="1"/>
          </p:cNvSpPr>
          <p:nvPr>
            <p:ph type="sldNum" sz="quarter" idx="12"/>
          </p:nvPr>
        </p:nvSpPr>
        <p:spPr/>
        <p:txBody>
          <a:bodyPr/>
          <a:lstStyle/>
          <a:p>
            <a:fld id="{1B02FC47-50D4-4844-B1C6-9535CA1D9B3D}" type="slidenum">
              <a:rPr lang="en-US" smtClean="0"/>
              <a:t>‹#›</a:t>
            </a:fld>
            <a:endParaRPr lang="en-US" dirty="0"/>
          </a:p>
        </p:txBody>
      </p:sp>
    </p:spTree>
    <p:extLst>
      <p:ext uri="{BB962C8B-B14F-4D97-AF65-F5344CB8AC3E}">
        <p14:creationId xmlns:p14="http://schemas.microsoft.com/office/powerpoint/2010/main" val="3511867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A9645-71D3-49C0-A4FA-ACBBC1B358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0E4EFF6-04FB-4D46-9ECA-A527E30C67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6F9B99-A191-42CC-ADEB-C65662FE8F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AC68714-34D1-40A4-A22E-49E0DAAD98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2F28B4-4C33-45EE-8CC3-D9F2CBB29B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E8F20C4-ABF5-423E-BABA-5874A3880C74}"/>
              </a:ext>
            </a:extLst>
          </p:cNvPr>
          <p:cNvSpPr>
            <a:spLocks noGrp="1"/>
          </p:cNvSpPr>
          <p:nvPr>
            <p:ph type="dt" sz="half" idx="10"/>
          </p:nvPr>
        </p:nvSpPr>
        <p:spPr/>
        <p:txBody>
          <a:bodyPr/>
          <a:lstStyle/>
          <a:p>
            <a:fld id="{073590D5-9AE6-4D04-86E2-201B5AFE9941}" type="datetimeFigureOut">
              <a:rPr lang="en-US" smtClean="0"/>
              <a:t>4/29/2020</a:t>
            </a:fld>
            <a:endParaRPr lang="en-US" dirty="0"/>
          </a:p>
        </p:txBody>
      </p:sp>
      <p:sp>
        <p:nvSpPr>
          <p:cNvPr id="8" name="Footer Placeholder 7">
            <a:extLst>
              <a:ext uri="{FF2B5EF4-FFF2-40B4-BE49-F238E27FC236}">
                <a16:creationId xmlns:a16="http://schemas.microsoft.com/office/drawing/2014/main" id="{069BBCEA-0752-47FF-934D-DE897702927C}"/>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84DAFE59-9A70-46C1-944C-B44D92891013}"/>
              </a:ext>
            </a:extLst>
          </p:cNvPr>
          <p:cNvSpPr>
            <a:spLocks noGrp="1"/>
          </p:cNvSpPr>
          <p:nvPr>
            <p:ph type="sldNum" sz="quarter" idx="12"/>
          </p:nvPr>
        </p:nvSpPr>
        <p:spPr/>
        <p:txBody>
          <a:bodyPr/>
          <a:lstStyle/>
          <a:p>
            <a:fld id="{1B02FC47-50D4-4844-B1C6-9535CA1D9B3D}" type="slidenum">
              <a:rPr lang="en-US" smtClean="0"/>
              <a:t>‹#›</a:t>
            </a:fld>
            <a:endParaRPr lang="en-US" dirty="0"/>
          </a:p>
        </p:txBody>
      </p:sp>
    </p:spTree>
    <p:extLst>
      <p:ext uri="{BB962C8B-B14F-4D97-AF65-F5344CB8AC3E}">
        <p14:creationId xmlns:p14="http://schemas.microsoft.com/office/powerpoint/2010/main" val="3069159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C57F9-2B1C-4552-8936-85498FC539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F9EA68-55C9-4093-9489-4AC42C177D83}"/>
              </a:ext>
            </a:extLst>
          </p:cNvPr>
          <p:cNvSpPr>
            <a:spLocks noGrp="1"/>
          </p:cNvSpPr>
          <p:nvPr>
            <p:ph type="dt" sz="half" idx="10"/>
          </p:nvPr>
        </p:nvSpPr>
        <p:spPr/>
        <p:txBody>
          <a:bodyPr/>
          <a:lstStyle/>
          <a:p>
            <a:fld id="{073590D5-9AE6-4D04-86E2-201B5AFE9941}" type="datetimeFigureOut">
              <a:rPr lang="en-US" smtClean="0"/>
              <a:t>4/29/2020</a:t>
            </a:fld>
            <a:endParaRPr lang="en-US" dirty="0"/>
          </a:p>
        </p:txBody>
      </p:sp>
      <p:sp>
        <p:nvSpPr>
          <p:cNvPr id="4" name="Footer Placeholder 3">
            <a:extLst>
              <a:ext uri="{FF2B5EF4-FFF2-40B4-BE49-F238E27FC236}">
                <a16:creationId xmlns:a16="http://schemas.microsoft.com/office/drawing/2014/main" id="{EF0F778B-0015-4C3A-822C-FFDD3BAAC39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E9C2006-BE7C-4E49-AE8C-E73D995626A5}"/>
              </a:ext>
            </a:extLst>
          </p:cNvPr>
          <p:cNvSpPr>
            <a:spLocks noGrp="1"/>
          </p:cNvSpPr>
          <p:nvPr>
            <p:ph type="sldNum" sz="quarter" idx="12"/>
          </p:nvPr>
        </p:nvSpPr>
        <p:spPr/>
        <p:txBody>
          <a:bodyPr/>
          <a:lstStyle/>
          <a:p>
            <a:fld id="{1B02FC47-50D4-4844-B1C6-9535CA1D9B3D}" type="slidenum">
              <a:rPr lang="en-US" smtClean="0"/>
              <a:t>‹#›</a:t>
            </a:fld>
            <a:endParaRPr lang="en-US" dirty="0"/>
          </a:p>
        </p:txBody>
      </p:sp>
    </p:spTree>
    <p:extLst>
      <p:ext uri="{BB962C8B-B14F-4D97-AF65-F5344CB8AC3E}">
        <p14:creationId xmlns:p14="http://schemas.microsoft.com/office/powerpoint/2010/main" val="739214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9A564F-3A46-4D56-A49C-4B1074277172}"/>
              </a:ext>
            </a:extLst>
          </p:cNvPr>
          <p:cNvSpPr>
            <a:spLocks noGrp="1"/>
          </p:cNvSpPr>
          <p:nvPr>
            <p:ph type="dt" sz="half" idx="10"/>
          </p:nvPr>
        </p:nvSpPr>
        <p:spPr/>
        <p:txBody>
          <a:bodyPr/>
          <a:lstStyle/>
          <a:p>
            <a:fld id="{073590D5-9AE6-4D04-86E2-201B5AFE9941}" type="datetimeFigureOut">
              <a:rPr lang="en-US" smtClean="0"/>
              <a:t>4/29/2020</a:t>
            </a:fld>
            <a:endParaRPr lang="en-US" dirty="0"/>
          </a:p>
        </p:txBody>
      </p:sp>
      <p:sp>
        <p:nvSpPr>
          <p:cNvPr id="3" name="Footer Placeholder 2">
            <a:extLst>
              <a:ext uri="{FF2B5EF4-FFF2-40B4-BE49-F238E27FC236}">
                <a16:creationId xmlns:a16="http://schemas.microsoft.com/office/drawing/2014/main" id="{7313C2B4-7CE8-4ADD-A733-95375FA5731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1646958-D15F-4F0F-B143-C2B02F64A496}"/>
              </a:ext>
            </a:extLst>
          </p:cNvPr>
          <p:cNvSpPr>
            <a:spLocks noGrp="1"/>
          </p:cNvSpPr>
          <p:nvPr>
            <p:ph type="sldNum" sz="quarter" idx="12"/>
          </p:nvPr>
        </p:nvSpPr>
        <p:spPr/>
        <p:txBody>
          <a:bodyPr/>
          <a:lstStyle/>
          <a:p>
            <a:fld id="{1B02FC47-50D4-4844-B1C6-9535CA1D9B3D}" type="slidenum">
              <a:rPr lang="en-US" smtClean="0"/>
              <a:t>‹#›</a:t>
            </a:fld>
            <a:endParaRPr lang="en-US" dirty="0"/>
          </a:p>
        </p:txBody>
      </p:sp>
    </p:spTree>
    <p:extLst>
      <p:ext uri="{BB962C8B-B14F-4D97-AF65-F5344CB8AC3E}">
        <p14:creationId xmlns:p14="http://schemas.microsoft.com/office/powerpoint/2010/main" val="387203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5D83A-4441-494E-B450-D923B15256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900B14-65F3-4F36-B55B-36378E84D5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9AF09B-1576-4F75-91AD-34AE3292A8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BDB87B-5906-4E43-8EF3-E7CE8515D4F8}"/>
              </a:ext>
            </a:extLst>
          </p:cNvPr>
          <p:cNvSpPr>
            <a:spLocks noGrp="1"/>
          </p:cNvSpPr>
          <p:nvPr>
            <p:ph type="dt" sz="half" idx="10"/>
          </p:nvPr>
        </p:nvSpPr>
        <p:spPr/>
        <p:txBody>
          <a:bodyPr/>
          <a:lstStyle/>
          <a:p>
            <a:fld id="{073590D5-9AE6-4D04-86E2-201B5AFE9941}" type="datetimeFigureOut">
              <a:rPr lang="en-US" smtClean="0"/>
              <a:t>4/29/2020</a:t>
            </a:fld>
            <a:endParaRPr lang="en-US" dirty="0"/>
          </a:p>
        </p:txBody>
      </p:sp>
      <p:sp>
        <p:nvSpPr>
          <p:cNvPr id="6" name="Footer Placeholder 5">
            <a:extLst>
              <a:ext uri="{FF2B5EF4-FFF2-40B4-BE49-F238E27FC236}">
                <a16:creationId xmlns:a16="http://schemas.microsoft.com/office/drawing/2014/main" id="{41CBE44E-CF72-4E33-84A7-DC71EB781B0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0B98C1-0311-429B-90DB-67B8EC8A387F}"/>
              </a:ext>
            </a:extLst>
          </p:cNvPr>
          <p:cNvSpPr>
            <a:spLocks noGrp="1"/>
          </p:cNvSpPr>
          <p:nvPr>
            <p:ph type="sldNum" sz="quarter" idx="12"/>
          </p:nvPr>
        </p:nvSpPr>
        <p:spPr/>
        <p:txBody>
          <a:bodyPr/>
          <a:lstStyle/>
          <a:p>
            <a:fld id="{1B02FC47-50D4-4844-B1C6-9535CA1D9B3D}" type="slidenum">
              <a:rPr lang="en-US" smtClean="0"/>
              <a:t>‹#›</a:t>
            </a:fld>
            <a:endParaRPr lang="en-US" dirty="0"/>
          </a:p>
        </p:txBody>
      </p:sp>
    </p:spTree>
    <p:extLst>
      <p:ext uri="{BB962C8B-B14F-4D97-AF65-F5344CB8AC3E}">
        <p14:creationId xmlns:p14="http://schemas.microsoft.com/office/powerpoint/2010/main" val="3226711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FF945-D6E7-43FA-88B3-E278ABB3D3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FF1978D-8CBD-4F12-8006-B73E25FF8A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2B3CF317-156D-4DAC-AE22-2141B853BE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86ECD5-D9A5-460B-A8C4-EF68A41146B0}"/>
              </a:ext>
            </a:extLst>
          </p:cNvPr>
          <p:cNvSpPr>
            <a:spLocks noGrp="1"/>
          </p:cNvSpPr>
          <p:nvPr>
            <p:ph type="dt" sz="half" idx="10"/>
          </p:nvPr>
        </p:nvSpPr>
        <p:spPr/>
        <p:txBody>
          <a:bodyPr/>
          <a:lstStyle/>
          <a:p>
            <a:fld id="{073590D5-9AE6-4D04-86E2-201B5AFE9941}" type="datetimeFigureOut">
              <a:rPr lang="en-US" smtClean="0"/>
              <a:t>4/29/2020</a:t>
            </a:fld>
            <a:endParaRPr lang="en-US" dirty="0"/>
          </a:p>
        </p:txBody>
      </p:sp>
      <p:sp>
        <p:nvSpPr>
          <p:cNvPr id="6" name="Footer Placeholder 5">
            <a:extLst>
              <a:ext uri="{FF2B5EF4-FFF2-40B4-BE49-F238E27FC236}">
                <a16:creationId xmlns:a16="http://schemas.microsoft.com/office/drawing/2014/main" id="{3EC9B9EA-B333-4BF2-804E-A86495F9025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9ED5684-D3A8-4545-826D-71F7D6B7BFB1}"/>
              </a:ext>
            </a:extLst>
          </p:cNvPr>
          <p:cNvSpPr>
            <a:spLocks noGrp="1"/>
          </p:cNvSpPr>
          <p:nvPr>
            <p:ph type="sldNum" sz="quarter" idx="12"/>
          </p:nvPr>
        </p:nvSpPr>
        <p:spPr/>
        <p:txBody>
          <a:bodyPr/>
          <a:lstStyle/>
          <a:p>
            <a:fld id="{1B02FC47-50D4-4844-B1C6-9535CA1D9B3D}" type="slidenum">
              <a:rPr lang="en-US" smtClean="0"/>
              <a:t>‹#›</a:t>
            </a:fld>
            <a:endParaRPr lang="en-US" dirty="0"/>
          </a:p>
        </p:txBody>
      </p:sp>
    </p:spTree>
    <p:extLst>
      <p:ext uri="{BB962C8B-B14F-4D97-AF65-F5344CB8AC3E}">
        <p14:creationId xmlns:p14="http://schemas.microsoft.com/office/powerpoint/2010/main" val="3193300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112839-973B-4053-B6A7-9396CE78AC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7F8394-7448-4209-8486-2E23227D5F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033D0F-3531-4F01-A9A9-2D97AC412C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3590D5-9AE6-4D04-86E2-201B5AFE9941}" type="datetimeFigureOut">
              <a:rPr lang="en-US" smtClean="0"/>
              <a:t>4/29/2020</a:t>
            </a:fld>
            <a:endParaRPr lang="en-US" dirty="0"/>
          </a:p>
        </p:txBody>
      </p:sp>
      <p:sp>
        <p:nvSpPr>
          <p:cNvPr id="5" name="Footer Placeholder 4">
            <a:extLst>
              <a:ext uri="{FF2B5EF4-FFF2-40B4-BE49-F238E27FC236}">
                <a16:creationId xmlns:a16="http://schemas.microsoft.com/office/drawing/2014/main" id="{0B1283D3-575A-4816-82D2-24254F22BF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0F1F32F-D155-4746-995D-A048EE8DF7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02FC47-50D4-4844-B1C6-9535CA1D9B3D}" type="slidenum">
              <a:rPr lang="en-US" smtClean="0"/>
              <a:t>‹#›</a:t>
            </a:fld>
            <a:endParaRPr lang="en-US" dirty="0"/>
          </a:p>
        </p:txBody>
      </p:sp>
    </p:spTree>
    <p:extLst>
      <p:ext uri="{BB962C8B-B14F-4D97-AF65-F5344CB8AC3E}">
        <p14:creationId xmlns:p14="http://schemas.microsoft.com/office/powerpoint/2010/main" val="4284980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 Id="rId5" Type="http://schemas.openxmlformats.org/officeDocument/2006/relationships/image" Target="../media/image27.png"/><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xml"/><Relationship Id="rId4" Type="http://schemas.openxmlformats.org/officeDocument/2006/relationships/image" Target="../media/image43.png"/></Relationships>
</file>

<file path=ppt/slides/_rels/slide1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3.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image" Target="../media/image56.png"/><Relationship Id="rId1" Type="http://schemas.openxmlformats.org/officeDocument/2006/relationships/slideLayout" Target="../slideLayouts/slideLayout3.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2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5" name="Straight Connector 4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7" name="Rectangle 5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BBD77F5-0505-46DF-B67E-B8E04ADAF8C0}"/>
              </a:ext>
            </a:extLst>
          </p:cNvPr>
          <p:cNvSpPr>
            <a:spLocks noGrp="1"/>
          </p:cNvSpPr>
          <p:nvPr>
            <p:ph type="ctrTitle"/>
          </p:nvPr>
        </p:nvSpPr>
        <p:spPr>
          <a:xfrm>
            <a:off x="526073" y="489439"/>
            <a:ext cx="11139854" cy="930447"/>
          </a:xfrm>
        </p:spPr>
        <p:txBody>
          <a:bodyPr>
            <a:normAutofit/>
          </a:bodyPr>
          <a:lstStyle/>
          <a:p>
            <a:r>
              <a:rPr lang="en-US" sz="4600" b="1" dirty="0">
                <a:solidFill>
                  <a:schemeClr val="bg1"/>
                </a:solidFill>
                <a:latin typeface="Arial" panose="020B0604020202020204" pitchFamily="34" charset="0"/>
                <a:cs typeface="Arial" panose="020B0604020202020204" pitchFamily="34" charset="0"/>
              </a:rPr>
              <a:t>Fast Food Restaurant Chains in USA</a:t>
            </a:r>
            <a:endParaRPr lang="en-US" sz="4600" dirty="0">
              <a:solidFill>
                <a:schemeClr val="bg1"/>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189B5072-3FD9-46FE-BE12-4C2E69EE970A}"/>
              </a:ext>
            </a:extLst>
          </p:cNvPr>
          <p:cNvSpPr>
            <a:spLocks noGrp="1"/>
          </p:cNvSpPr>
          <p:nvPr>
            <p:ph type="subTitle" idx="1"/>
          </p:nvPr>
        </p:nvSpPr>
        <p:spPr>
          <a:xfrm>
            <a:off x="1524000" y="1548499"/>
            <a:ext cx="9144000" cy="420001"/>
          </a:xfrm>
        </p:spPr>
        <p:txBody>
          <a:bodyPr>
            <a:normAutofit/>
          </a:bodyPr>
          <a:lstStyle/>
          <a:p>
            <a:r>
              <a:rPr lang="en-US" sz="2000" b="1" dirty="0">
                <a:solidFill>
                  <a:srgbClr val="F1F912"/>
                </a:solidFill>
                <a:latin typeface="Arial" panose="020B0604020202020204" pitchFamily="34" charset="0"/>
                <a:cs typeface="Arial" panose="020B0604020202020204" pitchFamily="34" charset="0"/>
              </a:rPr>
              <a:t>Project - Term 1&amp;2: Exploratory Data Analysis</a:t>
            </a:r>
            <a:endParaRPr lang="en-US" sz="2000" dirty="0">
              <a:solidFill>
                <a:srgbClr val="F1F912"/>
              </a:solidFill>
            </a:endParaRPr>
          </a:p>
        </p:txBody>
      </p:sp>
      <p:cxnSp>
        <p:nvCxnSpPr>
          <p:cNvPr id="54" name="Straight Connector 5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55E459C3-C85C-4345-805F-7A0322BE365A}"/>
              </a:ext>
            </a:extLst>
          </p:cNvPr>
          <p:cNvPicPr>
            <a:picLocks noChangeAspect="1"/>
          </p:cNvPicPr>
          <p:nvPr/>
        </p:nvPicPr>
        <p:blipFill>
          <a:blip r:embed="rId2"/>
          <a:stretch>
            <a:fillRect/>
          </a:stretch>
        </p:blipFill>
        <p:spPr>
          <a:xfrm>
            <a:off x="320040" y="2658723"/>
            <a:ext cx="11496821" cy="3535273"/>
          </a:xfrm>
          <a:prstGeom prst="rect">
            <a:avLst/>
          </a:prstGeom>
        </p:spPr>
      </p:pic>
    </p:spTree>
    <p:extLst>
      <p:ext uri="{BB962C8B-B14F-4D97-AF65-F5344CB8AC3E}">
        <p14:creationId xmlns:p14="http://schemas.microsoft.com/office/powerpoint/2010/main" val="2675021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 name="Rectangle 111">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Title 1">
            <a:extLst>
              <a:ext uri="{FF2B5EF4-FFF2-40B4-BE49-F238E27FC236}">
                <a16:creationId xmlns:a16="http://schemas.microsoft.com/office/drawing/2014/main" id="{822632B0-E1B2-4E85-A2F7-7B7BFE038C4A}"/>
              </a:ext>
            </a:extLst>
          </p:cNvPr>
          <p:cNvSpPr txBox="1">
            <a:spLocks/>
          </p:cNvSpPr>
          <p:nvPr/>
        </p:nvSpPr>
        <p:spPr>
          <a:xfrm>
            <a:off x="674237" y="914400"/>
            <a:ext cx="3657600" cy="288757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60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Arial" panose="020B0604020202020204" pitchFamily="34" charset="0"/>
                <a:ea typeface="+mj-ea"/>
                <a:cs typeface="Arial" panose="020B0604020202020204" pitchFamily="34" charset="0"/>
              </a:rPr>
              <a:t>Fast Food Restaurants in US Cities</a:t>
            </a:r>
          </a:p>
        </p:txBody>
      </p:sp>
      <p:cxnSp>
        <p:nvCxnSpPr>
          <p:cNvPr id="114" name="Straight Connector 113">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62" name="Subtitle 2">
            <a:extLst>
              <a:ext uri="{FF2B5EF4-FFF2-40B4-BE49-F238E27FC236}">
                <a16:creationId xmlns:a16="http://schemas.microsoft.com/office/drawing/2014/main" id="{FCEDDCB6-0451-4E7D-9C6F-938A0A42EA48}"/>
              </a:ext>
            </a:extLst>
          </p:cNvPr>
          <p:cNvSpPr txBox="1">
            <a:spLocks/>
          </p:cNvSpPr>
          <p:nvPr/>
        </p:nvSpPr>
        <p:spPr>
          <a:xfrm>
            <a:off x="4743297" y="4876115"/>
            <a:ext cx="7277068" cy="1624614"/>
          </a:xfrm>
          <a:prstGeom prst="rect">
            <a:avLst/>
          </a:prstGeom>
          <a:solidFill>
            <a:schemeClr val="bg1"/>
          </a:soli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400" b="1" i="0" u="none" strike="noStrike" kern="1200" cap="none" spc="0" normalizeH="0" baseline="0" noProof="0" dirty="0">
                <a:ln>
                  <a:noFill/>
                </a:ln>
                <a:solidFill>
                  <a:srgbClr val="70AD47">
                    <a:lumMod val="50000"/>
                  </a:srgbClr>
                </a:solidFill>
                <a:effectLst/>
                <a:uLnTx/>
                <a:uFillTx/>
                <a:latin typeface="Arial" panose="020B0604020202020204" pitchFamily="34" charset="0"/>
                <a:ea typeface="+mn-ea"/>
                <a:cs typeface="Arial" panose="020B0604020202020204" pitchFamily="34" charset="0"/>
              </a:rPr>
              <a:t>Cincinnati</a:t>
            </a:r>
            <a:r>
              <a:rPr kumimoji="0" lang="en-US" sz="2000" b="1" i="0" u="none" strike="noStrike" kern="1200" cap="none" spc="0" normalizeH="0" baseline="0" noProof="0" dirty="0">
                <a:ln>
                  <a:noFill/>
                </a:ln>
                <a:solidFill>
                  <a:srgbClr val="E7E6E6">
                    <a:lumMod val="50000"/>
                  </a:srgbClr>
                </a:solidFill>
                <a:effectLst/>
                <a:uLnTx/>
                <a:uFillTx/>
                <a:latin typeface="Arial" panose="020B0604020202020204" pitchFamily="34" charset="0"/>
                <a:ea typeface="+mn-ea"/>
                <a:cs typeface="Arial" panose="020B0604020202020204" pitchFamily="34" charset="0"/>
              </a:rPr>
              <a:t> city has </a:t>
            </a:r>
            <a:r>
              <a:rPr kumimoji="0" lang="en-US" sz="2400" b="1" i="0" u="none" strike="noStrike" kern="1200" cap="none" spc="0" normalizeH="0" baseline="0" noProof="0" dirty="0">
                <a:ln>
                  <a:noFill/>
                </a:ln>
                <a:solidFill>
                  <a:srgbClr val="70AD47">
                    <a:lumMod val="50000"/>
                  </a:srgbClr>
                </a:solidFill>
                <a:effectLst/>
                <a:uLnTx/>
                <a:uFillTx/>
                <a:latin typeface="Arial" panose="020B0604020202020204" pitchFamily="34" charset="0"/>
                <a:ea typeface="+mn-ea"/>
                <a:cs typeface="Arial" panose="020B0604020202020204" pitchFamily="34" charset="0"/>
              </a:rPr>
              <a:t>MAXIMUM</a:t>
            </a:r>
            <a:r>
              <a:rPr kumimoji="0" lang="en-US" sz="2000" b="1" i="0" u="none" strike="noStrike" kern="1200" cap="none" spc="0" normalizeH="0" baseline="0" noProof="0" dirty="0">
                <a:ln>
                  <a:noFill/>
                </a:ln>
                <a:solidFill>
                  <a:srgbClr val="E7E6E6">
                    <a:lumMod val="50000"/>
                  </a:srgbClr>
                </a:solidFill>
                <a:effectLst/>
                <a:uLnTx/>
                <a:uFillTx/>
                <a:latin typeface="Arial" panose="020B0604020202020204" pitchFamily="34" charset="0"/>
                <a:ea typeface="+mn-ea"/>
                <a:cs typeface="Arial" panose="020B0604020202020204" pitchFamily="34" charset="0"/>
              </a:rPr>
              <a:t> # of Fast </a:t>
            </a:r>
            <a:r>
              <a:rPr lang="en-US" sz="2000" b="1" dirty="0">
                <a:solidFill>
                  <a:srgbClr val="E7E6E6">
                    <a:lumMod val="50000"/>
                  </a:srgbClr>
                </a:solidFill>
                <a:latin typeface="Arial" panose="020B0604020202020204" pitchFamily="34" charset="0"/>
                <a:cs typeface="Arial" panose="020B0604020202020204" pitchFamily="34" charset="0"/>
              </a:rPr>
              <a:t>Food</a:t>
            </a:r>
            <a:r>
              <a:rPr kumimoji="0" lang="en-US" sz="2000" b="1" i="0" u="none" strike="noStrike" kern="1200" cap="none" spc="0" normalizeH="0" baseline="0" noProof="0" dirty="0">
                <a:ln>
                  <a:noFill/>
                </a:ln>
                <a:solidFill>
                  <a:srgbClr val="E7E6E6">
                    <a:lumMod val="50000"/>
                  </a:srgbClr>
                </a:solidFill>
                <a:effectLst/>
                <a:uLnTx/>
                <a:uFillTx/>
                <a:latin typeface="Arial" panose="020B0604020202020204" pitchFamily="34" charset="0"/>
                <a:ea typeface="+mn-ea"/>
                <a:cs typeface="Arial" panose="020B0604020202020204" pitchFamily="34" charset="0"/>
              </a:rPr>
              <a:t> Restaurants, almost </a:t>
            </a:r>
            <a:r>
              <a:rPr kumimoji="0" lang="en-US" sz="2400" b="1" i="0" u="none" strike="noStrike" kern="1200" cap="none" spc="0" normalizeH="0" baseline="0" noProof="0" dirty="0">
                <a:ln>
                  <a:noFill/>
                </a:ln>
                <a:solidFill>
                  <a:srgbClr val="70AD47">
                    <a:lumMod val="50000"/>
                  </a:srgbClr>
                </a:solidFill>
                <a:effectLst/>
                <a:uLnTx/>
                <a:uFillTx/>
                <a:latin typeface="Arial" panose="020B0604020202020204" pitchFamily="34" charset="0"/>
                <a:ea typeface="+mn-ea"/>
                <a:cs typeface="Arial" panose="020B0604020202020204" pitchFamily="34" charset="0"/>
              </a:rPr>
              <a:t>2x</a:t>
            </a:r>
            <a:r>
              <a:rPr kumimoji="0" lang="en-US" sz="2000" b="1" i="0" u="none" strike="noStrike" kern="1200" cap="none" spc="0" normalizeH="0" baseline="0" noProof="0" dirty="0">
                <a:ln>
                  <a:noFill/>
                </a:ln>
                <a:solidFill>
                  <a:srgbClr val="E7E6E6">
                    <a:lumMod val="50000"/>
                  </a:srgbClr>
                </a:solidFill>
                <a:effectLst/>
                <a:uLnTx/>
                <a:uFillTx/>
                <a:latin typeface="Arial" panose="020B0604020202020204" pitchFamily="34" charset="0"/>
                <a:ea typeface="+mn-ea"/>
                <a:cs typeface="Arial" panose="020B0604020202020204" pitchFamily="34" charset="0"/>
              </a:rPr>
              <a:t> the # of next USA city in the order.</a:t>
            </a:r>
          </a:p>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2000" b="1" dirty="0">
                <a:solidFill>
                  <a:srgbClr val="E7E6E6">
                    <a:lumMod val="50000"/>
                  </a:srgbClr>
                </a:solidFill>
                <a:latin typeface="Arial" panose="020B0604020202020204" pitchFamily="34" charset="0"/>
                <a:cs typeface="Arial" panose="020B0604020202020204" pitchFamily="34" charset="0"/>
              </a:rPr>
              <a:t>About </a:t>
            </a:r>
            <a:r>
              <a:rPr lang="en-US" b="1" dirty="0">
                <a:solidFill>
                  <a:schemeClr val="accent6">
                    <a:lumMod val="50000"/>
                  </a:schemeClr>
                </a:solidFill>
                <a:latin typeface="Arial" panose="020B0604020202020204" pitchFamily="34" charset="0"/>
                <a:cs typeface="Arial" panose="020B0604020202020204" pitchFamily="34" charset="0"/>
              </a:rPr>
              <a:t>49%</a:t>
            </a:r>
            <a:r>
              <a:rPr lang="en-US" sz="2000" b="1" dirty="0">
                <a:solidFill>
                  <a:srgbClr val="E7E6E6">
                    <a:lumMod val="50000"/>
                  </a:srgbClr>
                </a:solidFill>
                <a:latin typeface="Arial" panose="020B0604020202020204" pitchFamily="34" charset="0"/>
                <a:cs typeface="Arial" panose="020B0604020202020204" pitchFamily="34" charset="0"/>
              </a:rPr>
              <a:t> of USA cities are with </a:t>
            </a:r>
            <a:r>
              <a:rPr lang="en-US" b="1" dirty="0">
                <a:solidFill>
                  <a:schemeClr val="accent6">
                    <a:lumMod val="50000"/>
                  </a:schemeClr>
                </a:solidFill>
                <a:latin typeface="Arial" panose="020B0604020202020204" pitchFamily="34" charset="0"/>
                <a:cs typeface="Arial" panose="020B0604020202020204" pitchFamily="34" charset="0"/>
              </a:rPr>
              <a:t>A LONE </a:t>
            </a:r>
            <a:r>
              <a:rPr lang="en-US" sz="2000" b="1" dirty="0">
                <a:solidFill>
                  <a:srgbClr val="E7E6E6">
                    <a:lumMod val="50000"/>
                  </a:srgbClr>
                </a:solidFill>
                <a:latin typeface="Arial" panose="020B0604020202020204" pitchFamily="34" charset="0"/>
                <a:cs typeface="Arial" panose="020B0604020202020204" pitchFamily="34" charset="0"/>
              </a:rPr>
              <a:t>Fast Food Restaurant.</a:t>
            </a:r>
            <a:endParaRPr kumimoji="0" lang="en-US" sz="2000" b="1" i="0" u="none" strike="noStrike" kern="1200" cap="none" spc="0" normalizeH="0" baseline="0" noProof="0" dirty="0">
              <a:ln>
                <a:noFill/>
              </a:ln>
              <a:solidFill>
                <a:srgbClr val="E7E6E6">
                  <a:lumMod val="50000"/>
                </a:srgbClr>
              </a:solidFill>
              <a:effectLst/>
              <a:uLnTx/>
              <a:uFillTx/>
              <a:latin typeface="Arial" panose="020B0604020202020204" pitchFamily="34" charset="0"/>
              <a:ea typeface="+mn-ea"/>
              <a:cs typeface="Arial" panose="020B0604020202020204" pitchFamily="34" charset="0"/>
            </a:endParaRPr>
          </a:p>
        </p:txBody>
      </p:sp>
      <p:pic>
        <p:nvPicPr>
          <p:cNvPr id="2" name="Picture 1">
            <a:extLst>
              <a:ext uri="{FF2B5EF4-FFF2-40B4-BE49-F238E27FC236}">
                <a16:creationId xmlns:a16="http://schemas.microsoft.com/office/drawing/2014/main" id="{AB40A792-4FFA-4992-ADAC-3EB2993B85F4}"/>
              </a:ext>
            </a:extLst>
          </p:cNvPr>
          <p:cNvPicPr>
            <a:picLocks noChangeAspect="1"/>
          </p:cNvPicPr>
          <p:nvPr/>
        </p:nvPicPr>
        <p:blipFill>
          <a:blip r:embed="rId2"/>
          <a:stretch>
            <a:fillRect/>
          </a:stretch>
        </p:blipFill>
        <p:spPr>
          <a:xfrm>
            <a:off x="410990" y="4018555"/>
            <a:ext cx="4158310" cy="873015"/>
          </a:xfrm>
          <a:prstGeom prst="rect">
            <a:avLst/>
          </a:prstGeom>
        </p:spPr>
      </p:pic>
      <p:pic>
        <p:nvPicPr>
          <p:cNvPr id="5" name="Picture 4">
            <a:extLst>
              <a:ext uri="{FF2B5EF4-FFF2-40B4-BE49-F238E27FC236}">
                <a16:creationId xmlns:a16="http://schemas.microsoft.com/office/drawing/2014/main" id="{67D6D639-4A76-47E3-8F26-8D1AB2111435}"/>
              </a:ext>
            </a:extLst>
          </p:cNvPr>
          <p:cNvPicPr>
            <a:picLocks noChangeAspect="1"/>
          </p:cNvPicPr>
          <p:nvPr/>
        </p:nvPicPr>
        <p:blipFill>
          <a:blip r:embed="rId3"/>
          <a:stretch>
            <a:fillRect/>
          </a:stretch>
        </p:blipFill>
        <p:spPr>
          <a:xfrm>
            <a:off x="4906653" y="259032"/>
            <a:ext cx="4205746" cy="4627508"/>
          </a:xfrm>
          <a:prstGeom prst="rect">
            <a:avLst/>
          </a:prstGeom>
        </p:spPr>
      </p:pic>
      <p:pic>
        <p:nvPicPr>
          <p:cNvPr id="6" name="Picture 5">
            <a:extLst>
              <a:ext uri="{FF2B5EF4-FFF2-40B4-BE49-F238E27FC236}">
                <a16:creationId xmlns:a16="http://schemas.microsoft.com/office/drawing/2014/main" id="{6DC4377E-261C-45CD-BA3C-437017F86B5A}"/>
              </a:ext>
            </a:extLst>
          </p:cNvPr>
          <p:cNvPicPr>
            <a:picLocks noChangeAspect="1"/>
          </p:cNvPicPr>
          <p:nvPr/>
        </p:nvPicPr>
        <p:blipFill>
          <a:blip r:embed="rId4"/>
          <a:stretch>
            <a:fillRect/>
          </a:stretch>
        </p:blipFill>
        <p:spPr>
          <a:xfrm>
            <a:off x="9112399" y="321176"/>
            <a:ext cx="1888475" cy="4118534"/>
          </a:xfrm>
          <a:prstGeom prst="rect">
            <a:avLst/>
          </a:prstGeom>
          <a:ln>
            <a:solidFill>
              <a:schemeClr val="tx1"/>
            </a:solidFill>
          </a:ln>
        </p:spPr>
      </p:pic>
    </p:spTree>
    <p:extLst>
      <p:ext uri="{BB962C8B-B14F-4D97-AF65-F5344CB8AC3E}">
        <p14:creationId xmlns:p14="http://schemas.microsoft.com/office/powerpoint/2010/main" val="3322659600"/>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7F838F6-B950-46CE-B873-C0CA1B001D41}"/>
              </a:ext>
            </a:extLst>
          </p:cNvPr>
          <p:cNvPicPr>
            <a:picLocks noChangeAspect="1"/>
          </p:cNvPicPr>
          <p:nvPr/>
        </p:nvPicPr>
        <p:blipFill>
          <a:blip r:embed="rId2"/>
          <a:stretch>
            <a:fillRect/>
          </a:stretch>
        </p:blipFill>
        <p:spPr>
          <a:xfrm>
            <a:off x="9686573" y="259033"/>
            <a:ext cx="1906623" cy="4419536"/>
          </a:xfrm>
          <a:prstGeom prst="rect">
            <a:avLst/>
          </a:prstGeom>
          <a:ln>
            <a:solidFill>
              <a:schemeClr val="tx1"/>
            </a:solidFill>
          </a:ln>
        </p:spPr>
      </p:pic>
      <p:sp>
        <p:nvSpPr>
          <p:cNvPr id="109" name="Rectangle 111">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Title 1">
            <a:extLst>
              <a:ext uri="{FF2B5EF4-FFF2-40B4-BE49-F238E27FC236}">
                <a16:creationId xmlns:a16="http://schemas.microsoft.com/office/drawing/2014/main" id="{822632B0-E1B2-4E85-A2F7-7B7BFE038C4A}"/>
              </a:ext>
            </a:extLst>
          </p:cNvPr>
          <p:cNvSpPr txBox="1">
            <a:spLocks/>
          </p:cNvSpPr>
          <p:nvPr/>
        </p:nvSpPr>
        <p:spPr>
          <a:xfrm>
            <a:off x="674237" y="914400"/>
            <a:ext cx="3657600" cy="288757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60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Arial" panose="020B0604020202020204" pitchFamily="34" charset="0"/>
                <a:ea typeface="+mj-ea"/>
                <a:cs typeface="Arial" panose="020B0604020202020204" pitchFamily="34" charset="0"/>
              </a:rPr>
              <a:t>Fast Food Restaurant Brands in US</a:t>
            </a:r>
          </a:p>
        </p:txBody>
      </p:sp>
      <p:cxnSp>
        <p:nvCxnSpPr>
          <p:cNvPr id="114" name="Straight Connector 113">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62" name="Subtitle 2">
            <a:extLst>
              <a:ext uri="{FF2B5EF4-FFF2-40B4-BE49-F238E27FC236}">
                <a16:creationId xmlns:a16="http://schemas.microsoft.com/office/drawing/2014/main" id="{FCEDDCB6-0451-4E7D-9C6F-938A0A42EA48}"/>
              </a:ext>
            </a:extLst>
          </p:cNvPr>
          <p:cNvSpPr txBox="1">
            <a:spLocks/>
          </p:cNvSpPr>
          <p:nvPr/>
        </p:nvSpPr>
        <p:spPr>
          <a:xfrm>
            <a:off x="6324533" y="5325192"/>
            <a:ext cx="4571829" cy="1273775"/>
          </a:xfrm>
          <a:prstGeom prst="rect">
            <a:avLst/>
          </a:prstGeom>
          <a:solidFill>
            <a:schemeClr val="bg1"/>
          </a:soli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400" b="1" i="0" u="none" strike="noStrike" kern="1200" cap="none" spc="0" normalizeH="0" baseline="0" noProof="0" dirty="0">
                <a:ln>
                  <a:noFill/>
                </a:ln>
                <a:solidFill>
                  <a:srgbClr val="70AD47">
                    <a:lumMod val="50000"/>
                  </a:srgbClr>
                </a:solidFill>
                <a:effectLst/>
                <a:uLnTx/>
                <a:uFillTx/>
                <a:latin typeface="Arial" panose="020B0604020202020204" pitchFamily="34" charset="0"/>
                <a:ea typeface="+mn-ea"/>
                <a:cs typeface="Arial" panose="020B0604020202020204" pitchFamily="34" charset="0"/>
              </a:rPr>
              <a:t>McDonald’s</a:t>
            </a:r>
            <a:r>
              <a:rPr kumimoji="0" lang="en-US" sz="2000" b="1" i="0" u="none" strike="noStrike" kern="1200" cap="none" spc="0" normalizeH="0" baseline="0" noProof="0" dirty="0">
                <a:ln>
                  <a:noFill/>
                </a:ln>
                <a:solidFill>
                  <a:srgbClr val="E7E6E6">
                    <a:lumMod val="50000"/>
                  </a:srgbClr>
                </a:solidFill>
                <a:effectLst/>
                <a:uLnTx/>
                <a:uFillTx/>
                <a:latin typeface="Arial" panose="020B0604020202020204" pitchFamily="34" charset="0"/>
                <a:ea typeface="+mn-ea"/>
                <a:cs typeface="Arial" panose="020B0604020202020204" pitchFamily="34" charset="0"/>
              </a:rPr>
              <a:t> is the </a:t>
            </a:r>
            <a:r>
              <a:rPr kumimoji="0" lang="en-US" sz="2400" b="1" i="0" u="none" strike="noStrike" kern="1200" cap="none" spc="0" normalizeH="0" baseline="0" noProof="0" dirty="0">
                <a:ln>
                  <a:noFill/>
                </a:ln>
                <a:solidFill>
                  <a:srgbClr val="70AD47">
                    <a:lumMod val="50000"/>
                  </a:srgbClr>
                </a:solidFill>
                <a:effectLst/>
                <a:uLnTx/>
                <a:uFillTx/>
                <a:latin typeface="Arial" panose="020B0604020202020204" pitchFamily="34" charset="0"/>
                <a:ea typeface="+mn-ea"/>
                <a:cs typeface="Arial" panose="020B0604020202020204" pitchFamily="34" charset="0"/>
              </a:rPr>
              <a:t>DOMINANT BRAND</a:t>
            </a:r>
            <a:r>
              <a:rPr kumimoji="0" lang="en-US" sz="2000" b="1" i="0" u="none" strike="noStrike" kern="1200" cap="none" spc="0" normalizeH="0" baseline="0" noProof="0" dirty="0">
                <a:ln>
                  <a:noFill/>
                </a:ln>
                <a:solidFill>
                  <a:srgbClr val="E7E6E6">
                    <a:lumMod val="50000"/>
                  </a:srgbClr>
                </a:solidFill>
                <a:effectLst/>
                <a:uLnTx/>
                <a:uFillTx/>
                <a:latin typeface="Arial" panose="020B0604020202020204" pitchFamily="34" charset="0"/>
                <a:ea typeface="+mn-ea"/>
                <a:cs typeface="Arial" panose="020B0604020202020204" pitchFamily="34" charset="0"/>
              </a:rPr>
              <a:t> in all Fast Food Restaurants in USA by # of outlets.</a:t>
            </a:r>
          </a:p>
        </p:txBody>
      </p:sp>
      <p:pic>
        <p:nvPicPr>
          <p:cNvPr id="7" name="Picture 6">
            <a:extLst>
              <a:ext uri="{FF2B5EF4-FFF2-40B4-BE49-F238E27FC236}">
                <a16:creationId xmlns:a16="http://schemas.microsoft.com/office/drawing/2014/main" id="{06E14BF7-E486-430E-AF49-AA89D3B572D8}"/>
              </a:ext>
            </a:extLst>
          </p:cNvPr>
          <p:cNvPicPr>
            <a:picLocks noChangeAspect="1"/>
          </p:cNvPicPr>
          <p:nvPr/>
        </p:nvPicPr>
        <p:blipFill>
          <a:blip r:embed="rId3"/>
          <a:stretch>
            <a:fillRect/>
          </a:stretch>
        </p:blipFill>
        <p:spPr>
          <a:xfrm>
            <a:off x="768399" y="4015790"/>
            <a:ext cx="3393249" cy="1077999"/>
          </a:xfrm>
          <a:prstGeom prst="rect">
            <a:avLst/>
          </a:prstGeom>
        </p:spPr>
      </p:pic>
      <p:pic>
        <p:nvPicPr>
          <p:cNvPr id="9" name="Picture 8">
            <a:extLst>
              <a:ext uri="{FF2B5EF4-FFF2-40B4-BE49-F238E27FC236}">
                <a16:creationId xmlns:a16="http://schemas.microsoft.com/office/drawing/2014/main" id="{CA76FDA3-A5E5-42C1-9FD8-383881EB772B}"/>
              </a:ext>
            </a:extLst>
          </p:cNvPr>
          <p:cNvPicPr>
            <a:picLocks noChangeAspect="1"/>
          </p:cNvPicPr>
          <p:nvPr/>
        </p:nvPicPr>
        <p:blipFill>
          <a:blip r:embed="rId4"/>
          <a:stretch>
            <a:fillRect/>
          </a:stretch>
        </p:blipFill>
        <p:spPr>
          <a:xfrm>
            <a:off x="4838787" y="259033"/>
            <a:ext cx="4678190" cy="4834756"/>
          </a:xfrm>
          <a:prstGeom prst="rect">
            <a:avLst/>
          </a:prstGeom>
        </p:spPr>
      </p:pic>
      <p:sp>
        <p:nvSpPr>
          <p:cNvPr id="11" name="Rectangle 10">
            <a:extLst>
              <a:ext uri="{FF2B5EF4-FFF2-40B4-BE49-F238E27FC236}">
                <a16:creationId xmlns:a16="http://schemas.microsoft.com/office/drawing/2014/main" id="{C1519304-244B-4B4F-B987-2D29089A9472}"/>
              </a:ext>
            </a:extLst>
          </p:cNvPr>
          <p:cNvSpPr/>
          <p:nvPr/>
        </p:nvSpPr>
        <p:spPr>
          <a:xfrm>
            <a:off x="9686572" y="466078"/>
            <a:ext cx="1906624" cy="146482"/>
          </a:xfrm>
          <a:prstGeom prst="rect">
            <a:avLst/>
          </a:prstGeom>
          <a:solidFill>
            <a:srgbClr val="385723">
              <a:alpha val="1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17D8B513-05F1-4DC6-B292-66E7A7787251}"/>
              </a:ext>
            </a:extLst>
          </p:cNvPr>
          <p:cNvPicPr>
            <a:picLocks noChangeAspect="1"/>
          </p:cNvPicPr>
          <p:nvPr/>
        </p:nvPicPr>
        <p:blipFill>
          <a:blip r:embed="rId5"/>
          <a:stretch>
            <a:fillRect/>
          </a:stretch>
        </p:blipFill>
        <p:spPr>
          <a:xfrm>
            <a:off x="477442" y="5227886"/>
            <a:ext cx="4051190" cy="1077999"/>
          </a:xfrm>
          <a:prstGeom prst="rect">
            <a:avLst/>
          </a:prstGeom>
        </p:spPr>
      </p:pic>
    </p:spTree>
    <p:extLst>
      <p:ext uri="{BB962C8B-B14F-4D97-AF65-F5344CB8AC3E}">
        <p14:creationId xmlns:p14="http://schemas.microsoft.com/office/powerpoint/2010/main" val="399870454"/>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 name="Rectangle 111">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Title 1">
            <a:extLst>
              <a:ext uri="{FF2B5EF4-FFF2-40B4-BE49-F238E27FC236}">
                <a16:creationId xmlns:a16="http://schemas.microsoft.com/office/drawing/2014/main" id="{822632B0-E1B2-4E85-A2F7-7B7BFE038C4A}"/>
              </a:ext>
            </a:extLst>
          </p:cNvPr>
          <p:cNvSpPr txBox="1">
            <a:spLocks/>
          </p:cNvSpPr>
          <p:nvPr/>
        </p:nvSpPr>
        <p:spPr>
          <a:xfrm>
            <a:off x="674237" y="914400"/>
            <a:ext cx="3657600" cy="288757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lvl="0" algn="ctr">
              <a:spcAft>
                <a:spcPts val="600"/>
              </a:spcAft>
            </a:pPr>
            <a:r>
              <a:rPr lang="en-US" sz="3600" b="1" dirty="0">
                <a:solidFill>
                  <a:prstClr val="white"/>
                </a:solidFill>
                <a:latin typeface="Arial" panose="020B0604020202020204" pitchFamily="34" charset="0"/>
                <a:cs typeface="Arial" panose="020B0604020202020204" pitchFamily="34" charset="0"/>
              </a:rPr>
              <a:t>Top 3 Fast Food Restaurant Brands Dominance</a:t>
            </a:r>
            <a:endParaRPr kumimoji="0" lang="en-US" sz="3600" b="1" i="0" u="none" strike="noStrike" kern="1200" cap="none" spc="0" normalizeH="0" baseline="0" noProof="0" dirty="0">
              <a:ln>
                <a:noFill/>
              </a:ln>
              <a:solidFill>
                <a:prstClr val="white"/>
              </a:solidFill>
              <a:effectLst/>
              <a:uLnTx/>
              <a:uFillTx/>
              <a:latin typeface="Arial" panose="020B0604020202020204" pitchFamily="34" charset="0"/>
              <a:ea typeface="+mj-ea"/>
              <a:cs typeface="Arial" panose="020B0604020202020204" pitchFamily="34" charset="0"/>
            </a:endParaRPr>
          </a:p>
        </p:txBody>
      </p:sp>
      <p:cxnSp>
        <p:nvCxnSpPr>
          <p:cNvPr id="114" name="Straight Connector 113">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8446E1E1-931D-4BC6-AFE4-4746E5CF1D7C}"/>
              </a:ext>
            </a:extLst>
          </p:cNvPr>
          <p:cNvPicPr>
            <a:picLocks noChangeAspect="1"/>
          </p:cNvPicPr>
          <p:nvPr/>
        </p:nvPicPr>
        <p:blipFill>
          <a:blip r:embed="rId2"/>
          <a:stretch>
            <a:fillRect/>
          </a:stretch>
        </p:blipFill>
        <p:spPr>
          <a:xfrm>
            <a:off x="5145628" y="518163"/>
            <a:ext cx="6503864" cy="4473995"/>
          </a:xfrm>
          <a:prstGeom prst="rect">
            <a:avLst/>
          </a:prstGeom>
        </p:spPr>
      </p:pic>
      <p:pic>
        <p:nvPicPr>
          <p:cNvPr id="3" name="Picture 2">
            <a:extLst>
              <a:ext uri="{FF2B5EF4-FFF2-40B4-BE49-F238E27FC236}">
                <a16:creationId xmlns:a16="http://schemas.microsoft.com/office/drawing/2014/main" id="{2B2E29A8-0129-4015-BEB3-E8B85E4BB414}"/>
              </a:ext>
            </a:extLst>
          </p:cNvPr>
          <p:cNvPicPr>
            <a:picLocks noChangeAspect="1"/>
          </p:cNvPicPr>
          <p:nvPr/>
        </p:nvPicPr>
        <p:blipFill>
          <a:blip r:embed="rId3"/>
          <a:stretch>
            <a:fillRect/>
          </a:stretch>
        </p:blipFill>
        <p:spPr>
          <a:xfrm>
            <a:off x="5796660" y="267529"/>
            <a:ext cx="5852832" cy="382605"/>
          </a:xfrm>
          <a:prstGeom prst="rect">
            <a:avLst/>
          </a:prstGeom>
        </p:spPr>
      </p:pic>
      <p:pic>
        <p:nvPicPr>
          <p:cNvPr id="6" name="Picture 5">
            <a:extLst>
              <a:ext uri="{FF2B5EF4-FFF2-40B4-BE49-F238E27FC236}">
                <a16:creationId xmlns:a16="http://schemas.microsoft.com/office/drawing/2014/main" id="{835E86A7-87E0-413C-910A-C32BF018F8F8}"/>
              </a:ext>
            </a:extLst>
          </p:cNvPr>
          <p:cNvPicPr>
            <a:picLocks noChangeAspect="1"/>
          </p:cNvPicPr>
          <p:nvPr/>
        </p:nvPicPr>
        <p:blipFill>
          <a:blip r:embed="rId4"/>
          <a:stretch>
            <a:fillRect/>
          </a:stretch>
        </p:blipFill>
        <p:spPr>
          <a:xfrm>
            <a:off x="434175" y="4011265"/>
            <a:ext cx="4109249" cy="787054"/>
          </a:xfrm>
          <a:prstGeom prst="rect">
            <a:avLst/>
          </a:prstGeom>
        </p:spPr>
      </p:pic>
      <p:sp>
        <p:nvSpPr>
          <p:cNvPr id="62" name="Subtitle 2">
            <a:extLst>
              <a:ext uri="{FF2B5EF4-FFF2-40B4-BE49-F238E27FC236}">
                <a16:creationId xmlns:a16="http://schemas.microsoft.com/office/drawing/2014/main" id="{FCEDDCB6-0451-4E7D-9C6F-938A0A42EA48}"/>
              </a:ext>
            </a:extLst>
          </p:cNvPr>
          <p:cNvSpPr txBox="1">
            <a:spLocks/>
          </p:cNvSpPr>
          <p:nvPr/>
        </p:nvSpPr>
        <p:spPr>
          <a:xfrm>
            <a:off x="4891597" y="4908675"/>
            <a:ext cx="7072610" cy="1592054"/>
          </a:xfrm>
          <a:prstGeom prst="rect">
            <a:avLst/>
          </a:prstGeom>
          <a:solidFill>
            <a:schemeClr val="bg1"/>
          </a:solidFill>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lnSpc>
                <a:spcPct val="100000"/>
              </a:lnSpc>
              <a:defRPr/>
            </a:pPr>
            <a:r>
              <a:rPr kumimoji="0" lang="en-US" b="1" i="0" u="none" strike="noStrike" kern="1200" cap="none" spc="0" normalizeH="0" baseline="0" noProof="0" dirty="0">
                <a:ln>
                  <a:noFill/>
                </a:ln>
                <a:solidFill>
                  <a:schemeClr val="accent6">
                    <a:lumMod val="50000"/>
                  </a:schemeClr>
                </a:solidFill>
                <a:effectLst/>
                <a:uLnTx/>
                <a:uFillTx/>
                <a:latin typeface="Arial" panose="020B0604020202020204" pitchFamily="34" charset="0"/>
                <a:ea typeface="+mn-ea"/>
                <a:cs typeface="Arial" panose="020B0604020202020204" pitchFamily="34" charset="0"/>
              </a:rPr>
              <a:t>McDonald’s</a:t>
            </a:r>
            <a:r>
              <a:rPr lang="en-US" b="1" dirty="0">
                <a:solidFill>
                  <a:schemeClr val="accent6">
                    <a:lumMod val="50000"/>
                  </a:schemeClr>
                </a:solidFill>
                <a:latin typeface="Arial" panose="020B0604020202020204" pitchFamily="34" charset="0"/>
                <a:cs typeface="Arial" panose="020B0604020202020204" pitchFamily="34" charset="0"/>
              </a:rPr>
              <a:t>, Burger King </a:t>
            </a:r>
            <a:r>
              <a:rPr lang="en-US" sz="2000" b="1" dirty="0">
                <a:solidFill>
                  <a:srgbClr val="E7E6E6">
                    <a:lumMod val="50000"/>
                  </a:srgbClr>
                </a:solidFill>
                <a:latin typeface="Arial" panose="020B0604020202020204" pitchFamily="34" charset="0"/>
                <a:cs typeface="Arial" panose="020B0604020202020204" pitchFamily="34" charset="0"/>
              </a:rPr>
              <a:t>and </a:t>
            </a:r>
            <a:r>
              <a:rPr lang="en-US" b="1" dirty="0">
                <a:solidFill>
                  <a:schemeClr val="accent6">
                    <a:lumMod val="50000"/>
                  </a:schemeClr>
                </a:solidFill>
                <a:latin typeface="Arial" panose="020B0604020202020204" pitchFamily="34" charset="0"/>
                <a:cs typeface="Arial" panose="020B0604020202020204" pitchFamily="34" charset="0"/>
              </a:rPr>
              <a:t>Taco Bell </a:t>
            </a:r>
            <a:r>
              <a:rPr lang="en-US" sz="2000" b="1" dirty="0">
                <a:solidFill>
                  <a:srgbClr val="E7E6E6">
                    <a:lumMod val="50000"/>
                  </a:srgbClr>
                </a:solidFill>
                <a:latin typeface="Arial" panose="020B0604020202020204" pitchFamily="34" charset="0"/>
                <a:cs typeface="Arial" panose="020B0604020202020204" pitchFamily="34" charset="0"/>
              </a:rPr>
              <a:t>are the </a:t>
            </a:r>
            <a:r>
              <a:rPr lang="en-US" b="1" dirty="0">
                <a:solidFill>
                  <a:schemeClr val="accent6">
                    <a:lumMod val="50000"/>
                  </a:schemeClr>
                </a:solidFill>
                <a:latin typeface="Arial" panose="020B0604020202020204" pitchFamily="34" charset="0"/>
                <a:cs typeface="Arial" panose="020B0604020202020204" pitchFamily="34" charset="0"/>
              </a:rPr>
              <a:t>Top 3</a:t>
            </a:r>
            <a:r>
              <a:rPr lang="en-US" sz="2000" b="1" dirty="0">
                <a:solidFill>
                  <a:srgbClr val="E7E6E6">
                    <a:lumMod val="50000"/>
                  </a:srgbClr>
                </a:solidFill>
                <a:latin typeface="Arial" panose="020B0604020202020204" pitchFamily="34" charset="0"/>
                <a:cs typeface="Arial" panose="020B0604020202020204" pitchFamily="34" charset="0"/>
              </a:rPr>
              <a:t> Fast Food Restaurant Brands in USA by # of outlets</a:t>
            </a:r>
            <a:r>
              <a:rPr lang="en-US" b="1" dirty="0">
                <a:solidFill>
                  <a:srgbClr val="E7E6E6">
                    <a:lumMod val="50000"/>
                  </a:srgbClr>
                </a:solidFill>
                <a:latin typeface="Arial" panose="020B0604020202020204" pitchFamily="34" charset="0"/>
                <a:cs typeface="Arial" panose="020B0604020202020204" pitchFamily="34" charset="0"/>
              </a:rPr>
              <a:t>, </a:t>
            </a:r>
            <a:r>
              <a:rPr lang="en-US" sz="2000" b="1" dirty="0">
                <a:solidFill>
                  <a:srgbClr val="E7E6E6">
                    <a:lumMod val="50000"/>
                  </a:srgbClr>
                </a:solidFill>
                <a:latin typeface="Arial" panose="020B0604020202020204" pitchFamily="34" charset="0"/>
                <a:cs typeface="Arial" panose="020B0604020202020204" pitchFamily="34" charset="0"/>
              </a:rPr>
              <a:t>wherein</a:t>
            </a:r>
            <a:r>
              <a:rPr lang="en-US" b="1" dirty="0">
                <a:solidFill>
                  <a:srgbClr val="E7E6E6">
                    <a:lumMod val="50000"/>
                  </a:srgbClr>
                </a:solidFill>
                <a:latin typeface="Arial" panose="020B0604020202020204" pitchFamily="34" charset="0"/>
                <a:cs typeface="Arial" panose="020B0604020202020204" pitchFamily="34" charset="0"/>
              </a:rPr>
              <a:t> </a:t>
            </a:r>
            <a:r>
              <a:rPr lang="en-US" b="1" dirty="0">
                <a:solidFill>
                  <a:schemeClr val="accent6">
                    <a:lumMod val="50000"/>
                  </a:schemeClr>
                </a:solidFill>
                <a:latin typeface="Arial" panose="020B0604020202020204" pitchFamily="34" charset="0"/>
                <a:cs typeface="Arial" panose="020B0604020202020204" pitchFamily="34" charset="0"/>
              </a:rPr>
              <a:t>McDonald's</a:t>
            </a:r>
            <a:r>
              <a:rPr lang="en-US" b="1" dirty="0">
                <a:solidFill>
                  <a:srgbClr val="E7E6E6">
                    <a:lumMod val="50000"/>
                  </a:srgbClr>
                </a:solidFill>
                <a:latin typeface="Arial" panose="020B0604020202020204" pitchFamily="34" charset="0"/>
                <a:cs typeface="Arial" panose="020B0604020202020204" pitchFamily="34" charset="0"/>
              </a:rPr>
              <a:t> has </a:t>
            </a:r>
            <a:r>
              <a:rPr lang="en-US" sz="2000" b="1" dirty="0">
                <a:solidFill>
                  <a:srgbClr val="E7E6E6">
                    <a:lumMod val="50000"/>
                  </a:srgbClr>
                </a:solidFill>
                <a:latin typeface="Arial" panose="020B0604020202020204" pitchFamily="34" charset="0"/>
                <a:cs typeface="Arial" panose="020B0604020202020204" pitchFamily="34" charset="0"/>
              </a:rPr>
              <a:t>a presence in </a:t>
            </a:r>
            <a:r>
              <a:rPr lang="en-US" b="1" dirty="0">
                <a:solidFill>
                  <a:schemeClr val="accent6">
                    <a:lumMod val="50000"/>
                  </a:schemeClr>
                </a:solidFill>
                <a:latin typeface="Arial" panose="020B0604020202020204" pitchFamily="34" charset="0"/>
                <a:cs typeface="Arial" panose="020B0604020202020204" pitchFamily="34" charset="0"/>
              </a:rPr>
              <a:t>all USA States and a Federal District</a:t>
            </a:r>
            <a:r>
              <a:rPr lang="en-US" sz="2800" b="1" dirty="0">
                <a:solidFill>
                  <a:srgbClr val="E7E6E6">
                    <a:lumMod val="50000"/>
                  </a:srgbClr>
                </a:solidFill>
                <a:latin typeface="Arial" panose="020B0604020202020204" pitchFamily="34" charset="0"/>
                <a:cs typeface="Arial" panose="020B0604020202020204" pitchFamily="34" charset="0"/>
              </a:rPr>
              <a:t>. </a:t>
            </a:r>
            <a:endParaRPr kumimoji="0" lang="en-US" sz="2000" b="1" i="0" u="none" strike="noStrike" kern="1200" cap="none" spc="0" normalizeH="0" baseline="0" noProof="0" dirty="0">
              <a:ln>
                <a:noFill/>
              </a:ln>
              <a:solidFill>
                <a:srgbClr val="E7E6E6">
                  <a:lumMod val="50000"/>
                </a:srgbClr>
              </a:solidFill>
              <a:effectLst/>
              <a:uLnTx/>
              <a:uFillTx/>
              <a:latin typeface="Arial" panose="020B0604020202020204" pitchFamily="34" charset="0"/>
              <a:ea typeface="+mn-ea"/>
              <a:cs typeface="Arial" panose="020B0604020202020204" pitchFamily="34" charset="0"/>
            </a:endParaRPr>
          </a:p>
        </p:txBody>
      </p:sp>
      <p:pic>
        <p:nvPicPr>
          <p:cNvPr id="4" name="Picture 3">
            <a:extLst>
              <a:ext uri="{FF2B5EF4-FFF2-40B4-BE49-F238E27FC236}">
                <a16:creationId xmlns:a16="http://schemas.microsoft.com/office/drawing/2014/main" id="{685AD1B1-F5E0-4732-BC45-097B2034E561}"/>
              </a:ext>
            </a:extLst>
          </p:cNvPr>
          <p:cNvPicPr>
            <a:picLocks noChangeAspect="1"/>
          </p:cNvPicPr>
          <p:nvPr/>
        </p:nvPicPr>
        <p:blipFill>
          <a:blip r:embed="rId5"/>
          <a:stretch>
            <a:fillRect/>
          </a:stretch>
        </p:blipFill>
        <p:spPr>
          <a:xfrm>
            <a:off x="10844315" y="3532317"/>
            <a:ext cx="1119892" cy="957895"/>
          </a:xfrm>
          <a:prstGeom prst="rect">
            <a:avLst/>
          </a:prstGeom>
        </p:spPr>
      </p:pic>
    </p:spTree>
    <p:extLst>
      <p:ext uri="{BB962C8B-B14F-4D97-AF65-F5344CB8AC3E}">
        <p14:creationId xmlns:p14="http://schemas.microsoft.com/office/powerpoint/2010/main" val="3971551551"/>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D619616-B55D-45C3-BEBE-55B08A450C1E}"/>
              </a:ext>
            </a:extLst>
          </p:cNvPr>
          <p:cNvPicPr>
            <a:picLocks noChangeAspect="1"/>
          </p:cNvPicPr>
          <p:nvPr/>
        </p:nvPicPr>
        <p:blipFill rotWithShape="1">
          <a:blip r:embed="rId2"/>
          <a:srcRect t="35165"/>
          <a:stretch/>
        </p:blipFill>
        <p:spPr>
          <a:xfrm>
            <a:off x="6796830" y="2399666"/>
            <a:ext cx="2981278" cy="1256898"/>
          </a:xfrm>
          <a:prstGeom prst="rect">
            <a:avLst/>
          </a:prstGeom>
        </p:spPr>
      </p:pic>
      <p:sp>
        <p:nvSpPr>
          <p:cNvPr id="109" name="Rectangle 111">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Title 1">
            <a:extLst>
              <a:ext uri="{FF2B5EF4-FFF2-40B4-BE49-F238E27FC236}">
                <a16:creationId xmlns:a16="http://schemas.microsoft.com/office/drawing/2014/main" id="{822632B0-E1B2-4E85-A2F7-7B7BFE038C4A}"/>
              </a:ext>
            </a:extLst>
          </p:cNvPr>
          <p:cNvSpPr txBox="1">
            <a:spLocks/>
          </p:cNvSpPr>
          <p:nvPr/>
        </p:nvSpPr>
        <p:spPr>
          <a:xfrm>
            <a:off x="674237" y="914400"/>
            <a:ext cx="3657600" cy="288757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60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Arial" panose="020B0604020202020204" pitchFamily="34" charset="0"/>
                <a:ea typeface="+mj-ea"/>
                <a:cs typeface="Arial" panose="020B0604020202020204" pitchFamily="34" charset="0"/>
              </a:rPr>
              <a:t>Top 3 Fast Food Restaurant Brands Dominance</a:t>
            </a:r>
          </a:p>
        </p:txBody>
      </p:sp>
      <p:cxnSp>
        <p:nvCxnSpPr>
          <p:cNvPr id="114" name="Straight Connector 113">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62" name="Subtitle 2">
            <a:extLst>
              <a:ext uri="{FF2B5EF4-FFF2-40B4-BE49-F238E27FC236}">
                <a16:creationId xmlns:a16="http://schemas.microsoft.com/office/drawing/2014/main" id="{FCEDDCB6-0451-4E7D-9C6F-938A0A42EA48}"/>
              </a:ext>
            </a:extLst>
          </p:cNvPr>
          <p:cNvSpPr txBox="1">
            <a:spLocks/>
          </p:cNvSpPr>
          <p:nvPr/>
        </p:nvSpPr>
        <p:spPr>
          <a:xfrm>
            <a:off x="4935946" y="3656564"/>
            <a:ext cx="6975860" cy="2844165"/>
          </a:xfrm>
          <a:prstGeom prst="rect">
            <a:avLst/>
          </a:prstGeom>
          <a:solidFill>
            <a:schemeClr val="bg1"/>
          </a:soli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lnSpc>
                <a:spcPct val="100000"/>
              </a:lnSpc>
              <a:defRPr/>
            </a:pPr>
            <a:r>
              <a:rPr lang="en-US" b="1" dirty="0">
                <a:solidFill>
                  <a:srgbClr val="70AD47">
                    <a:lumMod val="50000"/>
                  </a:srgbClr>
                </a:solidFill>
                <a:latin typeface="Arial" panose="020B0604020202020204" pitchFamily="34" charset="0"/>
                <a:cs typeface="Arial" panose="020B0604020202020204" pitchFamily="34" charset="0"/>
              </a:rPr>
              <a:t>Taco Bell </a:t>
            </a:r>
            <a:r>
              <a:rPr kumimoji="0" lang="en-US" sz="2000" b="1" i="0" u="none" strike="noStrike" kern="1200" cap="none" spc="0" normalizeH="0" baseline="0" noProof="0" dirty="0">
                <a:ln>
                  <a:noFill/>
                </a:ln>
                <a:solidFill>
                  <a:srgbClr val="E7E6E6">
                    <a:lumMod val="50000"/>
                  </a:srgbClr>
                </a:solidFill>
                <a:effectLst/>
                <a:uLnTx/>
                <a:uFillTx/>
                <a:latin typeface="Arial" panose="020B0604020202020204" pitchFamily="34" charset="0"/>
                <a:ea typeface="+mn-ea"/>
                <a:cs typeface="Arial" panose="020B0604020202020204" pitchFamily="34" charset="0"/>
              </a:rPr>
              <a:t> has no presence in </a:t>
            </a:r>
            <a:r>
              <a:rPr kumimoji="0" lang="en-US" b="1" i="0" u="none" strike="noStrike" kern="1200" cap="none" spc="0" normalizeH="0" baseline="0" noProof="0" dirty="0">
                <a:ln>
                  <a:noFill/>
                </a:ln>
                <a:solidFill>
                  <a:schemeClr val="accent6">
                    <a:lumMod val="50000"/>
                  </a:schemeClr>
                </a:solidFill>
                <a:effectLst/>
                <a:uLnTx/>
                <a:uFillTx/>
                <a:latin typeface="Arial" panose="020B0604020202020204" pitchFamily="34" charset="0"/>
                <a:ea typeface="+mn-ea"/>
                <a:cs typeface="Arial" panose="020B0604020202020204" pitchFamily="34" charset="0"/>
              </a:rPr>
              <a:t>Rhode Island</a:t>
            </a:r>
            <a:r>
              <a:rPr kumimoji="0" lang="en-US" sz="2000" b="1" i="0" u="none" strike="noStrike" kern="1200" cap="none" spc="0" normalizeH="0" baseline="0" noProof="0" dirty="0">
                <a:ln>
                  <a:noFill/>
                </a:ln>
                <a:solidFill>
                  <a:srgbClr val="E7E6E6">
                    <a:lumMod val="50000"/>
                  </a:srgbClr>
                </a:solidFill>
                <a:effectLst/>
                <a:uLnTx/>
                <a:uFillTx/>
                <a:latin typeface="Arial" panose="020B0604020202020204" pitchFamily="34" charset="0"/>
                <a:ea typeface="+mn-ea"/>
                <a:cs typeface="Arial" panose="020B0604020202020204" pitchFamily="34" charset="0"/>
              </a:rPr>
              <a:t> and </a:t>
            </a:r>
            <a:r>
              <a:rPr kumimoji="0" lang="en-US" b="1" i="0" u="none" strike="noStrike" kern="1200" cap="none" spc="0" normalizeH="0" baseline="0" noProof="0" dirty="0">
                <a:ln>
                  <a:noFill/>
                </a:ln>
                <a:solidFill>
                  <a:schemeClr val="accent6">
                    <a:lumMod val="50000"/>
                  </a:schemeClr>
                </a:solidFill>
                <a:effectLst/>
                <a:uLnTx/>
                <a:uFillTx/>
                <a:latin typeface="Arial" panose="020B0604020202020204" pitchFamily="34" charset="0"/>
                <a:ea typeface="+mn-ea"/>
                <a:cs typeface="Arial" panose="020B0604020202020204" pitchFamily="34" charset="0"/>
              </a:rPr>
              <a:t>Alaska</a:t>
            </a:r>
            <a:r>
              <a:rPr kumimoji="0" lang="en-US" sz="2000" b="1" i="0" u="none" strike="noStrike" kern="1200" cap="none" spc="0" normalizeH="0" baseline="0" noProof="0" dirty="0">
                <a:ln>
                  <a:noFill/>
                </a:ln>
                <a:solidFill>
                  <a:srgbClr val="E7E6E6">
                    <a:lumMod val="50000"/>
                  </a:srgbClr>
                </a:solidFill>
                <a:effectLst/>
                <a:uLnTx/>
                <a:uFillTx/>
                <a:latin typeface="Arial" panose="020B0604020202020204" pitchFamily="34" charset="0"/>
                <a:ea typeface="+mn-ea"/>
                <a:cs typeface="Arial" panose="020B0604020202020204" pitchFamily="34" charset="0"/>
              </a:rPr>
              <a:t> states whereas </a:t>
            </a:r>
            <a:r>
              <a:rPr kumimoji="0" lang="en-US" b="1" i="0" u="none" strike="noStrike" kern="1200" cap="none" spc="0" normalizeH="0" baseline="0" noProof="0" dirty="0">
                <a:ln>
                  <a:noFill/>
                </a:ln>
                <a:solidFill>
                  <a:schemeClr val="accent6">
                    <a:lumMod val="50000"/>
                  </a:schemeClr>
                </a:solidFill>
                <a:effectLst/>
                <a:uLnTx/>
                <a:uFillTx/>
                <a:latin typeface="Arial" panose="020B0604020202020204" pitchFamily="34" charset="0"/>
                <a:ea typeface="+mn-ea"/>
                <a:cs typeface="Arial" panose="020B0604020202020204" pitchFamily="34" charset="0"/>
              </a:rPr>
              <a:t>Burger King</a:t>
            </a:r>
            <a:r>
              <a:rPr kumimoji="0" lang="en-US" sz="2000" b="1" i="0" u="none" strike="noStrike" kern="1200" cap="none" spc="0" normalizeH="0" baseline="0" noProof="0" dirty="0">
                <a:ln>
                  <a:noFill/>
                </a:ln>
                <a:solidFill>
                  <a:srgbClr val="E7E6E6">
                    <a:lumMod val="50000"/>
                  </a:srgbClr>
                </a:solidFill>
                <a:effectLst/>
                <a:uLnTx/>
                <a:uFillTx/>
                <a:latin typeface="Arial" panose="020B0604020202020204" pitchFamily="34" charset="0"/>
                <a:ea typeface="+mn-ea"/>
                <a:cs typeface="Arial" panose="020B0604020202020204" pitchFamily="34" charset="0"/>
              </a:rPr>
              <a:t> has no presence in </a:t>
            </a:r>
            <a:r>
              <a:rPr kumimoji="0" lang="en-US" b="1" i="0" u="none" strike="noStrike" kern="1200" cap="none" spc="0" normalizeH="0" baseline="0" noProof="0" dirty="0">
                <a:ln>
                  <a:noFill/>
                </a:ln>
                <a:solidFill>
                  <a:schemeClr val="accent6">
                    <a:lumMod val="50000"/>
                  </a:schemeClr>
                </a:solidFill>
                <a:effectLst/>
                <a:uLnTx/>
                <a:uFillTx/>
                <a:latin typeface="Arial" panose="020B0604020202020204" pitchFamily="34" charset="0"/>
                <a:ea typeface="+mn-ea"/>
                <a:cs typeface="Arial" panose="020B0604020202020204" pitchFamily="34" charset="0"/>
              </a:rPr>
              <a:t>Alaska, Montana </a:t>
            </a:r>
            <a:r>
              <a:rPr lang="en-US" sz="2000" b="1" dirty="0">
                <a:solidFill>
                  <a:srgbClr val="E7E6E6">
                    <a:lumMod val="50000"/>
                  </a:srgbClr>
                </a:solidFill>
                <a:latin typeface="Arial" panose="020B0604020202020204" pitchFamily="34" charset="0"/>
                <a:cs typeface="Arial" panose="020B0604020202020204" pitchFamily="34" charset="0"/>
              </a:rPr>
              <a:t>and </a:t>
            </a:r>
            <a:r>
              <a:rPr lang="en-US" b="1" dirty="0">
                <a:solidFill>
                  <a:schemeClr val="accent6">
                    <a:lumMod val="50000"/>
                  </a:schemeClr>
                </a:solidFill>
                <a:latin typeface="Arial" panose="020B0604020202020204" pitchFamily="34" charset="0"/>
                <a:cs typeface="Arial" panose="020B0604020202020204" pitchFamily="34" charset="0"/>
              </a:rPr>
              <a:t>District of Columbia.</a:t>
            </a:r>
            <a:endParaRPr kumimoji="0" lang="en-US" sz="2000" b="1" i="0" u="none" strike="noStrike" kern="1200" cap="none" spc="0" normalizeH="0" baseline="0" noProof="0" dirty="0">
              <a:ln>
                <a:noFill/>
              </a:ln>
              <a:solidFill>
                <a:schemeClr val="accent6">
                  <a:lumMod val="50000"/>
                </a:schemeClr>
              </a:solidFill>
              <a:effectLst/>
              <a:uLnTx/>
              <a:uFillTx/>
              <a:latin typeface="Arial" panose="020B0604020202020204" pitchFamily="34" charset="0"/>
              <a:cs typeface="Arial" panose="020B0604020202020204" pitchFamily="34" charset="0"/>
            </a:endParaRPr>
          </a:p>
          <a:p>
            <a:pPr lvl="0">
              <a:lnSpc>
                <a:spcPct val="100000"/>
              </a:lnSpc>
              <a:defRPr/>
            </a:pPr>
            <a:r>
              <a:rPr lang="en-US" b="1" dirty="0">
                <a:solidFill>
                  <a:schemeClr val="accent6">
                    <a:lumMod val="50000"/>
                  </a:schemeClr>
                </a:solidFill>
                <a:latin typeface="Arial" panose="020B0604020202020204" pitchFamily="34" charset="0"/>
                <a:cs typeface="Arial" panose="020B0604020202020204" pitchFamily="34" charset="0"/>
              </a:rPr>
              <a:t>Burger King </a:t>
            </a:r>
            <a:r>
              <a:rPr lang="en-US" sz="2000" b="1" dirty="0">
                <a:solidFill>
                  <a:srgbClr val="E7E6E6">
                    <a:lumMod val="50000"/>
                  </a:srgbClr>
                </a:solidFill>
                <a:latin typeface="Arial" panose="020B0604020202020204" pitchFamily="34" charset="0"/>
                <a:cs typeface="Arial" panose="020B0604020202020204" pitchFamily="34" charset="0"/>
              </a:rPr>
              <a:t>has a dominance in </a:t>
            </a:r>
            <a:r>
              <a:rPr lang="en-US" b="1" dirty="0">
                <a:solidFill>
                  <a:schemeClr val="accent6">
                    <a:lumMod val="50000"/>
                  </a:schemeClr>
                </a:solidFill>
                <a:latin typeface="Arial" panose="020B0604020202020204" pitchFamily="34" charset="0"/>
                <a:cs typeface="Arial" panose="020B0604020202020204" pitchFamily="34" charset="0"/>
              </a:rPr>
              <a:t>Hawaii, Kansas, Massachusetts, Michigan</a:t>
            </a:r>
            <a:r>
              <a:rPr lang="en-US" sz="2000" b="1" dirty="0">
                <a:solidFill>
                  <a:srgbClr val="E7E6E6">
                    <a:lumMod val="50000"/>
                  </a:srgbClr>
                </a:solidFill>
                <a:latin typeface="Arial" panose="020B0604020202020204" pitchFamily="34" charset="0"/>
                <a:cs typeface="Arial" panose="020B0604020202020204" pitchFamily="34" charset="0"/>
              </a:rPr>
              <a:t> and  </a:t>
            </a:r>
            <a:r>
              <a:rPr lang="en-US" b="1" dirty="0">
                <a:solidFill>
                  <a:schemeClr val="accent6">
                    <a:lumMod val="50000"/>
                  </a:schemeClr>
                </a:solidFill>
                <a:latin typeface="Arial" panose="020B0604020202020204" pitchFamily="34" charset="0"/>
                <a:cs typeface="Arial" panose="020B0604020202020204" pitchFamily="34" charset="0"/>
              </a:rPr>
              <a:t>Rhode Island</a:t>
            </a:r>
            <a:r>
              <a:rPr lang="en-US" sz="2000" b="1" dirty="0">
                <a:solidFill>
                  <a:srgbClr val="E7E6E6">
                    <a:lumMod val="50000"/>
                  </a:srgbClr>
                </a:solidFill>
                <a:latin typeface="Arial" panose="020B0604020202020204" pitchFamily="34" charset="0"/>
                <a:cs typeface="Arial" panose="020B0604020202020204" pitchFamily="34" charset="0"/>
              </a:rPr>
              <a:t> USA states by number of fast food restaurant outlets over </a:t>
            </a:r>
            <a:r>
              <a:rPr lang="en-US" b="1" dirty="0">
                <a:solidFill>
                  <a:schemeClr val="accent6">
                    <a:lumMod val="50000"/>
                  </a:schemeClr>
                </a:solidFill>
                <a:latin typeface="Arial" panose="020B0604020202020204" pitchFamily="34" charset="0"/>
                <a:cs typeface="Arial" panose="020B0604020202020204" pitchFamily="34" charset="0"/>
              </a:rPr>
              <a:t>McDonald’s</a:t>
            </a:r>
            <a:r>
              <a:rPr lang="en-US" sz="2000" b="1" dirty="0">
                <a:solidFill>
                  <a:srgbClr val="E7E6E6">
                    <a:lumMod val="50000"/>
                  </a:srgbClr>
                </a:solidFill>
                <a:latin typeface="Arial" panose="020B0604020202020204" pitchFamily="34" charset="0"/>
                <a:cs typeface="Arial" panose="020B0604020202020204" pitchFamily="34" charset="0"/>
              </a:rPr>
              <a:t>.</a:t>
            </a:r>
          </a:p>
        </p:txBody>
      </p:sp>
      <p:pic>
        <p:nvPicPr>
          <p:cNvPr id="13" name="Picture 12">
            <a:extLst>
              <a:ext uri="{FF2B5EF4-FFF2-40B4-BE49-F238E27FC236}">
                <a16:creationId xmlns:a16="http://schemas.microsoft.com/office/drawing/2014/main" id="{6741B19C-AA6D-4A8F-8A7E-BA7CADF83E17}"/>
              </a:ext>
            </a:extLst>
          </p:cNvPr>
          <p:cNvPicPr>
            <a:picLocks noChangeAspect="1"/>
          </p:cNvPicPr>
          <p:nvPr/>
        </p:nvPicPr>
        <p:blipFill rotWithShape="1">
          <a:blip r:embed="rId3"/>
          <a:srcRect t="8151"/>
          <a:stretch/>
        </p:blipFill>
        <p:spPr>
          <a:xfrm>
            <a:off x="4801560" y="914400"/>
            <a:ext cx="7315201" cy="1367621"/>
          </a:xfrm>
          <a:prstGeom prst="rect">
            <a:avLst/>
          </a:prstGeom>
        </p:spPr>
      </p:pic>
      <p:pic>
        <p:nvPicPr>
          <p:cNvPr id="15" name="Picture 14">
            <a:extLst>
              <a:ext uri="{FF2B5EF4-FFF2-40B4-BE49-F238E27FC236}">
                <a16:creationId xmlns:a16="http://schemas.microsoft.com/office/drawing/2014/main" id="{3CFE3154-101C-41E5-BBD7-D97618B69BCF}"/>
              </a:ext>
            </a:extLst>
          </p:cNvPr>
          <p:cNvPicPr>
            <a:picLocks noChangeAspect="1"/>
          </p:cNvPicPr>
          <p:nvPr/>
        </p:nvPicPr>
        <p:blipFill>
          <a:blip r:embed="rId4"/>
          <a:stretch>
            <a:fillRect/>
          </a:stretch>
        </p:blipFill>
        <p:spPr>
          <a:xfrm>
            <a:off x="884303" y="4018556"/>
            <a:ext cx="3237467" cy="1358937"/>
          </a:xfrm>
          <a:prstGeom prst="rect">
            <a:avLst/>
          </a:prstGeom>
        </p:spPr>
      </p:pic>
      <p:pic>
        <p:nvPicPr>
          <p:cNvPr id="18" name="Picture 17">
            <a:extLst>
              <a:ext uri="{FF2B5EF4-FFF2-40B4-BE49-F238E27FC236}">
                <a16:creationId xmlns:a16="http://schemas.microsoft.com/office/drawing/2014/main" id="{688819BC-5593-44F4-B1D0-5040FD7ACC9C}"/>
              </a:ext>
            </a:extLst>
          </p:cNvPr>
          <p:cNvPicPr>
            <a:picLocks noChangeAspect="1"/>
          </p:cNvPicPr>
          <p:nvPr/>
        </p:nvPicPr>
        <p:blipFill>
          <a:blip r:embed="rId5"/>
          <a:stretch>
            <a:fillRect/>
          </a:stretch>
        </p:blipFill>
        <p:spPr>
          <a:xfrm>
            <a:off x="5725639" y="321177"/>
            <a:ext cx="5852832" cy="382605"/>
          </a:xfrm>
          <a:prstGeom prst="rect">
            <a:avLst/>
          </a:prstGeom>
        </p:spPr>
      </p:pic>
    </p:spTree>
    <p:extLst>
      <p:ext uri="{BB962C8B-B14F-4D97-AF65-F5344CB8AC3E}">
        <p14:creationId xmlns:p14="http://schemas.microsoft.com/office/powerpoint/2010/main" val="2243285221"/>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 name="Rectangle 111">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Title 1">
            <a:extLst>
              <a:ext uri="{FF2B5EF4-FFF2-40B4-BE49-F238E27FC236}">
                <a16:creationId xmlns:a16="http://schemas.microsoft.com/office/drawing/2014/main" id="{822632B0-E1B2-4E85-A2F7-7B7BFE038C4A}"/>
              </a:ext>
            </a:extLst>
          </p:cNvPr>
          <p:cNvSpPr txBox="1">
            <a:spLocks/>
          </p:cNvSpPr>
          <p:nvPr/>
        </p:nvSpPr>
        <p:spPr>
          <a:xfrm>
            <a:off x="674237" y="914400"/>
            <a:ext cx="3657600" cy="288757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lvl="0" algn="ctr">
              <a:spcAft>
                <a:spcPts val="600"/>
              </a:spcAft>
            </a:pPr>
            <a:r>
              <a:rPr lang="en-US" sz="3600" b="1" dirty="0">
                <a:solidFill>
                  <a:prstClr val="white"/>
                </a:solidFill>
                <a:latin typeface="Arial" panose="020B0604020202020204" pitchFamily="34" charset="0"/>
                <a:cs typeface="Arial" panose="020B0604020202020204" pitchFamily="34" charset="0"/>
              </a:rPr>
              <a:t>Top 5 Fast Food Restaurant Brands in US Regions</a:t>
            </a:r>
            <a:endParaRPr kumimoji="0" lang="en-US" sz="3600" b="1" i="0" u="none" strike="noStrike" kern="1200" cap="none" spc="0" normalizeH="0" baseline="0" noProof="0" dirty="0">
              <a:ln>
                <a:noFill/>
              </a:ln>
              <a:solidFill>
                <a:prstClr val="white"/>
              </a:solidFill>
              <a:effectLst/>
              <a:uLnTx/>
              <a:uFillTx/>
              <a:latin typeface="Arial" panose="020B0604020202020204" pitchFamily="34" charset="0"/>
              <a:ea typeface="+mj-ea"/>
              <a:cs typeface="Arial" panose="020B0604020202020204" pitchFamily="34" charset="0"/>
            </a:endParaRPr>
          </a:p>
        </p:txBody>
      </p:sp>
      <p:cxnSp>
        <p:nvCxnSpPr>
          <p:cNvPr id="114" name="Straight Connector 113">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62" name="Subtitle 2">
            <a:extLst>
              <a:ext uri="{FF2B5EF4-FFF2-40B4-BE49-F238E27FC236}">
                <a16:creationId xmlns:a16="http://schemas.microsoft.com/office/drawing/2014/main" id="{FCEDDCB6-0451-4E7D-9C6F-938A0A42EA48}"/>
              </a:ext>
            </a:extLst>
          </p:cNvPr>
          <p:cNvSpPr txBox="1">
            <a:spLocks/>
          </p:cNvSpPr>
          <p:nvPr/>
        </p:nvSpPr>
        <p:spPr>
          <a:xfrm>
            <a:off x="4935946" y="4638145"/>
            <a:ext cx="6975860" cy="1873189"/>
          </a:xfrm>
          <a:prstGeom prst="rect">
            <a:avLst/>
          </a:prstGeom>
          <a:solidFill>
            <a:schemeClr val="bg1"/>
          </a:solidFill>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b="1" dirty="0">
                <a:solidFill>
                  <a:schemeClr val="accent6">
                    <a:lumMod val="50000"/>
                  </a:schemeClr>
                </a:solidFill>
                <a:latin typeface="Arial" panose="020B0604020202020204" pitchFamily="34" charset="0"/>
                <a:cs typeface="Arial" panose="020B0604020202020204" pitchFamily="34" charset="0"/>
              </a:rPr>
              <a:t>McDonald’s</a:t>
            </a:r>
            <a:r>
              <a:rPr lang="en-US" b="1" dirty="0">
                <a:solidFill>
                  <a:srgbClr val="E7E6E6">
                    <a:lumMod val="50000"/>
                  </a:srgbClr>
                </a:solidFill>
                <a:latin typeface="Arial" panose="020B0604020202020204" pitchFamily="34" charset="0"/>
                <a:cs typeface="Arial" panose="020B0604020202020204" pitchFamily="34" charset="0"/>
              </a:rPr>
              <a:t>, </a:t>
            </a:r>
            <a:r>
              <a:rPr lang="en-US" b="1" dirty="0">
                <a:solidFill>
                  <a:schemeClr val="accent6">
                    <a:lumMod val="50000"/>
                  </a:schemeClr>
                </a:solidFill>
                <a:latin typeface="Arial" panose="020B0604020202020204" pitchFamily="34" charset="0"/>
                <a:cs typeface="Arial" panose="020B0604020202020204" pitchFamily="34" charset="0"/>
              </a:rPr>
              <a:t>Burger King, Taco Bell </a:t>
            </a:r>
            <a:r>
              <a:rPr lang="en-US" sz="2000" b="1" dirty="0">
                <a:solidFill>
                  <a:srgbClr val="E7E6E6">
                    <a:lumMod val="50000"/>
                  </a:srgbClr>
                </a:solidFill>
                <a:latin typeface="Arial" panose="020B0604020202020204" pitchFamily="34" charset="0"/>
                <a:cs typeface="Arial" panose="020B0604020202020204" pitchFamily="34" charset="0"/>
              </a:rPr>
              <a:t>and</a:t>
            </a:r>
            <a:r>
              <a:rPr lang="en-US" b="1" dirty="0">
                <a:solidFill>
                  <a:schemeClr val="accent6">
                    <a:lumMod val="50000"/>
                  </a:schemeClr>
                </a:solidFill>
                <a:latin typeface="Arial" panose="020B0604020202020204" pitchFamily="34" charset="0"/>
                <a:cs typeface="Arial" panose="020B0604020202020204" pitchFamily="34" charset="0"/>
              </a:rPr>
              <a:t> Wendy’s</a:t>
            </a:r>
            <a:r>
              <a:rPr lang="en-US" b="1" dirty="0">
                <a:solidFill>
                  <a:srgbClr val="E7E6E6">
                    <a:lumMod val="50000"/>
                  </a:srgbClr>
                </a:solidFill>
                <a:latin typeface="Arial" panose="020B0604020202020204" pitchFamily="34" charset="0"/>
                <a:cs typeface="Arial" panose="020B0604020202020204" pitchFamily="34" charset="0"/>
              </a:rPr>
              <a:t> </a:t>
            </a:r>
            <a:r>
              <a:rPr lang="en-US" sz="2000" b="1" dirty="0">
                <a:solidFill>
                  <a:srgbClr val="E7E6E6">
                    <a:lumMod val="50000"/>
                  </a:srgbClr>
                </a:solidFill>
                <a:latin typeface="Arial" panose="020B0604020202020204" pitchFamily="34" charset="0"/>
                <a:cs typeface="Arial" panose="020B0604020202020204" pitchFamily="34" charset="0"/>
              </a:rPr>
              <a:t>are the </a:t>
            </a:r>
            <a:r>
              <a:rPr lang="en-US" b="1" dirty="0">
                <a:solidFill>
                  <a:schemeClr val="accent6">
                    <a:lumMod val="50000"/>
                  </a:schemeClr>
                </a:solidFill>
                <a:latin typeface="Arial" panose="020B0604020202020204" pitchFamily="34" charset="0"/>
                <a:cs typeface="Arial" panose="020B0604020202020204" pitchFamily="34" charset="0"/>
              </a:rPr>
              <a:t>DOMINANT</a:t>
            </a:r>
            <a:r>
              <a:rPr lang="en-US" sz="2000" b="1" dirty="0">
                <a:solidFill>
                  <a:srgbClr val="E7E6E6">
                    <a:lumMod val="50000"/>
                  </a:srgbClr>
                </a:solidFill>
                <a:latin typeface="Arial" panose="020B0604020202020204" pitchFamily="34" charset="0"/>
                <a:cs typeface="Arial" panose="020B0604020202020204" pitchFamily="34" charset="0"/>
              </a:rPr>
              <a:t> Brands in </a:t>
            </a:r>
            <a:r>
              <a:rPr lang="en-US" b="1" dirty="0">
                <a:solidFill>
                  <a:schemeClr val="accent6">
                    <a:lumMod val="50000"/>
                  </a:schemeClr>
                </a:solidFill>
                <a:latin typeface="Arial" panose="020B0604020202020204" pitchFamily="34" charset="0"/>
                <a:cs typeface="Arial" panose="020B0604020202020204" pitchFamily="34" charset="0"/>
              </a:rPr>
              <a:t>All USA Regions</a:t>
            </a:r>
            <a:r>
              <a:rPr lang="en-US" sz="2000" b="1" dirty="0">
                <a:solidFill>
                  <a:srgbClr val="E7E6E6">
                    <a:lumMod val="50000"/>
                  </a:srgbClr>
                </a:solidFill>
                <a:latin typeface="Arial" panose="020B0604020202020204" pitchFamily="34" charset="0"/>
                <a:cs typeface="Arial" panose="020B0604020202020204" pitchFamily="34" charset="0"/>
              </a:rPr>
              <a:t> by number of outlets.</a:t>
            </a:r>
          </a:p>
          <a:p>
            <a:pPr lvl="0">
              <a:lnSpc>
                <a:spcPct val="100000"/>
              </a:lnSpc>
              <a:defRPr/>
            </a:pPr>
            <a:r>
              <a:rPr lang="en-US" b="1" dirty="0">
                <a:solidFill>
                  <a:schemeClr val="accent6">
                    <a:lumMod val="50000"/>
                  </a:schemeClr>
                </a:solidFill>
                <a:latin typeface="Arial" panose="020B0604020202020204" pitchFamily="34" charset="0"/>
                <a:cs typeface="Arial" panose="020B0604020202020204" pitchFamily="34" charset="0"/>
              </a:rPr>
              <a:t>Sonic, Subway, Jack In The Box, Arby’s</a:t>
            </a:r>
            <a:r>
              <a:rPr lang="en-US" sz="2000" b="1" dirty="0">
                <a:solidFill>
                  <a:srgbClr val="E7E6E6">
                    <a:lumMod val="50000"/>
                  </a:srgbClr>
                </a:solidFill>
                <a:latin typeface="Arial" panose="020B0604020202020204" pitchFamily="34" charset="0"/>
                <a:cs typeface="Arial" panose="020B0604020202020204" pitchFamily="34" charset="0"/>
              </a:rPr>
              <a:t> and </a:t>
            </a:r>
            <a:r>
              <a:rPr lang="en-US" b="1" dirty="0">
                <a:solidFill>
                  <a:schemeClr val="accent6">
                    <a:lumMod val="50000"/>
                  </a:schemeClr>
                </a:solidFill>
                <a:latin typeface="Arial" panose="020B0604020202020204" pitchFamily="34" charset="0"/>
                <a:cs typeface="Arial" panose="020B0604020202020204" pitchFamily="34" charset="0"/>
              </a:rPr>
              <a:t>KFC</a:t>
            </a:r>
            <a:r>
              <a:rPr lang="en-US" sz="2000" b="1" dirty="0">
                <a:solidFill>
                  <a:srgbClr val="E7E6E6">
                    <a:lumMod val="50000"/>
                  </a:srgbClr>
                </a:solidFill>
                <a:latin typeface="Arial" panose="020B0604020202020204" pitchFamily="34" charset="0"/>
                <a:cs typeface="Arial" panose="020B0604020202020204" pitchFamily="34" charset="0"/>
              </a:rPr>
              <a:t> show presence in </a:t>
            </a:r>
            <a:r>
              <a:rPr lang="en-US" b="1" dirty="0">
                <a:solidFill>
                  <a:schemeClr val="accent6">
                    <a:lumMod val="50000"/>
                  </a:schemeClr>
                </a:solidFill>
                <a:latin typeface="Arial" panose="020B0604020202020204" pitchFamily="34" charset="0"/>
                <a:cs typeface="Arial" panose="020B0604020202020204" pitchFamily="34" charset="0"/>
              </a:rPr>
              <a:t>Regional Top 5</a:t>
            </a:r>
            <a:endParaRPr lang="en-US" sz="2000" b="1" dirty="0">
              <a:solidFill>
                <a:srgbClr val="E7E6E6">
                  <a:lumMod val="50000"/>
                </a:srgbClr>
              </a:solidFill>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B1006508-44C6-4344-B644-D2745BAD38A0}"/>
              </a:ext>
            </a:extLst>
          </p:cNvPr>
          <p:cNvPicPr>
            <a:picLocks noChangeAspect="1"/>
          </p:cNvPicPr>
          <p:nvPr/>
        </p:nvPicPr>
        <p:blipFill>
          <a:blip r:embed="rId2"/>
          <a:stretch>
            <a:fillRect/>
          </a:stretch>
        </p:blipFill>
        <p:spPr>
          <a:xfrm>
            <a:off x="8494303" y="139193"/>
            <a:ext cx="3545173" cy="4437992"/>
          </a:xfrm>
          <a:prstGeom prst="rect">
            <a:avLst/>
          </a:prstGeom>
        </p:spPr>
      </p:pic>
      <p:pic>
        <p:nvPicPr>
          <p:cNvPr id="3" name="Picture 2">
            <a:extLst>
              <a:ext uri="{FF2B5EF4-FFF2-40B4-BE49-F238E27FC236}">
                <a16:creationId xmlns:a16="http://schemas.microsoft.com/office/drawing/2014/main" id="{B425B25F-F2B0-4DED-966B-F343F23D289B}"/>
              </a:ext>
            </a:extLst>
          </p:cNvPr>
          <p:cNvPicPr>
            <a:picLocks noChangeAspect="1"/>
          </p:cNvPicPr>
          <p:nvPr/>
        </p:nvPicPr>
        <p:blipFill>
          <a:blip r:embed="rId3"/>
          <a:stretch>
            <a:fillRect/>
          </a:stretch>
        </p:blipFill>
        <p:spPr>
          <a:xfrm>
            <a:off x="4856044" y="139194"/>
            <a:ext cx="3508625" cy="4437992"/>
          </a:xfrm>
          <a:prstGeom prst="rect">
            <a:avLst/>
          </a:prstGeom>
        </p:spPr>
      </p:pic>
    </p:spTree>
    <p:extLst>
      <p:ext uri="{BB962C8B-B14F-4D97-AF65-F5344CB8AC3E}">
        <p14:creationId xmlns:p14="http://schemas.microsoft.com/office/powerpoint/2010/main" val="1239046879"/>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1EB0027-D2BB-4B74-877B-F1247027174F}"/>
              </a:ext>
            </a:extLst>
          </p:cNvPr>
          <p:cNvSpPr txBox="1">
            <a:spLocks/>
          </p:cNvSpPr>
          <p:nvPr/>
        </p:nvSpPr>
        <p:spPr>
          <a:xfrm>
            <a:off x="518160" y="91439"/>
            <a:ext cx="11135360" cy="762001"/>
          </a:xfrm>
          <a:prstGeom prst="rect">
            <a:avLst/>
          </a:prstGeom>
          <a:solidFill>
            <a:srgbClr val="4D4D4D"/>
          </a:solidFill>
          <a:ln w="127000" cmpd="thickThin">
            <a:solidFill>
              <a:schemeClr val="bg1"/>
            </a:solidFill>
            <a:prstDash val="solid"/>
          </a:ln>
        </p:spPr>
        <p:txBody>
          <a:bodyPr vert="horz" lIns="91440" tIns="45720" rIns="91440" bIns="45720" rtlCol="0" anchor="ctr">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lvl="0" algn="ctr">
              <a:spcAft>
                <a:spcPts val="600"/>
              </a:spcAft>
            </a:pPr>
            <a:r>
              <a:rPr lang="en-US" sz="3600" b="1" dirty="0">
                <a:solidFill>
                  <a:schemeClr val="bg1"/>
                </a:solidFill>
                <a:latin typeface="Arial" panose="020B0604020202020204" pitchFamily="34" charset="0"/>
                <a:cs typeface="Arial" panose="020B0604020202020204" pitchFamily="34" charset="0"/>
              </a:rPr>
              <a:t>Top 5 Fast Food Restaurant Brands in US States</a:t>
            </a:r>
            <a:endParaRPr kumimoji="0" lang="en-US" sz="3600" b="1"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E0AA3EBF-DDCD-4897-9E9E-7E2CE4AEAC70}"/>
              </a:ext>
            </a:extLst>
          </p:cNvPr>
          <p:cNvPicPr>
            <a:picLocks noChangeAspect="1"/>
          </p:cNvPicPr>
          <p:nvPr/>
        </p:nvPicPr>
        <p:blipFill>
          <a:blip r:embed="rId2"/>
          <a:stretch>
            <a:fillRect/>
          </a:stretch>
        </p:blipFill>
        <p:spPr>
          <a:xfrm>
            <a:off x="308661" y="985521"/>
            <a:ext cx="3686380" cy="5781040"/>
          </a:xfrm>
          <a:prstGeom prst="rect">
            <a:avLst/>
          </a:prstGeom>
        </p:spPr>
      </p:pic>
      <p:pic>
        <p:nvPicPr>
          <p:cNvPr id="6" name="Picture 5">
            <a:extLst>
              <a:ext uri="{FF2B5EF4-FFF2-40B4-BE49-F238E27FC236}">
                <a16:creationId xmlns:a16="http://schemas.microsoft.com/office/drawing/2014/main" id="{3676D08F-7437-4C92-A1D5-CBA5605E7158}"/>
              </a:ext>
            </a:extLst>
          </p:cNvPr>
          <p:cNvPicPr>
            <a:picLocks noChangeAspect="1"/>
          </p:cNvPicPr>
          <p:nvPr/>
        </p:nvPicPr>
        <p:blipFill>
          <a:blip r:embed="rId3"/>
          <a:stretch>
            <a:fillRect/>
          </a:stretch>
        </p:blipFill>
        <p:spPr>
          <a:xfrm>
            <a:off x="4188081" y="985521"/>
            <a:ext cx="3686380" cy="5677244"/>
          </a:xfrm>
          <a:prstGeom prst="rect">
            <a:avLst/>
          </a:prstGeom>
        </p:spPr>
      </p:pic>
      <p:pic>
        <p:nvPicPr>
          <p:cNvPr id="7" name="Picture 6">
            <a:extLst>
              <a:ext uri="{FF2B5EF4-FFF2-40B4-BE49-F238E27FC236}">
                <a16:creationId xmlns:a16="http://schemas.microsoft.com/office/drawing/2014/main" id="{9394CA7C-5A26-44B0-9AB8-60231E25562A}"/>
              </a:ext>
            </a:extLst>
          </p:cNvPr>
          <p:cNvPicPr>
            <a:picLocks noChangeAspect="1"/>
          </p:cNvPicPr>
          <p:nvPr/>
        </p:nvPicPr>
        <p:blipFill>
          <a:blip r:embed="rId4"/>
          <a:stretch>
            <a:fillRect/>
          </a:stretch>
        </p:blipFill>
        <p:spPr>
          <a:xfrm>
            <a:off x="8067501" y="980441"/>
            <a:ext cx="3691020" cy="5677244"/>
          </a:xfrm>
          <a:prstGeom prst="rect">
            <a:avLst/>
          </a:prstGeom>
        </p:spPr>
      </p:pic>
      <p:sp>
        <p:nvSpPr>
          <p:cNvPr id="9" name="Rectangle 8">
            <a:extLst>
              <a:ext uri="{FF2B5EF4-FFF2-40B4-BE49-F238E27FC236}">
                <a16:creationId xmlns:a16="http://schemas.microsoft.com/office/drawing/2014/main" id="{325E3A80-B7AB-4B75-9EB1-8838D93CF7D7}"/>
              </a:ext>
            </a:extLst>
          </p:cNvPr>
          <p:cNvSpPr/>
          <p:nvPr/>
        </p:nvSpPr>
        <p:spPr>
          <a:xfrm>
            <a:off x="331142" y="980441"/>
            <a:ext cx="3666060" cy="1163319"/>
          </a:xfrm>
          <a:prstGeom prst="rect">
            <a:avLst/>
          </a:prstGeom>
          <a:solidFill>
            <a:srgbClr val="E2F0D9">
              <a:alpha val="25098"/>
            </a:srgbClr>
          </a:solidFill>
          <a:ln w="12700">
            <a:solidFill>
              <a:schemeClr val="accent6">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Rectangle 17">
            <a:extLst>
              <a:ext uri="{FF2B5EF4-FFF2-40B4-BE49-F238E27FC236}">
                <a16:creationId xmlns:a16="http://schemas.microsoft.com/office/drawing/2014/main" id="{A1FE350A-46C1-4FC8-BD43-0B10EE51B573}"/>
              </a:ext>
            </a:extLst>
          </p:cNvPr>
          <p:cNvSpPr/>
          <p:nvPr/>
        </p:nvSpPr>
        <p:spPr>
          <a:xfrm>
            <a:off x="4124500" y="980441"/>
            <a:ext cx="3666060" cy="1163319"/>
          </a:xfrm>
          <a:prstGeom prst="rect">
            <a:avLst/>
          </a:prstGeom>
          <a:solidFill>
            <a:srgbClr val="E2F0D9">
              <a:alpha val="25098"/>
            </a:srgbClr>
          </a:solidFill>
          <a:ln w="12700">
            <a:solidFill>
              <a:schemeClr val="accent6">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Rectangle 18">
            <a:extLst>
              <a:ext uri="{FF2B5EF4-FFF2-40B4-BE49-F238E27FC236}">
                <a16:creationId xmlns:a16="http://schemas.microsoft.com/office/drawing/2014/main" id="{5AE36066-E9C5-44AF-A6D7-4867BD501B47}"/>
              </a:ext>
            </a:extLst>
          </p:cNvPr>
          <p:cNvSpPr/>
          <p:nvPr/>
        </p:nvSpPr>
        <p:spPr>
          <a:xfrm>
            <a:off x="8048420" y="2113280"/>
            <a:ext cx="3666060" cy="1163319"/>
          </a:xfrm>
          <a:prstGeom prst="rect">
            <a:avLst/>
          </a:prstGeom>
          <a:solidFill>
            <a:srgbClr val="E2F0D9">
              <a:alpha val="25098"/>
            </a:srgbClr>
          </a:solidFill>
          <a:ln w="12700">
            <a:solidFill>
              <a:schemeClr val="accent6">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Rectangle 19">
            <a:extLst>
              <a:ext uri="{FF2B5EF4-FFF2-40B4-BE49-F238E27FC236}">
                <a16:creationId xmlns:a16="http://schemas.microsoft.com/office/drawing/2014/main" id="{D8E0567B-25F0-4C3F-84A0-4CA31E44251F}"/>
              </a:ext>
            </a:extLst>
          </p:cNvPr>
          <p:cNvSpPr/>
          <p:nvPr/>
        </p:nvSpPr>
        <p:spPr>
          <a:xfrm>
            <a:off x="306500" y="3276599"/>
            <a:ext cx="3666060" cy="1163319"/>
          </a:xfrm>
          <a:prstGeom prst="rect">
            <a:avLst/>
          </a:prstGeom>
          <a:solidFill>
            <a:srgbClr val="E2F0D9">
              <a:alpha val="25098"/>
            </a:srgbClr>
          </a:solidFill>
          <a:ln w="12700">
            <a:solidFill>
              <a:schemeClr val="accent6">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AC4E7DA-6E3B-4657-A4C4-0D693F362F2D}"/>
              </a:ext>
            </a:extLst>
          </p:cNvPr>
          <p:cNvSpPr/>
          <p:nvPr/>
        </p:nvSpPr>
        <p:spPr>
          <a:xfrm>
            <a:off x="4126661" y="4409436"/>
            <a:ext cx="3666060" cy="2357125"/>
          </a:xfrm>
          <a:prstGeom prst="rect">
            <a:avLst/>
          </a:prstGeom>
          <a:solidFill>
            <a:srgbClr val="E2F0D9">
              <a:alpha val="25098"/>
            </a:srgbClr>
          </a:solidFill>
          <a:ln w="12700">
            <a:solidFill>
              <a:schemeClr val="accent6">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16107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1EB0027-D2BB-4B74-877B-F1247027174F}"/>
              </a:ext>
            </a:extLst>
          </p:cNvPr>
          <p:cNvSpPr txBox="1">
            <a:spLocks/>
          </p:cNvSpPr>
          <p:nvPr/>
        </p:nvSpPr>
        <p:spPr>
          <a:xfrm>
            <a:off x="518160" y="91439"/>
            <a:ext cx="11135360" cy="762001"/>
          </a:xfrm>
          <a:prstGeom prst="rect">
            <a:avLst/>
          </a:prstGeom>
          <a:solidFill>
            <a:srgbClr val="4D4D4D"/>
          </a:solidFill>
          <a:ln w="127000" cmpd="thickThin">
            <a:solidFill>
              <a:schemeClr val="bg1"/>
            </a:solidFill>
            <a:prstDash val="solid"/>
          </a:ln>
        </p:spPr>
        <p:txBody>
          <a:bodyPr vert="horz" lIns="91440" tIns="45720" rIns="91440" bIns="45720" rtlCol="0" anchor="ctr">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lvl="0" algn="ctr">
              <a:spcAft>
                <a:spcPts val="600"/>
              </a:spcAft>
            </a:pPr>
            <a:r>
              <a:rPr lang="en-US" sz="3600" b="1" dirty="0">
                <a:solidFill>
                  <a:schemeClr val="bg1"/>
                </a:solidFill>
                <a:latin typeface="Arial" panose="020B0604020202020204" pitchFamily="34" charset="0"/>
                <a:cs typeface="Arial" panose="020B0604020202020204" pitchFamily="34" charset="0"/>
              </a:rPr>
              <a:t>Top 5 Fast Food Restaurant Brands in US States</a:t>
            </a:r>
            <a:endParaRPr kumimoji="0" lang="en-US" sz="3600" b="1"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9836569A-ED7A-4314-A231-C0E4AD362FAB}"/>
              </a:ext>
            </a:extLst>
          </p:cNvPr>
          <p:cNvPicPr>
            <a:picLocks noChangeAspect="1"/>
          </p:cNvPicPr>
          <p:nvPr/>
        </p:nvPicPr>
        <p:blipFill>
          <a:blip r:embed="rId2"/>
          <a:stretch>
            <a:fillRect/>
          </a:stretch>
        </p:blipFill>
        <p:spPr>
          <a:xfrm>
            <a:off x="304022" y="980441"/>
            <a:ext cx="3691019" cy="5740362"/>
          </a:xfrm>
          <a:prstGeom prst="rect">
            <a:avLst/>
          </a:prstGeom>
        </p:spPr>
      </p:pic>
      <p:pic>
        <p:nvPicPr>
          <p:cNvPr id="3" name="Picture 2">
            <a:extLst>
              <a:ext uri="{FF2B5EF4-FFF2-40B4-BE49-F238E27FC236}">
                <a16:creationId xmlns:a16="http://schemas.microsoft.com/office/drawing/2014/main" id="{9B984902-EC06-4226-8075-96F4F3CD460F}"/>
              </a:ext>
            </a:extLst>
          </p:cNvPr>
          <p:cNvPicPr>
            <a:picLocks noChangeAspect="1"/>
          </p:cNvPicPr>
          <p:nvPr/>
        </p:nvPicPr>
        <p:blipFill>
          <a:blip r:embed="rId3"/>
          <a:stretch>
            <a:fillRect/>
          </a:stretch>
        </p:blipFill>
        <p:spPr>
          <a:xfrm>
            <a:off x="4185761" y="980441"/>
            <a:ext cx="3691019" cy="5758649"/>
          </a:xfrm>
          <a:prstGeom prst="rect">
            <a:avLst/>
          </a:prstGeom>
        </p:spPr>
      </p:pic>
      <p:pic>
        <p:nvPicPr>
          <p:cNvPr id="4" name="Picture 3">
            <a:extLst>
              <a:ext uri="{FF2B5EF4-FFF2-40B4-BE49-F238E27FC236}">
                <a16:creationId xmlns:a16="http://schemas.microsoft.com/office/drawing/2014/main" id="{3D586347-ACC7-43C2-945B-48B77C294AC0}"/>
              </a:ext>
            </a:extLst>
          </p:cNvPr>
          <p:cNvPicPr>
            <a:picLocks noChangeAspect="1"/>
          </p:cNvPicPr>
          <p:nvPr/>
        </p:nvPicPr>
        <p:blipFill>
          <a:blip r:embed="rId4"/>
          <a:stretch>
            <a:fillRect/>
          </a:stretch>
        </p:blipFill>
        <p:spPr>
          <a:xfrm>
            <a:off x="8067500" y="980441"/>
            <a:ext cx="3716700" cy="5740362"/>
          </a:xfrm>
          <a:prstGeom prst="rect">
            <a:avLst/>
          </a:prstGeom>
        </p:spPr>
      </p:pic>
      <p:sp>
        <p:nvSpPr>
          <p:cNvPr id="10" name="Rectangle 9">
            <a:extLst>
              <a:ext uri="{FF2B5EF4-FFF2-40B4-BE49-F238E27FC236}">
                <a16:creationId xmlns:a16="http://schemas.microsoft.com/office/drawing/2014/main" id="{F86E21B6-1BD7-468E-8867-D142B5C1C7B8}"/>
              </a:ext>
            </a:extLst>
          </p:cNvPr>
          <p:cNvSpPr/>
          <p:nvPr/>
        </p:nvSpPr>
        <p:spPr>
          <a:xfrm>
            <a:off x="306500" y="5593079"/>
            <a:ext cx="3666060" cy="1163319"/>
          </a:xfrm>
          <a:prstGeom prst="rect">
            <a:avLst/>
          </a:prstGeom>
          <a:solidFill>
            <a:srgbClr val="E2F0D9">
              <a:alpha val="25098"/>
            </a:srgbClr>
          </a:solidFill>
          <a:ln w="12700">
            <a:solidFill>
              <a:schemeClr val="accent6">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D9E21FE0-26EA-4B9F-91A9-85F1448B4590}"/>
              </a:ext>
            </a:extLst>
          </p:cNvPr>
          <p:cNvSpPr/>
          <p:nvPr/>
        </p:nvSpPr>
        <p:spPr>
          <a:xfrm>
            <a:off x="8067500" y="5593079"/>
            <a:ext cx="3666060" cy="1163319"/>
          </a:xfrm>
          <a:prstGeom prst="rect">
            <a:avLst/>
          </a:prstGeom>
          <a:solidFill>
            <a:srgbClr val="E2F0D9">
              <a:alpha val="25098"/>
            </a:srgbClr>
          </a:solidFill>
          <a:ln w="12700">
            <a:solidFill>
              <a:schemeClr val="accent6">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Rectangle 11">
            <a:extLst>
              <a:ext uri="{FF2B5EF4-FFF2-40B4-BE49-F238E27FC236}">
                <a16:creationId xmlns:a16="http://schemas.microsoft.com/office/drawing/2014/main" id="{F41AD6B6-A791-4C3F-B88B-BB39F3E97260}"/>
              </a:ext>
            </a:extLst>
          </p:cNvPr>
          <p:cNvSpPr/>
          <p:nvPr/>
        </p:nvSpPr>
        <p:spPr>
          <a:xfrm>
            <a:off x="8067500" y="980441"/>
            <a:ext cx="3666060" cy="1163319"/>
          </a:xfrm>
          <a:prstGeom prst="rect">
            <a:avLst/>
          </a:prstGeom>
          <a:solidFill>
            <a:srgbClr val="E2F0D9">
              <a:alpha val="25098"/>
            </a:srgbClr>
          </a:solidFill>
          <a:ln w="12700">
            <a:solidFill>
              <a:schemeClr val="accent6">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3774292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1EB0027-D2BB-4B74-877B-F1247027174F}"/>
              </a:ext>
            </a:extLst>
          </p:cNvPr>
          <p:cNvSpPr txBox="1">
            <a:spLocks/>
          </p:cNvSpPr>
          <p:nvPr/>
        </p:nvSpPr>
        <p:spPr>
          <a:xfrm>
            <a:off x="518160" y="91439"/>
            <a:ext cx="11135360" cy="762001"/>
          </a:xfrm>
          <a:prstGeom prst="rect">
            <a:avLst/>
          </a:prstGeom>
          <a:solidFill>
            <a:srgbClr val="4D4D4D"/>
          </a:solidFill>
          <a:ln w="127000" cmpd="thickThin">
            <a:solidFill>
              <a:schemeClr val="bg1"/>
            </a:solidFill>
            <a:prstDash val="solid"/>
          </a:ln>
        </p:spPr>
        <p:txBody>
          <a:bodyPr vert="horz" lIns="91440" tIns="45720" rIns="91440" bIns="45720" rtlCol="0" anchor="ctr">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lvl="0" algn="ctr">
              <a:spcAft>
                <a:spcPts val="600"/>
              </a:spcAft>
            </a:pPr>
            <a:r>
              <a:rPr lang="en-US" sz="3600" b="1" dirty="0">
                <a:solidFill>
                  <a:schemeClr val="bg1"/>
                </a:solidFill>
                <a:latin typeface="Arial" panose="020B0604020202020204" pitchFamily="34" charset="0"/>
                <a:cs typeface="Arial" panose="020B0604020202020204" pitchFamily="34" charset="0"/>
              </a:rPr>
              <a:t>Top 5 Fast Food Restaurant Brands in US States</a:t>
            </a:r>
            <a:endParaRPr kumimoji="0" lang="en-US" sz="3600" b="1"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3ACD68C1-2BE3-40CD-B8C8-680134FF36BE}"/>
              </a:ext>
            </a:extLst>
          </p:cNvPr>
          <p:cNvPicPr>
            <a:picLocks noChangeAspect="1"/>
          </p:cNvPicPr>
          <p:nvPr/>
        </p:nvPicPr>
        <p:blipFill>
          <a:blip r:embed="rId2"/>
          <a:stretch>
            <a:fillRect/>
          </a:stretch>
        </p:blipFill>
        <p:spPr>
          <a:xfrm>
            <a:off x="304022" y="980441"/>
            <a:ext cx="3691019" cy="5705291"/>
          </a:xfrm>
          <a:prstGeom prst="rect">
            <a:avLst/>
          </a:prstGeom>
        </p:spPr>
      </p:pic>
      <p:pic>
        <p:nvPicPr>
          <p:cNvPr id="6" name="Picture 5">
            <a:extLst>
              <a:ext uri="{FF2B5EF4-FFF2-40B4-BE49-F238E27FC236}">
                <a16:creationId xmlns:a16="http://schemas.microsoft.com/office/drawing/2014/main" id="{3ABD7D9E-86E2-470B-98D7-4F31F24E2F18}"/>
              </a:ext>
            </a:extLst>
          </p:cNvPr>
          <p:cNvPicPr>
            <a:picLocks noChangeAspect="1"/>
          </p:cNvPicPr>
          <p:nvPr/>
        </p:nvPicPr>
        <p:blipFill>
          <a:blip r:embed="rId3"/>
          <a:stretch>
            <a:fillRect/>
          </a:stretch>
        </p:blipFill>
        <p:spPr>
          <a:xfrm>
            <a:off x="4254351" y="980441"/>
            <a:ext cx="3553839" cy="5697514"/>
          </a:xfrm>
          <a:prstGeom prst="rect">
            <a:avLst/>
          </a:prstGeom>
        </p:spPr>
      </p:pic>
      <p:pic>
        <p:nvPicPr>
          <p:cNvPr id="7" name="Picture 6">
            <a:extLst>
              <a:ext uri="{FF2B5EF4-FFF2-40B4-BE49-F238E27FC236}">
                <a16:creationId xmlns:a16="http://schemas.microsoft.com/office/drawing/2014/main" id="{24295B35-3490-4BCA-B0A0-285ADF15902E}"/>
              </a:ext>
            </a:extLst>
          </p:cNvPr>
          <p:cNvPicPr>
            <a:picLocks noChangeAspect="1"/>
          </p:cNvPicPr>
          <p:nvPr/>
        </p:nvPicPr>
        <p:blipFill>
          <a:blip r:embed="rId4"/>
          <a:stretch>
            <a:fillRect/>
          </a:stretch>
        </p:blipFill>
        <p:spPr>
          <a:xfrm>
            <a:off x="8067500" y="980441"/>
            <a:ext cx="3683794" cy="5613399"/>
          </a:xfrm>
          <a:prstGeom prst="rect">
            <a:avLst/>
          </a:prstGeom>
        </p:spPr>
      </p:pic>
    </p:spTree>
    <p:extLst>
      <p:ext uri="{BB962C8B-B14F-4D97-AF65-F5344CB8AC3E}">
        <p14:creationId xmlns:p14="http://schemas.microsoft.com/office/powerpoint/2010/main" val="1098616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1EB0027-D2BB-4B74-877B-F1247027174F}"/>
              </a:ext>
            </a:extLst>
          </p:cNvPr>
          <p:cNvSpPr txBox="1">
            <a:spLocks/>
          </p:cNvSpPr>
          <p:nvPr/>
        </p:nvSpPr>
        <p:spPr>
          <a:xfrm>
            <a:off x="518160" y="91439"/>
            <a:ext cx="11135360" cy="762001"/>
          </a:xfrm>
          <a:prstGeom prst="rect">
            <a:avLst/>
          </a:prstGeom>
          <a:solidFill>
            <a:srgbClr val="4D4D4D"/>
          </a:solidFill>
          <a:ln w="127000" cmpd="thickThin">
            <a:solidFill>
              <a:schemeClr val="bg1"/>
            </a:solidFill>
            <a:prstDash val="solid"/>
          </a:ln>
        </p:spPr>
        <p:txBody>
          <a:bodyPr vert="horz" lIns="91440" tIns="45720" rIns="91440" bIns="45720" rtlCol="0" anchor="ctr">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lvl="0" algn="ctr">
              <a:spcAft>
                <a:spcPts val="600"/>
              </a:spcAft>
            </a:pPr>
            <a:r>
              <a:rPr lang="en-US" sz="3600" b="1" dirty="0">
                <a:solidFill>
                  <a:schemeClr val="bg1"/>
                </a:solidFill>
                <a:latin typeface="Arial" panose="020B0604020202020204" pitchFamily="34" charset="0"/>
                <a:cs typeface="Arial" panose="020B0604020202020204" pitchFamily="34" charset="0"/>
              </a:rPr>
              <a:t>Top 5 Fast Food Restaurant Brands in US States</a:t>
            </a:r>
            <a:endParaRPr kumimoji="0" lang="en-US" sz="3600" b="1"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BA67D55E-8EFF-4D7F-8CF8-A40ED2DF8669}"/>
              </a:ext>
            </a:extLst>
          </p:cNvPr>
          <p:cNvPicPr>
            <a:picLocks noChangeAspect="1"/>
          </p:cNvPicPr>
          <p:nvPr/>
        </p:nvPicPr>
        <p:blipFill>
          <a:blip r:embed="rId2"/>
          <a:stretch>
            <a:fillRect/>
          </a:stretch>
        </p:blipFill>
        <p:spPr>
          <a:xfrm>
            <a:off x="197994" y="980441"/>
            <a:ext cx="3797047" cy="5707940"/>
          </a:xfrm>
          <a:prstGeom prst="rect">
            <a:avLst/>
          </a:prstGeom>
        </p:spPr>
      </p:pic>
      <p:pic>
        <p:nvPicPr>
          <p:cNvPr id="3" name="Picture 2">
            <a:extLst>
              <a:ext uri="{FF2B5EF4-FFF2-40B4-BE49-F238E27FC236}">
                <a16:creationId xmlns:a16="http://schemas.microsoft.com/office/drawing/2014/main" id="{CAA6F017-363B-422C-A0C5-1C204461BA6C}"/>
              </a:ext>
            </a:extLst>
          </p:cNvPr>
          <p:cNvPicPr>
            <a:picLocks noChangeAspect="1"/>
          </p:cNvPicPr>
          <p:nvPr/>
        </p:nvPicPr>
        <p:blipFill>
          <a:blip r:embed="rId3"/>
          <a:stretch>
            <a:fillRect/>
          </a:stretch>
        </p:blipFill>
        <p:spPr>
          <a:xfrm>
            <a:off x="4260117" y="980441"/>
            <a:ext cx="3651446" cy="1157625"/>
          </a:xfrm>
          <a:prstGeom prst="rect">
            <a:avLst/>
          </a:prstGeom>
        </p:spPr>
      </p:pic>
      <p:sp>
        <p:nvSpPr>
          <p:cNvPr id="9" name="Subtitle 2">
            <a:extLst>
              <a:ext uri="{FF2B5EF4-FFF2-40B4-BE49-F238E27FC236}">
                <a16:creationId xmlns:a16="http://schemas.microsoft.com/office/drawing/2014/main" id="{2C2F83D7-ACBF-4E5B-ADCB-9B80CF444FE7}"/>
              </a:ext>
            </a:extLst>
          </p:cNvPr>
          <p:cNvSpPr txBox="1">
            <a:spLocks/>
          </p:cNvSpPr>
          <p:nvPr/>
        </p:nvSpPr>
        <p:spPr>
          <a:xfrm>
            <a:off x="5087083" y="2743199"/>
            <a:ext cx="5648960" cy="2529226"/>
          </a:xfrm>
          <a:prstGeom prst="rect">
            <a:avLst/>
          </a:prstGeom>
          <a:solidFill>
            <a:schemeClr val="bg1"/>
          </a:solidFill>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b="1" dirty="0">
                <a:solidFill>
                  <a:schemeClr val="accent6">
                    <a:lumMod val="50000"/>
                  </a:schemeClr>
                </a:solidFill>
                <a:latin typeface="Arial" panose="020B0604020202020204" pitchFamily="34" charset="0"/>
                <a:cs typeface="Arial" panose="020B0604020202020204" pitchFamily="34" charset="0"/>
              </a:rPr>
              <a:t>Alaska, Arkansas, Colorado, Delaware, Florida, Hawaii, Massachusetts,  Mississippi and Nebraska </a:t>
            </a:r>
            <a:r>
              <a:rPr lang="en-US" sz="2000" b="1" dirty="0">
                <a:solidFill>
                  <a:srgbClr val="E7E6E6">
                    <a:lumMod val="50000"/>
                  </a:srgbClr>
                </a:solidFill>
                <a:latin typeface="Arial" panose="020B0604020202020204" pitchFamily="34" charset="0"/>
                <a:cs typeface="Arial" panose="020B0604020202020204" pitchFamily="34" charset="0"/>
              </a:rPr>
              <a:t>USA states have </a:t>
            </a:r>
            <a:r>
              <a:rPr lang="en-US" b="1" dirty="0">
                <a:solidFill>
                  <a:schemeClr val="accent6">
                    <a:lumMod val="50000"/>
                  </a:schemeClr>
                </a:solidFill>
                <a:latin typeface="Arial" panose="020B0604020202020204" pitchFamily="34" charset="0"/>
                <a:cs typeface="Arial" panose="020B0604020202020204" pitchFamily="34" charset="0"/>
              </a:rPr>
              <a:t>CLOSE RUN </a:t>
            </a:r>
            <a:r>
              <a:rPr lang="en-US" sz="2000" b="1" dirty="0">
                <a:solidFill>
                  <a:srgbClr val="E7E6E6">
                    <a:lumMod val="50000"/>
                  </a:srgbClr>
                </a:solidFill>
                <a:latin typeface="Arial" panose="020B0604020202020204" pitchFamily="34" charset="0"/>
                <a:cs typeface="Arial" panose="020B0604020202020204" pitchFamily="34" charset="0"/>
              </a:rPr>
              <a:t>between </a:t>
            </a:r>
            <a:r>
              <a:rPr lang="en-US" b="1" dirty="0">
                <a:solidFill>
                  <a:schemeClr val="accent6">
                    <a:lumMod val="50000"/>
                  </a:schemeClr>
                </a:solidFill>
                <a:latin typeface="Arial" panose="020B0604020202020204" pitchFamily="34" charset="0"/>
                <a:cs typeface="Arial" panose="020B0604020202020204" pitchFamily="34" charset="0"/>
              </a:rPr>
              <a:t>Top 5</a:t>
            </a:r>
            <a:r>
              <a:rPr lang="en-US" sz="2000" b="1" dirty="0">
                <a:solidFill>
                  <a:srgbClr val="E7E6E6">
                    <a:lumMod val="50000"/>
                  </a:srgbClr>
                </a:solidFill>
                <a:latin typeface="Arial" panose="020B0604020202020204" pitchFamily="34" charset="0"/>
                <a:cs typeface="Arial" panose="020B0604020202020204" pitchFamily="34" charset="0"/>
              </a:rPr>
              <a:t> Fast Food Restaurant Brands by number of outlets</a:t>
            </a:r>
          </a:p>
        </p:txBody>
      </p:sp>
      <p:sp>
        <p:nvSpPr>
          <p:cNvPr id="10" name="Subtitle 2">
            <a:extLst>
              <a:ext uri="{FF2B5EF4-FFF2-40B4-BE49-F238E27FC236}">
                <a16:creationId xmlns:a16="http://schemas.microsoft.com/office/drawing/2014/main" id="{1E9972AE-3DA5-448A-AFA6-FB04FB4ECE96}"/>
              </a:ext>
            </a:extLst>
          </p:cNvPr>
          <p:cNvSpPr txBox="1">
            <a:spLocks/>
          </p:cNvSpPr>
          <p:nvPr/>
        </p:nvSpPr>
        <p:spPr>
          <a:xfrm>
            <a:off x="4561840" y="5877559"/>
            <a:ext cx="7528560" cy="600671"/>
          </a:xfrm>
          <a:prstGeom prst="rect">
            <a:avLst/>
          </a:prstGeom>
          <a:solidFill>
            <a:schemeClr val="bg1"/>
          </a:solidFill>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solidFill>
                  <a:schemeClr val="bg1">
                    <a:lumMod val="65000"/>
                  </a:schemeClr>
                </a:solidFill>
                <a:latin typeface="Arial" panose="020B0604020202020204" pitchFamily="34" charset="0"/>
                <a:cs typeface="Arial" panose="020B0604020202020204" pitchFamily="34" charset="0"/>
              </a:rPr>
              <a:t>Close competition criteria:</a:t>
            </a:r>
          </a:p>
          <a:p>
            <a:pPr marL="0" marR="0" lvl="0" indent="0" algn="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solidFill>
                  <a:schemeClr val="bg1">
                    <a:lumMod val="65000"/>
                  </a:schemeClr>
                </a:solidFill>
                <a:latin typeface="Arial" panose="020B0604020202020204" pitchFamily="34" charset="0"/>
                <a:cs typeface="Arial" panose="020B0604020202020204" pitchFamily="34" charset="0"/>
              </a:rPr>
              <a:t>Top competing brands should have same number of outlets within a state</a:t>
            </a:r>
          </a:p>
          <a:p>
            <a:pPr marL="0" marR="0" lvl="0" indent="0" algn="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solidFill>
                  <a:schemeClr val="bg1">
                    <a:lumMod val="65000"/>
                  </a:schemeClr>
                </a:solidFill>
                <a:latin typeface="Arial" panose="020B0604020202020204" pitchFamily="34" charset="0"/>
                <a:cs typeface="Arial" panose="020B0604020202020204" pitchFamily="34" charset="0"/>
              </a:rPr>
              <a:t>OR difference between count of outlet&lt;10% AND count of outlet of a leading brand should be &gt;10</a:t>
            </a:r>
          </a:p>
        </p:txBody>
      </p:sp>
    </p:spTree>
    <p:extLst>
      <p:ext uri="{BB962C8B-B14F-4D97-AF65-F5344CB8AC3E}">
        <p14:creationId xmlns:p14="http://schemas.microsoft.com/office/powerpoint/2010/main" val="5001783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 name="Rectangle 111">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Title 1">
            <a:extLst>
              <a:ext uri="{FF2B5EF4-FFF2-40B4-BE49-F238E27FC236}">
                <a16:creationId xmlns:a16="http://schemas.microsoft.com/office/drawing/2014/main" id="{822632B0-E1B2-4E85-A2F7-7B7BFE038C4A}"/>
              </a:ext>
            </a:extLst>
          </p:cNvPr>
          <p:cNvSpPr txBox="1">
            <a:spLocks/>
          </p:cNvSpPr>
          <p:nvPr/>
        </p:nvSpPr>
        <p:spPr>
          <a:xfrm>
            <a:off x="674237" y="914400"/>
            <a:ext cx="3657600" cy="288757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60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Arial" panose="020B0604020202020204" pitchFamily="34" charset="0"/>
                <a:ea typeface="+mj-ea"/>
                <a:cs typeface="Arial" panose="020B0604020202020204" pitchFamily="34" charset="0"/>
              </a:rPr>
              <a:t>Non Franchised Fast Food Restaurant Brands in US States</a:t>
            </a:r>
          </a:p>
        </p:txBody>
      </p:sp>
      <p:cxnSp>
        <p:nvCxnSpPr>
          <p:cNvPr id="114" name="Straight Connector 113">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333495B2-747B-4FF5-B226-F75DF0794BEE}"/>
              </a:ext>
            </a:extLst>
          </p:cNvPr>
          <p:cNvPicPr>
            <a:picLocks noChangeAspect="1"/>
          </p:cNvPicPr>
          <p:nvPr/>
        </p:nvPicPr>
        <p:blipFill>
          <a:blip r:embed="rId2"/>
          <a:stretch>
            <a:fillRect/>
          </a:stretch>
        </p:blipFill>
        <p:spPr>
          <a:xfrm>
            <a:off x="471051" y="4018556"/>
            <a:ext cx="4080629" cy="1113933"/>
          </a:xfrm>
          <a:prstGeom prst="rect">
            <a:avLst/>
          </a:prstGeom>
        </p:spPr>
      </p:pic>
      <p:pic>
        <p:nvPicPr>
          <p:cNvPr id="5" name="Picture 4">
            <a:extLst>
              <a:ext uri="{FF2B5EF4-FFF2-40B4-BE49-F238E27FC236}">
                <a16:creationId xmlns:a16="http://schemas.microsoft.com/office/drawing/2014/main" id="{03330E83-C596-40F5-A9AC-9A20E3FAC814}"/>
              </a:ext>
            </a:extLst>
          </p:cNvPr>
          <p:cNvPicPr>
            <a:picLocks noChangeAspect="1"/>
          </p:cNvPicPr>
          <p:nvPr/>
        </p:nvPicPr>
        <p:blipFill>
          <a:blip r:embed="rId3"/>
          <a:stretch>
            <a:fillRect/>
          </a:stretch>
        </p:blipFill>
        <p:spPr>
          <a:xfrm>
            <a:off x="471051" y="5240777"/>
            <a:ext cx="4093146" cy="977143"/>
          </a:xfrm>
          <a:prstGeom prst="rect">
            <a:avLst/>
          </a:prstGeom>
        </p:spPr>
      </p:pic>
      <p:pic>
        <p:nvPicPr>
          <p:cNvPr id="8" name="Picture 7">
            <a:extLst>
              <a:ext uri="{FF2B5EF4-FFF2-40B4-BE49-F238E27FC236}">
                <a16:creationId xmlns:a16="http://schemas.microsoft.com/office/drawing/2014/main" id="{A5B3D7C3-98E3-4094-B320-7237ABD03B1B}"/>
              </a:ext>
            </a:extLst>
          </p:cNvPr>
          <p:cNvPicPr>
            <a:picLocks noChangeAspect="1"/>
          </p:cNvPicPr>
          <p:nvPr/>
        </p:nvPicPr>
        <p:blipFill>
          <a:blip r:embed="rId4"/>
          <a:stretch>
            <a:fillRect/>
          </a:stretch>
        </p:blipFill>
        <p:spPr>
          <a:xfrm>
            <a:off x="4901550" y="321177"/>
            <a:ext cx="3338569" cy="6172314"/>
          </a:xfrm>
          <a:prstGeom prst="rect">
            <a:avLst/>
          </a:prstGeom>
        </p:spPr>
      </p:pic>
      <p:pic>
        <p:nvPicPr>
          <p:cNvPr id="6" name="Picture 5">
            <a:extLst>
              <a:ext uri="{FF2B5EF4-FFF2-40B4-BE49-F238E27FC236}">
                <a16:creationId xmlns:a16="http://schemas.microsoft.com/office/drawing/2014/main" id="{0321CA4B-4743-48EC-B5EF-8746BDFD9957}"/>
              </a:ext>
            </a:extLst>
          </p:cNvPr>
          <p:cNvPicPr>
            <a:picLocks noChangeAspect="1"/>
          </p:cNvPicPr>
          <p:nvPr/>
        </p:nvPicPr>
        <p:blipFill>
          <a:blip r:embed="rId5"/>
          <a:stretch>
            <a:fillRect/>
          </a:stretch>
        </p:blipFill>
        <p:spPr>
          <a:xfrm>
            <a:off x="5885716" y="1144019"/>
            <a:ext cx="5995963" cy="3838246"/>
          </a:xfrm>
          <a:prstGeom prst="rect">
            <a:avLst/>
          </a:prstGeom>
        </p:spPr>
      </p:pic>
      <p:pic>
        <p:nvPicPr>
          <p:cNvPr id="7" name="Picture 6">
            <a:extLst>
              <a:ext uri="{FF2B5EF4-FFF2-40B4-BE49-F238E27FC236}">
                <a16:creationId xmlns:a16="http://schemas.microsoft.com/office/drawing/2014/main" id="{08320AC9-4A7E-4B5A-9C92-E01288D9E2A4}"/>
              </a:ext>
            </a:extLst>
          </p:cNvPr>
          <p:cNvPicPr>
            <a:picLocks noChangeAspect="1"/>
          </p:cNvPicPr>
          <p:nvPr/>
        </p:nvPicPr>
        <p:blipFill>
          <a:blip r:embed="rId6"/>
          <a:stretch>
            <a:fillRect/>
          </a:stretch>
        </p:blipFill>
        <p:spPr>
          <a:xfrm>
            <a:off x="6096000" y="641376"/>
            <a:ext cx="5323840" cy="498582"/>
          </a:xfrm>
          <a:prstGeom prst="rect">
            <a:avLst/>
          </a:prstGeom>
        </p:spPr>
      </p:pic>
      <p:sp>
        <p:nvSpPr>
          <p:cNvPr id="62" name="Subtitle 2">
            <a:extLst>
              <a:ext uri="{FF2B5EF4-FFF2-40B4-BE49-F238E27FC236}">
                <a16:creationId xmlns:a16="http://schemas.microsoft.com/office/drawing/2014/main" id="{FCEDDCB6-0451-4E7D-9C6F-938A0A42EA48}"/>
              </a:ext>
            </a:extLst>
          </p:cNvPr>
          <p:cNvSpPr txBox="1">
            <a:spLocks/>
          </p:cNvSpPr>
          <p:nvPr/>
        </p:nvSpPr>
        <p:spPr>
          <a:xfrm>
            <a:off x="5582920" y="5132489"/>
            <a:ext cx="6349999" cy="1263443"/>
          </a:xfrm>
          <a:prstGeom prst="rect">
            <a:avLst/>
          </a:prstGeom>
          <a:solidFill>
            <a:schemeClr val="bg1"/>
          </a:solidFill>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400" b="1" i="0" u="none" strike="noStrike" kern="1200" cap="none" spc="0" normalizeH="0" baseline="0" noProof="0" dirty="0">
                <a:ln>
                  <a:noFill/>
                </a:ln>
                <a:solidFill>
                  <a:srgbClr val="385723"/>
                </a:solidFill>
                <a:effectLst/>
                <a:uLnTx/>
                <a:uFillTx/>
                <a:latin typeface="Arial" panose="020B0604020202020204" pitchFamily="34" charset="0"/>
                <a:ea typeface="+mn-ea"/>
                <a:cs typeface="Arial" panose="020B0604020202020204" pitchFamily="34" charset="0"/>
              </a:rPr>
              <a:t>Alaska, Montana, South Dakota </a:t>
            </a:r>
            <a:r>
              <a:rPr lang="en-US" sz="2000" b="1" dirty="0">
                <a:solidFill>
                  <a:srgbClr val="E7E6E6">
                    <a:lumMod val="50000"/>
                  </a:srgbClr>
                </a:solidFill>
                <a:latin typeface="Arial" panose="020B0604020202020204" pitchFamily="34" charset="0"/>
                <a:cs typeface="Arial" panose="020B0604020202020204" pitchFamily="34" charset="0"/>
              </a:rPr>
              <a:t>and</a:t>
            </a:r>
            <a:r>
              <a:rPr kumimoji="0" lang="en-US" sz="2400" b="1" i="0" u="none" strike="noStrike" kern="1200" cap="none" spc="0" normalizeH="0" baseline="0" noProof="0" dirty="0">
                <a:ln>
                  <a:noFill/>
                </a:ln>
                <a:solidFill>
                  <a:srgbClr val="70AD47">
                    <a:lumMod val="50000"/>
                  </a:srgbClr>
                </a:solidFill>
                <a:effectLst/>
                <a:uLnTx/>
                <a:uFillTx/>
                <a:latin typeface="Arial" panose="020B0604020202020204" pitchFamily="34" charset="0"/>
                <a:ea typeface="+mn-ea"/>
                <a:cs typeface="Arial" panose="020B0604020202020204" pitchFamily="34" charset="0"/>
              </a:rPr>
              <a:t> Wyoming </a:t>
            </a:r>
            <a:r>
              <a:rPr lang="en-US" sz="2000" b="1" dirty="0">
                <a:solidFill>
                  <a:srgbClr val="E7E6E6">
                    <a:lumMod val="50000"/>
                  </a:srgbClr>
                </a:solidFill>
                <a:latin typeface="Arial" panose="020B0604020202020204" pitchFamily="34" charset="0"/>
                <a:cs typeface="Arial" panose="020B0604020202020204" pitchFamily="34" charset="0"/>
              </a:rPr>
              <a:t>USA states have </a:t>
            </a:r>
            <a:r>
              <a:rPr lang="en-US" b="1" dirty="0">
                <a:solidFill>
                  <a:srgbClr val="385723"/>
                </a:solidFill>
                <a:latin typeface="Arial" panose="020B0604020202020204" pitchFamily="34" charset="0"/>
                <a:cs typeface="Arial" panose="020B0604020202020204" pitchFamily="34" charset="0"/>
              </a:rPr>
              <a:t>NO Non Franchised</a:t>
            </a:r>
            <a:r>
              <a:rPr lang="en-US" sz="2000" b="1" dirty="0">
                <a:solidFill>
                  <a:srgbClr val="E7E6E6">
                    <a:lumMod val="50000"/>
                  </a:srgbClr>
                </a:solidFill>
                <a:latin typeface="Arial" panose="020B0604020202020204" pitchFamily="34" charset="0"/>
                <a:cs typeface="Arial" panose="020B0604020202020204" pitchFamily="34" charset="0"/>
              </a:rPr>
              <a:t> Fast Food Restaurants.</a:t>
            </a:r>
            <a:endParaRPr kumimoji="0" lang="en-US" sz="2000" b="1" i="0" u="none" strike="noStrike" kern="1200" cap="none" spc="0" normalizeH="0" baseline="0" noProof="0" dirty="0">
              <a:ln>
                <a:noFill/>
              </a:ln>
              <a:solidFill>
                <a:srgbClr val="E7E6E6">
                  <a:lumMod val="50000"/>
                </a:srgbClr>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943231689"/>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57" name="Straight Connector 56">
            <a:extLst>
              <a:ext uri="{FF2B5EF4-FFF2-40B4-BE49-F238E27FC236}">
                <a16:creationId xmlns:a16="http://schemas.microsoft.com/office/drawing/2014/main" id="{911DBBF1-3229-4BD9-B3D1-B4CA571E74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843625"/>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5BC87C3E-1040-4EE4-9BDB-9537F7A1B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968282"/>
            <a:ext cx="12188824" cy="4946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BBD77F5-0505-46DF-B67E-B8E04ADAF8C0}"/>
              </a:ext>
            </a:extLst>
          </p:cNvPr>
          <p:cNvSpPr>
            <a:spLocks noGrp="1"/>
          </p:cNvSpPr>
          <p:nvPr>
            <p:ph type="ctrTitle"/>
          </p:nvPr>
        </p:nvSpPr>
        <p:spPr>
          <a:xfrm>
            <a:off x="795338" y="1566473"/>
            <a:ext cx="10601325" cy="2166723"/>
          </a:xfrm>
        </p:spPr>
        <p:txBody>
          <a:bodyPr>
            <a:normAutofit/>
          </a:bodyPr>
          <a:lstStyle/>
          <a:p>
            <a:r>
              <a:rPr lang="en-US" sz="6600" b="1" dirty="0">
                <a:latin typeface="Arial" panose="020B0604020202020204" pitchFamily="34" charset="0"/>
                <a:cs typeface="Arial" panose="020B0604020202020204" pitchFamily="34" charset="0"/>
              </a:rPr>
              <a:t>Problem Statement</a:t>
            </a:r>
            <a:endParaRPr lang="en-US" sz="6600"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189B5072-3FD9-46FE-BE12-4C2E69EE970A}"/>
              </a:ext>
            </a:extLst>
          </p:cNvPr>
          <p:cNvSpPr>
            <a:spLocks noGrp="1"/>
          </p:cNvSpPr>
          <p:nvPr>
            <p:ph type="subTitle" idx="1"/>
          </p:nvPr>
        </p:nvSpPr>
        <p:spPr>
          <a:xfrm>
            <a:off x="1091954" y="4090662"/>
            <a:ext cx="10227075" cy="1474792"/>
          </a:xfrm>
        </p:spPr>
        <p:txBody>
          <a:bodyPr>
            <a:noAutofit/>
          </a:bodyPr>
          <a:lstStyle/>
          <a:p>
            <a:pPr algn="just">
              <a:lnSpc>
                <a:spcPct val="100000"/>
              </a:lnSpc>
            </a:pPr>
            <a:r>
              <a:rPr lang="en-US" sz="1800" b="1" dirty="0">
                <a:latin typeface="Arial" panose="020B0604020202020204" pitchFamily="34" charset="0"/>
                <a:cs typeface="Arial" panose="020B0604020202020204" pitchFamily="34" charset="0"/>
              </a:rPr>
              <a:t>	A Fast Food Restaurant, also known as a Quick Service Restaurant (QSR) within the industry, is a specific type of restaurant that serves fast food cuisine and has minimal table service. Arguably, United States is the birthplace of the first fast food restaurant called "White Castle" in 1921. Today, American-founded fast food chains have grown as multinational corporations and having outlets across the globe, However the growth and preferences of the fast food restaurant chains within USA are not uniform.</a:t>
            </a:r>
            <a:endParaRPr lang="en-US" sz="1800" dirty="0"/>
          </a:p>
        </p:txBody>
      </p:sp>
      <p:cxnSp>
        <p:nvCxnSpPr>
          <p:cNvPr id="61" name="Straight Connector 60">
            <a:extLst>
              <a:ext uri="{FF2B5EF4-FFF2-40B4-BE49-F238E27FC236}">
                <a16:creationId xmlns:a16="http://schemas.microsoft.com/office/drawing/2014/main" id="{42CDBECE-872A-4C73-9DC1-BB4E805E2C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3894594"/>
            <a:ext cx="2743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5CD5A0B-CDD7-427C-AA42-2EECFDFA18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6028863"/>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07230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 name="Rectangle 111">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Title 1">
            <a:extLst>
              <a:ext uri="{FF2B5EF4-FFF2-40B4-BE49-F238E27FC236}">
                <a16:creationId xmlns:a16="http://schemas.microsoft.com/office/drawing/2014/main" id="{822632B0-E1B2-4E85-A2F7-7B7BFE038C4A}"/>
              </a:ext>
            </a:extLst>
          </p:cNvPr>
          <p:cNvSpPr txBox="1">
            <a:spLocks/>
          </p:cNvSpPr>
          <p:nvPr/>
        </p:nvSpPr>
        <p:spPr>
          <a:xfrm>
            <a:off x="674237" y="914400"/>
            <a:ext cx="3657600" cy="288757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60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Arial" panose="020B0604020202020204" pitchFamily="34" charset="0"/>
                <a:ea typeface="+mj-ea"/>
                <a:cs typeface="Arial" panose="020B0604020202020204" pitchFamily="34" charset="0"/>
              </a:rPr>
              <a:t>Non Franchised Fast Food Restaurant Brands in US Cities</a:t>
            </a:r>
          </a:p>
        </p:txBody>
      </p:sp>
      <p:cxnSp>
        <p:nvCxnSpPr>
          <p:cNvPr id="114" name="Straight Connector 113">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62" name="Subtitle 2">
            <a:extLst>
              <a:ext uri="{FF2B5EF4-FFF2-40B4-BE49-F238E27FC236}">
                <a16:creationId xmlns:a16="http://schemas.microsoft.com/office/drawing/2014/main" id="{FCEDDCB6-0451-4E7D-9C6F-938A0A42EA48}"/>
              </a:ext>
            </a:extLst>
          </p:cNvPr>
          <p:cNvSpPr txBox="1">
            <a:spLocks/>
          </p:cNvSpPr>
          <p:nvPr/>
        </p:nvSpPr>
        <p:spPr>
          <a:xfrm>
            <a:off x="8046720" y="1713098"/>
            <a:ext cx="3808396" cy="4787632"/>
          </a:xfrm>
          <a:prstGeom prst="rect">
            <a:avLst/>
          </a:prstGeom>
          <a:solidFill>
            <a:schemeClr val="bg1"/>
          </a:solidFill>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2000" b="1" dirty="0">
                <a:solidFill>
                  <a:srgbClr val="E7E6E6">
                    <a:lumMod val="50000"/>
                  </a:srgbClr>
                </a:solidFill>
                <a:latin typeface="Arial" panose="020B0604020202020204" pitchFamily="34" charset="0"/>
                <a:cs typeface="Arial" panose="020B0604020202020204" pitchFamily="34" charset="0"/>
              </a:rPr>
              <a:t>There are total </a:t>
            </a:r>
            <a:r>
              <a:rPr lang="en-US" b="1" dirty="0">
                <a:solidFill>
                  <a:srgbClr val="385723"/>
                </a:solidFill>
                <a:latin typeface="Arial" panose="020B0604020202020204" pitchFamily="34" charset="0"/>
                <a:cs typeface="Arial" panose="020B0604020202020204" pitchFamily="34" charset="0"/>
              </a:rPr>
              <a:t>233 Cities </a:t>
            </a:r>
            <a:r>
              <a:rPr lang="en-US" sz="2000" b="1" dirty="0">
                <a:solidFill>
                  <a:srgbClr val="E7E6E6">
                    <a:lumMod val="50000"/>
                  </a:srgbClr>
                </a:solidFill>
                <a:latin typeface="Arial" panose="020B0604020202020204" pitchFamily="34" charset="0"/>
                <a:cs typeface="Arial" panose="020B0604020202020204" pitchFamily="34" charset="0"/>
              </a:rPr>
              <a:t>in US wherein </a:t>
            </a:r>
            <a:r>
              <a:rPr lang="en-US" b="1" dirty="0">
                <a:solidFill>
                  <a:srgbClr val="385723"/>
                </a:solidFill>
                <a:latin typeface="Arial" panose="020B0604020202020204" pitchFamily="34" charset="0"/>
                <a:cs typeface="Arial" panose="020B0604020202020204" pitchFamily="34" charset="0"/>
              </a:rPr>
              <a:t>273 </a:t>
            </a:r>
            <a:r>
              <a:rPr lang="en-US" sz="2000" b="1" dirty="0">
                <a:solidFill>
                  <a:srgbClr val="E7E6E6">
                    <a:lumMod val="50000"/>
                  </a:srgbClr>
                </a:solidFill>
                <a:latin typeface="Arial" panose="020B0604020202020204" pitchFamily="34" charset="0"/>
                <a:cs typeface="Arial" panose="020B0604020202020204" pitchFamily="34" charset="0"/>
              </a:rPr>
              <a:t>different </a:t>
            </a:r>
            <a:r>
              <a:rPr lang="en-US" b="1" dirty="0">
                <a:solidFill>
                  <a:srgbClr val="385723"/>
                </a:solidFill>
                <a:latin typeface="Arial" panose="020B0604020202020204" pitchFamily="34" charset="0"/>
                <a:cs typeface="Arial" panose="020B0604020202020204" pitchFamily="34" charset="0"/>
              </a:rPr>
              <a:t>Non Franchised Fast Food Restaurants </a:t>
            </a:r>
            <a:r>
              <a:rPr lang="en-US" sz="2000" b="1" dirty="0">
                <a:solidFill>
                  <a:srgbClr val="E7E6E6">
                    <a:lumMod val="50000"/>
                  </a:srgbClr>
                </a:solidFill>
                <a:latin typeface="Arial" panose="020B0604020202020204" pitchFamily="34" charset="0"/>
                <a:cs typeface="Arial" panose="020B0604020202020204" pitchFamily="34" charset="0"/>
              </a:rPr>
              <a:t>are operated.</a:t>
            </a:r>
          </a:p>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en-US" sz="2000" b="1" dirty="0">
              <a:solidFill>
                <a:srgbClr val="E7E6E6">
                  <a:lumMod val="50000"/>
                </a:srgbClr>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b="1" dirty="0">
                <a:solidFill>
                  <a:srgbClr val="385723"/>
                </a:solidFill>
                <a:latin typeface="Arial" panose="020B0604020202020204" pitchFamily="34" charset="0"/>
                <a:cs typeface="Arial" panose="020B0604020202020204" pitchFamily="34" charset="0"/>
              </a:rPr>
              <a:t>Las Vegas, Chicago, Los Angeles, Portland</a:t>
            </a:r>
            <a:r>
              <a:rPr lang="en-US" sz="2000" b="1" dirty="0">
                <a:solidFill>
                  <a:srgbClr val="E7E6E6">
                    <a:lumMod val="50000"/>
                  </a:srgbClr>
                </a:solidFill>
                <a:latin typeface="Arial" panose="020B0604020202020204" pitchFamily="34" charset="0"/>
                <a:cs typeface="Arial" panose="020B0604020202020204" pitchFamily="34" charset="0"/>
              </a:rPr>
              <a:t> and </a:t>
            </a:r>
            <a:r>
              <a:rPr lang="en-US" b="1" dirty="0">
                <a:solidFill>
                  <a:srgbClr val="385723"/>
                </a:solidFill>
                <a:latin typeface="Arial" panose="020B0604020202020204" pitchFamily="34" charset="0"/>
                <a:cs typeface="Arial" panose="020B0604020202020204" pitchFamily="34" charset="0"/>
              </a:rPr>
              <a:t>Washington</a:t>
            </a:r>
            <a:r>
              <a:rPr lang="en-US" sz="2000" b="1" dirty="0">
                <a:solidFill>
                  <a:srgbClr val="E7E6E6">
                    <a:lumMod val="50000"/>
                  </a:srgbClr>
                </a:solidFill>
                <a:latin typeface="Arial" panose="020B0604020202020204" pitchFamily="34" charset="0"/>
                <a:cs typeface="Arial" panose="020B0604020202020204" pitchFamily="34" charset="0"/>
              </a:rPr>
              <a:t> are the top cities among the </a:t>
            </a:r>
            <a:r>
              <a:rPr lang="en-US" b="1" dirty="0">
                <a:solidFill>
                  <a:srgbClr val="385723"/>
                </a:solidFill>
                <a:latin typeface="Arial" panose="020B0604020202020204" pitchFamily="34" charset="0"/>
                <a:cs typeface="Arial" panose="020B0604020202020204" pitchFamily="34" charset="0"/>
              </a:rPr>
              <a:t>HIGEST</a:t>
            </a:r>
            <a:r>
              <a:rPr lang="en-US" sz="2000" b="1" dirty="0">
                <a:solidFill>
                  <a:srgbClr val="E7E6E6">
                    <a:lumMod val="50000"/>
                  </a:srgbClr>
                </a:solidFill>
                <a:latin typeface="Arial" panose="020B0604020202020204" pitchFamily="34" charset="0"/>
                <a:cs typeface="Arial" panose="020B0604020202020204" pitchFamily="34" charset="0"/>
              </a:rPr>
              <a:t> number of Non Franchised Fast Food Restaurants.</a:t>
            </a:r>
          </a:p>
        </p:txBody>
      </p:sp>
      <p:pic>
        <p:nvPicPr>
          <p:cNvPr id="2" name="Picture 1">
            <a:extLst>
              <a:ext uri="{FF2B5EF4-FFF2-40B4-BE49-F238E27FC236}">
                <a16:creationId xmlns:a16="http://schemas.microsoft.com/office/drawing/2014/main" id="{B35DC6FF-CED2-4357-9B89-B9C83848EF63}"/>
              </a:ext>
            </a:extLst>
          </p:cNvPr>
          <p:cNvPicPr>
            <a:picLocks noChangeAspect="1"/>
          </p:cNvPicPr>
          <p:nvPr/>
        </p:nvPicPr>
        <p:blipFill>
          <a:blip r:embed="rId2"/>
          <a:stretch>
            <a:fillRect/>
          </a:stretch>
        </p:blipFill>
        <p:spPr>
          <a:xfrm>
            <a:off x="4763851" y="284378"/>
            <a:ext cx="2945515" cy="3625889"/>
          </a:xfrm>
          <a:prstGeom prst="rect">
            <a:avLst/>
          </a:prstGeom>
        </p:spPr>
      </p:pic>
    </p:spTree>
    <p:extLst>
      <p:ext uri="{BB962C8B-B14F-4D97-AF65-F5344CB8AC3E}">
        <p14:creationId xmlns:p14="http://schemas.microsoft.com/office/powerpoint/2010/main" val="3975596032"/>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63C3D89-59EF-4BBD-96C1-83D5F4F55115}"/>
              </a:ext>
            </a:extLst>
          </p:cNvPr>
          <p:cNvPicPr>
            <a:picLocks noChangeAspect="1"/>
          </p:cNvPicPr>
          <p:nvPr/>
        </p:nvPicPr>
        <p:blipFill rotWithShape="1">
          <a:blip r:embed="rId2"/>
          <a:srcRect t="7492"/>
          <a:stretch/>
        </p:blipFill>
        <p:spPr>
          <a:xfrm>
            <a:off x="4669190" y="806650"/>
            <a:ext cx="4461066" cy="2765659"/>
          </a:xfrm>
          <a:prstGeom prst="rect">
            <a:avLst/>
          </a:prstGeom>
        </p:spPr>
      </p:pic>
      <p:sp>
        <p:nvSpPr>
          <p:cNvPr id="109" name="Rectangle 111">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Title 1">
            <a:extLst>
              <a:ext uri="{FF2B5EF4-FFF2-40B4-BE49-F238E27FC236}">
                <a16:creationId xmlns:a16="http://schemas.microsoft.com/office/drawing/2014/main" id="{822632B0-E1B2-4E85-A2F7-7B7BFE038C4A}"/>
              </a:ext>
            </a:extLst>
          </p:cNvPr>
          <p:cNvSpPr txBox="1">
            <a:spLocks/>
          </p:cNvSpPr>
          <p:nvPr/>
        </p:nvSpPr>
        <p:spPr>
          <a:xfrm>
            <a:off x="674237" y="914400"/>
            <a:ext cx="3657600" cy="288757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lvl="0" algn="ctr">
              <a:spcAft>
                <a:spcPts val="600"/>
              </a:spcAft>
            </a:pPr>
            <a:r>
              <a:rPr lang="en-US" sz="3600" b="1" dirty="0">
                <a:solidFill>
                  <a:prstClr val="white"/>
                </a:solidFill>
                <a:latin typeface="Arial" panose="020B0604020202020204" pitchFamily="34" charset="0"/>
                <a:cs typeface="Arial" panose="020B0604020202020204" pitchFamily="34" charset="0"/>
              </a:rPr>
              <a:t>US States with Most Fast Food Restaurant Brands</a:t>
            </a:r>
            <a:endParaRPr kumimoji="0" lang="en-US" sz="3600" b="1" i="0" u="none" strike="noStrike" kern="1200" cap="none" spc="0" normalizeH="0" baseline="0" noProof="0" dirty="0">
              <a:ln>
                <a:noFill/>
              </a:ln>
              <a:solidFill>
                <a:prstClr val="white"/>
              </a:solidFill>
              <a:effectLst/>
              <a:uLnTx/>
              <a:uFillTx/>
              <a:latin typeface="Arial" panose="020B0604020202020204" pitchFamily="34" charset="0"/>
              <a:ea typeface="+mj-ea"/>
              <a:cs typeface="Arial" panose="020B0604020202020204" pitchFamily="34" charset="0"/>
            </a:endParaRPr>
          </a:p>
        </p:txBody>
      </p:sp>
      <p:cxnSp>
        <p:nvCxnSpPr>
          <p:cNvPr id="114" name="Straight Connector 113">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62" name="Subtitle 2">
            <a:extLst>
              <a:ext uri="{FF2B5EF4-FFF2-40B4-BE49-F238E27FC236}">
                <a16:creationId xmlns:a16="http://schemas.microsoft.com/office/drawing/2014/main" id="{FCEDDCB6-0451-4E7D-9C6F-938A0A42EA48}"/>
              </a:ext>
            </a:extLst>
          </p:cNvPr>
          <p:cNvSpPr txBox="1">
            <a:spLocks/>
          </p:cNvSpPr>
          <p:nvPr/>
        </p:nvSpPr>
        <p:spPr>
          <a:xfrm>
            <a:off x="6319520" y="3910266"/>
            <a:ext cx="4795520" cy="2590463"/>
          </a:xfrm>
          <a:prstGeom prst="rect">
            <a:avLst/>
          </a:prstGeom>
          <a:solidFill>
            <a:schemeClr val="bg1"/>
          </a:solidFill>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b="1" dirty="0">
                <a:solidFill>
                  <a:srgbClr val="385723"/>
                </a:solidFill>
                <a:latin typeface="Arial" panose="020B0604020202020204" pitchFamily="34" charset="0"/>
                <a:cs typeface="Arial" panose="020B0604020202020204" pitchFamily="34" charset="0"/>
              </a:rPr>
              <a:t>MAXIMUM Number </a:t>
            </a:r>
            <a:r>
              <a:rPr lang="en-US" sz="2000" b="1" dirty="0">
                <a:solidFill>
                  <a:srgbClr val="E7E6E6">
                    <a:lumMod val="50000"/>
                  </a:srgbClr>
                </a:solidFill>
                <a:latin typeface="Arial" panose="020B0604020202020204" pitchFamily="34" charset="0"/>
                <a:cs typeface="Arial" panose="020B0604020202020204" pitchFamily="34" charset="0"/>
              </a:rPr>
              <a:t>of Fast Food Restaurant Brands are in </a:t>
            </a:r>
            <a:r>
              <a:rPr lang="en-US" b="1" dirty="0">
                <a:solidFill>
                  <a:srgbClr val="385723"/>
                </a:solidFill>
                <a:latin typeface="Arial" panose="020B0604020202020204" pitchFamily="34" charset="0"/>
                <a:cs typeface="Arial" panose="020B0604020202020204" pitchFamily="34" charset="0"/>
              </a:rPr>
              <a:t>California</a:t>
            </a:r>
            <a:r>
              <a:rPr lang="en-US" sz="2000" b="1" dirty="0">
                <a:solidFill>
                  <a:srgbClr val="E7E6E6">
                    <a:lumMod val="50000"/>
                  </a:srgbClr>
                </a:solidFill>
                <a:latin typeface="Arial" panose="020B0604020202020204" pitchFamily="34" charset="0"/>
                <a:cs typeface="Arial" panose="020B0604020202020204" pitchFamily="34" charset="0"/>
              </a:rPr>
              <a:t> state which is </a:t>
            </a:r>
            <a:r>
              <a:rPr lang="en-US" b="1" dirty="0">
                <a:solidFill>
                  <a:srgbClr val="385723"/>
                </a:solidFill>
                <a:latin typeface="Arial" panose="020B0604020202020204" pitchFamily="34" charset="0"/>
                <a:cs typeface="Arial" panose="020B0604020202020204" pitchFamily="34" charset="0"/>
              </a:rPr>
              <a:t>65.</a:t>
            </a:r>
          </a:p>
          <a:p>
            <a:pPr>
              <a:lnSpc>
                <a:spcPct val="100000"/>
              </a:lnSpc>
              <a:defRPr/>
            </a:pPr>
            <a:r>
              <a:rPr lang="en-US" b="1" dirty="0">
                <a:solidFill>
                  <a:srgbClr val="385723"/>
                </a:solidFill>
                <a:latin typeface="Arial" panose="020B0604020202020204" pitchFamily="34" charset="0"/>
                <a:cs typeface="Arial" panose="020B0604020202020204" pitchFamily="34" charset="0"/>
              </a:rPr>
              <a:t>MINIMUM Number </a:t>
            </a:r>
            <a:r>
              <a:rPr lang="en-US" sz="2000" b="1" dirty="0">
                <a:solidFill>
                  <a:srgbClr val="E7E6E6">
                    <a:lumMod val="50000"/>
                  </a:srgbClr>
                </a:solidFill>
                <a:latin typeface="Arial" panose="020B0604020202020204" pitchFamily="34" charset="0"/>
                <a:cs typeface="Arial" panose="020B0604020202020204" pitchFamily="34" charset="0"/>
              </a:rPr>
              <a:t>of Fast Food Restaurant Brands are in </a:t>
            </a:r>
            <a:r>
              <a:rPr lang="en-US" b="1" dirty="0">
                <a:solidFill>
                  <a:srgbClr val="385723"/>
                </a:solidFill>
                <a:latin typeface="Arial" panose="020B0604020202020204" pitchFamily="34" charset="0"/>
                <a:cs typeface="Arial" panose="020B0604020202020204" pitchFamily="34" charset="0"/>
              </a:rPr>
              <a:t>Alaska</a:t>
            </a:r>
            <a:r>
              <a:rPr lang="en-US" sz="2000" b="1" dirty="0">
                <a:solidFill>
                  <a:srgbClr val="E7E6E6">
                    <a:lumMod val="50000"/>
                  </a:srgbClr>
                </a:solidFill>
                <a:latin typeface="Arial" panose="020B0604020202020204" pitchFamily="34" charset="0"/>
                <a:cs typeface="Arial" panose="020B0604020202020204" pitchFamily="34" charset="0"/>
              </a:rPr>
              <a:t> state which is </a:t>
            </a:r>
            <a:r>
              <a:rPr lang="en-US" b="1" dirty="0">
                <a:solidFill>
                  <a:srgbClr val="385723"/>
                </a:solidFill>
                <a:latin typeface="Arial" panose="020B0604020202020204" pitchFamily="34" charset="0"/>
                <a:cs typeface="Arial" panose="020B0604020202020204" pitchFamily="34" charset="0"/>
              </a:rPr>
              <a:t>7</a:t>
            </a:r>
          </a:p>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2000" b="1" i="0" u="none" strike="noStrike" kern="1200" cap="none" spc="0" normalizeH="0" baseline="0" noProof="0" dirty="0">
              <a:ln>
                <a:noFill/>
              </a:ln>
              <a:solidFill>
                <a:srgbClr val="E7E6E6">
                  <a:lumMod val="50000"/>
                </a:srgbClr>
              </a:solidFill>
              <a:effectLst/>
              <a:uLnTx/>
              <a:uFillTx/>
              <a:latin typeface="Arial" panose="020B0604020202020204" pitchFamily="34" charset="0"/>
              <a:ea typeface="+mn-ea"/>
              <a:cs typeface="Arial" panose="020B0604020202020204" pitchFamily="34" charset="0"/>
            </a:endParaRPr>
          </a:p>
        </p:txBody>
      </p:sp>
      <p:pic>
        <p:nvPicPr>
          <p:cNvPr id="4" name="Picture 3">
            <a:extLst>
              <a:ext uri="{FF2B5EF4-FFF2-40B4-BE49-F238E27FC236}">
                <a16:creationId xmlns:a16="http://schemas.microsoft.com/office/drawing/2014/main" id="{1D514A6C-967E-409A-BACD-1294ABE856A9}"/>
              </a:ext>
            </a:extLst>
          </p:cNvPr>
          <p:cNvPicPr>
            <a:picLocks noChangeAspect="1"/>
          </p:cNvPicPr>
          <p:nvPr/>
        </p:nvPicPr>
        <p:blipFill rotWithShape="1">
          <a:blip r:embed="rId3"/>
          <a:srcRect t="18353" r="9888"/>
          <a:stretch/>
        </p:blipFill>
        <p:spPr>
          <a:xfrm>
            <a:off x="9044004" y="560470"/>
            <a:ext cx="3147996" cy="2565312"/>
          </a:xfrm>
          <a:prstGeom prst="rect">
            <a:avLst/>
          </a:prstGeom>
        </p:spPr>
      </p:pic>
      <p:pic>
        <p:nvPicPr>
          <p:cNvPr id="3" name="Picture 2">
            <a:extLst>
              <a:ext uri="{FF2B5EF4-FFF2-40B4-BE49-F238E27FC236}">
                <a16:creationId xmlns:a16="http://schemas.microsoft.com/office/drawing/2014/main" id="{FACCF698-6938-46D4-8AD7-3BCB787329A4}"/>
              </a:ext>
            </a:extLst>
          </p:cNvPr>
          <p:cNvPicPr>
            <a:picLocks noChangeAspect="1"/>
          </p:cNvPicPr>
          <p:nvPr/>
        </p:nvPicPr>
        <p:blipFill rotWithShape="1">
          <a:blip r:embed="rId2"/>
          <a:srcRect b="92749"/>
          <a:stretch/>
        </p:blipFill>
        <p:spPr>
          <a:xfrm>
            <a:off x="4867938" y="515551"/>
            <a:ext cx="4758198" cy="231209"/>
          </a:xfrm>
          <a:prstGeom prst="rect">
            <a:avLst/>
          </a:prstGeom>
        </p:spPr>
      </p:pic>
    </p:spTree>
    <p:extLst>
      <p:ext uri="{BB962C8B-B14F-4D97-AF65-F5344CB8AC3E}">
        <p14:creationId xmlns:p14="http://schemas.microsoft.com/office/powerpoint/2010/main" val="3718428644"/>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 name="Rectangle 111">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Title 1">
            <a:extLst>
              <a:ext uri="{FF2B5EF4-FFF2-40B4-BE49-F238E27FC236}">
                <a16:creationId xmlns:a16="http://schemas.microsoft.com/office/drawing/2014/main" id="{822632B0-E1B2-4E85-A2F7-7B7BFE038C4A}"/>
              </a:ext>
            </a:extLst>
          </p:cNvPr>
          <p:cNvSpPr txBox="1">
            <a:spLocks/>
          </p:cNvSpPr>
          <p:nvPr/>
        </p:nvSpPr>
        <p:spPr>
          <a:xfrm>
            <a:off x="674237" y="914400"/>
            <a:ext cx="3657600" cy="288757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60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Arial" panose="020B0604020202020204" pitchFamily="34" charset="0"/>
                <a:ea typeface="+mj-ea"/>
                <a:cs typeface="Arial" panose="020B0604020202020204" pitchFamily="34" charset="0"/>
              </a:rPr>
              <a:t>US </a:t>
            </a:r>
            <a:r>
              <a:rPr lang="en-US" sz="3600" b="1" dirty="0">
                <a:solidFill>
                  <a:prstClr val="white"/>
                </a:solidFill>
                <a:latin typeface="Arial" panose="020B0604020202020204" pitchFamily="34" charset="0"/>
                <a:cs typeface="Arial" panose="020B0604020202020204" pitchFamily="34" charset="0"/>
              </a:rPr>
              <a:t>Cities</a:t>
            </a:r>
            <a:r>
              <a:rPr kumimoji="0" lang="en-US" sz="3600" b="1" i="0" u="none" strike="noStrike" kern="1200" cap="none" spc="0" normalizeH="0" baseline="0" noProof="0" dirty="0">
                <a:ln>
                  <a:noFill/>
                </a:ln>
                <a:solidFill>
                  <a:prstClr val="white"/>
                </a:solidFill>
                <a:effectLst/>
                <a:uLnTx/>
                <a:uFillTx/>
                <a:latin typeface="Arial" panose="020B0604020202020204" pitchFamily="34" charset="0"/>
                <a:ea typeface="+mj-ea"/>
                <a:cs typeface="Arial" panose="020B0604020202020204" pitchFamily="34" charset="0"/>
              </a:rPr>
              <a:t> with Most Fast Food Restaurant Brands</a:t>
            </a:r>
          </a:p>
        </p:txBody>
      </p:sp>
      <p:cxnSp>
        <p:nvCxnSpPr>
          <p:cNvPr id="114" name="Straight Connector 113">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62" name="Subtitle 2">
            <a:extLst>
              <a:ext uri="{FF2B5EF4-FFF2-40B4-BE49-F238E27FC236}">
                <a16:creationId xmlns:a16="http://schemas.microsoft.com/office/drawing/2014/main" id="{FCEDDCB6-0451-4E7D-9C6F-938A0A42EA48}"/>
              </a:ext>
            </a:extLst>
          </p:cNvPr>
          <p:cNvSpPr txBox="1">
            <a:spLocks/>
          </p:cNvSpPr>
          <p:nvPr/>
        </p:nvSpPr>
        <p:spPr>
          <a:xfrm>
            <a:off x="5049520" y="4690915"/>
            <a:ext cx="7040880" cy="1809814"/>
          </a:xfrm>
          <a:prstGeom prst="rect">
            <a:avLst/>
          </a:prstGeom>
          <a:solidFill>
            <a:schemeClr val="bg1"/>
          </a:solidFill>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400" b="1" i="0" u="none" strike="noStrike" kern="1200" cap="none" spc="0" normalizeH="0" baseline="0" noProof="0" dirty="0">
                <a:ln>
                  <a:noFill/>
                </a:ln>
                <a:solidFill>
                  <a:srgbClr val="385723"/>
                </a:solidFill>
                <a:effectLst/>
                <a:uLnTx/>
                <a:uFillTx/>
                <a:latin typeface="Arial" panose="020B0604020202020204" pitchFamily="34" charset="0"/>
                <a:ea typeface="+mn-ea"/>
                <a:cs typeface="Arial" panose="020B0604020202020204" pitchFamily="34" charset="0"/>
              </a:rPr>
              <a:t>MAXIMUM Number </a:t>
            </a:r>
            <a:r>
              <a:rPr kumimoji="0" lang="en-US" sz="2000" b="1" i="0" u="none" strike="noStrike" kern="1200" cap="none" spc="0" normalizeH="0" baseline="0" noProof="0" dirty="0">
                <a:ln>
                  <a:noFill/>
                </a:ln>
                <a:solidFill>
                  <a:srgbClr val="E7E6E6">
                    <a:lumMod val="50000"/>
                  </a:srgbClr>
                </a:solidFill>
                <a:effectLst/>
                <a:uLnTx/>
                <a:uFillTx/>
                <a:latin typeface="Arial" panose="020B0604020202020204" pitchFamily="34" charset="0"/>
                <a:ea typeface="+mn-ea"/>
                <a:cs typeface="Arial" panose="020B0604020202020204" pitchFamily="34" charset="0"/>
              </a:rPr>
              <a:t>of Fast Food Restaurant Brands are in </a:t>
            </a:r>
            <a:r>
              <a:rPr lang="en-US" b="1" dirty="0">
                <a:solidFill>
                  <a:srgbClr val="385723"/>
                </a:solidFill>
                <a:latin typeface="Arial" panose="020B0604020202020204" pitchFamily="34" charset="0"/>
                <a:cs typeface="Arial" panose="020B0604020202020204" pitchFamily="34" charset="0"/>
              </a:rPr>
              <a:t>Las Vegas</a:t>
            </a:r>
            <a:r>
              <a:rPr kumimoji="0" lang="en-US" sz="2000" b="1" i="0" u="none" strike="noStrike" kern="1200" cap="none" spc="0" normalizeH="0" baseline="0" noProof="0" dirty="0">
                <a:ln>
                  <a:noFill/>
                </a:ln>
                <a:solidFill>
                  <a:srgbClr val="E7E6E6">
                    <a:lumMod val="50000"/>
                  </a:srgbClr>
                </a:solidFill>
                <a:effectLst/>
                <a:uLnTx/>
                <a:uFillTx/>
                <a:latin typeface="Arial" panose="020B0604020202020204" pitchFamily="34" charset="0"/>
                <a:ea typeface="+mn-ea"/>
                <a:cs typeface="Arial" panose="020B0604020202020204" pitchFamily="34" charset="0"/>
              </a:rPr>
              <a:t> city which is </a:t>
            </a:r>
            <a:r>
              <a:rPr lang="en-US" b="1" dirty="0">
                <a:solidFill>
                  <a:srgbClr val="385723"/>
                </a:solidFill>
                <a:latin typeface="Arial" panose="020B0604020202020204" pitchFamily="34" charset="0"/>
                <a:cs typeface="Arial" panose="020B0604020202020204" pitchFamily="34" charset="0"/>
              </a:rPr>
              <a:t>32</a:t>
            </a:r>
            <a:r>
              <a:rPr kumimoji="0" lang="en-US" sz="2400" b="1" i="0" u="none" strike="noStrike" kern="1200" cap="none" spc="0" normalizeH="0" baseline="0" noProof="0" dirty="0">
                <a:ln>
                  <a:noFill/>
                </a:ln>
                <a:solidFill>
                  <a:srgbClr val="385723"/>
                </a:solidFill>
                <a:effectLst/>
                <a:uLnTx/>
                <a:uFillTx/>
                <a:latin typeface="Arial" panose="020B0604020202020204" pitchFamily="34" charset="0"/>
                <a:ea typeface="+mn-ea"/>
                <a:cs typeface="Arial" panose="020B0604020202020204" pitchFamily="34" charset="0"/>
              </a:rPr>
              <a:t>.</a:t>
            </a:r>
          </a:p>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2000" b="1" dirty="0">
                <a:solidFill>
                  <a:srgbClr val="E7E6E6">
                    <a:lumMod val="50000"/>
                  </a:srgbClr>
                </a:solidFill>
                <a:latin typeface="Arial" panose="020B0604020202020204" pitchFamily="34" charset="0"/>
                <a:cs typeface="Arial" panose="020B0604020202020204" pitchFamily="34" charset="0"/>
              </a:rPr>
              <a:t>However </a:t>
            </a:r>
            <a:r>
              <a:rPr lang="en-US" b="1" dirty="0">
                <a:solidFill>
                  <a:srgbClr val="385723"/>
                </a:solidFill>
                <a:latin typeface="Arial" panose="020B0604020202020204" pitchFamily="34" charset="0"/>
                <a:cs typeface="Arial" panose="020B0604020202020204" pitchFamily="34" charset="0"/>
              </a:rPr>
              <a:t>1740 cities </a:t>
            </a:r>
            <a:r>
              <a:rPr lang="en-US" sz="2000" b="1" dirty="0">
                <a:solidFill>
                  <a:srgbClr val="E7E6E6">
                    <a:lumMod val="50000"/>
                  </a:srgbClr>
                </a:solidFill>
                <a:latin typeface="Arial" panose="020B0604020202020204" pitchFamily="34" charset="0"/>
                <a:cs typeface="Arial" panose="020B0604020202020204" pitchFamily="34" charset="0"/>
              </a:rPr>
              <a:t>in USA with </a:t>
            </a:r>
            <a:r>
              <a:rPr lang="en-US" b="1" dirty="0">
                <a:solidFill>
                  <a:srgbClr val="385723"/>
                </a:solidFill>
                <a:latin typeface="Arial" panose="020B0604020202020204" pitchFamily="34" charset="0"/>
                <a:cs typeface="Arial" panose="020B0604020202020204" pitchFamily="34" charset="0"/>
              </a:rPr>
              <a:t>SOLO </a:t>
            </a:r>
            <a:r>
              <a:rPr lang="en-US" sz="2000" b="1" dirty="0">
                <a:solidFill>
                  <a:srgbClr val="E7E6E6">
                    <a:lumMod val="50000"/>
                  </a:srgbClr>
                </a:solidFill>
                <a:latin typeface="Arial" panose="020B0604020202020204" pitchFamily="34" charset="0"/>
                <a:cs typeface="Arial" panose="020B0604020202020204" pitchFamily="34" charset="0"/>
              </a:rPr>
              <a:t>Fast Food Restaurant Brand in the town</a:t>
            </a:r>
          </a:p>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2000" b="1" i="0" u="none" strike="noStrike" kern="1200" cap="none" spc="0" normalizeH="0" baseline="0" noProof="0" dirty="0">
              <a:ln>
                <a:noFill/>
              </a:ln>
              <a:solidFill>
                <a:srgbClr val="E7E6E6">
                  <a:lumMod val="50000"/>
                </a:srgbClr>
              </a:solidFill>
              <a:effectLst/>
              <a:uLnTx/>
              <a:uFillTx/>
              <a:latin typeface="Arial" panose="020B0604020202020204" pitchFamily="34" charset="0"/>
              <a:ea typeface="+mn-ea"/>
              <a:cs typeface="Arial" panose="020B0604020202020204" pitchFamily="34" charset="0"/>
            </a:endParaRPr>
          </a:p>
        </p:txBody>
      </p:sp>
      <p:pic>
        <p:nvPicPr>
          <p:cNvPr id="2" name="Picture 1">
            <a:extLst>
              <a:ext uri="{FF2B5EF4-FFF2-40B4-BE49-F238E27FC236}">
                <a16:creationId xmlns:a16="http://schemas.microsoft.com/office/drawing/2014/main" id="{11542040-120D-4146-AE53-DE8CE1DD3EE4}"/>
              </a:ext>
            </a:extLst>
          </p:cNvPr>
          <p:cNvPicPr>
            <a:picLocks noChangeAspect="1"/>
          </p:cNvPicPr>
          <p:nvPr/>
        </p:nvPicPr>
        <p:blipFill>
          <a:blip r:embed="rId2"/>
          <a:stretch>
            <a:fillRect/>
          </a:stretch>
        </p:blipFill>
        <p:spPr>
          <a:xfrm>
            <a:off x="4894520" y="275457"/>
            <a:ext cx="3812130" cy="3938527"/>
          </a:xfrm>
          <a:prstGeom prst="rect">
            <a:avLst/>
          </a:prstGeom>
        </p:spPr>
      </p:pic>
      <p:pic>
        <p:nvPicPr>
          <p:cNvPr id="5" name="Picture 4">
            <a:extLst>
              <a:ext uri="{FF2B5EF4-FFF2-40B4-BE49-F238E27FC236}">
                <a16:creationId xmlns:a16="http://schemas.microsoft.com/office/drawing/2014/main" id="{3EFCE2B0-ECB8-4C33-9FFA-424F4DE2BA36}"/>
              </a:ext>
            </a:extLst>
          </p:cNvPr>
          <p:cNvPicPr>
            <a:picLocks noChangeAspect="1"/>
          </p:cNvPicPr>
          <p:nvPr/>
        </p:nvPicPr>
        <p:blipFill>
          <a:blip r:embed="rId3"/>
          <a:stretch>
            <a:fillRect/>
          </a:stretch>
        </p:blipFill>
        <p:spPr>
          <a:xfrm>
            <a:off x="9049553" y="321177"/>
            <a:ext cx="2914931" cy="3589090"/>
          </a:xfrm>
          <a:prstGeom prst="rect">
            <a:avLst/>
          </a:prstGeom>
        </p:spPr>
      </p:pic>
    </p:spTree>
    <p:extLst>
      <p:ext uri="{BB962C8B-B14F-4D97-AF65-F5344CB8AC3E}">
        <p14:creationId xmlns:p14="http://schemas.microsoft.com/office/powerpoint/2010/main" val="720498669"/>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 name="Rectangle 111">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Title 1">
            <a:extLst>
              <a:ext uri="{FF2B5EF4-FFF2-40B4-BE49-F238E27FC236}">
                <a16:creationId xmlns:a16="http://schemas.microsoft.com/office/drawing/2014/main" id="{822632B0-E1B2-4E85-A2F7-7B7BFE038C4A}"/>
              </a:ext>
            </a:extLst>
          </p:cNvPr>
          <p:cNvSpPr txBox="1">
            <a:spLocks/>
          </p:cNvSpPr>
          <p:nvPr/>
        </p:nvSpPr>
        <p:spPr>
          <a:xfrm>
            <a:off x="674237" y="914400"/>
            <a:ext cx="3657600" cy="288757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lvl="0" algn="ctr">
              <a:spcAft>
                <a:spcPts val="600"/>
              </a:spcAft>
            </a:pPr>
            <a:r>
              <a:rPr lang="en-US" sz="3600" b="1" dirty="0">
                <a:solidFill>
                  <a:prstClr val="white"/>
                </a:solidFill>
                <a:latin typeface="Arial" panose="020B0604020202020204" pitchFamily="34" charset="0"/>
                <a:cs typeface="Arial" panose="020B0604020202020204" pitchFamily="34" charset="0"/>
              </a:rPr>
              <a:t>Fast Food Restaurants with No Web Information</a:t>
            </a:r>
            <a:endParaRPr kumimoji="0" lang="en-US" sz="3600" b="1" i="0" u="none" strike="noStrike" kern="1200" cap="none" spc="0" normalizeH="0" baseline="0" noProof="0" dirty="0">
              <a:ln>
                <a:noFill/>
              </a:ln>
              <a:solidFill>
                <a:prstClr val="white"/>
              </a:solidFill>
              <a:effectLst/>
              <a:uLnTx/>
              <a:uFillTx/>
              <a:latin typeface="Arial" panose="020B0604020202020204" pitchFamily="34" charset="0"/>
              <a:ea typeface="+mj-ea"/>
              <a:cs typeface="Arial" panose="020B0604020202020204" pitchFamily="34" charset="0"/>
            </a:endParaRPr>
          </a:p>
        </p:txBody>
      </p:sp>
      <p:cxnSp>
        <p:nvCxnSpPr>
          <p:cNvPr id="114" name="Straight Connector 113">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CA8F57D5-A6F3-421F-9047-AE71A7FA5825}"/>
              </a:ext>
            </a:extLst>
          </p:cNvPr>
          <p:cNvPicPr>
            <a:picLocks noChangeAspect="1"/>
          </p:cNvPicPr>
          <p:nvPr/>
        </p:nvPicPr>
        <p:blipFill>
          <a:blip r:embed="rId2"/>
          <a:stretch>
            <a:fillRect/>
          </a:stretch>
        </p:blipFill>
        <p:spPr>
          <a:xfrm>
            <a:off x="825382" y="4015551"/>
            <a:ext cx="3318277" cy="975963"/>
          </a:xfrm>
          <a:prstGeom prst="rect">
            <a:avLst/>
          </a:prstGeom>
        </p:spPr>
      </p:pic>
      <p:pic>
        <p:nvPicPr>
          <p:cNvPr id="4" name="Picture 3">
            <a:extLst>
              <a:ext uri="{FF2B5EF4-FFF2-40B4-BE49-F238E27FC236}">
                <a16:creationId xmlns:a16="http://schemas.microsoft.com/office/drawing/2014/main" id="{0C4B91E2-B595-4B17-A5F4-552A25A7FEB4}"/>
              </a:ext>
            </a:extLst>
          </p:cNvPr>
          <p:cNvPicPr>
            <a:picLocks noChangeAspect="1"/>
          </p:cNvPicPr>
          <p:nvPr/>
        </p:nvPicPr>
        <p:blipFill>
          <a:blip r:embed="rId3"/>
          <a:stretch>
            <a:fillRect/>
          </a:stretch>
        </p:blipFill>
        <p:spPr>
          <a:xfrm>
            <a:off x="566609" y="5176801"/>
            <a:ext cx="3872855" cy="1091063"/>
          </a:xfrm>
          <a:prstGeom prst="rect">
            <a:avLst/>
          </a:prstGeom>
        </p:spPr>
      </p:pic>
      <p:pic>
        <p:nvPicPr>
          <p:cNvPr id="2" name="Picture 1">
            <a:extLst>
              <a:ext uri="{FF2B5EF4-FFF2-40B4-BE49-F238E27FC236}">
                <a16:creationId xmlns:a16="http://schemas.microsoft.com/office/drawing/2014/main" id="{E354A4B0-7B8D-40CA-A300-F4F4AD7E8885}"/>
              </a:ext>
            </a:extLst>
          </p:cNvPr>
          <p:cNvPicPr>
            <a:picLocks noChangeAspect="1"/>
          </p:cNvPicPr>
          <p:nvPr/>
        </p:nvPicPr>
        <p:blipFill rotWithShape="1">
          <a:blip r:embed="rId4"/>
          <a:srcRect l="18725" t="21972" r="13188"/>
          <a:stretch/>
        </p:blipFill>
        <p:spPr>
          <a:xfrm>
            <a:off x="6046436" y="512087"/>
            <a:ext cx="4905374" cy="3376450"/>
          </a:xfrm>
          <a:prstGeom prst="rect">
            <a:avLst/>
          </a:prstGeom>
        </p:spPr>
      </p:pic>
      <p:pic>
        <p:nvPicPr>
          <p:cNvPr id="5" name="Picture 4">
            <a:extLst>
              <a:ext uri="{FF2B5EF4-FFF2-40B4-BE49-F238E27FC236}">
                <a16:creationId xmlns:a16="http://schemas.microsoft.com/office/drawing/2014/main" id="{CAEE6D77-F6AE-4AC6-900E-B0F93BDBB4B4}"/>
              </a:ext>
            </a:extLst>
          </p:cNvPr>
          <p:cNvPicPr>
            <a:picLocks noChangeAspect="1"/>
          </p:cNvPicPr>
          <p:nvPr/>
        </p:nvPicPr>
        <p:blipFill>
          <a:blip r:embed="rId5"/>
          <a:stretch>
            <a:fillRect/>
          </a:stretch>
        </p:blipFill>
        <p:spPr>
          <a:xfrm>
            <a:off x="4881332" y="3680617"/>
            <a:ext cx="3248861" cy="1120556"/>
          </a:xfrm>
          <a:prstGeom prst="rect">
            <a:avLst/>
          </a:prstGeom>
        </p:spPr>
      </p:pic>
      <p:pic>
        <p:nvPicPr>
          <p:cNvPr id="8" name="Picture 7">
            <a:extLst>
              <a:ext uri="{FF2B5EF4-FFF2-40B4-BE49-F238E27FC236}">
                <a16:creationId xmlns:a16="http://schemas.microsoft.com/office/drawing/2014/main" id="{CB3EA895-9DB3-43F1-BF8A-5EFEBC185AC5}"/>
              </a:ext>
            </a:extLst>
          </p:cNvPr>
          <p:cNvPicPr>
            <a:picLocks noChangeAspect="1"/>
          </p:cNvPicPr>
          <p:nvPr/>
        </p:nvPicPr>
        <p:blipFill>
          <a:blip r:embed="rId6"/>
          <a:stretch>
            <a:fillRect/>
          </a:stretch>
        </p:blipFill>
        <p:spPr>
          <a:xfrm>
            <a:off x="8342333" y="4913888"/>
            <a:ext cx="3657917" cy="525826"/>
          </a:xfrm>
          <a:prstGeom prst="rect">
            <a:avLst/>
          </a:prstGeom>
        </p:spPr>
      </p:pic>
      <p:pic>
        <p:nvPicPr>
          <p:cNvPr id="9" name="Picture 8">
            <a:extLst>
              <a:ext uri="{FF2B5EF4-FFF2-40B4-BE49-F238E27FC236}">
                <a16:creationId xmlns:a16="http://schemas.microsoft.com/office/drawing/2014/main" id="{78795CF0-E59C-4B8F-A37D-044663F111EA}"/>
              </a:ext>
            </a:extLst>
          </p:cNvPr>
          <p:cNvPicPr>
            <a:picLocks noChangeAspect="1"/>
          </p:cNvPicPr>
          <p:nvPr/>
        </p:nvPicPr>
        <p:blipFill>
          <a:blip r:embed="rId7"/>
          <a:stretch>
            <a:fillRect/>
          </a:stretch>
        </p:blipFill>
        <p:spPr>
          <a:xfrm>
            <a:off x="4798734" y="4991514"/>
            <a:ext cx="3414056" cy="1150720"/>
          </a:xfrm>
          <a:prstGeom prst="rect">
            <a:avLst/>
          </a:prstGeom>
        </p:spPr>
      </p:pic>
      <p:pic>
        <p:nvPicPr>
          <p:cNvPr id="10" name="Picture 9">
            <a:extLst>
              <a:ext uri="{FF2B5EF4-FFF2-40B4-BE49-F238E27FC236}">
                <a16:creationId xmlns:a16="http://schemas.microsoft.com/office/drawing/2014/main" id="{82328CB3-8C36-45ED-AC56-284EBD5D2E00}"/>
              </a:ext>
            </a:extLst>
          </p:cNvPr>
          <p:cNvPicPr>
            <a:picLocks noChangeAspect="1"/>
          </p:cNvPicPr>
          <p:nvPr/>
        </p:nvPicPr>
        <p:blipFill>
          <a:blip r:embed="rId8"/>
          <a:stretch>
            <a:fillRect/>
          </a:stretch>
        </p:blipFill>
        <p:spPr>
          <a:xfrm>
            <a:off x="8342333" y="5713810"/>
            <a:ext cx="3124471" cy="533446"/>
          </a:xfrm>
          <a:prstGeom prst="rect">
            <a:avLst/>
          </a:prstGeom>
        </p:spPr>
      </p:pic>
      <p:pic>
        <p:nvPicPr>
          <p:cNvPr id="15" name="Picture 14">
            <a:extLst>
              <a:ext uri="{FF2B5EF4-FFF2-40B4-BE49-F238E27FC236}">
                <a16:creationId xmlns:a16="http://schemas.microsoft.com/office/drawing/2014/main" id="{2AB9944C-1815-4A7E-A01D-983206DE9D39}"/>
              </a:ext>
            </a:extLst>
          </p:cNvPr>
          <p:cNvPicPr>
            <a:picLocks noChangeAspect="1"/>
          </p:cNvPicPr>
          <p:nvPr/>
        </p:nvPicPr>
        <p:blipFill rotWithShape="1">
          <a:blip r:embed="rId4"/>
          <a:srcRect b="87815"/>
          <a:stretch/>
        </p:blipFill>
        <p:spPr>
          <a:xfrm>
            <a:off x="5454620" y="217391"/>
            <a:ext cx="5917574" cy="433080"/>
          </a:xfrm>
          <a:prstGeom prst="rect">
            <a:avLst/>
          </a:prstGeom>
        </p:spPr>
      </p:pic>
    </p:spTree>
    <p:extLst>
      <p:ext uri="{BB962C8B-B14F-4D97-AF65-F5344CB8AC3E}">
        <p14:creationId xmlns:p14="http://schemas.microsoft.com/office/powerpoint/2010/main" val="371498479"/>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 name="Rectangle 111">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Title 1">
            <a:extLst>
              <a:ext uri="{FF2B5EF4-FFF2-40B4-BE49-F238E27FC236}">
                <a16:creationId xmlns:a16="http://schemas.microsoft.com/office/drawing/2014/main" id="{822632B0-E1B2-4E85-A2F7-7B7BFE038C4A}"/>
              </a:ext>
            </a:extLst>
          </p:cNvPr>
          <p:cNvSpPr txBox="1">
            <a:spLocks/>
          </p:cNvSpPr>
          <p:nvPr/>
        </p:nvSpPr>
        <p:spPr>
          <a:xfrm>
            <a:off x="674237" y="914400"/>
            <a:ext cx="3657600" cy="288757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lvl="0" algn="ctr">
              <a:spcAft>
                <a:spcPts val="600"/>
              </a:spcAft>
            </a:pPr>
            <a:r>
              <a:rPr lang="en-US" sz="3600" b="1" dirty="0">
                <a:solidFill>
                  <a:prstClr val="white"/>
                </a:solidFill>
                <a:latin typeface="Arial" panose="020B0604020202020204" pitchFamily="34" charset="0"/>
                <a:cs typeface="Arial" panose="020B0604020202020204" pitchFamily="34" charset="0"/>
              </a:rPr>
              <a:t>Cluster of Fast Food Restaurants</a:t>
            </a:r>
            <a:endParaRPr kumimoji="0" lang="en-US" sz="3600" b="1" i="0" u="none" strike="noStrike" kern="1200" cap="none" spc="0" normalizeH="0" baseline="0" noProof="0" dirty="0">
              <a:ln>
                <a:noFill/>
              </a:ln>
              <a:solidFill>
                <a:prstClr val="white"/>
              </a:solidFill>
              <a:effectLst/>
              <a:uLnTx/>
              <a:uFillTx/>
              <a:latin typeface="Arial" panose="020B0604020202020204" pitchFamily="34" charset="0"/>
              <a:ea typeface="+mj-ea"/>
              <a:cs typeface="Arial" panose="020B0604020202020204" pitchFamily="34" charset="0"/>
            </a:endParaRPr>
          </a:p>
        </p:txBody>
      </p:sp>
      <p:cxnSp>
        <p:nvCxnSpPr>
          <p:cNvPr id="114" name="Straight Connector 113">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FE154AE-3541-4F13-94F1-94934E341312}"/>
              </a:ext>
            </a:extLst>
          </p:cNvPr>
          <p:cNvPicPr>
            <a:picLocks noChangeAspect="1"/>
          </p:cNvPicPr>
          <p:nvPr/>
        </p:nvPicPr>
        <p:blipFill>
          <a:blip r:embed="rId2"/>
          <a:stretch>
            <a:fillRect/>
          </a:stretch>
        </p:blipFill>
        <p:spPr>
          <a:xfrm>
            <a:off x="5094772" y="235906"/>
            <a:ext cx="5148775" cy="4455009"/>
          </a:xfrm>
          <a:prstGeom prst="rect">
            <a:avLst/>
          </a:prstGeom>
        </p:spPr>
      </p:pic>
      <p:sp>
        <p:nvSpPr>
          <p:cNvPr id="14" name="Subtitle 2">
            <a:extLst>
              <a:ext uri="{FF2B5EF4-FFF2-40B4-BE49-F238E27FC236}">
                <a16:creationId xmlns:a16="http://schemas.microsoft.com/office/drawing/2014/main" id="{725D3326-43C5-47CE-9498-025941AE7D18}"/>
              </a:ext>
            </a:extLst>
          </p:cNvPr>
          <p:cNvSpPr txBox="1">
            <a:spLocks/>
          </p:cNvSpPr>
          <p:nvPr/>
        </p:nvSpPr>
        <p:spPr>
          <a:xfrm>
            <a:off x="5948039" y="4912857"/>
            <a:ext cx="4758431" cy="1809814"/>
          </a:xfrm>
          <a:prstGeom prst="rect">
            <a:avLst/>
          </a:prstGeom>
          <a:solidFill>
            <a:schemeClr val="bg1"/>
          </a:solidFill>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400" b="1" i="0" u="none" strike="noStrike" kern="1200" cap="none" spc="0" normalizeH="0" baseline="0" noProof="0" dirty="0">
                <a:ln>
                  <a:noFill/>
                </a:ln>
                <a:solidFill>
                  <a:srgbClr val="385723"/>
                </a:solidFill>
                <a:effectLst/>
                <a:uLnTx/>
                <a:uFillTx/>
                <a:latin typeface="Arial" panose="020B0604020202020204" pitchFamily="34" charset="0"/>
                <a:ea typeface="+mn-ea"/>
                <a:cs typeface="Arial" panose="020B0604020202020204" pitchFamily="34" charset="0"/>
              </a:rPr>
              <a:t>Taco Bell </a:t>
            </a:r>
            <a:r>
              <a:rPr lang="en-US" sz="2000" b="1" dirty="0">
                <a:solidFill>
                  <a:srgbClr val="E7E6E6">
                    <a:lumMod val="50000"/>
                  </a:srgbClr>
                </a:solidFill>
                <a:latin typeface="Arial" panose="020B0604020202020204" pitchFamily="34" charset="0"/>
                <a:cs typeface="Arial" panose="020B0604020202020204" pitchFamily="34" charset="0"/>
              </a:rPr>
              <a:t>and</a:t>
            </a:r>
            <a:r>
              <a:rPr kumimoji="0" lang="en-US" sz="2400" b="1" i="0" u="none" strike="noStrike" kern="1200" cap="none" spc="0" normalizeH="0" baseline="0" noProof="0" dirty="0">
                <a:ln>
                  <a:noFill/>
                </a:ln>
                <a:solidFill>
                  <a:srgbClr val="385723"/>
                </a:solidFill>
                <a:effectLst/>
                <a:uLnTx/>
                <a:uFillTx/>
                <a:latin typeface="Arial" panose="020B0604020202020204" pitchFamily="34" charset="0"/>
                <a:ea typeface="+mn-ea"/>
                <a:cs typeface="Arial" panose="020B0604020202020204" pitchFamily="34" charset="0"/>
              </a:rPr>
              <a:t> KFC </a:t>
            </a:r>
            <a:r>
              <a:rPr lang="en-US" sz="2000" b="1" dirty="0">
                <a:solidFill>
                  <a:srgbClr val="E7E6E6">
                    <a:lumMod val="50000"/>
                  </a:srgbClr>
                </a:solidFill>
                <a:latin typeface="Arial" panose="020B0604020202020204" pitchFamily="34" charset="0"/>
                <a:cs typeface="Arial" panose="020B0604020202020204" pitchFamily="34" charset="0"/>
              </a:rPr>
              <a:t>are the Fast Food </a:t>
            </a:r>
            <a:r>
              <a:rPr kumimoji="0" lang="en-US" sz="2000" b="1" i="0" u="none" strike="noStrike" kern="1200" cap="none" spc="0" normalizeH="0" baseline="0" noProof="0" dirty="0">
                <a:ln>
                  <a:noFill/>
                </a:ln>
                <a:solidFill>
                  <a:srgbClr val="E7E6E6">
                    <a:lumMod val="50000"/>
                  </a:srgbClr>
                </a:solidFill>
                <a:effectLst/>
                <a:uLnTx/>
                <a:uFillTx/>
                <a:latin typeface="Arial" panose="020B0604020202020204" pitchFamily="34" charset="0"/>
                <a:ea typeface="+mn-ea"/>
                <a:cs typeface="Arial" panose="020B0604020202020204" pitchFamily="34" charset="0"/>
              </a:rPr>
              <a:t>Restaurant Brands in </a:t>
            </a:r>
            <a:r>
              <a:rPr lang="en-US" sz="2000" b="1" dirty="0">
                <a:solidFill>
                  <a:srgbClr val="E7E6E6">
                    <a:lumMod val="50000"/>
                  </a:srgbClr>
                </a:solidFill>
                <a:latin typeface="Arial" panose="020B0604020202020204" pitchFamily="34" charset="0"/>
                <a:cs typeface="Arial" panose="020B0604020202020204" pitchFamily="34" charset="0"/>
              </a:rPr>
              <a:t>USA which are </a:t>
            </a:r>
            <a:r>
              <a:rPr lang="en-US" b="1" dirty="0">
                <a:solidFill>
                  <a:srgbClr val="385723"/>
                </a:solidFill>
                <a:latin typeface="Arial" panose="020B0604020202020204" pitchFamily="34" charset="0"/>
                <a:cs typeface="Arial" panose="020B0604020202020204" pitchFamily="34" charset="0"/>
              </a:rPr>
              <a:t>MOST CO-LOCATED </a:t>
            </a:r>
            <a:r>
              <a:rPr lang="en-US" sz="2000" b="1" dirty="0">
                <a:solidFill>
                  <a:srgbClr val="E7E6E6">
                    <a:lumMod val="50000"/>
                  </a:srgbClr>
                </a:solidFill>
                <a:latin typeface="Arial" panose="020B0604020202020204" pitchFamily="34" charset="0"/>
                <a:cs typeface="Arial" panose="020B0604020202020204" pitchFamily="34" charset="0"/>
              </a:rPr>
              <a:t>with other brands</a:t>
            </a:r>
          </a:p>
        </p:txBody>
      </p:sp>
      <p:pic>
        <p:nvPicPr>
          <p:cNvPr id="7" name="Picture 6">
            <a:extLst>
              <a:ext uri="{FF2B5EF4-FFF2-40B4-BE49-F238E27FC236}">
                <a16:creationId xmlns:a16="http://schemas.microsoft.com/office/drawing/2014/main" id="{CC326790-2A6F-4D4B-9E51-261EFA4246F3}"/>
              </a:ext>
            </a:extLst>
          </p:cNvPr>
          <p:cNvPicPr>
            <a:picLocks noChangeAspect="1"/>
          </p:cNvPicPr>
          <p:nvPr/>
        </p:nvPicPr>
        <p:blipFill rotWithShape="1">
          <a:blip r:embed="rId3"/>
          <a:srcRect t="1584" b="-1"/>
          <a:stretch/>
        </p:blipFill>
        <p:spPr>
          <a:xfrm>
            <a:off x="9811882" y="470517"/>
            <a:ext cx="2043234" cy="3837083"/>
          </a:xfrm>
          <a:prstGeom prst="rect">
            <a:avLst/>
          </a:prstGeom>
          <a:ln>
            <a:solidFill>
              <a:schemeClr val="tx1"/>
            </a:solidFill>
          </a:ln>
        </p:spPr>
      </p:pic>
    </p:spTree>
    <p:extLst>
      <p:ext uri="{BB962C8B-B14F-4D97-AF65-F5344CB8AC3E}">
        <p14:creationId xmlns:p14="http://schemas.microsoft.com/office/powerpoint/2010/main" val="3695542234"/>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 name="Rectangle 111">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Title 1">
            <a:extLst>
              <a:ext uri="{FF2B5EF4-FFF2-40B4-BE49-F238E27FC236}">
                <a16:creationId xmlns:a16="http://schemas.microsoft.com/office/drawing/2014/main" id="{822632B0-E1B2-4E85-A2F7-7B7BFE038C4A}"/>
              </a:ext>
            </a:extLst>
          </p:cNvPr>
          <p:cNvSpPr txBox="1">
            <a:spLocks/>
          </p:cNvSpPr>
          <p:nvPr/>
        </p:nvSpPr>
        <p:spPr>
          <a:xfrm>
            <a:off x="336884" y="1013811"/>
            <a:ext cx="4332307" cy="288757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60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Arial" panose="020B0604020202020204" pitchFamily="34" charset="0"/>
                <a:ea typeface="+mj-ea"/>
                <a:cs typeface="Arial" panose="020B0604020202020204" pitchFamily="34" charset="0"/>
              </a:rPr>
              <a:t>Recommendations</a:t>
            </a:r>
          </a:p>
        </p:txBody>
      </p:sp>
      <p:cxnSp>
        <p:nvCxnSpPr>
          <p:cNvPr id="114" name="Straight Connector 113">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80284D9F-157F-40DA-AC24-7AA138DA92DE}"/>
              </a:ext>
            </a:extLst>
          </p:cNvPr>
          <p:cNvSpPr/>
          <p:nvPr/>
        </p:nvSpPr>
        <p:spPr>
          <a:xfrm>
            <a:off x="4957011" y="321177"/>
            <a:ext cx="6898105" cy="6309420"/>
          </a:xfrm>
          <a:prstGeom prst="rect">
            <a:avLst/>
          </a:prstGeom>
        </p:spPr>
        <p:txBody>
          <a:bodyPr wrap="square">
            <a:spAutoFit/>
          </a:bodyPr>
          <a:lstStyle/>
          <a:p>
            <a:pPr algn="ctr"/>
            <a:r>
              <a:rPr lang="en-US" sz="2000" b="1" dirty="0">
                <a:solidFill>
                  <a:srgbClr val="E7E6E6">
                    <a:lumMod val="50000"/>
                  </a:srgbClr>
                </a:solidFill>
                <a:latin typeface="Arial" panose="020B0604020202020204" pitchFamily="34" charset="0"/>
                <a:cs typeface="Arial" panose="020B0604020202020204" pitchFamily="34" charset="0"/>
              </a:rPr>
              <a:t>Investing into </a:t>
            </a:r>
            <a:r>
              <a:rPr lang="en-US" sz="2400" b="1" dirty="0">
                <a:solidFill>
                  <a:schemeClr val="accent6">
                    <a:lumMod val="50000"/>
                  </a:schemeClr>
                </a:solidFill>
                <a:latin typeface="Arial" panose="020B0604020202020204" pitchFamily="34" charset="0"/>
                <a:cs typeface="Arial" panose="020B0604020202020204" pitchFamily="34" charset="0"/>
              </a:rPr>
              <a:t>McDonald's</a:t>
            </a:r>
            <a:r>
              <a:rPr lang="en-US" sz="2000" b="1" dirty="0">
                <a:solidFill>
                  <a:srgbClr val="E7E6E6">
                    <a:lumMod val="50000"/>
                  </a:srgbClr>
                </a:solidFill>
                <a:latin typeface="Arial" panose="020B0604020202020204" pitchFamily="34" charset="0"/>
                <a:cs typeface="Arial" panose="020B0604020202020204" pitchFamily="34" charset="0"/>
              </a:rPr>
              <a:t> Fast Food Restaurant Franchise should be the </a:t>
            </a:r>
            <a:r>
              <a:rPr lang="en-US" sz="2400" b="1" dirty="0">
                <a:solidFill>
                  <a:schemeClr val="accent6">
                    <a:lumMod val="50000"/>
                  </a:schemeClr>
                </a:solidFill>
                <a:latin typeface="Arial" panose="020B0604020202020204" pitchFamily="34" charset="0"/>
                <a:cs typeface="Arial" panose="020B0604020202020204" pitchFamily="34" charset="0"/>
              </a:rPr>
              <a:t>Safest Option</a:t>
            </a:r>
            <a:r>
              <a:rPr lang="en-US" sz="2000" b="1" dirty="0">
                <a:solidFill>
                  <a:srgbClr val="E7E6E6">
                    <a:lumMod val="50000"/>
                  </a:srgbClr>
                </a:solidFill>
                <a:latin typeface="Arial" panose="020B0604020202020204" pitchFamily="34" charset="0"/>
                <a:cs typeface="Arial" panose="020B0604020202020204" pitchFamily="34" charset="0"/>
              </a:rPr>
              <a:t> due to </a:t>
            </a:r>
            <a:r>
              <a:rPr lang="en-US" sz="2400" b="1" dirty="0">
                <a:solidFill>
                  <a:schemeClr val="accent6">
                    <a:lumMod val="50000"/>
                  </a:schemeClr>
                </a:solidFill>
                <a:latin typeface="Arial" panose="020B0604020202020204" pitchFamily="34" charset="0"/>
                <a:cs typeface="Arial" panose="020B0604020202020204" pitchFamily="34" charset="0"/>
              </a:rPr>
              <a:t>large spread of the brand across US states</a:t>
            </a:r>
            <a:r>
              <a:rPr lang="en-US" sz="2000" b="1" dirty="0">
                <a:solidFill>
                  <a:srgbClr val="E7E6E6">
                    <a:lumMod val="50000"/>
                  </a:srgbClr>
                </a:solidFill>
                <a:latin typeface="Arial" panose="020B0604020202020204" pitchFamily="34" charset="0"/>
                <a:cs typeface="Arial" panose="020B0604020202020204" pitchFamily="34" charset="0"/>
              </a:rPr>
              <a:t> and has </a:t>
            </a:r>
            <a:r>
              <a:rPr lang="en-US" sz="2400" b="1" dirty="0">
                <a:solidFill>
                  <a:schemeClr val="accent6">
                    <a:lumMod val="50000"/>
                  </a:schemeClr>
                </a:solidFill>
                <a:latin typeface="Arial" panose="020B0604020202020204" pitchFamily="34" charset="0"/>
                <a:cs typeface="Arial" panose="020B0604020202020204" pitchFamily="34" charset="0"/>
              </a:rPr>
              <a:t>largest number of outlets in all 4 regions, presence in top 5 leading brands in majority of US states.</a:t>
            </a:r>
          </a:p>
          <a:p>
            <a:pPr algn="ctr"/>
            <a:endParaRPr lang="en-US" sz="800" b="1" dirty="0">
              <a:solidFill>
                <a:schemeClr val="accent6">
                  <a:lumMod val="50000"/>
                </a:schemeClr>
              </a:solidFill>
              <a:latin typeface="Arial" panose="020B0604020202020204" pitchFamily="34" charset="0"/>
              <a:cs typeface="Arial" panose="020B0604020202020204" pitchFamily="34" charset="0"/>
            </a:endParaRPr>
          </a:p>
          <a:p>
            <a:pPr algn="ctr"/>
            <a:r>
              <a:rPr lang="en-US" sz="2400" b="1" dirty="0">
                <a:solidFill>
                  <a:schemeClr val="accent6">
                    <a:lumMod val="50000"/>
                  </a:schemeClr>
                </a:solidFill>
                <a:latin typeface="Arial" panose="020B0604020202020204" pitchFamily="34" charset="0"/>
                <a:cs typeface="Arial" panose="020B0604020202020204" pitchFamily="34" charset="0"/>
              </a:rPr>
              <a:t>Taco Bell</a:t>
            </a:r>
            <a:r>
              <a:rPr lang="en-US" sz="2000" b="1" dirty="0">
                <a:solidFill>
                  <a:srgbClr val="E7E6E6">
                    <a:lumMod val="50000"/>
                  </a:srgbClr>
                </a:solidFill>
                <a:latin typeface="Arial" panose="020B0604020202020204" pitchFamily="34" charset="0"/>
                <a:cs typeface="Arial" panose="020B0604020202020204" pitchFamily="34" charset="0"/>
              </a:rPr>
              <a:t> would be the another option to invest into as it is positioned as </a:t>
            </a:r>
            <a:r>
              <a:rPr lang="en-US" sz="2400" b="1" dirty="0">
                <a:solidFill>
                  <a:schemeClr val="accent6">
                    <a:lumMod val="50000"/>
                  </a:schemeClr>
                </a:solidFill>
                <a:latin typeface="Arial" panose="020B0604020202020204" pitchFamily="34" charset="0"/>
                <a:cs typeface="Arial" panose="020B0604020202020204" pitchFamily="34" charset="0"/>
              </a:rPr>
              <a:t>3rd largest fast food restaurant brand in US by total number of outlets</a:t>
            </a:r>
            <a:r>
              <a:rPr lang="en-US" sz="2000" b="1" dirty="0">
                <a:solidFill>
                  <a:srgbClr val="E7E6E6">
                    <a:lumMod val="50000"/>
                  </a:srgbClr>
                </a:solidFill>
                <a:latin typeface="Arial" panose="020B0604020202020204" pitchFamily="34" charset="0"/>
                <a:cs typeface="Arial" panose="020B0604020202020204" pitchFamily="34" charset="0"/>
              </a:rPr>
              <a:t> and also it is teaming up with other brands for </a:t>
            </a:r>
            <a:r>
              <a:rPr lang="en-US" sz="2400" b="1" dirty="0">
                <a:solidFill>
                  <a:schemeClr val="accent6">
                    <a:lumMod val="50000"/>
                  </a:schemeClr>
                </a:solidFill>
                <a:latin typeface="Arial" panose="020B0604020202020204" pitchFamily="34" charset="0"/>
                <a:cs typeface="Arial" panose="020B0604020202020204" pitchFamily="34" charset="0"/>
              </a:rPr>
              <a:t>cost sharing strategy with co-location option.</a:t>
            </a:r>
          </a:p>
          <a:p>
            <a:pPr algn="ctr"/>
            <a:endParaRPr lang="en-US" sz="800" b="1" dirty="0">
              <a:solidFill>
                <a:schemeClr val="accent6">
                  <a:lumMod val="50000"/>
                </a:schemeClr>
              </a:solidFill>
              <a:latin typeface="Arial" panose="020B0604020202020204" pitchFamily="34" charset="0"/>
              <a:cs typeface="Arial" panose="020B0604020202020204" pitchFamily="34" charset="0"/>
            </a:endParaRPr>
          </a:p>
          <a:p>
            <a:pPr algn="ctr"/>
            <a:r>
              <a:rPr lang="en-US" sz="2400" b="1" dirty="0">
                <a:solidFill>
                  <a:schemeClr val="accent6">
                    <a:lumMod val="50000"/>
                  </a:schemeClr>
                </a:solidFill>
                <a:latin typeface="Arial" panose="020B0604020202020204" pitchFamily="34" charset="0"/>
                <a:cs typeface="Arial" panose="020B0604020202020204" pitchFamily="34" charset="0"/>
              </a:rPr>
              <a:t>Las Vegas, Chicago, </a:t>
            </a:r>
            <a:r>
              <a:rPr lang="en-US" sz="2000" b="1" dirty="0">
                <a:solidFill>
                  <a:srgbClr val="E7E6E6">
                    <a:lumMod val="50000"/>
                  </a:srgbClr>
                </a:solidFill>
                <a:latin typeface="Arial" panose="020B0604020202020204" pitchFamily="34" charset="0"/>
                <a:cs typeface="Arial" panose="020B0604020202020204" pitchFamily="34" charset="0"/>
              </a:rPr>
              <a:t>and </a:t>
            </a:r>
            <a:r>
              <a:rPr lang="en-US" sz="2400" b="1" dirty="0">
                <a:solidFill>
                  <a:schemeClr val="accent6">
                    <a:lumMod val="50000"/>
                  </a:schemeClr>
                </a:solidFill>
                <a:latin typeface="Arial" panose="020B0604020202020204" pitchFamily="34" charset="0"/>
                <a:cs typeface="Arial" panose="020B0604020202020204" pitchFamily="34" charset="0"/>
              </a:rPr>
              <a:t>Los Angeles </a:t>
            </a:r>
            <a:r>
              <a:rPr lang="en-US" sz="2000" b="1" dirty="0">
                <a:solidFill>
                  <a:srgbClr val="E7E6E6">
                    <a:lumMod val="50000"/>
                  </a:srgbClr>
                </a:solidFill>
                <a:latin typeface="Arial" panose="020B0604020202020204" pitchFamily="34" charset="0"/>
                <a:cs typeface="Arial" panose="020B0604020202020204" pitchFamily="34" charset="0"/>
              </a:rPr>
              <a:t>would be the preferred cities if one wants to invest into non-franchised fast food restaurant as these cities are currently </a:t>
            </a:r>
            <a:r>
              <a:rPr lang="en-US" sz="2400" b="1" dirty="0">
                <a:solidFill>
                  <a:schemeClr val="accent6">
                    <a:lumMod val="50000"/>
                  </a:schemeClr>
                </a:solidFill>
                <a:latin typeface="Arial" panose="020B0604020202020204" pitchFamily="34" charset="0"/>
                <a:cs typeface="Arial" panose="020B0604020202020204" pitchFamily="34" charset="0"/>
              </a:rPr>
              <a:t>leading for most non-franchised fast food restaurants in USA.</a:t>
            </a:r>
            <a:endParaRPr lang="en-US" sz="2000" b="1" dirty="0">
              <a:solidFill>
                <a:schemeClr val="accent6">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63931233"/>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57" name="Straight Connector 56">
            <a:extLst>
              <a:ext uri="{FF2B5EF4-FFF2-40B4-BE49-F238E27FC236}">
                <a16:creationId xmlns:a16="http://schemas.microsoft.com/office/drawing/2014/main" id="{911DBBF1-3229-4BD9-B3D1-B4CA571E74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843625"/>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5BC87C3E-1040-4EE4-9BDB-9537F7A1B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968282"/>
            <a:ext cx="12188824" cy="4946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BBD77F5-0505-46DF-B67E-B8E04ADAF8C0}"/>
              </a:ext>
            </a:extLst>
          </p:cNvPr>
          <p:cNvSpPr>
            <a:spLocks noGrp="1"/>
          </p:cNvSpPr>
          <p:nvPr>
            <p:ph type="ctrTitle"/>
          </p:nvPr>
        </p:nvSpPr>
        <p:spPr>
          <a:xfrm>
            <a:off x="795338" y="1566473"/>
            <a:ext cx="10601325" cy="2166723"/>
          </a:xfrm>
        </p:spPr>
        <p:txBody>
          <a:bodyPr>
            <a:normAutofit/>
          </a:bodyPr>
          <a:lstStyle/>
          <a:p>
            <a:r>
              <a:rPr lang="en-US" sz="6600" b="1" dirty="0">
                <a:latin typeface="Arial" panose="020B0604020202020204" pitchFamily="34" charset="0"/>
                <a:cs typeface="Arial" panose="020B0604020202020204" pitchFamily="34" charset="0"/>
              </a:rPr>
              <a:t>Thank You</a:t>
            </a:r>
            <a:endParaRPr lang="en-US" sz="6600"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189B5072-3FD9-46FE-BE12-4C2E69EE970A}"/>
              </a:ext>
            </a:extLst>
          </p:cNvPr>
          <p:cNvSpPr>
            <a:spLocks noGrp="1"/>
          </p:cNvSpPr>
          <p:nvPr>
            <p:ph type="subTitle" idx="1"/>
          </p:nvPr>
        </p:nvSpPr>
        <p:spPr>
          <a:xfrm>
            <a:off x="4350058" y="3982529"/>
            <a:ext cx="3666478" cy="1474792"/>
          </a:xfrm>
        </p:spPr>
        <p:txBody>
          <a:bodyPr>
            <a:noAutofit/>
          </a:bodyPr>
          <a:lstStyle/>
          <a:p>
            <a:pPr>
              <a:lnSpc>
                <a:spcPct val="100000"/>
              </a:lnSpc>
            </a:pPr>
            <a:r>
              <a:rPr lang="en-US" sz="1800" b="1" dirty="0">
                <a:latin typeface="Arial" panose="020B0604020202020204" pitchFamily="34" charset="0"/>
                <a:cs typeface="Arial" panose="020B0604020202020204" pitchFamily="34" charset="0"/>
              </a:rPr>
              <a:t>SANKET PADWAL</a:t>
            </a:r>
            <a:endParaRPr lang="en-US" sz="1800" dirty="0"/>
          </a:p>
        </p:txBody>
      </p:sp>
      <p:cxnSp>
        <p:nvCxnSpPr>
          <p:cNvPr id="61" name="Straight Connector 60">
            <a:extLst>
              <a:ext uri="{FF2B5EF4-FFF2-40B4-BE49-F238E27FC236}">
                <a16:creationId xmlns:a16="http://schemas.microsoft.com/office/drawing/2014/main" id="{42CDBECE-872A-4C73-9DC1-BB4E805E2C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3894594"/>
            <a:ext cx="2743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5CD5A0B-CDD7-427C-AA42-2EECFDFA18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6028863"/>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9843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1" name="Straight Connector 20">
            <a:extLst>
              <a:ext uri="{FF2B5EF4-FFF2-40B4-BE49-F238E27FC236}">
                <a16:creationId xmlns:a16="http://schemas.microsoft.com/office/drawing/2014/main" id="{911DBBF1-3229-4BD9-B3D1-B4CA571E74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843625"/>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5BC87C3E-1040-4EE4-9BDB-9537F7A1B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968282"/>
            <a:ext cx="12188824" cy="4946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BBD77F5-0505-46DF-B67E-B8E04ADAF8C0}"/>
              </a:ext>
            </a:extLst>
          </p:cNvPr>
          <p:cNvSpPr>
            <a:spLocks noGrp="1"/>
          </p:cNvSpPr>
          <p:nvPr>
            <p:ph type="ctrTitle"/>
          </p:nvPr>
        </p:nvSpPr>
        <p:spPr>
          <a:xfrm>
            <a:off x="795337" y="1530147"/>
            <a:ext cx="10601325" cy="2166723"/>
          </a:xfrm>
        </p:spPr>
        <p:txBody>
          <a:bodyPr>
            <a:normAutofit/>
          </a:bodyPr>
          <a:lstStyle/>
          <a:p>
            <a:r>
              <a:rPr lang="en-US" sz="6600" b="1" dirty="0">
                <a:latin typeface="Arial" panose="020B0604020202020204" pitchFamily="34" charset="0"/>
                <a:cs typeface="Arial" panose="020B0604020202020204" pitchFamily="34" charset="0"/>
              </a:rPr>
              <a:t>EDA Objective</a:t>
            </a:r>
            <a:endParaRPr lang="en-US" sz="6600"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189B5072-3FD9-46FE-BE12-4C2E69EE970A}"/>
              </a:ext>
            </a:extLst>
          </p:cNvPr>
          <p:cNvSpPr>
            <a:spLocks noGrp="1"/>
          </p:cNvSpPr>
          <p:nvPr>
            <p:ph type="subTitle" idx="1"/>
          </p:nvPr>
        </p:nvSpPr>
        <p:spPr>
          <a:xfrm>
            <a:off x="2547891" y="4092319"/>
            <a:ext cx="7448365" cy="1713674"/>
          </a:xfrm>
        </p:spPr>
        <p:txBody>
          <a:bodyPr>
            <a:normAutofit fontScale="77500" lnSpcReduction="20000"/>
          </a:bodyPr>
          <a:lstStyle/>
          <a:p>
            <a:pPr algn="just">
              <a:lnSpc>
                <a:spcPct val="110000"/>
              </a:lnSpc>
            </a:pPr>
            <a:r>
              <a:rPr lang="en-US" b="1" dirty="0">
                <a:latin typeface="Arial" panose="020B0604020202020204" pitchFamily="34" charset="0"/>
                <a:cs typeface="Arial" panose="020B0604020202020204" pitchFamily="34" charset="0"/>
              </a:rPr>
              <a:t>	Understand the data which is available for 10000 Fast Food Restaurants in USA by performing an EDA procedure and provide data insights to a person/group to make a decision on investment/s into fast food restaurant business or a franchisee of an existing fast food restaurant brand.</a:t>
            </a:r>
            <a:endParaRPr lang="en-US" dirty="0"/>
          </a:p>
        </p:txBody>
      </p:sp>
      <p:cxnSp>
        <p:nvCxnSpPr>
          <p:cNvPr id="25" name="Straight Connector 24">
            <a:extLst>
              <a:ext uri="{FF2B5EF4-FFF2-40B4-BE49-F238E27FC236}">
                <a16:creationId xmlns:a16="http://schemas.microsoft.com/office/drawing/2014/main" id="{42CDBECE-872A-4C73-9DC1-BB4E805E2C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3894594"/>
            <a:ext cx="2743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CD5A0B-CDD7-427C-AA42-2EECFDFA18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6028863"/>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7129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0700D48D-C9AA-4000-A912-29A4FEA98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5138" y="394887"/>
            <a:ext cx="5720862" cy="606822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BBD77F5-0505-46DF-B67E-B8E04ADAF8C0}"/>
              </a:ext>
            </a:extLst>
          </p:cNvPr>
          <p:cNvSpPr>
            <a:spLocks noGrp="1"/>
          </p:cNvSpPr>
          <p:nvPr>
            <p:ph type="ctrTitle"/>
          </p:nvPr>
        </p:nvSpPr>
        <p:spPr>
          <a:xfrm>
            <a:off x="1018604" y="1053042"/>
            <a:ext cx="4458424" cy="3068357"/>
          </a:xfrm>
        </p:spPr>
        <p:txBody>
          <a:bodyPr>
            <a:normAutofit/>
          </a:bodyPr>
          <a:lstStyle/>
          <a:p>
            <a:pPr algn="l"/>
            <a:r>
              <a:rPr lang="en-US" b="1" dirty="0">
                <a:solidFill>
                  <a:srgbClr val="FFFFFF"/>
                </a:solidFill>
                <a:latin typeface="Arial" panose="020B0604020202020204" pitchFamily="34" charset="0"/>
                <a:cs typeface="Arial" panose="020B0604020202020204" pitchFamily="34" charset="0"/>
              </a:rPr>
              <a:t>Data Information Available</a:t>
            </a:r>
            <a:endParaRPr lang="en-US" dirty="0">
              <a:solidFill>
                <a:srgbClr val="FFFFFF"/>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189B5072-3FD9-46FE-BE12-4C2E69EE970A}"/>
              </a:ext>
            </a:extLst>
          </p:cNvPr>
          <p:cNvSpPr>
            <a:spLocks noGrp="1"/>
          </p:cNvSpPr>
          <p:nvPr>
            <p:ph type="subTitle" idx="1"/>
          </p:nvPr>
        </p:nvSpPr>
        <p:spPr>
          <a:xfrm>
            <a:off x="798649" y="4495594"/>
            <a:ext cx="4873840" cy="1512888"/>
          </a:xfrm>
        </p:spPr>
        <p:txBody>
          <a:bodyPr>
            <a:noAutofit/>
          </a:bodyPr>
          <a:lstStyle/>
          <a:p>
            <a:pPr algn="just">
              <a:lnSpc>
                <a:spcPct val="100000"/>
              </a:lnSpc>
            </a:pPr>
            <a:r>
              <a:rPr lang="en-US" sz="1400" b="1" dirty="0">
                <a:solidFill>
                  <a:srgbClr val="F1F912"/>
                </a:solidFill>
                <a:latin typeface="Arial" panose="020B0604020202020204" pitchFamily="34" charset="0"/>
                <a:cs typeface="Arial" panose="020B0604020202020204" pitchFamily="34" charset="0"/>
              </a:rPr>
              <a:t>Data appears to be captured through an online survey wherein data is captured through free form fields in certain places instead of providing list of preferences. Not all fields in the survey where Mandatory.</a:t>
            </a:r>
          </a:p>
        </p:txBody>
      </p:sp>
      <p:pic>
        <p:nvPicPr>
          <p:cNvPr id="5" name="Picture 4">
            <a:extLst>
              <a:ext uri="{FF2B5EF4-FFF2-40B4-BE49-F238E27FC236}">
                <a16:creationId xmlns:a16="http://schemas.microsoft.com/office/drawing/2014/main" id="{41DCBB0A-CFF7-4D47-A16A-C3F2248AF7BC}"/>
              </a:ext>
            </a:extLst>
          </p:cNvPr>
          <p:cNvPicPr>
            <a:picLocks noChangeAspect="1"/>
          </p:cNvPicPr>
          <p:nvPr/>
        </p:nvPicPr>
        <p:blipFill rotWithShape="1">
          <a:blip r:embed="rId2"/>
          <a:srcRect t="24733"/>
          <a:stretch/>
        </p:blipFill>
        <p:spPr>
          <a:xfrm>
            <a:off x="6215899" y="3851919"/>
            <a:ext cx="5390093" cy="699827"/>
          </a:xfrm>
          <a:prstGeom prst="rect">
            <a:avLst/>
          </a:prstGeom>
        </p:spPr>
      </p:pic>
      <p:cxnSp>
        <p:nvCxnSpPr>
          <p:cNvPr id="48" name="Straight Connector 47">
            <a:extLst>
              <a:ext uri="{FF2B5EF4-FFF2-40B4-BE49-F238E27FC236}">
                <a16:creationId xmlns:a16="http://schemas.microsoft.com/office/drawing/2014/main" id="{805E69BC-D844-4AB5-9E35-ED458EE2965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9184178" y="1874520"/>
            <a:ext cx="0" cy="310896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312C673-8179-457E-AD2A-D1FAE4CC96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14009" y="4201833"/>
            <a:ext cx="3400425"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FD008830-C132-4A0D-AFB8-1AC4A5B7A862}"/>
              </a:ext>
            </a:extLst>
          </p:cNvPr>
          <p:cNvPicPr>
            <a:picLocks noChangeAspect="1"/>
          </p:cNvPicPr>
          <p:nvPr/>
        </p:nvPicPr>
        <p:blipFill rotWithShape="1">
          <a:blip r:embed="rId3"/>
          <a:srcRect l="20942" t="26913" r="15938"/>
          <a:stretch/>
        </p:blipFill>
        <p:spPr>
          <a:xfrm>
            <a:off x="6377128" y="1053042"/>
            <a:ext cx="5614099" cy="2711712"/>
          </a:xfrm>
          <a:prstGeom prst="rect">
            <a:avLst/>
          </a:prstGeom>
        </p:spPr>
      </p:pic>
    </p:spTree>
    <p:extLst>
      <p:ext uri="{BB962C8B-B14F-4D97-AF65-F5344CB8AC3E}">
        <p14:creationId xmlns:p14="http://schemas.microsoft.com/office/powerpoint/2010/main" val="1982190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0700D48D-C9AA-4000-A912-29A4FEA98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5138" y="394887"/>
            <a:ext cx="5720862" cy="606822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BBD77F5-0505-46DF-B67E-B8E04ADAF8C0}"/>
              </a:ext>
            </a:extLst>
          </p:cNvPr>
          <p:cNvSpPr>
            <a:spLocks noGrp="1"/>
          </p:cNvSpPr>
          <p:nvPr>
            <p:ph type="ctrTitle"/>
          </p:nvPr>
        </p:nvSpPr>
        <p:spPr>
          <a:xfrm>
            <a:off x="1018604" y="1053042"/>
            <a:ext cx="4458424" cy="3068357"/>
          </a:xfrm>
        </p:spPr>
        <p:txBody>
          <a:bodyPr>
            <a:normAutofit fontScale="90000"/>
          </a:bodyPr>
          <a:lstStyle/>
          <a:p>
            <a:pPr algn="l"/>
            <a:r>
              <a:rPr lang="en-US" b="1" dirty="0">
                <a:solidFill>
                  <a:schemeClr val="bg1"/>
                </a:solidFill>
                <a:latin typeface="Arial" panose="020B0604020202020204" pitchFamily="34" charset="0"/>
                <a:cs typeface="Arial" panose="020B0604020202020204" pitchFamily="34" charset="0"/>
              </a:rPr>
              <a:t>Transform Data using Pandas Profiling </a:t>
            </a:r>
            <a:endParaRPr lang="en-US" dirty="0">
              <a:solidFill>
                <a:srgbClr val="FFFFFF"/>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189B5072-3FD9-46FE-BE12-4C2E69EE970A}"/>
              </a:ext>
            </a:extLst>
          </p:cNvPr>
          <p:cNvSpPr>
            <a:spLocks noGrp="1"/>
          </p:cNvSpPr>
          <p:nvPr>
            <p:ph type="subTitle" idx="1"/>
          </p:nvPr>
        </p:nvSpPr>
        <p:spPr>
          <a:xfrm>
            <a:off x="798649" y="4495594"/>
            <a:ext cx="4873840" cy="1512888"/>
          </a:xfrm>
        </p:spPr>
        <p:txBody>
          <a:bodyPr>
            <a:noAutofit/>
          </a:bodyPr>
          <a:lstStyle/>
          <a:p>
            <a:pPr algn="just">
              <a:lnSpc>
                <a:spcPct val="100000"/>
              </a:lnSpc>
            </a:pPr>
            <a:r>
              <a:rPr lang="en-US" sz="1400" b="1" dirty="0">
                <a:solidFill>
                  <a:srgbClr val="F1F912"/>
                </a:solidFill>
                <a:latin typeface="Arial" panose="020B0604020202020204" pitchFamily="34" charset="0"/>
                <a:cs typeface="Arial" panose="020B0604020202020204" pitchFamily="34" charset="0"/>
              </a:rPr>
              <a:t>Processing database base on recommendations received in pre profiling of database which is done using pandas packages.</a:t>
            </a:r>
          </a:p>
        </p:txBody>
      </p:sp>
      <p:cxnSp>
        <p:nvCxnSpPr>
          <p:cNvPr id="48" name="Straight Connector 47">
            <a:extLst>
              <a:ext uri="{FF2B5EF4-FFF2-40B4-BE49-F238E27FC236}">
                <a16:creationId xmlns:a16="http://schemas.microsoft.com/office/drawing/2014/main" id="{805E69BC-D844-4AB5-9E35-ED458EE2965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9184178" y="1874520"/>
            <a:ext cx="0" cy="310896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312C673-8179-457E-AD2A-D1FAE4CC96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14009" y="4201833"/>
            <a:ext cx="3400425"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90F1AC50-692B-4A07-B345-CDA0D5E7D2FD}"/>
              </a:ext>
            </a:extLst>
          </p:cNvPr>
          <p:cNvSpPr txBox="1">
            <a:spLocks/>
          </p:cNvSpPr>
          <p:nvPr/>
        </p:nvSpPr>
        <p:spPr>
          <a:xfrm>
            <a:off x="6417142" y="3781889"/>
            <a:ext cx="5312489" cy="2743369"/>
          </a:xfrm>
          <a:prstGeom prst="rect">
            <a:avLst/>
          </a:prstGeom>
          <a:solidFill>
            <a:schemeClr val="bg1"/>
          </a:solidFill>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10000"/>
              </a:lnSpc>
            </a:pPr>
            <a:r>
              <a:rPr lang="en-US" b="1" dirty="0">
                <a:latin typeface="Arial" panose="020B0604020202020204" pitchFamily="34" charset="0"/>
                <a:cs typeface="Arial" panose="020B0604020202020204" pitchFamily="34" charset="0"/>
              </a:rPr>
              <a:t>Complementary Data</a:t>
            </a:r>
          </a:p>
          <a:p>
            <a:pPr marL="457200" indent="-457200" algn="just">
              <a:lnSpc>
                <a:spcPct val="110000"/>
              </a:lnSpc>
              <a:buAutoNum type="arabicPeriod"/>
            </a:pPr>
            <a:r>
              <a:rPr lang="en-US" b="1" dirty="0">
                <a:latin typeface="Arial" panose="020B0604020202020204" pitchFamily="34" charset="0"/>
                <a:cs typeface="Arial" panose="020B0604020202020204" pitchFamily="34" charset="0"/>
              </a:rPr>
              <a:t>Column added to label fast food restaurants by USA Regions.</a:t>
            </a:r>
          </a:p>
          <a:p>
            <a:pPr marL="457200" indent="-457200" algn="just">
              <a:lnSpc>
                <a:spcPct val="110000"/>
              </a:lnSpc>
              <a:buAutoNum type="arabicPeriod"/>
            </a:pPr>
            <a:r>
              <a:rPr lang="en-US" b="1" dirty="0">
                <a:latin typeface="Arial" panose="020B0604020202020204" pitchFamily="34" charset="0"/>
                <a:cs typeface="Arial" panose="020B0604020202020204" pitchFamily="34" charset="0"/>
              </a:rPr>
              <a:t>Column added to differentiate cities with same name across different states.</a:t>
            </a:r>
          </a:p>
          <a:p>
            <a:pPr marL="342900" indent="-342900" algn="just">
              <a:lnSpc>
                <a:spcPct val="110000"/>
              </a:lnSpc>
              <a:buFont typeface="Arial" panose="020B0604020202020204" pitchFamily="34" charset="0"/>
              <a:buChar char="•"/>
            </a:pPr>
            <a:endParaRPr lang="en-US" dirty="0"/>
          </a:p>
        </p:txBody>
      </p:sp>
      <p:sp>
        <p:nvSpPr>
          <p:cNvPr id="9" name="Subtitle 2">
            <a:extLst>
              <a:ext uri="{FF2B5EF4-FFF2-40B4-BE49-F238E27FC236}">
                <a16:creationId xmlns:a16="http://schemas.microsoft.com/office/drawing/2014/main" id="{DDECDD8D-7388-49FF-B359-4CA4A71BA26F}"/>
              </a:ext>
            </a:extLst>
          </p:cNvPr>
          <p:cNvSpPr txBox="1">
            <a:spLocks/>
          </p:cNvSpPr>
          <p:nvPr/>
        </p:nvSpPr>
        <p:spPr>
          <a:xfrm>
            <a:off x="6400526" y="828782"/>
            <a:ext cx="5345723" cy="2454846"/>
          </a:xfrm>
          <a:prstGeom prst="rect">
            <a:avLst/>
          </a:prstGeom>
          <a:solidFill>
            <a:schemeClr val="bg1"/>
          </a:soli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10000"/>
              </a:lnSpc>
            </a:pPr>
            <a:r>
              <a:rPr lang="en-US" b="1" dirty="0">
                <a:latin typeface="Arial" panose="020B0604020202020204" pitchFamily="34" charset="0"/>
                <a:cs typeface="Arial" panose="020B0604020202020204" pitchFamily="34" charset="0"/>
              </a:rPr>
              <a:t>Data Collection Suggestions</a:t>
            </a:r>
          </a:p>
          <a:p>
            <a:pPr marL="342900" indent="-342900" algn="just">
              <a:lnSpc>
                <a:spcPct val="110000"/>
              </a:lnSpc>
              <a:buFont typeface="Arial" panose="020B0604020202020204" pitchFamily="34" charset="0"/>
              <a:buChar char="•"/>
            </a:pPr>
            <a:r>
              <a:rPr lang="en-US" b="1" dirty="0">
                <a:latin typeface="Arial" panose="020B0604020202020204" pitchFamily="34" charset="0"/>
                <a:cs typeface="Arial" panose="020B0604020202020204" pitchFamily="34" charset="0"/>
              </a:rPr>
              <a:t>Provide preference list for selection of Provinces (States and/or Federal Districts) in order to avoid bad entries.</a:t>
            </a:r>
          </a:p>
          <a:p>
            <a:pPr marL="342900" indent="-342900" algn="just">
              <a:lnSpc>
                <a:spcPct val="110000"/>
              </a:lnSpc>
              <a:buFont typeface="Arial" panose="020B0604020202020204" pitchFamily="34" charset="0"/>
              <a:buChar char="•"/>
            </a:pPr>
            <a:endParaRPr lang="en-US" dirty="0"/>
          </a:p>
        </p:txBody>
      </p:sp>
    </p:spTree>
    <p:extLst>
      <p:ext uri="{BB962C8B-B14F-4D97-AF65-F5344CB8AC3E}">
        <p14:creationId xmlns:p14="http://schemas.microsoft.com/office/powerpoint/2010/main" val="673934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 name="Rectangle 111">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itle 1">
            <a:extLst>
              <a:ext uri="{FF2B5EF4-FFF2-40B4-BE49-F238E27FC236}">
                <a16:creationId xmlns:a16="http://schemas.microsoft.com/office/drawing/2014/main" id="{822632B0-E1B2-4E85-A2F7-7B7BFE038C4A}"/>
              </a:ext>
            </a:extLst>
          </p:cNvPr>
          <p:cNvSpPr txBox="1">
            <a:spLocks/>
          </p:cNvSpPr>
          <p:nvPr/>
        </p:nvSpPr>
        <p:spPr>
          <a:xfrm>
            <a:off x="674237" y="914400"/>
            <a:ext cx="3657600" cy="288757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spcAft>
                <a:spcPts val="600"/>
              </a:spcAft>
            </a:pPr>
            <a:r>
              <a:rPr lang="en-US" sz="3600" b="1" dirty="0">
                <a:solidFill>
                  <a:schemeClr val="bg1"/>
                </a:solidFill>
                <a:latin typeface="Arial" panose="020B0604020202020204" pitchFamily="34" charset="0"/>
                <a:cs typeface="Arial" panose="020B0604020202020204" pitchFamily="34" charset="0"/>
              </a:rPr>
              <a:t>Fast Food Restaurants by USA Regions</a:t>
            </a:r>
          </a:p>
        </p:txBody>
      </p:sp>
      <p:cxnSp>
        <p:nvCxnSpPr>
          <p:cNvPr id="114" name="Straight Connector 113">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98E50863-F3C7-45D0-A40D-47EFC3A65CCA}"/>
              </a:ext>
            </a:extLst>
          </p:cNvPr>
          <p:cNvPicPr>
            <a:picLocks noChangeAspect="1"/>
          </p:cNvPicPr>
          <p:nvPr/>
        </p:nvPicPr>
        <p:blipFill>
          <a:blip r:embed="rId2"/>
          <a:stretch>
            <a:fillRect/>
          </a:stretch>
        </p:blipFill>
        <p:spPr>
          <a:xfrm>
            <a:off x="5006544" y="788150"/>
            <a:ext cx="3933902" cy="3414426"/>
          </a:xfrm>
          <a:prstGeom prst="rect">
            <a:avLst/>
          </a:prstGeom>
          <a:ln>
            <a:noFill/>
          </a:ln>
        </p:spPr>
      </p:pic>
      <p:sp>
        <p:nvSpPr>
          <p:cNvPr id="62" name="Subtitle 2">
            <a:extLst>
              <a:ext uri="{FF2B5EF4-FFF2-40B4-BE49-F238E27FC236}">
                <a16:creationId xmlns:a16="http://schemas.microsoft.com/office/drawing/2014/main" id="{FCEDDCB6-0451-4E7D-9C6F-938A0A42EA48}"/>
              </a:ext>
            </a:extLst>
          </p:cNvPr>
          <p:cNvSpPr txBox="1">
            <a:spLocks/>
          </p:cNvSpPr>
          <p:nvPr/>
        </p:nvSpPr>
        <p:spPr>
          <a:xfrm>
            <a:off x="9055222" y="1335508"/>
            <a:ext cx="2673263" cy="2666048"/>
          </a:xfrm>
          <a:prstGeom prst="rect">
            <a:avLst/>
          </a:prstGeom>
          <a:solidFill>
            <a:schemeClr val="bg1"/>
          </a:solidFill>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10000"/>
              </a:lnSpc>
            </a:pPr>
            <a:r>
              <a:rPr lang="en-US" sz="2000" b="1" dirty="0">
                <a:solidFill>
                  <a:schemeClr val="bg2">
                    <a:lumMod val="50000"/>
                  </a:schemeClr>
                </a:solidFill>
                <a:latin typeface="Arial" panose="020B0604020202020204" pitchFamily="34" charset="0"/>
                <a:cs typeface="Arial" panose="020B0604020202020204" pitchFamily="34" charset="0"/>
              </a:rPr>
              <a:t>Fast Food Restaurant Numbers are </a:t>
            </a:r>
            <a:r>
              <a:rPr lang="en-US" b="1" dirty="0">
                <a:solidFill>
                  <a:schemeClr val="accent6">
                    <a:lumMod val="50000"/>
                  </a:schemeClr>
                </a:solidFill>
                <a:latin typeface="Arial" panose="020B0604020202020204" pitchFamily="34" charset="0"/>
                <a:cs typeface="Arial" panose="020B0604020202020204" pitchFamily="34" charset="0"/>
              </a:rPr>
              <a:t>HIGH</a:t>
            </a:r>
            <a:r>
              <a:rPr lang="en-US" sz="2000" b="1" dirty="0">
                <a:solidFill>
                  <a:schemeClr val="bg2">
                    <a:lumMod val="50000"/>
                  </a:schemeClr>
                </a:solidFill>
                <a:latin typeface="Arial" panose="020B0604020202020204" pitchFamily="34" charset="0"/>
                <a:cs typeface="Arial" panose="020B0604020202020204" pitchFamily="34" charset="0"/>
              </a:rPr>
              <a:t> in </a:t>
            </a:r>
            <a:r>
              <a:rPr lang="en-US" b="1" dirty="0">
                <a:solidFill>
                  <a:schemeClr val="accent6">
                    <a:lumMod val="50000"/>
                  </a:schemeClr>
                </a:solidFill>
                <a:latin typeface="Arial" panose="020B0604020202020204" pitchFamily="34" charset="0"/>
                <a:cs typeface="Arial" panose="020B0604020202020204" pitchFamily="34" charset="0"/>
              </a:rPr>
              <a:t>South</a:t>
            </a:r>
            <a:r>
              <a:rPr lang="en-US" sz="2000" b="1" dirty="0">
                <a:solidFill>
                  <a:schemeClr val="bg2">
                    <a:lumMod val="50000"/>
                  </a:schemeClr>
                </a:solidFill>
                <a:latin typeface="Arial" panose="020B0604020202020204" pitchFamily="34" charset="0"/>
                <a:cs typeface="Arial" panose="020B0604020202020204" pitchFamily="34" charset="0"/>
              </a:rPr>
              <a:t> Region where as </a:t>
            </a:r>
            <a:r>
              <a:rPr lang="en-US" b="1" dirty="0">
                <a:solidFill>
                  <a:schemeClr val="accent6">
                    <a:lumMod val="40000"/>
                    <a:lumOff val="60000"/>
                  </a:schemeClr>
                </a:solidFill>
                <a:latin typeface="Arial" panose="020B0604020202020204" pitchFamily="34" charset="0"/>
                <a:cs typeface="Arial" panose="020B0604020202020204" pitchFamily="34" charset="0"/>
              </a:rPr>
              <a:t>LOW</a:t>
            </a:r>
            <a:r>
              <a:rPr lang="en-US" sz="2000" b="1" dirty="0">
                <a:solidFill>
                  <a:schemeClr val="bg2">
                    <a:lumMod val="50000"/>
                  </a:schemeClr>
                </a:solidFill>
                <a:latin typeface="Arial" panose="020B0604020202020204" pitchFamily="34" charset="0"/>
                <a:cs typeface="Arial" panose="020B0604020202020204" pitchFamily="34" charset="0"/>
              </a:rPr>
              <a:t> in </a:t>
            </a:r>
            <a:r>
              <a:rPr lang="en-US" b="1" dirty="0">
                <a:solidFill>
                  <a:schemeClr val="accent6">
                    <a:lumMod val="40000"/>
                    <a:lumOff val="60000"/>
                  </a:schemeClr>
                </a:solidFill>
                <a:latin typeface="Arial" panose="020B0604020202020204" pitchFamily="34" charset="0"/>
                <a:cs typeface="Arial" panose="020B0604020202020204" pitchFamily="34" charset="0"/>
              </a:rPr>
              <a:t>North East </a:t>
            </a:r>
            <a:r>
              <a:rPr lang="en-US" sz="2000" b="1" dirty="0">
                <a:solidFill>
                  <a:schemeClr val="bg2">
                    <a:lumMod val="50000"/>
                  </a:schemeClr>
                </a:solidFill>
                <a:latin typeface="Arial" panose="020B0604020202020204" pitchFamily="34" charset="0"/>
                <a:cs typeface="Arial" panose="020B0604020202020204" pitchFamily="34" charset="0"/>
              </a:rPr>
              <a:t>Region. </a:t>
            </a:r>
          </a:p>
        </p:txBody>
      </p:sp>
      <p:pic>
        <p:nvPicPr>
          <p:cNvPr id="8" name="Picture 7">
            <a:extLst>
              <a:ext uri="{FF2B5EF4-FFF2-40B4-BE49-F238E27FC236}">
                <a16:creationId xmlns:a16="http://schemas.microsoft.com/office/drawing/2014/main" id="{F826C932-894D-439B-B0F0-37EAE2521266}"/>
              </a:ext>
            </a:extLst>
          </p:cNvPr>
          <p:cNvPicPr>
            <a:picLocks noChangeAspect="1"/>
          </p:cNvPicPr>
          <p:nvPr/>
        </p:nvPicPr>
        <p:blipFill>
          <a:blip r:embed="rId3"/>
          <a:stretch>
            <a:fillRect/>
          </a:stretch>
        </p:blipFill>
        <p:spPr>
          <a:xfrm>
            <a:off x="463514" y="4001556"/>
            <a:ext cx="4081853" cy="598224"/>
          </a:xfrm>
          <a:prstGeom prst="rect">
            <a:avLst/>
          </a:prstGeom>
        </p:spPr>
      </p:pic>
      <p:pic>
        <p:nvPicPr>
          <p:cNvPr id="5" name="Picture 4">
            <a:extLst>
              <a:ext uri="{FF2B5EF4-FFF2-40B4-BE49-F238E27FC236}">
                <a16:creationId xmlns:a16="http://schemas.microsoft.com/office/drawing/2014/main" id="{484F8DC7-9F71-454D-807E-621AA1819AB5}"/>
              </a:ext>
            </a:extLst>
          </p:cNvPr>
          <p:cNvPicPr>
            <a:picLocks noChangeAspect="1"/>
          </p:cNvPicPr>
          <p:nvPr/>
        </p:nvPicPr>
        <p:blipFill>
          <a:blip r:embed="rId4"/>
          <a:stretch>
            <a:fillRect/>
          </a:stretch>
        </p:blipFill>
        <p:spPr>
          <a:xfrm>
            <a:off x="5016748" y="4828174"/>
            <a:ext cx="6711737" cy="1388635"/>
          </a:xfrm>
          <a:prstGeom prst="rect">
            <a:avLst/>
          </a:prstGeom>
          <a:ln>
            <a:solidFill>
              <a:schemeClr val="tx1"/>
            </a:solidFill>
          </a:ln>
        </p:spPr>
      </p:pic>
    </p:spTree>
    <p:extLst>
      <p:ext uri="{BB962C8B-B14F-4D97-AF65-F5344CB8AC3E}">
        <p14:creationId xmlns:p14="http://schemas.microsoft.com/office/powerpoint/2010/main" val="2128034163"/>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F63EBD05-97F0-4766-9733-067EF247A5AC}"/>
              </a:ext>
            </a:extLst>
          </p:cNvPr>
          <p:cNvGrpSpPr/>
          <p:nvPr/>
        </p:nvGrpSpPr>
        <p:grpSpPr>
          <a:xfrm>
            <a:off x="4862352" y="4935649"/>
            <a:ext cx="3399003" cy="1222938"/>
            <a:chOff x="4806543" y="4931657"/>
            <a:chExt cx="3399003" cy="1222938"/>
          </a:xfrm>
        </p:grpSpPr>
        <p:pic>
          <p:nvPicPr>
            <p:cNvPr id="7" name="Picture 6">
              <a:extLst>
                <a:ext uri="{FF2B5EF4-FFF2-40B4-BE49-F238E27FC236}">
                  <a16:creationId xmlns:a16="http://schemas.microsoft.com/office/drawing/2014/main" id="{4D9ADE03-6E2E-4C21-BBE9-F504C4B6A353}"/>
                </a:ext>
              </a:extLst>
            </p:cNvPr>
            <p:cNvPicPr>
              <a:picLocks noChangeAspect="1"/>
            </p:cNvPicPr>
            <p:nvPr/>
          </p:nvPicPr>
          <p:blipFill>
            <a:blip r:embed="rId2"/>
            <a:stretch>
              <a:fillRect/>
            </a:stretch>
          </p:blipFill>
          <p:spPr>
            <a:xfrm>
              <a:off x="4898179" y="4931657"/>
              <a:ext cx="3307367" cy="986223"/>
            </a:xfrm>
            <a:prstGeom prst="rect">
              <a:avLst/>
            </a:prstGeom>
          </p:spPr>
        </p:pic>
        <p:pic>
          <p:nvPicPr>
            <p:cNvPr id="11" name="Picture 10">
              <a:extLst>
                <a:ext uri="{FF2B5EF4-FFF2-40B4-BE49-F238E27FC236}">
                  <a16:creationId xmlns:a16="http://schemas.microsoft.com/office/drawing/2014/main" id="{FAA683FB-6FDC-4470-A9A3-CF33B3F83BAE}"/>
                </a:ext>
              </a:extLst>
            </p:cNvPr>
            <p:cNvPicPr>
              <a:picLocks noChangeAspect="1"/>
            </p:cNvPicPr>
            <p:nvPr/>
          </p:nvPicPr>
          <p:blipFill rotWithShape="1">
            <a:blip r:embed="rId3"/>
            <a:srcRect t="83023" b="7887"/>
            <a:stretch/>
          </p:blipFill>
          <p:spPr>
            <a:xfrm>
              <a:off x="4806543" y="5916315"/>
              <a:ext cx="3383573" cy="238280"/>
            </a:xfrm>
            <a:prstGeom prst="rect">
              <a:avLst/>
            </a:prstGeom>
          </p:spPr>
        </p:pic>
      </p:grpSp>
      <p:pic>
        <p:nvPicPr>
          <p:cNvPr id="2" name="Picture 1">
            <a:extLst>
              <a:ext uri="{FF2B5EF4-FFF2-40B4-BE49-F238E27FC236}">
                <a16:creationId xmlns:a16="http://schemas.microsoft.com/office/drawing/2014/main" id="{7FA9FCFA-E70F-4B22-B37C-EDAC3C601646}"/>
              </a:ext>
            </a:extLst>
          </p:cNvPr>
          <p:cNvPicPr>
            <a:picLocks noChangeAspect="1"/>
          </p:cNvPicPr>
          <p:nvPr/>
        </p:nvPicPr>
        <p:blipFill rotWithShape="1">
          <a:blip r:embed="rId4"/>
          <a:srcRect r="31916"/>
          <a:stretch/>
        </p:blipFill>
        <p:spPr>
          <a:xfrm>
            <a:off x="5302686" y="235256"/>
            <a:ext cx="6723059" cy="4687165"/>
          </a:xfrm>
          <a:prstGeom prst="rect">
            <a:avLst/>
          </a:prstGeom>
        </p:spPr>
      </p:pic>
      <p:sp>
        <p:nvSpPr>
          <p:cNvPr id="109" name="Rectangle 111">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Title 1">
            <a:extLst>
              <a:ext uri="{FF2B5EF4-FFF2-40B4-BE49-F238E27FC236}">
                <a16:creationId xmlns:a16="http://schemas.microsoft.com/office/drawing/2014/main" id="{822632B0-E1B2-4E85-A2F7-7B7BFE038C4A}"/>
              </a:ext>
            </a:extLst>
          </p:cNvPr>
          <p:cNvSpPr txBox="1">
            <a:spLocks/>
          </p:cNvSpPr>
          <p:nvPr/>
        </p:nvSpPr>
        <p:spPr>
          <a:xfrm>
            <a:off x="674237" y="914400"/>
            <a:ext cx="3657600" cy="288757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60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Arial" panose="020B0604020202020204" pitchFamily="34" charset="0"/>
                <a:ea typeface="+mj-ea"/>
                <a:cs typeface="Arial" panose="020B0604020202020204" pitchFamily="34" charset="0"/>
              </a:rPr>
              <a:t>Fast Food Restaurants by USA </a:t>
            </a:r>
            <a:r>
              <a:rPr lang="en-US" sz="3600" b="1" dirty="0">
                <a:solidFill>
                  <a:prstClr val="white"/>
                </a:solidFill>
                <a:latin typeface="Arial" panose="020B0604020202020204" pitchFamily="34" charset="0"/>
                <a:cs typeface="Arial" panose="020B0604020202020204" pitchFamily="34" charset="0"/>
              </a:rPr>
              <a:t>States</a:t>
            </a:r>
            <a:endParaRPr kumimoji="0" lang="en-US" sz="3600" b="1" i="0" u="none" strike="noStrike" kern="1200" cap="none" spc="0" normalizeH="0" baseline="0" noProof="0" dirty="0">
              <a:ln>
                <a:noFill/>
              </a:ln>
              <a:solidFill>
                <a:prstClr val="white"/>
              </a:solidFill>
              <a:effectLst/>
              <a:uLnTx/>
              <a:uFillTx/>
              <a:latin typeface="Arial" panose="020B0604020202020204" pitchFamily="34" charset="0"/>
              <a:ea typeface="+mj-ea"/>
              <a:cs typeface="Arial" panose="020B0604020202020204" pitchFamily="34" charset="0"/>
            </a:endParaRPr>
          </a:p>
        </p:txBody>
      </p:sp>
      <p:cxnSp>
        <p:nvCxnSpPr>
          <p:cNvPr id="114" name="Straight Connector 113">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F7B718B0-C54D-4829-8F94-F9F1049B5372}"/>
              </a:ext>
            </a:extLst>
          </p:cNvPr>
          <p:cNvPicPr>
            <a:picLocks noChangeAspect="1"/>
          </p:cNvPicPr>
          <p:nvPr/>
        </p:nvPicPr>
        <p:blipFill>
          <a:blip r:embed="rId5"/>
          <a:stretch>
            <a:fillRect/>
          </a:stretch>
        </p:blipFill>
        <p:spPr>
          <a:xfrm>
            <a:off x="520597" y="4202576"/>
            <a:ext cx="3927847" cy="1436221"/>
          </a:xfrm>
          <a:prstGeom prst="rect">
            <a:avLst/>
          </a:prstGeom>
        </p:spPr>
      </p:pic>
      <p:sp>
        <p:nvSpPr>
          <p:cNvPr id="62" name="Subtitle 2">
            <a:extLst>
              <a:ext uri="{FF2B5EF4-FFF2-40B4-BE49-F238E27FC236}">
                <a16:creationId xmlns:a16="http://schemas.microsoft.com/office/drawing/2014/main" id="{FCEDDCB6-0451-4E7D-9C6F-938A0A42EA48}"/>
              </a:ext>
            </a:extLst>
          </p:cNvPr>
          <p:cNvSpPr txBox="1">
            <a:spLocks/>
          </p:cNvSpPr>
          <p:nvPr/>
        </p:nvSpPr>
        <p:spPr>
          <a:xfrm>
            <a:off x="8656229" y="4676656"/>
            <a:ext cx="2988791" cy="1946088"/>
          </a:xfrm>
          <a:prstGeom prst="rect">
            <a:avLst/>
          </a:prstGeom>
          <a:solidFill>
            <a:schemeClr val="bg1"/>
          </a:solidFill>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lnSpc>
                <a:spcPct val="110000"/>
              </a:lnSpc>
            </a:pPr>
            <a:r>
              <a:rPr lang="en-US" b="1" dirty="0">
                <a:solidFill>
                  <a:schemeClr val="accent6">
                    <a:lumMod val="50000"/>
                  </a:schemeClr>
                </a:solidFill>
                <a:latin typeface="Arial" panose="020B0604020202020204" pitchFamily="34" charset="0"/>
                <a:cs typeface="Arial" panose="020B0604020202020204" pitchFamily="34" charset="0"/>
              </a:rPr>
              <a:t>California, Texas </a:t>
            </a:r>
            <a:r>
              <a:rPr lang="en-US" sz="2000" b="1" dirty="0">
                <a:solidFill>
                  <a:srgbClr val="E7E6E6">
                    <a:lumMod val="50000"/>
                  </a:srgbClr>
                </a:solidFill>
                <a:latin typeface="Arial" panose="020B0604020202020204" pitchFamily="34" charset="0"/>
                <a:cs typeface="Arial" panose="020B0604020202020204" pitchFamily="34" charset="0"/>
              </a:rPr>
              <a:t>and</a:t>
            </a:r>
            <a:r>
              <a:rPr lang="en-US" sz="2000" b="1" dirty="0">
                <a:solidFill>
                  <a:schemeClr val="accent6">
                    <a:lumMod val="50000"/>
                  </a:schemeClr>
                </a:solidFill>
                <a:latin typeface="Arial" panose="020B0604020202020204" pitchFamily="34" charset="0"/>
                <a:cs typeface="Arial" panose="020B0604020202020204" pitchFamily="34" charset="0"/>
              </a:rPr>
              <a:t> </a:t>
            </a:r>
            <a:r>
              <a:rPr lang="en-US" b="1" dirty="0">
                <a:solidFill>
                  <a:schemeClr val="accent6">
                    <a:lumMod val="50000"/>
                  </a:schemeClr>
                </a:solidFill>
                <a:latin typeface="Arial" panose="020B0604020202020204" pitchFamily="34" charset="0"/>
                <a:cs typeface="Arial" panose="020B0604020202020204" pitchFamily="34" charset="0"/>
              </a:rPr>
              <a:t>Ohio</a:t>
            </a:r>
            <a:r>
              <a:rPr lang="en-US" sz="2000" b="1" dirty="0">
                <a:solidFill>
                  <a:schemeClr val="accent6">
                    <a:lumMod val="50000"/>
                  </a:schemeClr>
                </a:solidFill>
                <a:latin typeface="Arial" panose="020B0604020202020204" pitchFamily="34" charset="0"/>
                <a:cs typeface="Arial" panose="020B0604020202020204" pitchFamily="34" charset="0"/>
              </a:rPr>
              <a:t> </a:t>
            </a:r>
            <a:r>
              <a:rPr lang="en-US" sz="2000" b="1" dirty="0">
                <a:solidFill>
                  <a:srgbClr val="E7E6E6">
                    <a:lumMod val="50000"/>
                  </a:srgbClr>
                </a:solidFill>
                <a:latin typeface="Arial" panose="020B0604020202020204" pitchFamily="34" charset="0"/>
                <a:cs typeface="Arial" panose="020B0604020202020204" pitchFamily="34" charset="0"/>
              </a:rPr>
              <a:t>are the US states with </a:t>
            </a:r>
            <a:r>
              <a:rPr lang="en-US" b="1" dirty="0">
                <a:solidFill>
                  <a:schemeClr val="accent6">
                    <a:lumMod val="50000"/>
                  </a:schemeClr>
                </a:solidFill>
                <a:latin typeface="Arial" panose="020B0604020202020204" pitchFamily="34" charset="0"/>
                <a:cs typeface="Arial" panose="020B0604020202020204" pitchFamily="34" charset="0"/>
              </a:rPr>
              <a:t>MOST NUMBER</a:t>
            </a:r>
            <a:r>
              <a:rPr lang="en-US" sz="2000" b="1" dirty="0">
                <a:solidFill>
                  <a:schemeClr val="accent6">
                    <a:lumMod val="50000"/>
                  </a:schemeClr>
                </a:solidFill>
                <a:latin typeface="Arial" panose="020B0604020202020204" pitchFamily="34" charset="0"/>
                <a:cs typeface="Arial" panose="020B0604020202020204" pitchFamily="34" charset="0"/>
              </a:rPr>
              <a:t> </a:t>
            </a:r>
            <a:r>
              <a:rPr lang="en-US" sz="2000" b="1" dirty="0">
                <a:solidFill>
                  <a:srgbClr val="E7E6E6">
                    <a:lumMod val="50000"/>
                  </a:srgbClr>
                </a:solidFill>
                <a:latin typeface="Arial" panose="020B0604020202020204" pitchFamily="34" charset="0"/>
                <a:cs typeface="Arial" panose="020B0604020202020204" pitchFamily="34" charset="0"/>
              </a:rPr>
              <a:t>of Fast Food Restaurants.</a:t>
            </a:r>
          </a:p>
        </p:txBody>
      </p:sp>
      <p:pic>
        <p:nvPicPr>
          <p:cNvPr id="6" name="Picture 5">
            <a:extLst>
              <a:ext uri="{FF2B5EF4-FFF2-40B4-BE49-F238E27FC236}">
                <a16:creationId xmlns:a16="http://schemas.microsoft.com/office/drawing/2014/main" id="{CE3D55E6-E3E6-4308-8AC4-ACFF52150F39}"/>
              </a:ext>
            </a:extLst>
          </p:cNvPr>
          <p:cNvPicPr>
            <a:picLocks noChangeAspect="1"/>
          </p:cNvPicPr>
          <p:nvPr/>
        </p:nvPicPr>
        <p:blipFill rotWithShape="1">
          <a:blip r:embed="rId4"/>
          <a:srcRect l="80632" t="16289" b="10603"/>
          <a:stretch/>
        </p:blipFill>
        <p:spPr>
          <a:xfrm>
            <a:off x="4898179" y="699413"/>
            <a:ext cx="1747517" cy="3131127"/>
          </a:xfrm>
          <a:prstGeom prst="rect">
            <a:avLst/>
          </a:prstGeom>
        </p:spPr>
      </p:pic>
      <p:sp>
        <p:nvSpPr>
          <p:cNvPr id="9" name="Callout: Line with Accent Bar 8">
            <a:extLst>
              <a:ext uri="{FF2B5EF4-FFF2-40B4-BE49-F238E27FC236}">
                <a16:creationId xmlns:a16="http://schemas.microsoft.com/office/drawing/2014/main" id="{D1A92214-0467-4EC9-8CB2-D621EF4C7E67}"/>
              </a:ext>
            </a:extLst>
          </p:cNvPr>
          <p:cNvSpPr/>
          <p:nvPr/>
        </p:nvSpPr>
        <p:spPr>
          <a:xfrm rot="16200000">
            <a:off x="6504221" y="4297309"/>
            <a:ext cx="324964" cy="489497"/>
          </a:xfrm>
          <a:prstGeom prst="accentCallout1">
            <a:avLst>
              <a:gd name="adj1" fmla="val 18750"/>
              <a:gd name="adj2" fmla="val -8333"/>
              <a:gd name="adj3" fmla="val 204446"/>
              <a:gd name="adj4" fmla="val -209095"/>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allout: Line with Accent Bar 14">
            <a:extLst>
              <a:ext uri="{FF2B5EF4-FFF2-40B4-BE49-F238E27FC236}">
                <a16:creationId xmlns:a16="http://schemas.microsoft.com/office/drawing/2014/main" id="{49D7B5BE-BA3E-4491-B600-874AB5E5CFCD}"/>
              </a:ext>
            </a:extLst>
          </p:cNvPr>
          <p:cNvSpPr/>
          <p:nvPr/>
        </p:nvSpPr>
        <p:spPr>
          <a:xfrm rot="16200000">
            <a:off x="7122775" y="4297309"/>
            <a:ext cx="324964" cy="489497"/>
          </a:xfrm>
          <a:prstGeom prst="accentCallout1">
            <a:avLst>
              <a:gd name="adj1" fmla="val 18750"/>
              <a:gd name="adj2" fmla="val -8333"/>
              <a:gd name="adj3" fmla="val 163081"/>
              <a:gd name="adj4" fmla="val -206695"/>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allout: Line with Accent Bar 15">
            <a:extLst>
              <a:ext uri="{FF2B5EF4-FFF2-40B4-BE49-F238E27FC236}">
                <a16:creationId xmlns:a16="http://schemas.microsoft.com/office/drawing/2014/main" id="{342E84FF-612C-44AA-8FC0-A929ECBA0448}"/>
              </a:ext>
            </a:extLst>
          </p:cNvPr>
          <p:cNvSpPr/>
          <p:nvPr/>
        </p:nvSpPr>
        <p:spPr>
          <a:xfrm rot="16200000">
            <a:off x="7718828" y="4297310"/>
            <a:ext cx="324964" cy="489497"/>
          </a:xfrm>
          <a:prstGeom prst="accentCallout1">
            <a:avLst>
              <a:gd name="adj1" fmla="val 18750"/>
              <a:gd name="adj2" fmla="val -8333"/>
              <a:gd name="adj3" fmla="val 83611"/>
              <a:gd name="adj4" fmla="val -203743"/>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0E3B983D-E7F6-412C-B1A8-8D5D1F1C3732}"/>
              </a:ext>
            </a:extLst>
          </p:cNvPr>
          <p:cNvSpPr txBox="1"/>
          <p:nvPr/>
        </p:nvSpPr>
        <p:spPr>
          <a:xfrm>
            <a:off x="7611504" y="4370339"/>
            <a:ext cx="578612" cy="369332"/>
          </a:xfrm>
          <a:prstGeom prst="rect">
            <a:avLst/>
          </a:prstGeom>
          <a:noFill/>
        </p:spPr>
        <p:txBody>
          <a:bodyPr wrap="square" rtlCol="0">
            <a:spAutoFit/>
          </a:bodyPr>
          <a:lstStyle/>
          <a:p>
            <a:r>
              <a:rPr lang="en-US" dirty="0">
                <a:solidFill>
                  <a:srgbClr val="FFFF00"/>
                </a:solidFill>
                <a:latin typeface="Arial Black" panose="020B0A04020102020204" pitchFamily="34" charset="0"/>
              </a:rPr>
              <a:t>CA</a:t>
            </a:r>
          </a:p>
        </p:txBody>
      </p:sp>
      <p:sp>
        <p:nvSpPr>
          <p:cNvPr id="19" name="TextBox 18">
            <a:extLst>
              <a:ext uri="{FF2B5EF4-FFF2-40B4-BE49-F238E27FC236}">
                <a16:creationId xmlns:a16="http://schemas.microsoft.com/office/drawing/2014/main" id="{45CC5052-D9F1-4085-843D-CCB16C10316A}"/>
              </a:ext>
            </a:extLst>
          </p:cNvPr>
          <p:cNvSpPr txBox="1"/>
          <p:nvPr/>
        </p:nvSpPr>
        <p:spPr>
          <a:xfrm>
            <a:off x="7026653" y="4370339"/>
            <a:ext cx="578612" cy="369332"/>
          </a:xfrm>
          <a:prstGeom prst="rect">
            <a:avLst/>
          </a:prstGeom>
          <a:noFill/>
        </p:spPr>
        <p:txBody>
          <a:bodyPr wrap="square" rtlCol="0">
            <a:spAutoFit/>
          </a:bodyPr>
          <a:lstStyle/>
          <a:p>
            <a:r>
              <a:rPr lang="en-US" dirty="0">
                <a:solidFill>
                  <a:srgbClr val="FFFF00"/>
                </a:solidFill>
                <a:latin typeface="Arial Black" panose="020B0A04020102020204" pitchFamily="34" charset="0"/>
              </a:rPr>
              <a:t>TX</a:t>
            </a:r>
          </a:p>
        </p:txBody>
      </p:sp>
      <p:sp>
        <p:nvSpPr>
          <p:cNvPr id="20" name="TextBox 19">
            <a:extLst>
              <a:ext uri="{FF2B5EF4-FFF2-40B4-BE49-F238E27FC236}">
                <a16:creationId xmlns:a16="http://schemas.microsoft.com/office/drawing/2014/main" id="{60DD213B-2369-4594-9C29-BE87DEB9D3F8}"/>
              </a:ext>
            </a:extLst>
          </p:cNvPr>
          <p:cNvSpPr txBox="1"/>
          <p:nvPr/>
        </p:nvSpPr>
        <p:spPr>
          <a:xfrm>
            <a:off x="6397204" y="4370339"/>
            <a:ext cx="578612" cy="369332"/>
          </a:xfrm>
          <a:prstGeom prst="rect">
            <a:avLst/>
          </a:prstGeom>
          <a:noFill/>
        </p:spPr>
        <p:txBody>
          <a:bodyPr wrap="square" rtlCol="0">
            <a:spAutoFit/>
          </a:bodyPr>
          <a:lstStyle/>
          <a:p>
            <a:r>
              <a:rPr lang="en-US" dirty="0">
                <a:solidFill>
                  <a:srgbClr val="FFFF00"/>
                </a:solidFill>
                <a:latin typeface="Arial Black" panose="020B0A04020102020204" pitchFamily="34" charset="0"/>
              </a:rPr>
              <a:t>OH</a:t>
            </a:r>
          </a:p>
        </p:txBody>
      </p:sp>
      <p:sp>
        <p:nvSpPr>
          <p:cNvPr id="8" name="Rectangle 7">
            <a:extLst>
              <a:ext uri="{FF2B5EF4-FFF2-40B4-BE49-F238E27FC236}">
                <a16:creationId xmlns:a16="http://schemas.microsoft.com/office/drawing/2014/main" id="{13FEB06E-F732-425C-BB3A-3007BBBEC456}"/>
              </a:ext>
            </a:extLst>
          </p:cNvPr>
          <p:cNvSpPr/>
          <p:nvPr/>
        </p:nvSpPr>
        <p:spPr>
          <a:xfrm>
            <a:off x="4906740" y="6158587"/>
            <a:ext cx="3334631" cy="307777"/>
          </a:xfrm>
          <a:prstGeom prst="rect">
            <a:avLst/>
          </a:prstGeom>
        </p:spPr>
        <p:txBody>
          <a:bodyPr wrap="none">
            <a:spAutoFit/>
          </a:bodyPr>
          <a:lstStyle/>
          <a:p>
            <a:r>
              <a:rPr lang="en-US" sz="1400" i="1" dirty="0"/>
              <a:t># Fast Food Restaurants spread in US states</a:t>
            </a:r>
          </a:p>
        </p:txBody>
      </p:sp>
    </p:spTree>
    <p:extLst>
      <p:ext uri="{BB962C8B-B14F-4D97-AF65-F5344CB8AC3E}">
        <p14:creationId xmlns:p14="http://schemas.microsoft.com/office/powerpoint/2010/main" val="1937400186"/>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 name="Rectangle 111">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Title 1">
            <a:extLst>
              <a:ext uri="{FF2B5EF4-FFF2-40B4-BE49-F238E27FC236}">
                <a16:creationId xmlns:a16="http://schemas.microsoft.com/office/drawing/2014/main" id="{822632B0-E1B2-4E85-A2F7-7B7BFE038C4A}"/>
              </a:ext>
            </a:extLst>
          </p:cNvPr>
          <p:cNvSpPr txBox="1">
            <a:spLocks/>
          </p:cNvSpPr>
          <p:nvPr/>
        </p:nvSpPr>
        <p:spPr>
          <a:xfrm>
            <a:off x="674237" y="914400"/>
            <a:ext cx="3657600" cy="288757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lvl="0" algn="ctr">
              <a:spcAft>
                <a:spcPts val="600"/>
              </a:spcAft>
            </a:pPr>
            <a:r>
              <a:rPr lang="en-US" sz="3600" b="1" dirty="0">
                <a:solidFill>
                  <a:prstClr val="white"/>
                </a:solidFill>
                <a:latin typeface="Arial" panose="020B0604020202020204" pitchFamily="34" charset="0"/>
                <a:cs typeface="Arial" panose="020B0604020202020204" pitchFamily="34" charset="0"/>
              </a:rPr>
              <a:t>Top 10 States with Maximum # of Fast Food Restaurants</a:t>
            </a:r>
            <a:endParaRPr kumimoji="0" lang="en-US" sz="3600" b="1" i="0" u="none" strike="noStrike" kern="1200" cap="none" spc="0" normalizeH="0" baseline="0" noProof="0" dirty="0">
              <a:ln>
                <a:noFill/>
              </a:ln>
              <a:solidFill>
                <a:prstClr val="white"/>
              </a:solidFill>
              <a:effectLst/>
              <a:uLnTx/>
              <a:uFillTx/>
              <a:latin typeface="Arial" panose="020B0604020202020204" pitchFamily="34" charset="0"/>
              <a:ea typeface="+mj-ea"/>
              <a:cs typeface="Arial" panose="020B0604020202020204" pitchFamily="34" charset="0"/>
            </a:endParaRPr>
          </a:p>
        </p:txBody>
      </p:sp>
      <p:cxnSp>
        <p:nvCxnSpPr>
          <p:cNvPr id="114" name="Straight Connector 113">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926ED3DC-E653-4FFE-8E98-06C6AECC130A}"/>
              </a:ext>
            </a:extLst>
          </p:cNvPr>
          <p:cNvPicPr>
            <a:picLocks noChangeAspect="1"/>
          </p:cNvPicPr>
          <p:nvPr/>
        </p:nvPicPr>
        <p:blipFill>
          <a:blip r:embed="rId2"/>
          <a:stretch>
            <a:fillRect/>
          </a:stretch>
        </p:blipFill>
        <p:spPr>
          <a:xfrm>
            <a:off x="423364" y="4018555"/>
            <a:ext cx="4157118" cy="1086633"/>
          </a:xfrm>
          <a:prstGeom prst="rect">
            <a:avLst/>
          </a:prstGeom>
        </p:spPr>
      </p:pic>
      <p:pic>
        <p:nvPicPr>
          <p:cNvPr id="10" name="Picture 9">
            <a:extLst>
              <a:ext uri="{FF2B5EF4-FFF2-40B4-BE49-F238E27FC236}">
                <a16:creationId xmlns:a16="http://schemas.microsoft.com/office/drawing/2014/main" id="{893160AF-EFC0-4517-9538-68B98FCB93A7}"/>
              </a:ext>
            </a:extLst>
          </p:cNvPr>
          <p:cNvPicPr>
            <a:picLocks noChangeAspect="1"/>
          </p:cNvPicPr>
          <p:nvPr/>
        </p:nvPicPr>
        <p:blipFill>
          <a:blip r:embed="rId3"/>
          <a:stretch>
            <a:fillRect/>
          </a:stretch>
        </p:blipFill>
        <p:spPr>
          <a:xfrm>
            <a:off x="4841426" y="300859"/>
            <a:ext cx="7185645" cy="2419167"/>
          </a:xfrm>
          <a:prstGeom prst="rect">
            <a:avLst/>
          </a:prstGeom>
        </p:spPr>
      </p:pic>
      <p:sp>
        <p:nvSpPr>
          <p:cNvPr id="12" name="Right Brace 11">
            <a:extLst>
              <a:ext uri="{FF2B5EF4-FFF2-40B4-BE49-F238E27FC236}">
                <a16:creationId xmlns:a16="http://schemas.microsoft.com/office/drawing/2014/main" id="{2B53DABC-D1E5-47D5-AA2C-A2176BBD9290}"/>
              </a:ext>
            </a:extLst>
          </p:cNvPr>
          <p:cNvSpPr/>
          <p:nvPr/>
        </p:nvSpPr>
        <p:spPr>
          <a:xfrm rot="5400000">
            <a:off x="5743381" y="2085784"/>
            <a:ext cx="292966" cy="1270446"/>
          </a:xfrm>
          <a:prstGeom prst="rightBrace">
            <a:avLst>
              <a:gd name="adj1" fmla="val 24725"/>
              <a:gd name="adj2" fmla="val 39275"/>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19A3641C-7F12-4F3E-B74F-4460D4FAE8E1}"/>
              </a:ext>
            </a:extLst>
          </p:cNvPr>
          <p:cNvPicPr>
            <a:picLocks noChangeAspect="1"/>
          </p:cNvPicPr>
          <p:nvPr/>
        </p:nvPicPr>
        <p:blipFill>
          <a:blip r:embed="rId4"/>
          <a:stretch>
            <a:fillRect/>
          </a:stretch>
        </p:blipFill>
        <p:spPr>
          <a:xfrm>
            <a:off x="5006544" y="2939948"/>
            <a:ext cx="4873011" cy="2592329"/>
          </a:xfrm>
          <a:prstGeom prst="rect">
            <a:avLst/>
          </a:prstGeom>
        </p:spPr>
      </p:pic>
      <p:sp>
        <p:nvSpPr>
          <p:cNvPr id="35" name="Subtitle 2">
            <a:extLst>
              <a:ext uri="{FF2B5EF4-FFF2-40B4-BE49-F238E27FC236}">
                <a16:creationId xmlns:a16="http://schemas.microsoft.com/office/drawing/2014/main" id="{6C41F394-242F-4A01-87FD-EB4D3C55EA5E}"/>
              </a:ext>
            </a:extLst>
          </p:cNvPr>
          <p:cNvSpPr txBox="1">
            <a:spLocks/>
          </p:cNvSpPr>
          <p:nvPr/>
        </p:nvSpPr>
        <p:spPr>
          <a:xfrm>
            <a:off x="5006544" y="5683708"/>
            <a:ext cx="6889349" cy="870011"/>
          </a:xfrm>
          <a:prstGeom prst="rect">
            <a:avLst/>
          </a:prstGeom>
          <a:solidFill>
            <a:schemeClr val="bg1"/>
          </a:soli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lnSpc>
                <a:spcPct val="110000"/>
              </a:lnSpc>
            </a:pPr>
            <a:r>
              <a:rPr lang="en-US" b="1" dirty="0">
                <a:solidFill>
                  <a:srgbClr val="C00000"/>
                </a:solidFill>
                <a:latin typeface="Arial" panose="020B0604020202020204" pitchFamily="34" charset="0"/>
                <a:cs typeface="Arial" panose="020B0604020202020204" pitchFamily="34" charset="0"/>
              </a:rPr>
              <a:t>No</a:t>
            </a:r>
            <a:r>
              <a:rPr lang="en-US" b="1" dirty="0">
                <a:solidFill>
                  <a:srgbClr val="E7E6E6">
                    <a:lumMod val="50000"/>
                  </a:srgbClr>
                </a:solidFill>
                <a:latin typeface="Arial" panose="020B0604020202020204" pitchFamily="34" charset="0"/>
                <a:cs typeface="Arial" panose="020B0604020202020204" pitchFamily="34" charset="0"/>
              </a:rPr>
              <a:t> </a:t>
            </a:r>
            <a:r>
              <a:rPr lang="en-US" b="1" dirty="0">
                <a:solidFill>
                  <a:schemeClr val="accent6">
                    <a:lumMod val="50000"/>
                  </a:schemeClr>
                </a:solidFill>
                <a:latin typeface="Arial" panose="020B0604020202020204" pitchFamily="34" charset="0"/>
                <a:cs typeface="Arial" panose="020B0604020202020204" pitchFamily="34" charset="0"/>
              </a:rPr>
              <a:t>North East</a:t>
            </a:r>
            <a:r>
              <a:rPr lang="en-US" b="1" dirty="0">
                <a:solidFill>
                  <a:srgbClr val="E7E6E6">
                    <a:lumMod val="50000"/>
                  </a:srgbClr>
                </a:solidFill>
                <a:latin typeface="Arial" panose="020B0604020202020204" pitchFamily="34" charset="0"/>
                <a:cs typeface="Arial" panose="020B0604020202020204" pitchFamily="34" charset="0"/>
              </a:rPr>
              <a:t> </a:t>
            </a:r>
            <a:r>
              <a:rPr lang="en-US" sz="2000" b="1" dirty="0">
                <a:solidFill>
                  <a:srgbClr val="E7E6E6">
                    <a:lumMod val="50000"/>
                  </a:srgbClr>
                </a:solidFill>
                <a:latin typeface="Arial" panose="020B0604020202020204" pitchFamily="34" charset="0"/>
                <a:cs typeface="Arial" panose="020B0604020202020204" pitchFamily="34" charset="0"/>
              </a:rPr>
              <a:t>state in </a:t>
            </a:r>
            <a:r>
              <a:rPr lang="en-US" b="1" dirty="0">
                <a:solidFill>
                  <a:schemeClr val="accent6">
                    <a:lumMod val="50000"/>
                  </a:schemeClr>
                </a:solidFill>
                <a:latin typeface="Arial" panose="020B0604020202020204" pitchFamily="34" charset="0"/>
                <a:cs typeface="Arial" panose="020B0604020202020204" pitchFamily="34" charset="0"/>
              </a:rPr>
              <a:t>Top 10 </a:t>
            </a:r>
            <a:r>
              <a:rPr lang="en-US" sz="2000" b="1" dirty="0">
                <a:solidFill>
                  <a:srgbClr val="E7E6E6">
                    <a:lumMod val="50000"/>
                  </a:srgbClr>
                </a:solidFill>
                <a:latin typeface="Arial" panose="020B0604020202020204" pitchFamily="34" charset="0"/>
                <a:cs typeface="Arial" panose="020B0604020202020204" pitchFamily="34" charset="0"/>
              </a:rPr>
              <a:t>when arranged states by maximum number of Fast Food Restaurants.</a:t>
            </a:r>
          </a:p>
        </p:txBody>
      </p:sp>
      <p:pic>
        <p:nvPicPr>
          <p:cNvPr id="3" name="Picture 2">
            <a:extLst>
              <a:ext uri="{FF2B5EF4-FFF2-40B4-BE49-F238E27FC236}">
                <a16:creationId xmlns:a16="http://schemas.microsoft.com/office/drawing/2014/main" id="{B6AC3677-55B3-4E11-9FF5-FA51DEA4EFA7}"/>
              </a:ext>
            </a:extLst>
          </p:cNvPr>
          <p:cNvPicPr>
            <a:picLocks noChangeAspect="1"/>
          </p:cNvPicPr>
          <p:nvPr/>
        </p:nvPicPr>
        <p:blipFill rotWithShape="1">
          <a:blip r:embed="rId5"/>
          <a:srcRect t="798"/>
          <a:stretch/>
        </p:blipFill>
        <p:spPr>
          <a:xfrm>
            <a:off x="9299029" y="3182467"/>
            <a:ext cx="758510" cy="1911015"/>
          </a:xfrm>
          <a:prstGeom prst="rect">
            <a:avLst/>
          </a:prstGeom>
          <a:ln>
            <a:solidFill>
              <a:schemeClr val="tx1"/>
            </a:solidFill>
          </a:ln>
        </p:spPr>
      </p:pic>
    </p:spTree>
    <p:extLst>
      <p:ext uri="{BB962C8B-B14F-4D97-AF65-F5344CB8AC3E}">
        <p14:creationId xmlns:p14="http://schemas.microsoft.com/office/powerpoint/2010/main" val="4224933014"/>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 name="Rectangle 111">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Title 1">
            <a:extLst>
              <a:ext uri="{FF2B5EF4-FFF2-40B4-BE49-F238E27FC236}">
                <a16:creationId xmlns:a16="http://schemas.microsoft.com/office/drawing/2014/main" id="{822632B0-E1B2-4E85-A2F7-7B7BFE038C4A}"/>
              </a:ext>
            </a:extLst>
          </p:cNvPr>
          <p:cNvSpPr txBox="1">
            <a:spLocks/>
          </p:cNvSpPr>
          <p:nvPr/>
        </p:nvSpPr>
        <p:spPr>
          <a:xfrm>
            <a:off x="674237" y="914400"/>
            <a:ext cx="3657600" cy="288757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lvl="0" algn="ctr">
              <a:spcAft>
                <a:spcPts val="600"/>
              </a:spcAft>
            </a:pPr>
            <a:r>
              <a:rPr lang="en-US" sz="3600" b="1" dirty="0">
                <a:solidFill>
                  <a:prstClr val="white"/>
                </a:solidFill>
                <a:latin typeface="Arial" panose="020B0604020202020204" pitchFamily="34" charset="0"/>
                <a:cs typeface="Arial" panose="020B0604020202020204" pitchFamily="34" charset="0"/>
              </a:rPr>
              <a:t>Fast Food Restaurants in USA Regions by States</a:t>
            </a:r>
            <a:endParaRPr kumimoji="0" lang="en-US" sz="3600" b="1" i="0" u="none" strike="noStrike" kern="1200" cap="none" spc="0" normalizeH="0" baseline="0" noProof="0" dirty="0">
              <a:ln>
                <a:noFill/>
              </a:ln>
              <a:solidFill>
                <a:prstClr val="white"/>
              </a:solidFill>
              <a:effectLst/>
              <a:uLnTx/>
              <a:uFillTx/>
              <a:latin typeface="Arial" panose="020B0604020202020204" pitchFamily="34" charset="0"/>
              <a:ea typeface="+mj-ea"/>
              <a:cs typeface="Arial" panose="020B0604020202020204" pitchFamily="34" charset="0"/>
            </a:endParaRPr>
          </a:p>
        </p:txBody>
      </p:sp>
      <p:cxnSp>
        <p:nvCxnSpPr>
          <p:cNvPr id="114" name="Straight Connector 113">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62" name="Subtitle 2">
            <a:extLst>
              <a:ext uri="{FF2B5EF4-FFF2-40B4-BE49-F238E27FC236}">
                <a16:creationId xmlns:a16="http://schemas.microsoft.com/office/drawing/2014/main" id="{FCEDDCB6-0451-4E7D-9C6F-938A0A42EA48}"/>
              </a:ext>
            </a:extLst>
          </p:cNvPr>
          <p:cNvSpPr txBox="1">
            <a:spLocks/>
          </p:cNvSpPr>
          <p:nvPr/>
        </p:nvSpPr>
        <p:spPr>
          <a:xfrm>
            <a:off x="4844028" y="3793210"/>
            <a:ext cx="7202970" cy="2965441"/>
          </a:xfrm>
          <a:prstGeom prst="rect">
            <a:avLst/>
          </a:prstGeom>
          <a:solidFill>
            <a:schemeClr val="bg1"/>
          </a:soli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b="1" dirty="0">
                <a:solidFill>
                  <a:schemeClr val="accent6">
                    <a:lumMod val="50000"/>
                  </a:schemeClr>
                </a:solidFill>
                <a:latin typeface="Arial" panose="020B0604020202020204" pitchFamily="34" charset="0"/>
                <a:cs typeface="Arial" panose="020B0604020202020204" pitchFamily="34" charset="0"/>
              </a:rPr>
              <a:t>California</a:t>
            </a:r>
            <a:r>
              <a:rPr lang="en-US" sz="2000" b="1" dirty="0">
                <a:solidFill>
                  <a:srgbClr val="E7E6E6">
                    <a:lumMod val="50000"/>
                  </a:srgbClr>
                </a:solidFill>
                <a:latin typeface="Arial" panose="020B0604020202020204" pitchFamily="34" charset="0"/>
                <a:cs typeface="Arial" panose="020B0604020202020204" pitchFamily="34" charset="0"/>
              </a:rPr>
              <a:t> state is </a:t>
            </a:r>
            <a:r>
              <a:rPr lang="en-US" b="1" dirty="0">
                <a:solidFill>
                  <a:schemeClr val="accent6">
                    <a:lumMod val="50000"/>
                  </a:schemeClr>
                </a:solidFill>
                <a:latin typeface="Arial" panose="020B0604020202020204" pitchFamily="34" charset="0"/>
                <a:cs typeface="Arial" panose="020B0604020202020204" pitchFamily="34" charset="0"/>
              </a:rPr>
              <a:t>DOMINANT</a:t>
            </a:r>
            <a:r>
              <a:rPr lang="en-US" sz="2000" b="1" dirty="0">
                <a:solidFill>
                  <a:srgbClr val="E7E6E6">
                    <a:lumMod val="50000"/>
                  </a:srgbClr>
                </a:solidFill>
                <a:latin typeface="Arial" panose="020B0604020202020204" pitchFamily="34" charset="0"/>
                <a:cs typeface="Arial" panose="020B0604020202020204" pitchFamily="34" charset="0"/>
              </a:rPr>
              <a:t> in entire </a:t>
            </a:r>
            <a:r>
              <a:rPr lang="en-US" b="1" dirty="0">
                <a:solidFill>
                  <a:schemeClr val="accent6">
                    <a:lumMod val="50000"/>
                  </a:schemeClr>
                </a:solidFill>
                <a:latin typeface="Arial" panose="020B0604020202020204" pitchFamily="34" charset="0"/>
                <a:cs typeface="Arial" panose="020B0604020202020204" pitchFamily="34" charset="0"/>
              </a:rPr>
              <a:t>USA</a:t>
            </a:r>
            <a:r>
              <a:rPr lang="en-US" b="1" dirty="0">
                <a:solidFill>
                  <a:srgbClr val="E7E6E6">
                    <a:lumMod val="50000"/>
                  </a:srgbClr>
                </a:solidFill>
                <a:latin typeface="Arial" panose="020B0604020202020204" pitchFamily="34" charset="0"/>
                <a:cs typeface="Arial" panose="020B0604020202020204" pitchFamily="34" charset="0"/>
              </a:rPr>
              <a:t> </a:t>
            </a:r>
            <a:r>
              <a:rPr lang="en-US" sz="2000" b="1" dirty="0">
                <a:solidFill>
                  <a:srgbClr val="E7E6E6">
                    <a:lumMod val="50000"/>
                  </a:srgbClr>
                </a:solidFill>
                <a:latin typeface="Arial" panose="020B0604020202020204" pitchFamily="34" charset="0"/>
                <a:cs typeface="Arial" panose="020B0604020202020204" pitchFamily="34" charset="0"/>
              </a:rPr>
              <a:t>and </a:t>
            </a:r>
            <a:r>
              <a:rPr lang="en-US" b="1" dirty="0">
                <a:solidFill>
                  <a:schemeClr val="accent6">
                    <a:lumMod val="50000"/>
                  </a:schemeClr>
                </a:solidFill>
                <a:latin typeface="Arial" panose="020B0604020202020204" pitchFamily="34" charset="0"/>
                <a:cs typeface="Arial" panose="020B0604020202020204" pitchFamily="34" charset="0"/>
              </a:rPr>
              <a:t>West</a:t>
            </a:r>
            <a:r>
              <a:rPr lang="en-US" sz="2000" b="1" dirty="0">
                <a:solidFill>
                  <a:schemeClr val="accent6">
                    <a:lumMod val="50000"/>
                  </a:schemeClr>
                </a:solidFill>
                <a:latin typeface="Arial" panose="020B0604020202020204" pitchFamily="34" charset="0"/>
                <a:cs typeface="Arial" panose="020B0604020202020204" pitchFamily="34" charset="0"/>
              </a:rPr>
              <a:t> </a:t>
            </a:r>
            <a:r>
              <a:rPr lang="en-US" sz="2000" b="1" dirty="0">
                <a:solidFill>
                  <a:srgbClr val="E7E6E6">
                    <a:lumMod val="50000"/>
                  </a:srgbClr>
                </a:solidFill>
                <a:latin typeface="Arial" panose="020B0604020202020204" pitchFamily="34" charset="0"/>
                <a:cs typeface="Arial" panose="020B0604020202020204" pitchFamily="34" charset="0"/>
              </a:rPr>
              <a:t>region with highest number of Fast Food Restaurants in any state. </a:t>
            </a:r>
          </a:p>
          <a:p>
            <a:pPr lvl="0">
              <a:lnSpc>
                <a:spcPct val="100000"/>
              </a:lnSpc>
            </a:pPr>
            <a:r>
              <a:rPr lang="en-US" b="1" dirty="0">
                <a:solidFill>
                  <a:schemeClr val="accent6">
                    <a:lumMod val="50000"/>
                  </a:schemeClr>
                </a:solidFill>
                <a:latin typeface="Arial" panose="020B0604020202020204" pitchFamily="34" charset="0"/>
                <a:cs typeface="Arial" panose="020B0604020202020204" pitchFamily="34" charset="0"/>
              </a:rPr>
              <a:t>Distribution Curve</a:t>
            </a:r>
            <a:r>
              <a:rPr lang="en-US" sz="2000" b="1" dirty="0">
                <a:solidFill>
                  <a:schemeClr val="accent6">
                    <a:lumMod val="50000"/>
                  </a:schemeClr>
                </a:solidFill>
                <a:latin typeface="Arial" panose="020B0604020202020204" pitchFamily="34" charset="0"/>
                <a:cs typeface="Arial" panose="020B0604020202020204" pitchFamily="34" charset="0"/>
              </a:rPr>
              <a:t> </a:t>
            </a:r>
            <a:r>
              <a:rPr lang="en-US" sz="2000" b="1" dirty="0">
                <a:solidFill>
                  <a:srgbClr val="E7E6E6">
                    <a:lumMod val="50000"/>
                  </a:srgbClr>
                </a:solidFill>
                <a:latin typeface="Arial" panose="020B0604020202020204" pitchFamily="34" charset="0"/>
                <a:cs typeface="Arial" panose="020B0604020202020204" pitchFamily="34" charset="0"/>
              </a:rPr>
              <a:t>(Number Fast Food Restaurants by state) is </a:t>
            </a:r>
            <a:r>
              <a:rPr lang="en-US" b="1" dirty="0">
                <a:solidFill>
                  <a:schemeClr val="accent6">
                    <a:lumMod val="50000"/>
                  </a:schemeClr>
                </a:solidFill>
                <a:latin typeface="Arial" panose="020B0604020202020204" pitchFamily="34" charset="0"/>
                <a:cs typeface="Arial" panose="020B0604020202020204" pitchFamily="34" charset="0"/>
              </a:rPr>
              <a:t>SIMILAR</a:t>
            </a:r>
            <a:r>
              <a:rPr lang="en-US" sz="2000" b="1" dirty="0">
                <a:solidFill>
                  <a:srgbClr val="E7E6E6">
                    <a:lumMod val="50000"/>
                  </a:srgbClr>
                </a:solidFill>
                <a:latin typeface="Arial" panose="020B0604020202020204" pitchFamily="34" charset="0"/>
                <a:cs typeface="Arial" panose="020B0604020202020204" pitchFamily="34" charset="0"/>
              </a:rPr>
              <a:t> for </a:t>
            </a:r>
            <a:r>
              <a:rPr lang="en-US" b="1" dirty="0">
                <a:solidFill>
                  <a:schemeClr val="accent6">
                    <a:lumMod val="50000"/>
                  </a:schemeClr>
                </a:solidFill>
                <a:latin typeface="Arial" panose="020B0604020202020204" pitchFamily="34" charset="0"/>
                <a:cs typeface="Arial" panose="020B0604020202020204" pitchFamily="34" charset="0"/>
              </a:rPr>
              <a:t>South</a:t>
            </a:r>
            <a:r>
              <a:rPr lang="en-US" sz="2000" b="1" dirty="0">
                <a:solidFill>
                  <a:srgbClr val="E7E6E6">
                    <a:lumMod val="50000"/>
                  </a:srgbClr>
                </a:solidFill>
                <a:latin typeface="Arial" panose="020B0604020202020204" pitchFamily="34" charset="0"/>
                <a:cs typeface="Arial" panose="020B0604020202020204" pitchFamily="34" charset="0"/>
              </a:rPr>
              <a:t> and </a:t>
            </a:r>
            <a:r>
              <a:rPr lang="en-US" b="1" dirty="0">
                <a:solidFill>
                  <a:schemeClr val="accent6">
                    <a:lumMod val="50000"/>
                  </a:schemeClr>
                </a:solidFill>
                <a:latin typeface="Arial" panose="020B0604020202020204" pitchFamily="34" charset="0"/>
                <a:cs typeface="Arial" panose="020B0604020202020204" pitchFamily="34" charset="0"/>
              </a:rPr>
              <a:t>North East </a:t>
            </a:r>
            <a:r>
              <a:rPr lang="en-US" sz="2000" b="1" dirty="0">
                <a:solidFill>
                  <a:srgbClr val="E7E6E6">
                    <a:lumMod val="50000"/>
                  </a:srgbClr>
                </a:solidFill>
                <a:latin typeface="Arial" panose="020B0604020202020204" pitchFamily="34" charset="0"/>
                <a:cs typeface="Arial" panose="020B0604020202020204" pitchFamily="34" charset="0"/>
              </a:rPr>
              <a:t>regions. </a:t>
            </a:r>
          </a:p>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2000" b="1" dirty="0">
                <a:solidFill>
                  <a:srgbClr val="E7E6E6">
                    <a:lumMod val="50000"/>
                  </a:srgbClr>
                </a:solidFill>
                <a:latin typeface="Arial" panose="020B0604020202020204" pitchFamily="34" charset="0"/>
                <a:cs typeface="Arial" panose="020B0604020202020204" pitchFamily="34" charset="0"/>
              </a:rPr>
              <a:t>Fast Food Restaurants are </a:t>
            </a:r>
            <a:r>
              <a:rPr lang="en-US" b="1" dirty="0">
                <a:solidFill>
                  <a:schemeClr val="accent6">
                    <a:lumMod val="50000"/>
                  </a:schemeClr>
                </a:solidFill>
                <a:latin typeface="Arial" panose="020B0604020202020204" pitchFamily="34" charset="0"/>
                <a:cs typeface="Arial" panose="020B0604020202020204" pitchFamily="34" charset="0"/>
              </a:rPr>
              <a:t>Uniformly Distributed</a:t>
            </a:r>
            <a:r>
              <a:rPr lang="en-US" sz="2000" b="1" dirty="0">
                <a:solidFill>
                  <a:schemeClr val="accent6">
                    <a:lumMod val="50000"/>
                  </a:schemeClr>
                </a:solidFill>
                <a:latin typeface="Arial" panose="020B0604020202020204" pitchFamily="34" charset="0"/>
                <a:cs typeface="Arial" panose="020B0604020202020204" pitchFamily="34" charset="0"/>
              </a:rPr>
              <a:t> </a:t>
            </a:r>
            <a:r>
              <a:rPr lang="en-US" sz="2000" b="1" dirty="0">
                <a:solidFill>
                  <a:srgbClr val="E7E6E6">
                    <a:lumMod val="50000"/>
                  </a:srgbClr>
                </a:solidFill>
                <a:latin typeface="Arial" panose="020B0604020202020204" pitchFamily="34" charset="0"/>
                <a:cs typeface="Arial" panose="020B0604020202020204" pitchFamily="34" charset="0"/>
              </a:rPr>
              <a:t>in </a:t>
            </a:r>
            <a:r>
              <a:rPr lang="en-US" b="1" dirty="0">
                <a:solidFill>
                  <a:schemeClr val="accent6">
                    <a:lumMod val="50000"/>
                  </a:schemeClr>
                </a:solidFill>
                <a:latin typeface="Arial" panose="020B0604020202020204" pitchFamily="34" charset="0"/>
                <a:cs typeface="Arial" panose="020B0604020202020204" pitchFamily="34" charset="0"/>
              </a:rPr>
              <a:t>Mid West </a:t>
            </a:r>
            <a:r>
              <a:rPr lang="en-US" sz="2000" b="1" dirty="0">
                <a:solidFill>
                  <a:srgbClr val="E7E6E6">
                    <a:lumMod val="50000"/>
                  </a:srgbClr>
                </a:solidFill>
                <a:latin typeface="Arial" panose="020B0604020202020204" pitchFamily="34" charset="0"/>
                <a:cs typeface="Arial" panose="020B0604020202020204" pitchFamily="34" charset="0"/>
              </a:rPr>
              <a:t>region states. </a:t>
            </a:r>
          </a:p>
        </p:txBody>
      </p:sp>
      <p:pic>
        <p:nvPicPr>
          <p:cNvPr id="3" name="Picture 2">
            <a:extLst>
              <a:ext uri="{FF2B5EF4-FFF2-40B4-BE49-F238E27FC236}">
                <a16:creationId xmlns:a16="http://schemas.microsoft.com/office/drawing/2014/main" id="{689EECD3-5F74-4008-B8A6-0C995544E867}"/>
              </a:ext>
            </a:extLst>
          </p:cNvPr>
          <p:cNvPicPr>
            <a:picLocks noChangeAspect="1"/>
          </p:cNvPicPr>
          <p:nvPr/>
        </p:nvPicPr>
        <p:blipFill>
          <a:blip r:embed="rId2"/>
          <a:stretch>
            <a:fillRect/>
          </a:stretch>
        </p:blipFill>
        <p:spPr>
          <a:xfrm>
            <a:off x="8359585" y="268716"/>
            <a:ext cx="3787804" cy="3356963"/>
          </a:xfrm>
          <a:prstGeom prst="rect">
            <a:avLst/>
          </a:prstGeom>
        </p:spPr>
      </p:pic>
      <p:pic>
        <p:nvPicPr>
          <p:cNvPr id="4" name="Picture 3">
            <a:extLst>
              <a:ext uri="{FF2B5EF4-FFF2-40B4-BE49-F238E27FC236}">
                <a16:creationId xmlns:a16="http://schemas.microsoft.com/office/drawing/2014/main" id="{86406013-6956-4DFC-8FD2-3B3CEF45BB16}"/>
              </a:ext>
            </a:extLst>
          </p:cNvPr>
          <p:cNvPicPr>
            <a:picLocks noChangeAspect="1"/>
          </p:cNvPicPr>
          <p:nvPr/>
        </p:nvPicPr>
        <p:blipFill>
          <a:blip r:embed="rId3"/>
          <a:stretch>
            <a:fillRect/>
          </a:stretch>
        </p:blipFill>
        <p:spPr>
          <a:xfrm>
            <a:off x="4771402" y="252905"/>
            <a:ext cx="3588183" cy="3388587"/>
          </a:xfrm>
          <a:prstGeom prst="rect">
            <a:avLst/>
          </a:prstGeom>
        </p:spPr>
      </p:pic>
      <p:pic>
        <p:nvPicPr>
          <p:cNvPr id="12" name="Picture 11">
            <a:extLst>
              <a:ext uri="{FF2B5EF4-FFF2-40B4-BE49-F238E27FC236}">
                <a16:creationId xmlns:a16="http://schemas.microsoft.com/office/drawing/2014/main" id="{A6E45539-BE88-440B-83C0-A2028A1AFC7A}"/>
              </a:ext>
            </a:extLst>
          </p:cNvPr>
          <p:cNvPicPr>
            <a:picLocks noChangeAspect="1"/>
          </p:cNvPicPr>
          <p:nvPr/>
        </p:nvPicPr>
        <p:blipFill>
          <a:blip r:embed="rId4"/>
          <a:stretch>
            <a:fillRect/>
          </a:stretch>
        </p:blipFill>
        <p:spPr>
          <a:xfrm>
            <a:off x="2455368" y="4044391"/>
            <a:ext cx="2120512" cy="2105632"/>
          </a:xfrm>
          <a:prstGeom prst="rect">
            <a:avLst/>
          </a:prstGeom>
        </p:spPr>
      </p:pic>
      <p:pic>
        <p:nvPicPr>
          <p:cNvPr id="13" name="Picture 12">
            <a:extLst>
              <a:ext uri="{FF2B5EF4-FFF2-40B4-BE49-F238E27FC236}">
                <a16:creationId xmlns:a16="http://schemas.microsoft.com/office/drawing/2014/main" id="{2180A00F-0249-4B9B-A280-FE17DD423DF2}"/>
              </a:ext>
            </a:extLst>
          </p:cNvPr>
          <p:cNvPicPr>
            <a:picLocks noChangeAspect="1"/>
          </p:cNvPicPr>
          <p:nvPr/>
        </p:nvPicPr>
        <p:blipFill rotWithShape="1">
          <a:blip r:embed="rId5"/>
          <a:srcRect t="1662"/>
          <a:stretch/>
        </p:blipFill>
        <p:spPr>
          <a:xfrm>
            <a:off x="429974" y="4044391"/>
            <a:ext cx="2025394" cy="2105632"/>
          </a:xfrm>
          <a:prstGeom prst="rect">
            <a:avLst/>
          </a:prstGeom>
        </p:spPr>
      </p:pic>
    </p:spTree>
    <p:extLst>
      <p:ext uri="{BB962C8B-B14F-4D97-AF65-F5344CB8AC3E}">
        <p14:creationId xmlns:p14="http://schemas.microsoft.com/office/powerpoint/2010/main" val="1787457400"/>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2056</TotalTime>
  <Words>980</Words>
  <Application>Microsoft Office PowerPoint</Application>
  <PresentationFormat>Widescreen</PresentationFormat>
  <Paragraphs>75</Paragraphs>
  <Slides>26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Arial Black</vt:lpstr>
      <vt:lpstr>Calibri</vt:lpstr>
      <vt:lpstr>Calibri Light</vt:lpstr>
      <vt:lpstr>Office Theme</vt:lpstr>
      <vt:lpstr>Fast Food Restaurant Chains in USA</vt:lpstr>
      <vt:lpstr>Problem Statement</vt:lpstr>
      <vt:lpstr>EDA Objective</vt:lpstr>
      <vt:lpstr>Data Information Available</vt:lpstr>
      <vt:lpstr>Transform Data using Pandas Profiling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Fast Food Restaurant Chains in USA</dc:title>
  <dc:creator>Padwal Sanket</dc:creator>
  <cp:lastModifiedBy>Padwal Sanket</cp:lastModifiedBy>
  <cp:revision>133</cp:revision>
  <cp:lastPrinted>2020-04-29T07:01:45Z</cp:lastPrinted>
  <dcterms:created xsi:type="dcterms:W3CDTF">2020-04-25T11:38:25Z</dcterms:created>
  <dcterms:modified xsi:type="dcterms:W3CDTF">2020-04-29T07:02:13Z</dcterms:modified>
</cp:coreProperties>
</file>