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4" r:id="rId1"/>
  </p:sldMasterIdLst>
  <p:notesMasterIdLst>
    <p:notesMasterId r:id="rId16"/>
  </p:notesMasterIdLst>
  <p:sldIdLst>
    <p:sldId id="263" r:id="rId2"/>
    <p:sldId id="257" r:id="rId3"/>
    <p:sldId id="264" r:id="rId4"/>
    <p:sldId id="272" r:id="rId5"/>
    <p:sldId id="271" r:id="rId6"/>
    <p:sldId id="268" r:id="rId7"/>
    <p:sldId id="267" r:id="rId8"/>
    <p:sldId id="270" r:id="rId9"/>
    <p:sldId id="269" r:id="rId10"/>
    <p:sldId id="275" r:id="rId11"/>
    <p:sldId id="266" r:id="rId12"/>
    <p:sldId id="265"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0" d="100"/>
          <a:sy n="80" d="100"/>
        </p:scale>
        <p:origin x="739" y="6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FF6DC-0145-480A-BCDA-F453F7148ADC}" type="datetimeFigureOut">
              <a:rPr lang="en-IN" smtClean="0"/>
              <a:t>23-10-2025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7C9FB-C27E-487C-9E35-0AAFBCF8CCBD}" type="slidenum">
              <a:rPr lang="en-IN" smtClean="0"/>
              <a:t>‹#›</a:t>
            </a:fld>
            <a:endParaRPr lang="en-IN"/>
          </a:p>
        </p:txBody>
      </p:sp>
    </p:spTree>
    <p:extLst>
      <p:ext uri="{BB962C8B-B14F-4D97-AF65-F5344CB8AC3E}">
        <p14:creationId xmlns:p14="http://schemas.microsoft.com/office/powerpoint/2010/main" val="204854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93739E-BAAF-406D-83A4-A5FCD53E1A6E}" type="datetimeFigureOut">
              <a:rPr lang="en-IN" smtClean="0"/>
              <a:t>23-10-2025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300900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739E-BAAF-406D-83A4-A5FCD53E1A6E}" type="datetimeFigureOut">
              <a:rPr lang="en-IN" smtClean="0"/>
              <a:t>23-10-2025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12702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739E-BAAF-406D-83A4-A5FCD53E1A6E}" type="datetimeFigureOut">
              <a:rPr lang="en-IN" smtClean="0"/>
              <a:t>23-10-2025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300490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739E-BAAF-406D-83A4-A5FCD53E1A6E}" type="datetimeFigureOut">
              <a:rPr lang="en-IN" smtClean="0"/>
              <a:t>23-10-2025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324413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739E-BAAF-406D-83A4-A5FCD53E1A6E}" type="datetimeFigureOut">
              <a:rPr lang="en-IN" smtClean="0"/>
              <a:t>23-10-2025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271228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3739E-BAAF-406D-83A4-A5FCD53E1A6E}" type="datetimeFigureOut">
              <a:rPr lang="en-IN" smtClean="0"/>
              <a:t>23-10-2025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128652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3739E-BAAF-406D-83A4-A5FCD53E1A6E}" type="datetimeFigureOut">
              <a:rPr lang="en-IN" smtClean="0"/>
              <a:t>23-10-2025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187488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3739E-BAAF-406D-83A4-A5FCD53E1A6E}" type="datetimeFigureOut">
              <a:rPr lang="en-IN" smtClean="0"/>
              <a:t>23-10-2025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330284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3739E-BAAF-406D-83A4-A5FCD53E1A6E}" type="datetimeFigureOut">
              <a:rPr lang="en-IN" smtClean="0"/>
              <a:t>23-10-2025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241006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739E-BAAF-406D-83A4-A5FCD53E1A6E}" type="datetimeFigureOut">
              <a:rPr lang="en-IN" smtClean="0"/>
              <a:t>23-10-2025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15800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739E-BAAF-406D-83A4-A5FCD53E1A6E}" type="datetimeFigureOut">
              <a:rPr lang="en-IN" smtClean="0"/>
              <a:t>23-10-2025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84457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3739E-BAAF-406D-83A4-A5FCD53E1A6E}" type="datetimeFigureOut">
              <a:rPr lang="en-IN" smtClean="0"/>
              <a:t>23-10-2025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62D56-1BC5-40C3-B234-EA02436F7821}" type="slidenum">
              <a:rPr lang="en-IN" smtClean="0"/>
              <a:t>‹#›</a:t>
            </a:fld>
            <a:endParaRPr lang="en-IN"/>
          </a:p>
        </p:txBody>
      </p:sp>
    </p:spTree>
    <p:extLst>
      <p:ext uri="{BB962C8B-B14F-4D97-AF65-F5344CB8AC3E}">
        <p14:creationId xmlns:p14="http://schemas.microsoft.com/office/powerpoint/2010/main" val="2824326770"/>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www.fao.org/"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CF82-6C8C-3433-DCC6-E0800DE0D731}"/>
              </a:ext>
            </a:extLst>
          </p:cNvPr>
          <p:cNvSpPr>
            <a:spLocks noGrp="1"/>
          </p:cNvSpPr>
          <p:nvPr>
            <p:ph type="title"/>
          </p:nvPr>
        </p:nvSpPr>
        <p:spPr/>
        <p:txBody>
          <a:bodyPr>
            <a:normAutofit/>
          </a:bodyPr>
          <a:lstStyle/>
          <a:p>
            <a:r>
              <a:rPr lang="en-US" sz="100" dirty="0">
                <a:latin typeface="Times New Roman" panose="02020603050405020304" pitchFamily="18" charset="0"/>
                <a:cs typeface="Times New Roman" panose="02020603050405020304" pitchFamily="18" charset="0"/>
              </a:rPr>
              <a:t>.</a:t>
            </a:r>
            <a:endParaRPr lang="en-IN" sz="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AAD96FF-8CDB-1902-D3C6-4CB370FC1295}"/>
              </a:ext>
            </a:extLst>
          </p:cNvPr>
          <p:cNvSpPr txBox="1"/>
          <p:nvPr/>
        </p:nvSpPr>
        <p:spPr>
          <a:xfrm>
            <a:off x="3870144" y="296729"/>
            <a:ext cx="5283382" cy="1938992"/>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algn="ctr"/>
            <a:r>
              <a:rPr lang="en-US" sz="3200" dirty="0">
                <a:latin typeface="Times New Roman" panose="02020603050405020304" pitchFamily="18" charset="0"/>
                <a:cs typeface="Times New Roman" panose="02020603050405020304" pitchFamily="18" charset="0"/>
              </a:rPr>
              <a:t>       Presentation on :</a:t>
            </a:r>
          </a:p>
          <a:p>
            <a:pPr algn="ctr"/>
            <a:endParaRPr lang="en-US" sz="3200" dirty="0">
              <a:latin typeface="Times New Roman" panose="02020603050405020304" pitchFamily="18" charset="0"/>
              <a:cs typeface="Times New Roman" panose="02020603050405020304" pitchFamily="18" charset="0"/>
            </a:endParaRPr>
          </a:p>
          <a:p>
            <a:pPr algn="ctr"/>
            <a:endParaRPr lang="en-IN" sz="3200" dirty="0">
              <a:highlight>
                <a:srgbClr val="C0C0C0"/>
              </a:highligh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8360BFF-6220-F391-A2B5-BFC0CE7388C8}"/>
              </a:ext>
            </a:extLst>
          </p:cNvPr>
          <p:cNvSpPr txBox="1"/>
          <p:nvPr/>
        </p:nvSpPr>
        <p:spPr>
          <a:xfrm>
            <a:off x="2293043" y="3171236"/>
            <a:ext cx="8832502" cy="2357056"/>
          </a:xfrm>
          <a:prstGeom prst="rect">
            <a:avLst/>
          </a:prstGeom>
          <a:noFill/>
        </p:spPr>
        <p:txBody>
          <a:bodyPr wrap="square" rtlCol="0">
            <a:spAutoFit/>
          </a:bodyPr>
          <a:lstStyle/>
          <a:p>
            <a:pPr algn="ctr">
              <a:lnSpc>
                <a:spcPts val="3082"/>
              </a:lnSpc>
            </a:pPr>
            <a:r>
              <a:rPr lang="en-US" sz="1800" b="1" dirty="0">
                <a:solidFill>
                  <a:schemeClr val="tx1">
                    <a:lumMod val="95000"/>
                    <a:lumOff val="5000"/>
                  </a:schemeClr>
                </a:solidFill>
                <a:latin typeface="Times New Roman" panose="02020603050405020304" pitchFamily="18" charset="0"/>
                <a:ea typeface="Cambria Bold"/>
                <a:cs typeface="Times New Roman" panose="02020603050405020304" pitchFamily="18" charset="0"/>
                <a:sym typeface="Cambria Bold"/>
              </a:rPr>
              <a:t>DEPARTMENT OF ARTIFICIAL INTELLIGENCE &amp; MACHINE LEARNING</a:t>
            </a:r>
          </a:p>
          <a:p>
            <a:pPr algn="ctr">
              <a:lnSpc>
                <a:spcPts val="3082"/>
              </a:lnSpc>
            </a:pPr>
            <a:r>
              <a:rPr lang="en-US" sz="1800" b="1" dirty="0">
                <a:solidFill>
                  <a:schemeClr val="tx1">
                    <a:lumMod val="95000"/>
                    <a:lumOff val="5000"/>
                  </a:schemeClr>
                </a:solidFill>
                <a:latin typeface="Times New Roman" panose="02020603050405020304" pitchFamily="18" charset="0"/>
                <a:ea typeface="Cambria Bold"/>
                <a:cs typeface="Times New Roman" panose="02020603050405020304" pitchFamily="18" charset="0"/>
                <a:sym typeface="Cambria Bold"/>
              </a:rPr>
              <a:t>School of Engineering &amp; Technology</a:t>
            </a:r>
          </a:p>
          <a:p>
            <a:pPr algn="ctr">
              <a:lnSpc>
                <a:spcPts val="3082"/>
              </a:lnSpc>
            </a:pPr>
            <a:r>
              <a:rPr lang="en-US" sz="1800" b="1" dirty="0">
                <a:solidFill>
                  <a:schemeClr val="tx1">
                    <a:lumMod val="95000"/>
                    <a:lumOff val="5000"/>
                  </a:schemeClr>
                </a:solidFill>
                <a:latin typeface="Times New Roman" panose="02020603050405020304" pitchFamily="18" charset="0"/>
                <a:ea typeface="Cambria Bold"/>
                <a:cs typeface="Times New Roman" panose="02020603050405020304" pitchFamily="18" charset="0"/>
                <a:sym typeface="Cambria Bold"/>
              </a:rPr>
              <a:t>Sanjivani University</a:t>
            </a:r>
          </a:p>
          <a:p>
            <a:pPr algn="ctr">
              <a:lnSpc>
                <a:spcPts val="3082"/>
              </a:lnSpc>
            </a:pPr>
            <a:r>
              <a:rPr lang="en-US" sz="1800" b="1" dirty="0">
                <a:solidFill>
                  <a:schemeClr val="tx1">
                    <a:lumMod val="95000"/>
                    <a:lumOff val="5000"/>
                  </a:schemeClr>
                </a:solidFill>
                <a:latin typeface="Times New Roman" panose="02020603050405020304" pitchFamily="18" charset="0"/>
                <a:ea typeface="Cambria Bold"/>
                <a:cs typeface="Times New Roman" panose="02020603050405020304" pitchFamily="18" charset="0"/>
                <a:sym typeface="Cambria Bold"/>
              </a:rPr>
              <a:t>Semester-V, Academic Year 2025-2026</a:t>
            </a:r>
          </a:p>
          <a:p>
            <a:pPr algn="ctr">
              <a:lnSpc>
                <a:spcPts val="3082"/>
              </a:lnSpc>
            </a:pPr>
            <a:endParaRPr lang="en-US" sz="1800" b="1" dirty="0">
              <a:solidFill>
                <a:srgbClr val="FFFFFF"/>
              </a:solidFill>
              <a:latin typeface="Times New Roman" panose="02020603050405020304" pitchFamily="18" charset="0"/>
              <a:ea typeface="Cambria Bold"/>
              <a:cs typeface="Times New Roman" panose="02020603050405020304" pitchFamily="18" charset="0"/>
              <a:sym typeface="Cambria Bold"/>
            </a:endParaRPr>
          </a:p>
          <a:p>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144A388-E2ED-F6C8-7D7A-65482A6442CC}"/>
              </a:ext>
            </a:extLst>
          </p:cNvPr>
          <p:cNvPicPr>
            <a:picLocks noChangeAspect="1"/>
          </p:cNvPicPr>
          <p:nvPr/>
        </p:nvPicPr>
        <p:blipFill>
          <a:blip r:embed="rId2"/>
          <a:stretch>
            <a:fillRect/>
          </a:stretch>
        </p:blipFill>
        <p:spPr>
          <a:xfrm>
            <a:off x="632724" y="406106"/>
            <a:ext cx="2456403" cy="2260893"/>
          </a:xfrm>
          <a:prstGeom prst="rect">
            <a:avLst/>
          </a:prstGeom>
        </p:spPr>
      </p:pic>
      <p:sp>
        <p:nvSpPr>
          <p:cNvPr id="9" name="TextBox 8">
            <a:extLst>
              <a:ext uri="{FF2B5EF4-FFF2-40B4-BE49-F238E27FC236}">
                <a16:creationId xmlns:a16="http://schemas.microsoft.com/office/drawing/2014/main" id="{20C5BCD6-3A1B-7871-AAFD-8EEA628FA977}"/>
              </a:ext>
            </a:extLst>
          </p:cNvPr>
          <p:cNvSpPr txBox="1"/>
          <p:nvPr/>
        </p:nvSpPr>
        <p:spPr>
          <a:xfrm>
            <a:off x="956724" y="5021609"/>
            <a:ext cx="4793063" cy="1692771"/>
          </a:xfrm>
          <a:prstGeom prst="rect">
            <a:avLst/>
          </a:prstGeom>
          <a:noFill/>
        </p:spPr>
        <p:txBody>
          <a:bodyPr wrap="square" rtlCol="0">
            <a:spAutoFit/>
          </a:bodyPr>
          <a:lstStyle/>
          <a:p>
            <a:r>
              <a:rPr lang="en-US" sz="2000" b="1" u="none" strike="noStrike" dirty="0">
                <a:latin typeface="Times New Roman" panose="02020603050405020304" pitchFamily="18" charset="0"/>
                <a:ea typeface="Cambria Bold"/>
                <a:cs typeface="Times New Roman" panose="02020603050405020304" pitchFamily="18" charset="0"/>
                <a:sym typeface="Cambria Bold"/>
              </a:rPr>
              <a:t>Presented By:</a:t>
            </a:r>
            <a:r>
              <a:rPr lang="en-US" sz="2400" b="1" u="none" strike="noStrike" dirty="0">
                <a:latin typeface="Times New Roman" panose="02020603050405020304" pitchFamily="18" charset="0"/>
                <a:ea typeface="Cambria Bold"/>
                <a:cs typeface="Times New Roman" panose="02020603050405020304" pitchFamily="18" charset="0"/>
                <a:sym typeface="Cambria Bold"/>
              </a:rPr>
              <a:t>                                                                        </a:t>
            </a:r>
          </a:p>
          <a:p>
            <a:r>
              <a:rPr lang="en-IN" sz="2000" dirty="0">
                <a:latin typeface="Times New Roman" panose="02020603050405020304" pitchFamily="18" charset="0"/>
                <a:cs typeface="Times New Roman" panose="02020603050405020304" pitchFamily="18" charset="0"/>
              </a:rPr>
              <a:t>Gayatri Jagtap  (2124UMLF2061)</a:t>
            </a:r>
          </a:p>
          <a:p>
            <a:r>
              <a:rPr lang="en-IN" sz="2000" dirty="0">
                <a:latin typeface="Times New Roman" panose="02020603050405020304" pitchFamily="18" charset="0"/>
                <a:cs typeface="Times New Roman" panose="02020603050405020304" pitchFamily="18" charset="0"/>
              </a:rPr>
              <a:t>Sanket Parjane (2124UMLM2044)</a:t>
            </a:r>
          </a:p>
          <a:p>
            <a:r>
              <a:rPr lang="en-IN" sz="2000" dirty="0">
                <a:latin typeface="Times New Roman" panose="02020603050405020304" pitchFamily="18" charset="0"/>
                <a:cs typeface="Times New Roman" panose="02020603050405020304" pitchFamily="18" charset="0"/>
              </a:rPr>
              <a:t>Soham </a:t>
            </a:r>
            <a:r>
              <a:rPr lang="en-IN" sz="2000" dirty="0" err="1">
                <a:latin typeface="Times New Roman" panose="02020603050405020304" pitchFamily="18" charset="0"/>
                <a:cs typeface="Times New Roman" panose="02020603050405020304" pitchFamily="18" charset="0"/>
              </a:rPr>
              <a:t>Wadale</a:t>
            </a:r>
            <a:r>
              <a:rPr lang="en-IN" sz="2000" dirty="0">
                <a:latin typeface="Times New Roman" panose="02020603050405020304" pitchFamily="18" charset="0"/>
                <a:cs typeface="Times New Roman" panose="02020603050405020304" pitchFamily="18" charset="0"/>
              </a:rPr>
              <a:t> (2124UMLM2081)</a:t>
            </a:r>
          </a:p>
          <a:p>
            <a:r>
              <a:rPr lang="en-IN" sz="2000" dirty="0">
                <a:latin typeface="Times New Roman" panose="02020603050405020304" pitchFamily="18" charset="0"/>
                <a:cs typeface="Times New Roman" panose="02020603050405020304" pitchFamily="18" charset="0"/>
              </a:rPr>
              <a:t>Sakshi </a:t>
            </a:r>
            <a:r>
              <a:rPr lang="en-IN" sz="2000" dirty="0" err="1">
                <a:latin typeface="Times New Roman" panose="02020603050405020304" pitchFamily="18" charset="0"/>
                <a:cs typeface="Times New Roman" panose="02020603050405020304" pitchFamily="18" charset="0"/>
              </a:rPr>
              <a:t>Abak</a:t>
            </a:r>
            <a:r>
              <a:rPr lang="en-IN" sz="2000" dirty="0">
                <a:latin typeface="Times New Roman" panose="02020603050405020304" pitchFamily="18" charset="0"/>
                <a:cs typeface="Times New Roman" panose="02020603050405020304" pitchFamily="18" charset="0"/>
              </a:rPr>
              <a:t>     (2124UMLF2019)</a:t>
            </a:r>
          </a:p>
        </p:txBody>
      </p:sp>
      <p:sp>
        <p:nvSpPr>
          <p:cNvPr id="14" name="TextBox 13">
            <a:extLst>
              <a:ext uri="{FF2B5EF4-FFF2-40B4-BE49-F238E27FC236}">
                <a16:creationId xmlns:a16="http://schemas.microsoft.com/office/drawing/2014/main" id="{78C9B41D-3106-A638-FEFA-BEAFCDEE44D3}"/>
              </a:ext>
            </a:extLst>
          </p:cNvPr>
          <p:cNvSpPr txBox="1"/>
          <p:nvPr/>
        </p:nvSpPr>
        <p:spPr>
          <a:xfrm>
            <a:off x="3276766" y="2046572"/>
            <a:ext cx="751616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“AI Agent for Smart Farming Advice</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069060F-AAE2-7912-6D9E-EACBF7550647}"/>
              </a:ext>
            </a:extLst>
          </p:cNvPr>
          <p:cNvSpPr txBox="1"/>
          <p:nvPr/>
        </p:nvSpPr>
        <p:spPr>
          <a:xfrm>
            <a:off x="8564151" y="5484053"/>
            <a:ext cx="4793063" cy="1077218"/>
          </a:xfrm>
          <a:prstGeom prst="rect">
            <a:avLst/>
          </a:prstGeom>
          <a:noFill/>
        </p:spPr>
        <p:txBody>
          <a:bodyPr wrap="square" rtlCol="0">
            <a:spAutoFit/>
          </a:bodyPr>
          <a:lstStyle/>
          <a:p>
            <a:r>
              <a:rPr lang="en-US" sz="2000" b="1" dirty="0">
                <a:latin typeface="Times New Roman" panose="02020603050405020304" pitchFamily="18" charset="0"/>
                <a:ea typeface="Cambria Bold"/>
                <a:cs typeface="Times New Roman" panose="02020603050405020304" pitchFamily="18" charset="0"/>
                <a:sym typeface="Cambria Bold"/>
              </a:rPr>
              <a:t>Guided by</a:t>
            </a:r>
            <a:r>
              <a:rPr lang="en-US" sz="2400" b="1" u="none" strike="noStrike" dirty="0">
                <a:latin typeface="Times New Roman" panose="02020603050405020304" pitchFamily="18" charset="0"/>
                <a:ea typeface="Cambria Bold"/>
                <a:cs typeface="Times New Roman" panose="02020603050405020304" pitchFamily="18" charset="0"/>
                <a:sym typeface="Cambria Bold"/>
              </a:rPr>
              <a:t>                                                                       </a:t>
            </a:r>
          </a:p>
          <a:p>
            <a:r>
              <a:rPr lang="en-IN" sz="2000" dirty="0">
                <a:latin typeface="Times New Roman" panose="02020603050405020304" pitchFamily="18" charset="0"/>
                <a:cs typeface="Times New Roman" panose="02020603050405020304" pitchFamily="18" charset="0"/>
              </a:rPr>
              <a:t>Prof: Raz Sir</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70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6414E-A538-84BF-69BA-D4FA290D69B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9DED8B4-F693-7921-936E-1E7CAA4E2E24}"/>
              </a:ext>
            </a:extLst>
          </p:cNvPr>
          <p:cNvSpPr>
            <a:spLocks noGrp="1"/>
          </p:cNvSpPr>
          <p:nvPr>
            <p:ph type="title"/>
          </p:nvPr>
        </p:nvSpPr>
        <p:spPr>
          <a:xfrm>
            <a:off x="581192" y="702156"/>
            <a:ext cx="11029616" cy="530296"/>
          </a:xfrm>
        </p:spPr>
        <p:txBody>
          <a:bodyPr>
            <a:noAutofit/>
          </a:bodyPr>
          <a:lstStyle/>
          <a:p>
            <a:r>
              <a:rPr lang="en-US" sz="4400" b="1" dirty="0">
                <a:solidFill>
                  <a:schemeClr val="accent1"/>
                </a:solidFill>
                <a:latin typeface="Arial"/>
                <a:ea typeface="+mj-lt"/>
                <a:cs typeface="Arial"/>
              </a:rPr>
              <a:t>Result</a:t>
            </a:r>
            <a:endParaRPr lang="en-US" sz="4400" dirty="0"/>
          </a:p>
        </p:txBody>
      </p:sp>
      <p:sp>
        <p:nvSpPr>
          <p:cNvPr id="11" name="Content Placeholder 1">
            <a:extLst>
              <a:ext uri="{FF2B5EF4-FFF2-40B4-BE49-F238E27FC236}">
                <a16:creationId xmlns:a16="http://schemas.microsoft.com/office/drawing/2014/main" id="{D19ABB40-16E2-218C-239E-E811B2935FEA}"/>
              </a:ext>
            </a:extLst>
          </p:cNvPr>
          <p:cNvSpPr txBox="1">
            <a:spLocks/>
          </p:cNvSpPr>
          <p:nvPr/>
        </p:nvSpPr>
        <p:spPr>
          <a:xfrm>
            <a:off x="581192" y="170497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C94C84A-EC20-83A0-560C-6BCE87209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732" y="1543050"/>
            <a:ext cx="9722826" cy="4724400"/>
          </a:xfrm>
          <a:prstGeom prst="rect">
            <a:avLst/>
          </a:prstGeom>
        </p:spPr>
      </p:pic>
    </p:spTree>
    <p:extLst>
      <p:ext uri="{BB962C8B-B14F-4D97-AF65-F5344CB8AC3E}">
        <p14:creationId xmlns:p14="http://schemas.microsoft.com/office/powerpoint/2010/main" val="2286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84134-0D5A-418C-EAAB-A5EB8922466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F573DEA-CCC4-46D8-E92A-3D860860E30B}"/>
              </a:ext>
            </a:extLst>
          </p:cNvPr>
          <p:cNvSpPr>
            <a:spLocks noGrp="1"/>
          </p:cNvSpPr>
          <p:nvPr>
            <p:ph type="title"/>
          </p:nvPr>
        </p:nvSpPr>
        <p:spPr>
          <a:xfrm>
            <a:off x="581192" y="702156"/>
            <a:ext cx="11029616" cy="530296"/>
          </a:xfrm>
        </p:spPr>
        <p:txBody>
          <a:bodyPr>
            <a:noAutofit/>
          </a:bodyPr>
          <a:lstStyle/>
          <a:p>
            <a:r>
              <a:rPr lang="en-US" sz="4400" b="1" dirty="0">
                <a:solidFill>
                  <a:schemeClr val="accent1"/>
                </a:solidFill>
                <a:latin typeface="Arial"/>
                <a:ea typeface="+mj-lt"/>
                <a:cs typeface="Arial"/>
              </a:rPr>
              <a:t>Conclusion</a:t>
            </a:r>
            <a:endParaRPr lang="en-US" sz="4400" dirty="0"/>
          </a:p>
        </p:txBody>
      </p:sp>
      <p:sp>
        <p:nvSpPr>
          <p:cNvPr id="11" name="Content Placeholder 1">
            <a:extLst>
              <a:ext uri="{FF2B5EF4-FFF2-40B4-BE49-F238E27FC236}">
                <a16:creationId xmlns:a16="http://schemas.microsoft.com/office/drawing/2014/main" id="{BA65BDA2-BB10-EAF9-10F9-31FEF83A568D}"/>
              </a:ext>
            </a:extLst>
          </p:cNvPr>
          <p:cNvSpPr txBox="1">
            <a:spLocks/>
          </p:cNvSpPr>
          <p:nvPr/>
        </p:nvSpPr>
        <p:spPr>
          <a:xfrm>
            <a:off x="657058" y="143827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2000" dirty="0"/>
              <a:t>The AI Agent for Smart Farming Advice successfully addresses the challenges faced by small-scale farmers by providing them with accurate, real-time, and localized agricultural insights. By leveraging Retrieval-Augmented Generation and IBM’s cloud-based AI services, the system bridges the information gap between farmers and expert agricultural knowledge. It enhances decision-making related to crop selection, pest management, and market selling, ultimately improving productivity and profitability. The project demonstrates how AI can play a transformative role in sustainable and smart agriculture at the grassroots level.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37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4D7A7-818E-597E-F17A-E0A9833D7CD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BB2918E-F667-1688-BC6E-93EBAE26DD76}"/>
              </a:ext>
            </a:extLst>
          </p:cNvPr>
          <p:cNvSpPr>
            <a:spLocks noGrp="1"/>
          </p:cNvSpPr>
          <p:nvPr>
            <p:ph type="title"/>
          </p:nvPr>
        </p:nvSpPr>
        <p:spPr>
          <a:xfrm>
            <a:off x="581192" y="702156"/>
            <a:ext cx="11029616" cy="530296"/>
          </a:xfrm>
        </p:spPr>
        <p:txBody>
          <a:bodyPr>
            <a:noAutofit/>
          </a:bodyPr>
          <a:lstStyle/>
          <a:p>
            <a:r>
              <a:rPr lang="en-US" sz="4000" b="1" dirty="0">
                <a:solidFill>
                  <a:schemeClr val="accent1"/>
                </a:solidFill>
                <a:latin typeface="Arial"/>
                <a:cs typeface="Arial"/>
              </a:rPr>
              <a:t>Future Scope</a:t>
            </a:r>
          </a:p>
        </p:txBody>
      </p:sp>
      <p:sp>
        <p:nvSpPr>
          <p:cNvPr id="11" name="Content Placeholder 1">
            <a:extLst>
              <a:ext uri="{FF2B5EF4-FFF2-40B4-BE49-F238E27FC236}">
                <a16:creationId xmlns:a16="http://schemas.microsoft.com/office/drawing/2014/main" id="{1C80D863-7C53-BC16-76C3-9082CD644500}"/>
              </a:ext>
            </a:extLst>
          </p:cNvPr>
          <p:cNvSpPr txBox="1">
            <a:spLocks/>
          </p:cNvSpPr>
          <p:nvPr/>
        </p:nvSpPr>
        <p:spPr>
          <a:xfrm>
            <a:off x="476417" y="1638300"/>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In the future, the system can be expanded to include IoT-based sensor integration for real-time soil and crop monitoring, image recognition for pest and disease detection, and multilingual voice assistants to support a wider range of local languages. Integration with blockchain technology can ensure data transparency and traceability in crop supply chains. The system can also be connected with government agricultural schemes and subsidy information to provide farmers with complete financial and technical support. Continuous improvement of the RAG model with domain-specific datasets can further enhance the accuracy and personalization of advice.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330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51E85-1226-B87B-5D54-5B7A33B8DA8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688035B-4A72-FDEF-31AB-6D0C0EBAC2A8}"/>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sz="4400" b="1" dirty="0">
              <a:solidFill>
                <a:schemeClr val="accent1"/>
              </a:solidFill>
              <a:latin typeface="Arial"/>
              <a:cs typeface="Arial"/>
            </a:endParaRPr>
          </a:p>
        </p:txBody>
      </p:sp>
      <p:sp>
        <p:nvSpPr>
          <p:cNvPr id="11" name="Content Placeholder 1">
            <a:extLst>
              <a:ext uri="{FF2B5EF4-FFF2-40B4-BE49-F238E27FC236}">
                <a16:creationId xmlns:a16="http://schemas.microsoft.com/office/drawing/2014/main" id="{51AC7660-8043-9D0A-9CA0-9F73D6276119}"/>
              </a:ext>
            </a:extLst>
          </p:cNvPr>
          <p:cNvSpPr txBox="1">
            <a:spLocks/>
          </p:cNvSpPr>
          <p:nvPr/>
        </p:nvSpPr>
        <p:spPr>
          <a:xfrm>
            <a:off x="581192" y="193357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5A53766-915D-8CA6-43F4-F3B30FE9C345}"/>
              </a:ext>
            </a:extLst>
          </p:cNvPr>
          <p:cNvSpPr txBox="1"/>
          <p:nvPr/>
        </p:nvSpPr>
        <p:spPr>
          <a:xfrm>
            <a:off x="647699" y="2136339"/>
            <a:ext cx="9515475" cy="1754326"/>
          </a:xfrm>
          <a:prstGeom prst="rect">
            <a:avLst/>
          </a:prstGeom>
          <a:noFill/>
        </p:spPr>
        <p:txBody>
          <a:bodyPr wrap="square">
            <a:spAutoFit/>
          </a:bodyPr>
          <a:lstStyle/>
          <a:p>
            <a:pPr>
              <a:buNone/>
            </a:pPr>
            <a:r>
              <a:rPr lang="en-IN" b="1" dirty="0"/>
              <a:t>References</a:t>
            </a:r>
          </a:p>
          <a:p>
            <a:pPr>
              <a:buFont typeface="+mj-lt"/>
              <a:buAutoNum type="arabicPeriod"/>
            </a:pPr>
            <a:r>
              <a:rPr lang="en-IN" dirty="0"/>
              <a:t>IBM Cloud Lite Documentation – https://cloud.ibm.com/docs</a:t>
            </a:r>
          </a:p>
          <a:p>
            <a:pPr>
              <a:buFont typeface="+mj-lt"/>
              <a:buAutoNum type="arabicPeriod"/>
            </a:pPr>
            <a:r>
              <a:rPr lang="en-IN" dirty="0"/>
              <a:t>IBM Granite Models – https://www.ibm.com/granite</a:t>
            </a:r>
          </a:p>
          <a:p>
            <a:pPr>
              <a:buFont typeface="+mj-lt"/>
              <a:buAutoNum type="arabicPeriod"/>
            </a:pPr>
            <a:r>
              <a:rPr lang="en-IN" dirty="0"/>
              <a:t>Indian Meteorological Department (IMD) – https://mausam.imd.gov.in</a:t>
            </a:r>
          </a:p>
          <a:p>
            <a:pPr>
              <a:buFont typeface="+mj-lt"/>
              <a:buAutoNum type="arabicPeriod"/>
            </a:pPr>
            <a:r>
              <a:rPr lang="en-IN" dirty="0"/>
              <a:t>National Agriculture Market (</a:t>
            </a:r>
            <a:r>
              <a:rPr lang="en-IN" dirty="0" err="1"/>
              <a:t>eNAM</a:t>
            </a:r>
            <a:r>
              <a:rPr lang="en-IN" dirty="0"/>
              <a:t>) – https://www.enam.gov.in</a:t>
            </a:r>
          </a:p>
          <a:p>
            <a:pPr>
              <a:buFont typeface="+mj-lt"/>
              <a:buAutoNum type="arabicPeriod"/>
            </a:pPr>
            <a:r>
              <a:rPr lang="en-IN" dirty="0"/>
              <a:t>Food and Agriculture Organization (FAO) Reports on Smart Farming – </a:t>
            </a:r>
            <a:r>
              <a:rPr lang="en-IN" dirty="0">
                <a:hlinkClick r:id="rId2"/>
              </a:rPr>
              <a:t>https://www.fao.org</a:t>
            </a:r>
            <a:endParaRPr lang="en-IN" dirty="0"/>
          </a:p>
        </p:txBody>
      </p:sp>
    </p:spTree>
    <p:extLst>
      <p:ext uri="{BB962C8B-B14F-4D97-AF65-F5344CB8AC3E}">
        <p14:creationId xmlns:p14="http://schemas.microsoft.com/office/powerpoint/2010/main" val="51301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BB31A-641D-0628-0334-57C712F78794}"/>
            </a:ext>
          </a:extLst>
        </p:cNvPr>
        <p:cNvGrpSpPr/>
        <p:nvPr/>
      </p:nvGrpSpPr>
      <p:grpSpPr>
        <a:xfrm>
          <a:off x="0" y="0"/>
          <a:ext cx="0" cy="0"/>
          <a:chOff x="0" y="0"/>
          <a:chExt cx="0" cy="0"/>
        </a:xfrm>
      </p:grpSpPr>
      <p:sp>
        <p:nvSpPr>
          <p:cNvPr id="11" name="Content Placeholder 1">
            <a:extLst>
              <a:ext uri="{FF2B5EF4-FFF2-40B4-BE49-F238E27FC236}">
                <a16:creationId xmlns:a16="http://schemas.microsoft.com/office/drawing/2014/main" id="{3538F274-F7D2-56FD-AA3D-0802C9DC2F28}"/>
              </a:ext>
            </a:extLst>
          </p:cNvPr>
          <p:cNvSpPr txBox="1">
            <a:spLocks/>
          </p:cNvSpPr>
          <p:nvPr/>
        </p:nvSpPr>
        <p:spPr>
          <a:xfrm>
            <a:off x="666917" y="225742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sp>
        <p:nvSpPr>
          <p:cNvPr id="4" name="Title 4">
            <a:extLst>
              <a:ext uri="{FF2B5EF4-FFF2-40B4-BE49-F238E27FC236}">
                <a16:creationId xmlns:a16="http://schemas.microsoft.com/office/drawing/2014/main" id="{16A468C0-E968-761E-4454-3C568B83982C}"/>
              </a:ext>
            </a:extLst>
          </p:cNvPr>
          <p:cNvSpPr>
            <a:spLocks noGrp="1"/>
          </p:cNvSpPr>
          <p:nvPr>
            <p:ph type="title"/>
          </p:nvPr>
        </p:nvSpPr>
        <p:spPr>
          <a:xfrm>
            <a:off x="808453" y="2257425"/>
            <a:ext cx="9298744" cy="1325563"/>
          </a:xfrm>
        </p:spPr>
        <p:txBody>
          <a:bodyPr>
            <a:normAutofit/>
          </a:bodyPr>
          <a:lstStyle/>
          <a:p>
            <a:pPr algn="ctr"/>
            <a:r>
              <a:rPr lang="en-US" sz="48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12111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DDFBF31-5FA3-D3D8-5B27-83688A8FE8C1}"/>
              </a:ext>
            </a:extLst>
          </p:cNvPr>
          <p:cNvSpPr>
            <a:spLocks noGrp="1"/>
          </p:cNvSpPr>
          <p:nvPr>
            <p:ph idx="1"/>
          </p:nvPr>
        </p:nvSpPr>
        <p:spPr/>
        <p:txBody>
          <a:bodyPr>
            <a:normAutofit/>
          </a:bodyPr>
          <a:lstStyle/>
          <a:p>
            <a:r>
              <a:rPr lang="en-US" sz="100" dirty="0"/>
              <a:t>;</a:t>
            </a:r>
            <a:endParaRPr lang="en-IN" sz="100" dirty="0"/>
          </a:p>
        </p:txBody>
      </p:sp>
      <p:sp>
        <p:nvSpPr>
          <p:cNvPr id="6" name="Rectangle 1">
            <a:extLst>
              <a:ext uri="{FF2B5EF4-FFF2-40B4-BE49-F238E27FC236}">
                <a16:creationId xmlns:a16="http://schemas.microsoft.com/office/drawing/2014/main" id="{BC74141A-AA63-95F3-6126-7D1711457B4D}"/>
              </a:ext>
            </a:extLst>
          </p:cNvPr>
          <p:cNvSpPr>
            <a:spLocks noChangeArrowheads="1"/>
          </p:cNvSpPr>
          <p:nvPr/>
        </p:nvSpPr>
        <p:spPr bwMode="auto">
          <a:xfrm>
            <a:off x="0" y="-1202570"/>
            <a:ext cx="4571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 b="0" i="0" u="none" strike="noStrike" cap="none" normalizeH="0" baseline="0" dirty="0">
                <a:ln>
                  <a:noFill/>
                </a:ln>
                <a:solidFill>
                  <a:schemeClr val="tx1"/>
                </a:solidFill>
                <a:effectLst/>
                <a:latin typeface="Arial" panose="020B0604020202020204" pitchFamily="34" charset="0"/>
              </a:rPr>
              <a:t>Smart homes use the Internet of Things (IoT) to make life easier and better. Devices like lights, fans, ACs, and cameras are connected to the internet and can be controlled using a phone or voice.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B362D99-26D8-023C-35C1-EC885530B481}"/>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Title 1">
            <a:extLst>
              <a:ext uri="{FF2B5EF4-FFF2-40B4-BE49-F238E27FC236}">
                <a16:creationId xmlns:a16="http://schemas.microsoft.com/office/drawing/2014/main" id="{1970D8D1-3140-C898-655D-F5F2CE8698FB}"/>
              </a:ext>
            </a:extLst>
          </p:cNvPr>
          <p:cNvSpPr txBox="1">
            <a:spLocks/>
          </p:cNvSpPr>
          <p:nvPr/>
        </p:nvSpPr>
        <p:spPr>
          <a:xfrm>
            <a:off x="520389" y="640080"/>
            <a:ext cx="10515600" cy="9147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16" name="Content Placeholder 2">
            <a:extLst>
              <a:ext uri="{FF2B5EF4-FFF2-40B4-BE49-F238E27FC236}">
                <a16:creationId xmlns:a16="http://schemas.microsoft.com/office/drawing/2014/main" id="{B2C75F48-892F-8F29-FA02-E8CC82141FC3}"/>
              </a:ext>
            </a:extLst>
          </p:cNvPr>
          <p:cNvSpPr txBox="1">
            <a:spLocks/>
          </p:cNvSpPr>
          <p:nvPr/>
        </p:nvSpPr>
        <p:spPr>
          <a:xfrm>
            <a:off x="652591" y="1554847"/>
            <a:ext cx="11019020" cy="522122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p>
          <a:p>
            <a:pPr marL="305435" indent="-305435"/>
            <a:r>
              <a:rPr lang="en-US" sz="2000" b="1">
                <a:latin typeface="Arial"/>
                <a:ea typeface="+mn-lt"/>
                <a:cs typeface="Arial"/>
              </a:rPr>
              <a:t>Proposed System/Solution</a:t>
            </a:r>
            <a:endParaRPr lang="en-US">
              <a:latin typeface="Arial"/>
              <a:cs typeface="Arial"/>
            </a:endParaRPr>
          </a:p>
          <a:p>
            <a:pPr marL="305435" indent="-305435"/>
            <a:r>
              <a:rPr lang="en-US" sz="2000" b="1">
                <a:latin typeface="Arial"/>
                <a:ea typeface="+mn-lt"/>
                <a:cs typeface="Calibri"/>
              </a:rPr>
              <a:t>System </a:t>
            </a:r>
            <a:r>
              <a:rPr lang="en-US" sz="2000" b="1">
                <a:latin typeface="Arial"/>
                <a:ea typeface="+mn-lt"/>
                <a:cs typeface="+mn-lt"/>
              </a:rPr>
              <a:t>Development Approach </a:t>
            </a:r>
            <a:endParaRPr lang="en-US">
              <a:latin typeface="Arial"/>
              <a:ea typeface="+mn-lt"/>
              <a:cs typeface="+mn-lt"/>
            </a:endParaRPr>
          </a:p>
          <a:p>
            <a:pPr marL="305435" indent="-305435"/>
            <a:r>
              <a:rPr lang="en-US" sz="2000" b="1">
                <a:latin typeface="Arial"/>
                <a:ea typeface="+mn-lt"/>
                <a:cs typeface="+mn-lt"/>
              </a:rPr>
              <a:t>Algorithm &amp; Deployment  </a:t>
            </a:r>
            <a:endParaRPr lang="en-US">
              <a:latin typeface="Arial"/>
              <a:cs typeface="Calibri"/>
            </a:endParaRPr>
          </a:p>
          <a:p>
            <a:pPr marL="305435" indent="-305435"/>
            <a:r>
              <a:rPr lang="en-US" sz="2000" b="1">
                <a:latin typeface="Arial"/>
                <a:ea typeface="+mn-lt"/>
                <a:cs typeface="Arial"/>
              </a:rPr>
              <a:t>Result (Output Image)</a:t>
            </a:r>
          </a:p>
          <a:p>
            <a:pPr marL="305435" indent="-305435"/>
            <a:r>
              <a:rPr lang="en-US" sz="2000" b="1">
                <a:latin typeface="Arial"/>
                <a:ea typeface="+mn-lt"/>
                <a:cs typeface="Arial"/>
              </a:rPr>
              <a:t>Conclusion</a:t>
            </a:r>
            <a:endParaRPr lang="en-US">
              <a:latin typeface="Arial"/>
              <a:cs typeface="Arial"/>
            </a:endParaRPr>
          </a:p>
          <a:p>
            <a:pPr marL="305435" indent="-305435"/>
            <a:r>
              <a:rPr lang="en-US" sz="2000" b="1">
                <a:latin typeface="Arial"/>
                <a:ea typeface="+mn-lt"/>
                <a:cs typeface="Arial"/>
              </a:rPr>
              <a:t>Future Scope</a:t>
            </a:r>
          </a:p>
          <a:p>
            <a:pPr marL="305435" indent="-305435"/>
            <a:r>
              <a:rPr lang="en-US" sz="2000" b="1">
                <a:latin typeface="Arial"/>
                <a:ea typeface="+mn-lt"/>
                <a:cs typeface="Arial"/>
              </a:rPr>
              <a:t>References</a:t>
            </a:r>
            <a:endParaRPr lang="en-US">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70000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D277B7-3837-6583-970F-BE20A0101644}"/>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11" name="Content Placeholder 1">
            <a:extLst>
              <a:ext uri="{FF2B5EF4-FFF2-40B4-BE49-F238E27FC236}">
                <a16:creationId xmlns:a16="http://schemas.microsoft.com/office/drawing/2014/main" id="{48F76101-BFAE-DB1F-BB83-D84244C20AAF}"/>
              </a:ext>
            </a:extLst>
          </p:cNvPr>
          <p:cNvSpPr txBox="1">
            <a:spLocks/>
          </p:cNvSpPr>
          <p:nvPr/>
        </p:nvSpPr>
        <p:spPr>
          <a:xfrm>
            <a:off x="580858" y="1552575"/>
            <a:ext cx="11029950" cy="4429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Small-scale farmers play a vital role in the agricultural sector, yet they face several challenges that affect their productivity and income. One of the major issues is the lack of access to real-time and reliable information about weather conditions, soil health, crop suitability, pest control, and market prices. Due to limited digital literacy and infrastructure, farmers often rely on outdated or inaccurate advice, leading to poor decision-making. Additionally, most agricultural information available online is in English, creating a language barrier for farmers who primarily communicate in their local languages. The absence of personalized and data-driven guidance makes it difficult for farmers to plan effectively, resulting in reduced crop yields, financial losses, and increased risk. Therefore, there is a strong need for an intelligent system that can provide localized, accurate, and easily understandable agricultural advice to empower small-scale farmers and support sustainable farming practices.</a:t>
            </a:r>
          </a:p>
          <a:p>
            <a:pPr marL="0" indent="0">
              <a:lnSpc>
                <a:spcPct val="150000"/>
              </a:lnSpc>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36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5BE97-39DE-DB58-6B0E-1D5E5BF39A2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AB38347-BC83-C012-673E-894E8C1977EC}"/>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1" name="Content Placeholder 1">
            <a:extLst>
              <a:ext uri="{FF2B5EF4-FFF2-40B4-BE49-F238E27FC236}">
                <a16:creationId xmlns:a16="http://schemas.microsoft.com/office/drawing/2014/main" id="{F75A9CD6-BF7A-3466-BD44-FDC14FB3162A}"/>
              </a:ext>
            </a:extLst>
          </p:cNvPr>
          <p:cNvSpPr txBox="1">
            <a:spLocks/>
          </p:cNvSpPr>
          <p:nvPr/>
        </p:nvSpPr>
        <p:spPr>
          <a:xfrm>
            <a:off x="676442" y="1552575"/>
            <a:ext cx="11029950" cy="4603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 proposed system introduces an AI Agent for Smart Farming Advice powered by Retrieval-Augmented Generation (RAG). This intelligent agent retrieves and generates real-time, localized agricultural information to support farmers in their decision-making. It accesses trusted data sources such as meteorological departments, soil condition databases, and agricultural market platforms. Farmers can interact with the system in their local language to ask questions like “Which crop should I grow this season?” or “What is today’s market rate for tomatoes?”. The system combines retrieved factual data with the generative power of AI to provide accurate, context-specific, and easily understandable responses. By doing so, it bridges the knowledge gap and empowers small-scale farmers to improve crop yield and income.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98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85655-23DD-B56B-D972-A86E62AD0FD4}"/>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96F10D11-A71A-5A0D-5606-AEBE83B9A256}"/>
              </a:ext>
            </a:extLst>
          </p:cNvPr>
          <p:cNvSpPr txBox="1">
            <a:spLocks/>
          </p:cNvSpPr>
          <p:nvPr/>
        </p:nvSpPr>
        <p:spPr>
          <a:xfrm>
            <a:off x="581192" y="662572"/>
            <a:ext cx="11029616" cy="530296"/>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6" name="Content Placeholder 1">
            <a:extLst>
              <a:ext uri="{FF2B5EF4-FFF2-40B4-BE49-F238E27FC236}">
                <a16:creationId xmlns:a16="http://schemas.microsoft.com/office/drawing/2014/main" id="{197E9D8F-4F36-E832-C5FF-33D4EBEE12E5}"/>
              </a:ext>
            </a:extLst>
          </p:cNvPr>
          <p:cNvSpPr>
            <a:spLocks noGrp="1"/>
          </p:cNvSpPr>
          <p:nvPr>
            <p:ph idx="1"/>
          </p:nvPr>
        </p:nvSpPr>
        <p:spPr>
          <a:xfrm>
            <a:off x="654344" y="1522104"/>
            <a:ext cx="11029615" cy="4673324"/>
          </a:xfrm>
        </p:spPr>
        <p:txBody>
          <a:bodyPr>
            <a:normAutofit/>
          </a:bodyPr>
          <a:lstStyle/>
          <a:p>
            <a:pPr marL="0" indent="0">
              <a:buNone/>
            </a:pPr>
            <a:r>
              <a:rPr lang="en-IN" sz="1800" b="1" dirty="0"/>
              <a:t>1. </a:t>
            </a:r>
            <a:r>
              <a:rPr lang="en-IN" sz="2000" b="1" dirty="0"/>
              <a:t>System Requirements</a:t>
            </a:r>
          </a:p>
          <a:p>
            <a:r>
              <a:rPr lang="en-IN" sz="1800" dirty="0"/>
              <a:t>Hardware Requirements:</a:t>
            </a:r>
          </a:p>
          <a:p>
            <a:pPr marL="0" indent="0">
              <a:buNone/>
            </a:pPr>
            <a:r>
              <a:rPr lang="en-IN" sz="1800" dirty="0"/>
              <a:t>Minimum 4 GB RAM and dual-core CPU </a:t>
            </a:r>
          </a:p>
          <a:p>
            <a:pPr marL="0" indent="0">
              <a:buNone/>
            </a:pPr>
            <a:r>
              <a:rPr lang="en-IN" sz="1800" dirty="0"/>
              <a:t>IBM Cloud account with provisioned cloud runtime</a:t>
            </a:r>
          </a:p>
          <a:p>
            <a:pPr marL="0" indent="0">
              <a:buNone/>
            </a:pPr>
            <a:r>
              <a:rPr lang="en-IN" sz="1800" dirty="0"/>
              <a:t>Secure internet connection for real-time data streaming</a:t>
            </a:r>
          </a:p>
          <a:p>
            <a:r>
              <a:rPr lang="en-IN" sz="1800" b="1" dirty="0"/>
              <a:t>Software Requirements:</a:t>
            </a:r>
          </a:p>
          <a:p>
            <a:pPr marL="0" indent="0">
              <a:buNone/>
            </a:pPr>
            <a:r>
              <a:rPr lang="en-IN" sz="1800" dirty="0"/>
              <a:t>Operating System: Windows</a:t>
            </a:r>
          </a:p>
          <a:p>
            <a:pPr marL="0" indent="0">
              <a:buNone/>
            </a:pPr>
            <a:r>
              <a:rPr lang="en-IN" sz="1800" dirty="0"/>
              <a:t>Python </a:t>
            </a:r>
          </a:p>
          <a:p>
            <a:pPr marL="0" indent="0">
              <a:buNone/>
            </a:pPr>
            <a:r>
              <a:rPr lang="en-IN" sz="1800" dirty="0"/>
              <a:t>Cloud Platform: IBM Cloud (Watson Studio, Cloud Functions)</a:t>
            </a:r>
          </a:p>
          <a:p>
            <a:pPr marL="0" indent="0">
              <a:buNone/>
            </a:pPr>
            <a:r>
              <a:rPr lang="en-IN" sz="1800" dirty="0"/>
              <a:t>Model Serving: Flask/ </a:t>
            </a:r>
            <a:r>
              <a:rPr lang="en-IN" sz="1800" dirty="0" err="1"/>
              <a:t>FastAPI</a:t>
            </a:r>
            <a:r>
              <a:rPr lang="en-IN" sz="1800" dirty="0"/>
              <a:t> for REST API deployment</a:t>
            </a:r>
          </a:p>
          <a:p>
            <a:pPr marL="0" indent="0">
              <a:buNone/>
            </a:pPr>
            <a:endParaRPr lang="en-IN" sz="1800" dirty="0"/>
          </a:p>
        </p:txBody>
      </p:sp>
    </p:spTree>
    <p:extLst>
      <p:ext uri="{BB962C8B-B14F-4D97-AF65-F5344CB8AC3E}">
        <p14:creationId xmlns:p14="http://schemas.microsoft.com/office/powerpoint/2010/main" val="403038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9406D-EECF-D764-FA09-18513DF38D7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EB0CD1C-73EC-8BA0-D961-2509295442D3}"/>
              </a:ext>
            </a:extLst>
          </p:cNvPr>
          <p:cNvSpPr>
            <a:spLocks noGrp="1"/>
          </p:cNvSpPr>
          <p:nvPr>
            <p:ph type="title"/>
          </p:nvPr>
        </p:nvSpPr>
        <p:spPr>
          <a:xfrm>
            <a:off x="581526" y="641279"/>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sz="4400" dirty="0"/>
          </a:p>
        </p:txBody>
      </p:sp>
      <p:sp>
        <p:nvSpPr>
          <p:cNvPr id="11" name="Content Placeholder 1">
            <a:extLst>
              <a:ext uri="{FF2B5EF4-FFF2-40B4-BE49-F238E27FC236}">
                <a16:creationId xmlns:a16="http://schemas.microsoft.com/office/drawing/2014/main" id="{0BFDCF78-AF0C-B3D9-1317-083AEA19E869}"/>
              </a:ext>
            </a:extLst>
          </p:cNvPr>
          <p:cNvSpPr txBox="1">
            <a:spLocks/>
          </p:cNvSpPr>
          <p:nvPr/>
        </p:nvSpPr>
        <p:spPr>
          <a:xfrm>
            <a:off x="581526" y="1485901"/>
            <a:ext cx="11029950" cy="44481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The RAG model forms the foundation of the system. It operates in two main stages: retrieval and generation. In the retrieval stage, the system searches a document or database repository for the most relevant information related to the farmer’s query. In the generation stage, the AI model (IBM Granite) synthesizes this retrieved information to produce a meaningful and precise answer. The algorithm ensures factual accuracy and contextual understanding. For deployment, the system utilizes IBM Cloud Lite services, where the backend RAG model, API endpoints, and user interface are hosted. This allows real-time access to data and scalable deployment for multiple users across regions.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87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5A3AF-87BB-E807-FAB0-B4F612866ED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594CE02-D248-3B64-2D4C-332240B6A592}"/>
              </a:ext>
            </a:extLst>
          </p:cNvPr>
          <p:cNvSpPr>
            <a:spLocks noGrp="1"/>
          </p:cNvSpPr>
          <p:nvPr>
            <p:ph type="title"/>
          </p:nvPr>
        </p:nvSpPr>
        <p:spPr>
          <a:xfrm>
            <a:off x="581192" y="702156"/>
            <a:ext cx="11029616" cy="530296"/>
          </a:xfrm>
        </p:spPr>
        <p:txBody>
          <a:bodyPr>
            <a:noAutofit/>
          </a:bodyPr>
          <a:lstStyle/>
          <a:p>
            <a:r>
              <a:rPr lang="en-US" sz="4400" b="1" dirty="0">
                <a:solidFill>
                  <a:schemeClr val="accent1"/>
                </a:solidFill>
                <a:latin typeface="Arial"/>
                <a:ea typeface="+mj-lt"/>
                <a:cs typeface="Arial"/>
              </a:rPr>
              <a:t>Result</a:t>
            </a:r>
            <a:endParaRPr lang="en-US" sz="4400" dirty="0"/>
          </a:p>
        </p:txBody>
      </p:sp>
      <p:sp>
        <p:nvSpPr>
          <p:cNvPr id="11" name="Content Placeholder 1">
            <a:extLst>
              <a:ext uri="{FF2B5EF4-FFF2-40B4-BE49-F238E27FC236}">
                <a16:creationId xmlns:a16="http://schemas.microsoft.com/office/drawing/2014/main" id="{C8832A73-F93A-C4F6-4F08-6A53D3C357B3}"/>
              </a:ext>
            </a:extLst>
          </p:cNvPr>
          <p:cNvSpPr txBox="1">
            <a:spLocks/>
          </p:cNvSpPr>
          <p:nvPr/>
        </p:nvSpPr>
        <p:spPr>
          <a:xfrm>
            <a:off x="580858" y="145732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2000" dirty="0"/>
              <a:t>The output of the system displays a simple, user-friendly chat interface where farmers can type or speak their questions in their local language. The AI agent responds with accurate and context-based answers retrieved from verified agricultural data sources. For example, when a user asks, “Which crop should I grow this season in Maharashtra?”, the system displays the best-suited crops based on weather conditions, soil type, and market trends. Similarly, for “What is today’s mandi rate for tomatoes?”, it provides real-time price updates. The results demonstrate that the system effectively delivers localized and reliable agricultural guidance in an accessible format.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19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CA91B-0C75-9986-4C15-D257FA77775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01184A-BC2F-04AE-6B78-FE95A1AD708C}"/>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a:ea typeface="+mj-lt"/>
                <a:cs typeface="Arial"/>
              </a:rPr>
              <a:t>Result</a:t>
            </a:r>
            <a:endParaRPr lang="en-US" sz="4400" dirty="0"/>
          </a:p>
        </p:txBody>
      </p:sp>
      <p:sp>
        <p:nvSpPr>
          <p:cNvPr id="11" name="Content Placeholder 1">
            <a:extLst>
              <a:ext uri="{FF2B5EF4-FFF2-40B4-BE49-F238E27FC236}">
                <a16:creationId xmlns:a16="http://schemas.microsoft.com/office/drawing/2014/main" id="{FDA60B77-2A45-9ADB-821E-476AD94CD4EC}"/>
              </a:ext>
            </a:extLst>
          </p:cNvPr>
          <p:cNvSpPr txBox="1">
            <a:spLocks/>
          </p:cNvSpPr>
          <p:nvPr/>
        </p:nvSpPr>
        <p:spPr>
          <a:xfrm>
            <a:off x="581192" y="193357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533CBFB-0452-BE18-3DFF-6319460BC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664432"/>
            <a:ext cx="10191750" cy="4602908"/>
          </a:xfrm>
          <a:prstGeom prst="rect">
            <a:avLst/>
          </a:prstGeom>
        </p:spPr>
      </p:pic>
    </p:spTree>
    <p:extLst>
      <p:ext uri="{BB962C8B-B14F-4D97-AF65-F5344CB8AC3E}">
        <p14:creationId xmlns:p14="http://schemas.microsoft.com/office/powerpoint/2010/main" val="389430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012D6-9B32-1D0B-C032-4E6AD1E722D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235177F-6432-3642-A23B-302340BDE64E}"/>
              </a:ext>
            </a:extLst>
          </p:cNvPr>
          <p:cNvSpPr>
            <a:spLocks noGrp="1"/>
          </p:cNvSpPr>
          <p:nvPr>
            <p:ph type="title"/>
          </p:nvPr>
        </p:nvSpPr>
        <p:spPr>
          <a:xfrm>
            <a:off x="581192" y="702156"/>
            <a:ext cx="11029616" cy="530296"/>
          </a:xfrm>
        </p:spPr>
        <p:txBody>
          <a:bodyPr>
            <a:noAutofit/>
          </a:bodyPr>
          <a:lstStyle/>
          <a:p>
            <a:r>
              <a:rPr lang="en-US" sz="4400" b="1" dirty="0">
                <a:solidFill>
                  <a:schemeClr val="accent1"/>
                </a:solidFill>
                <a:latin typeface="Arial"/>
                <a:ea typeface="+mj-lt"/>
                <a:cs typeface="Arial"/>
              </a:rPr>
              <a:t>Result</a:t>
            </a:r>
            <a:endParaRPr lang="en-US" sz="4400" dirty="0"/>
          </a:p>
        </p:txBody>
      </p:sp>
      <p:sp>
        <p:nvSpPr>
          <p:cNvPr id="11" name="Content Placeholder 1">
            <a:extLst>
              <a:ext uri="{FF2B5EF4-FFF2-40B4-BE49-F238E27FC236}">
                <a16:creationId xmlns:a16="http://schemas.microsoft.com/office/drawing/2014/main" id="{BBBB74D8-3EB1-5333-C74C-FFD682EDC5C3}"/>
              </a:ext>
            </a:extLst>
          </p:cNvPr>
          <p:cNvSpPr txBox="1">
            <a:spLocks/>
          </p:cNvSpPr>
          <p:nvPr/>
        </p:nvSpPr>
        <p:spPr>
          <a:xfrm>
            <a:off x="581192" y="170497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5FB7F48-025D-F844-CEDB-A1041ACEC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05" y="1571625"/>
            <a:ext cx="10503403" cy="4667250"/>
          </a:xfrm>
          <a:prstGeom prst="rect">
            <a:avLst/>
          </a:prstGeom>
        </p:spPr>
      </p:pic>
    </p:spTree>
    <p:extLst>
      <p:ext uri="{BB962C8B-B14F-4D97-AF65-F5344CB8AC3E}">
        <p14:creationId xmlns:p14="http://schemas.microsoft.com/office/powerpoint/2010/main" val="52137429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533</TotalTime>
  <Words>1003</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Calibri Light</vt:lpstr>
      <vt:lpstr>Times New Roman</vt:lpstr>
      <vt:lpstr>Office 2013 - 2022 Theme</vt:lpstr>
      <vt:lpstr>.</vt:lpstr>
      <vt:lpstr>PowerPoint Presentation</vt:lpstr>
      <vt:lpstr>Problem Statement</vt:lpstr>
      <vt:lpstr>Proposed Solution</vt:lpstr>
      <vt:lpstr>PowerPoint Presentation</vt:lpstr>
      <vt:lpstr>Algorithm &amp; Deployment</vt:lpstr>
      <vt:lpstr>Result</vt:lpstr>
      <vt:lpstr>Result</vt:lpstr>
      <vt:lpstr>Result</vt:lpstr>
      <vt:lpstr>Result</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Abak</dc:creator>
  <cp:lastModifiedBy>sanket parjane</cp:lastModifiedBy>
  <cp:revision>12</cp:revision>
  <dcterms:created xsi:type="dcterms:W3CDTF">2025-04-16T15:47:40Z</dcterms:created>
  <dcterms:modified xsi:type="dcterms:W3CDTF">2025-10-23T11:38:47Z</dcterms:modified>
</cp:coreProperties>
</file>