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DA97D-812A-41B5-AF76-7557DFD450E2}" type="doc">
      <dgm:prSet loTypeId="urn:microsoft.com/office/officeart/2005/8/layout/hProcess9" loCatId="process" qsTypeId="urn:microsoft.com/office/officeart/2005/8/quickstyle/3d5" qsCatId="3D" csTypeId="urn:microsoft.com/office/officeart/2005/8/colors/colorful5" csCatId="colorful" phldr="1"/>
      <dgm:spPr/>
    </dgm:pt>
    <dgm:pt modelId="{192612A1-E31C-48A8-BB6E-2F16BB1DD042}">
      <dgm:prSet phldrT="[Text]" custT="1"/>
      <dgm:spPr/>
      <dgm:t>
        <a:bodyPr/>
        <a:lstStyle/>
        <a:p>
          <a:r>
            <a:rPr lang="en-US" sz="2400" dirty="0"/>
            <a:t>Docker Compose</a:t>
          </a:r>
        </a:p>
      </dgm:t>
    </dgm:pt>
    <dgm:pt modelId="{7EA5529E-DA21-4EA9-9C9E-A4C430937A98}" type="parTrans" cxnId="{37E115B5-ABBB-4844-AFF3-03E8A8B46D4C}">
      <dgm:prSet/>
      <dgm:spPr/>
      <dgm:t>
        <a:bodyPr/>
        <a:lstStyle/>
        <a:p>
          <a:endParaRPr lang="en-US" sz="2400"/>
        </a:p>
      </dgm:t>
    </dgm:pt>
    <dgm:pt modelId="{3B866841-17AB-4E97-80D2-B45C971678DC}" type="sibTrans" cxnId="{37E115B5-ABBB-4844-AFF3-03E8A8B46D4C}">
      <dgm:prSet/>
      <dgm:spPr/>
      <dgm:t>
        <a:bodyPr/>
        <a:lstStyle/>
        <a:p>
          <a:endParaRPr lang="en-US" sz="2400"/>
        </a:p>
      </dgm:t>
    </dgm:pt>
    <dgm:pt modelId="{DE0423B7-EF9E-409E-AC8D-00D263DC8260}">
      <dgm:prSet custT="1"/>
      <dgm:spPr/>
      <dgm:t>
        <a:bodyPr/>
        <a:lstStyle/>
        <a:p>
          <a:r>
            <a:rPr lang="en-US" sz="2400" dirty="0"/>
            <a:t>Airflow DAGs</a:t>
          </a:r>
        </a:p>
      </dgm:t>
    </dgm:pt>
    <dgm:pt modelId="{DB83782B-5799-4D65-A592-356389E685E3}" type="parTrans" cxnId="{B066DB1D-B0E0-4651-8CA4-3A9C9AAA644E}">
      <dgm:prSet/>
      <dgm:spPr/>
      <dgm:t>
        <a:bodyPr/>
        <a:lstStyle/>
        <a:p>
          <a:endParaRPr lang="en-US" sz="2400"/>
        </a:p>
      </dgm:t>
    </dgm:pt>
    <dgm:pt modelId="{9FD38849-D052-4276-9CF4-2A4C4D36E6C6}" type="sibTrans" cxnId="{B066DB1D-B0E0-4651-8CA4-3A9C9AAA644E}">
      <dgm:prSet/>
      <dgm:spPr/>
      <dgm:t>
        <a:bodyPr/>
        <a:lstStyle/>
        <a:p>
          <a:endParaRPr lang="en-US" sz="2400"/>
        </a:p>
      </dgm:t>
    </dgm:pt>
    <dgm:pt modelId="{B1475A85-DB94-40E9-ACE8-818C71793BF5}">
      <dgm:prSet custT="1"/>
      <dgm:spPr/>
      <dgm:t>
        <a:bodyPr/>
        <a:lstStyle/>
        <a:p>
          <a:r>
            <a:rPr lang="en-US" sz="2400" dirty="0"/>
            <a:t>Modular Scripts</a:t>
          </a:r>
        </a:p>
      </dgm:t>
    </dgm:pt>
    <dgm:pt modelId="{7334DDD3-42AD-4BFD-9EFF-1D603B96CE6D}" type="parTrans" cxnId="{C1D779EB-1DF7-4D3E-B6C1-9855A3B95E33}">
      <dgm:prSet/>
      <dgm:spPr/>
      <dgm:t>
        <a:bodyPr/>
        <a:lstStyle/>
        <a:p>
          <a:endParaRPr lang="en-US" sz="2400"/>
        </a:p>
      </dgm:t>
    </dgm:pt>
    <dgm:pt modelId="{C3A2FB66-E316-4EFF-802A-187284A5D70A}" type="sibTrans" cxnId="{C1D779EB-1DF7-4D3E-B6C1-9855A3B95E33}">
      <dgm:prSet/>
      <dgm:spPr/>
      <dgm:t>
        <a:bodyPr/>
        <a:lstStyle/>
        <a:p>
          <a:endParaRPr lang="en-US" sz="2400"/>
        </a:p>
      </dgm:t>
    </dgm:pt>
    <dgm:pt modelId="{77CD4A1D-0DBB-4AE2-B49B-BCF6589BEC59}">
      <dgm:prSet custT="1"/>
      <dgm:spPr/>
      <dgm:t>
        <a:bodyPr/>
        <a:lstStyle/>
        <a:p>
          <a:r>
            <a:rPr lang="en-US" sz="2400" dirty="0"/>
            <a:t>Notebook Analysis</a:t>
          </a:r>
        </a:p>
      </dgm:t>
    </dgm:pt>
    <dgm:pt modelId="{C0B411F2-F1A5-40FD-AB15-092D8AC86B42}" type="parTrans" cxnId="{FF757D8A-11D3-47F1-B2A7-857863F870AC}">
      <dgm:prSet/>
      <dgm:spPr/>
      <dgm:t>
        <a:bodyPr/>
        <a:lstStyle/>
        <a:p>
          <a:endParaRPr lang="en-US" sz="2400"/>
        </a:p>
      </dgm:t>
    </dgm:pt>
    <dgm:pt modelId="{B39C31BC-64A7-45B0-BE85-8572270FECE2}" type="sibTrans" cxnId="{FF757D8A-11D3-47F1-B2A7-857863F870AC}">
      <dgm:prSet/>
      <dgm:spPr/>
      <dgm:t>
        <a:bodyPr/>
        <a:lstStyle/>
        <a:p>
          <a:endParaRPr lang="en-US" sz="2400"/>
        </a:p>
      </dgm:t>
    </dgm:pt>
    <dgm:pt modelId="{7C84F4B5-F040-4A58-8EF4-49BDBF46B885}">
      <dgm:prSet custT="1"/>
      <dgm:spPr/>
      <dgm:t>
        <a:bodyPr/>
        <a:lstStyle/>
        <a:p>
          <a:r>
            <a:rPr lang="en-US" sz="2400" dirty="0"/>
            <a:t>GitHub Repository</a:t>
          </a:r>
        </a:p>
      </dgm:t>
    </dgm:pt>
    <dgm:pt modelId="{4F83A3D2-0F84-4F5D-9290-9D41F4A0820E}" type="parTrans" cxnId="{558A14C9-4FE9-494A-B1E1-FC0EAB629DAB}">
      <dgm:prSet/>
      <dgm:spPr/>
      <dgm:t>
        <a:bodyPr/>
        <a:lstStyle/>
        <a:p>
          <a:endParaRPr lang="en-US" sz="2400"/>
        </a:p>
      </dgm:t>
    </dgm:pt>
    <dgm:pt modelId="{DB4A311B-04C6-4D31-97D4-528E8EF80015}" type="sibTrans" cxnId="{558A14C9-4FE9-494A-B1E1-FC0EAB629DAB}">
      <dgm:prSet/>
      <dgm:spPr/>
      <dgm:t>
        <a:bodyPr/>
        <a:lstStyle/>
        <a:p>
          <a:endParaRPr lang="en-US" sz="2400"/>
        </a:p>
      </dgm:t>
    </dgm:pt>
    <dgm:pt modelId="{73E797AA-A114-4DE7-A78D-0CFACB7DD2E4}" type="pres">
      <dgm:prSet presAssocID="{EFEDA97D-812A-41B5-AF76-7557DFD450E2}" presName="CompostProcess" presStyleCnt="0">
        <dgm:presLayoutVars>
          <dgm:dir/>
          <dgm:resizeHandles val="exact"/>
        </dgm:presLayoutVars>
      </dgm:prSet>
      <dgm:spPr/>
    </dgm:pt>
    <dgm:pt modelId="{6B85B093-DE15-4D10-B70E-1F0898C992D8}" type="pres">
      <dgm:prSet presAssocID="{EFEDA97D-812A-41B5-AF76-7557DFD450E2}" presName="arrow" presStyleLbl="bgShp" presStyleIdx="0" presStyleCnt="1"/>
      <dgm:spPr/>
    </dgm:pt>
    <dgm:pt modelId="{F869A486-8156-4A50-BB15-5A1B9E2297C0}" type="pres">
      <dgm:prSet presAssocID="{EFEDA97D-812A-41B5-AF76-7557DFD450E2}" presName="linearProcess" presStyleCnt="0"/>
      <dgm:spPr/>
    </dgm:pt>
    <dgm:pt modelId="{56D08C06-2775-4BDE-8998-BC06ECB3F007}" type="pres">
      <dgm:prSet presAssocID="{192612A1-E31C-48A8-BB6E-2F16BB1DD042}" presName="textNode" presStyleLbl="node1" presStyleIdx="0" presStyleCnt="5">
        <dgm:presLayoutVars>
          <dgm:bulletEnabled val="1"/>
        </dgm:presLayoutVars>
      </dgm:prSet>
      <dgm:spPr/>
    </dgm:pt>
    <dgm:pt modelId="{07414DBC-00FE-4B5D-9C2E-E31B7916954E}" type="pres">
      <dgm:prSet presAssocID="{3B866841-17AB-4E97-80D2-B45C971678DC}" presName="sibTrans" presStyleCnt="0"/>
      <dgm:spPr/>
    </dgm:pt>
    <dgm:pt modelId="{1403EA26-BEEE-4489-B2AA-1D29AC3421F2}" type="pres">
      <dgm:prSet presAssocID="{DE0423B7-EF9E-409E-AC8D-00D263DC8260}" presName="textNode" presStyleLbl="node1" presStyleIdx="1" presStyleCnt="5">
        <dgm:presLayoutVars>
          <dgm:bulletEnabled val="1"/>
        </dgm:presLayoutVars>
      </dgm:prSet>
      <dgm:spPr/>
    </dgm:pt>
    <dgm:pt modelId="{378F613F-CAC7-46C8-BCE7-51291A189E94}" type="pres">
      <dgm:prSet presAssocID="{9FD38849-D052-4276-9CF4-2A4C4D36E6C6}" presName="sibTrans" presStyleCnt="0"/>
      <dgm:spPr/>
    </dgm:pt>
    <dgm:pt modelId="{53CBAA2B-F4E0-4C29-98D8-8227E477B226}" type="pres">
      <dgm:prSet presAssocID="{B1475A85-DB94-40E9-ACE8-818C71793BF5}" presName="textNode" presStyleLbl="node1" presStyleIdx="2" presStyleCnt="5">
        <dgm:presLayoutVars>
          <dgm:bulletEnabled val="1"/>
        </dgm:presLayoutVars>
      </dgm:prSet>
      <dgm:spPr/>
    </dgm:pt>
    <dgm:pt modelId="{9B19B63B-58F2-489D-AD66-5B0FD58CE6DF}" type="pres">
      <dgm:prSet presAssocID="{C3A2FB66-E316-4EFF-802A-187284A5D70A}" presName="sibTrans" presStyleCnt="0"/>
      <dgm:spPr/>
    </dgm:pt>
    <dgm:pt modelId="{CA903775-AF3D-4052-B69B-1B41ED08BCFF}" type="pres">
      <dgm:prSet presAssocID="{77CD4A1D-0DBB-4AE2-B49B-BCF6589BEC59}" presName="textNode" presStyleLbl="node1" presStyleIdx="3" presStyleCnt="5">
        <dgm:presLayoutVars>
          <dgm:bulletEnabled val="1"/>
        </dgm:presLayoutVars>
      </dgm:prSet>
      <dgm:spPr/>
    </dgm:pt>
    <dgm:pt modelId="{4728C08C-3B84-4C54-9895-295C1470E6C6}" type="pres">
      <dgm:prSet presAssocID="{B39C31BC-64A7-45B0-BE85-8572270FECE2}" presName="sibTrans" presStyleCnt="0"/>
      <dgm:spPr/>
    </dgm:pt>
    <dgm:pt modelId="{FD37EFB9-07F5-4D72-9747-0794330E73A3}" type="pres">
      <dgm:prSet presAssocID="{7C84F4B5-F040-4A58-8EF4-49BDBF46B885}" presName="textNode" presStyleLbl="node1" presStyleIdx="4" presStyleCnt="5" custLinFactNeighborY="0">
        <dgm:presLayoutVars>
          <dgm:bulletEnabled val="1"/>
        </dgm:presLayoutVars>
      </dgm:prSet>
      <dgm:spPr/>
    </dgm:pt>
  </dgm:ptLst>
  <dgm:cxnLst>
    <dgm:cxn modelId="{B066DB1D-B0E0-4651-8CA4-3A9C9AAA644E}" srcId="{EFEDA97D-812A-41B5-AF76-7557DFD450E2}" destId="{DE0423B7-EF9E-409E-AC8D-00D263DC8260}" srcOrd="1" destOrd="0" parTransId="{DB83782B-5799-4D65-A592-356389E685E3}" sibTransId="{9FD38849-D052-4276-9CF4-2A4C4D36E6C6}"/>
    <dgm:cxn modelId="{3FD3EB34-D343-4679-B549-A526839B9CCB}" type="presOf" srcId="{7C84F4B5-F040-4A58-8EF4-49BDBF46B885}" destId="{FD37EFB9-07F5-4D72-9747-0794330E73A3}" srcOrd="0" destOrd="0" presId="urn:microsoft.com/office/officeart/2005/8/layout/hProcess9"/>
    <dgm:cxn modelId="{8D570879-4BAF-4430-B476-D7FC8E9AEC8E}" type="presOf" srcId="{DE0423B7-EF9E-409E-AC8D-00D263DC8260}" destId="{1403EA26-BEEE-4489-B2AA-1D29AC3421F2}" srcOrd="0" destOrd="0" presId="urn:microsoft.com/office/officeart/2005/8/layout/hProcess9"/>
    <dgm:cxn modelId="{FF757D8A-11D3-47F1-B2A7-857863F870AC}" srcId="{EFEDA97D-812A-41B5-AF76-7557DFD450E2}" destId="{77CD4A1D-0DBB-4AE2-B49B-BCF6589BEC59}" srcOrd="3" destOrd="0" parTransId="{C0B411F2-F1A5-40FD-AB15-092D8AC86B42}" sibTransId="{B39C31BC-64A7-45B0-BE85-8572270FECE2}"/>
    <dgm:cxn modelId="{D295F4A7-FF3A-4BA9-AA46-27E0399DB589}" type="presOf" srcId="{77CD4A1D-0DBB-4AE2-B49B-BCF6589BEC59}" destId="{CA903775-AF3D-4052-B69B-1B41ED08BCFF}" srcOrd="0" destOrd="0" presId="urn:microsoft.com/office/officeart/2005/8/layout/hProcess9"/>
    <dgm:cxn modelId="{8CC5D6AF-B7F5-4532-ADB1-E094AA7E03D5}" type="presOf" srcId="{EFEDA97D-812A-41B5-AF76-7557DFD450E2}" destId="{73E797AA-A114-4DE7-A78D-0CFACB7DD2E4}" srcOrd="0" destOrd="0" presId="urn:microsoft.com/office/officeart/2005/8/layout/hProcess9"/>
    <dgm:cxn modelId="{37E115B5-ABBB-4844-AFF3-03E8A8B46D4C}" srcId="{EFEDA97D-812A-41B5-AF76-7557DFD450E2}" destId="{192612A1-E31C-48A8-BB6E-2F16BB1DD042}" srcOrd="0" destOrd="0" parTransId="{7EA5529E-DA21-4EA9-9C9E-A4C430937A98}" sibTransId="{3B866841-17AB-4E97-80D2-B45C971678DC}"/>
    <dgm:cxn modelId="{D60FE4B7-E6F2-4E8D-B342-0DDC9218D5DA}" type="presOf" srcId="{B1475A85-DB94-40E9-ACE8-818C71793BF5}" destId="{53CBAA2B-F4E0-4C29-98D8-8227E477B226}" srcOrd="0" destOrd="0" presId="urn:microsoft.com/office/officeart/2005/8/layout/hProcess9"/>
    <dgm:cxn modelId="{996809BD-B848-4360-BE34-266DEDD22BFC}" type="presOf" srcId="{192612A1-E31C-48A8-BB6E-2F16BB1DD042}" destId="{56D08C06-2775-4BDE-8998-BC06ECB3F007}" srcOrd="0" destOrd="0" presId="urn:microsoft.com/office/officeart/2005/8/layout/hProcess9"/>
    <dgm:cxn modelId="{558A14C9-4FE9-494A-B1E1-FC0EAB629DAB}" srcId="{EFEDA97D-812A-41B5-AF76-7557DFD450E2}" destId="{7C84F4B5-F040-4A58-8EF4-49BDBF46B885}" srcOrd="4" destOrd="0" parTransId="{4F83A3D2-0F84-4F5D-9290-9D41F4A0820E}" sibTransId="{DB4A311B-04C6-4D31-97D4-528E8EF80015}"/>
    <dgm:cxn modelId="{C1D779EB-1DF7-4D3E-B6C1-9855A3B95E33}" srcId="{EFEDA97D-812A-41B5-AF76-7557DFD450E2}" destId="{B1475A85-DB94-40E9-ACE8-818C71793BF5}" srcOrd="2" destOrd="0" parTransId="{7334DDD3-42AD-4BFD-9EFF-1D603B96CE6D}" sibTransId="{C3A2FB66-E316-4EFF-802A-187284A5D70A}"/>
    <dgm:cxn modelId="{3279E0DE-4888-4D17-8CDB-99718B4761E8}" type="presParOf" srcId="{73E797AA-A114-4DE7-A78D-0CFACB7DD2E4}" destId="{6B85B093-DE15-4D10-B70E-1F0898C992D8}" srcOrd="0" destOrd="0" presId="urn:microsoft.com/office/officeart/2005/8/layout/hProcess9"/>
    <dgm:cxn modelId="{92BADAC1-0552-4142-A918-7CB74B1E7F23}" type="presParOf" srcId="{73E797AA-A114-4DE7-A78D-0CFACB7DD2E4}" destId="{F869A486-8156-4A50-BB15-5A1B9E2297C0}" srcOrd="1" destOrd="0" presId="urn:microsoft.com/office/officeart/2005/8/layout/hProcess9"/>
    <dgm:cxn modelId="{4444D6DE-1B13-4981-8145-8AB61D75B42B}" type="presParOf" srcId="{F869A486-8156-4A50-BB15-5A1B9E2297C0}" destId="{56D08C06-2775-4BDE-8998-BC06ECB3F007}" srcOrd="0" destOrd="0" presId="urn:microsoft.com/office/officeart/2005/8/layout/hProcess9"/>
    <dgm:cxn modelId="{EDFEE772-B1E5-412B-9242-BACE3ECEADA7}" type="presParOf" srcId="{F869A486-8156-4A50-BB15-5A1B9E2297C0}" destId="{07414DBC-00FE-4B5D-9C2E-E31B7916954E}" srcOrd="1" destOrd="0" presId="urn:microsoft.com/office/officeart/2005/8/layout/hProcess9"/>
    <dgm:cxn modelId="{76B5C757-9F7C-45A1-BC2B-CF468FDD6A62}" type="presParOf" srcId="{F869A486-8156-4A50-BB15-5A1B9E2297C0}" destId="{1403EA26-BEEE-4489-B2AA-1D29AC3421F2}" srcOrd="2" destOrd="0" presId="urn:microsoft.com/office/officeart/2005/8/layout/hProcess9"/>
    <dgm:cxn modelId="{A9CD0589-FAF2-4FFF-B63C-8DCDD544ADE5}" type="presParOf" srcId="{F869A486-8156-4A50-BB15-5A1B9E2297C0}" destId="{378F613F-CAC7-46C8-BCE7-51291A189E94}" srcOrd="3" destOrd="0" presId="urn:microsoft.com/office/officeart/2005/8/layout/hProcess9"/>
    <dgm:cxn modelId="{4183C58F-79A7-419B-87D0-831C332F2FCF}" type="presParOf" srcId="{F869A486-8156-4A50-BB15-5A1B9E2297C0}" destId="{53CBAA2B-F4E0-4C29-98D8-8227E477B226}" srcOrd="4" destOrd="0" presId="urn:microsoft.com/office/officeart/2005/8/layout/hProcess9"/>
    <dgm:cxn modelId="{297DFD12-6BFE-4F67-8226-4231020BDEF7}" type="presParOf" srcId="{F869A486-8156-4A50-BB15-5A1B9E2297C0}" destId="{9B19B63B-58F2-489D-AD66-5B0FD58CE6DF}" srcOrd="5" destOrd="0" presId="urn:microsoft.com/office/officeart/2005/8/layout/hProcess9"/>
    <dgm:cxn modelId="{E59C2A0F-ABE2-4B2D-AE8F-F3EAD3B7BB8A}" type="presParOf" srcId="{F869A486-8156-4A50-BB15-5A1B9E2297C0}" destId="{CA903775-AF3D-4052-B69B-1B41ED08BCFF}" srcOrd="6" destOrd="0" presId="urn:microsoft.com/office/officeart/2005/8/layout/hProcess9"/>
    <dgm:cxn modelId="{762F31E0-A751-43E1-8A40-98B542E9016A}" type="presParOf" srcId="{F869A486-8156-4A50-BB15-5A1B9E2297C0}" destId="{4728C08C-3B84-4C54-9895-295C1470E6C6}" srcOrd="7" destOrd="0" presId="urn:microsoft.com/office/officeart/2005/8/layout/hProcess9"/>
    <dgm:cxn modelId="{543A09B7-5BF6-40A8-BF43-CAE412867469}" type="presParOf" srcId="{F869A486-8156-4A50-BB15-5A1B9E2297C0}" destId="{FD37EFB9-07F5-4D72-9747-0794330E73A3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85B093-DE15-4D10-B70E-1F0898C992D8}">
      <dsp:nvSpPr>
        <dsp:cNvPr id="0" name=""/>
        <dsp:cNvSpPr/>
      </dsp:nvSpPr>
      <dsp:spPr>
        <a:xfrm>
          <a:off x="811377" y="0"/>
          <a:ext cx="9195612" cy="3701023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08C06-2775-4BDE-8998-BC06ECB3F007}">
      <dsp:nvSpPr>
        <dsp:cNvPr id="0" name=""/>
        <dsp:cNvSpPr/>
      </dsp:nvSpPr>
      <dsp:spPr>
        <a:xfrm>
          <a:off x="3169" y="1110306"/>
          <a:ext cx="1908005" cy="14804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Docker Compose</a:t>
          </a:r>
        </a:p>
      </dsp:txBody>
      <dsp:txXfrm>
        <a:off x="75437" y="1182574"/>
        <a:ext cx="1763469" cy="1335873"/>
      </dsp:txXfrm>
    </dsp:sp>
    <dsp:sp modelId="{1403EA26-BEEE-4489-B2AA-1D29AC3421F2}">
      <dsp:nvSpPr>
        <dsp:cNvPr id="0" name=""/>
        <dsp:cNvSpPr/>
      </dsp:nvSpPr>
      <dsp:spPr>
        <a:xfrm>
          <a:off x="2229175" y="1110306"/>
          <a:ext cx="1908005" cy="1480409"/>
        </a:xfrm>
        <a:prstGeom prst="roundRect">
          <a:avLst/>
        </a:prstGeom>
        <a:solidFill>
          <a:schemeClr val="accent5">
            <a:hueOff val="248291"/>
            <a:satOff val="144"/>
            <a:lumOff val="142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Airflow DAGs</a:t>
          </a:r>
        </a:p>
      </dsp:txBody>
      <dsp:txXfrm>
        <a:off x="2301443" y="1182574"/>
        <a:ext cx="1763469" cy="1335873"/>
      </dsp:txXfrm>
    </dsp:sp>
    <dsp:sp modelId="{53CBAA2B-F4E0-4C29-98D8-8227E477B226}">
      <dsp:nvSpPr>
        <dsp:cNvPr id="0" name=""/>
        <dsp:cNvSpPr/>
      </dsp:nvSpPr>
      <dsp:spPr>
        <a:xfrm>
          <a:off x="4455181" y="1110306"/>
          <a:ext cx="1908005" cy="1480409"/>
        </a:xfrm>
        <a:prstGeom prst="roundRect">
          <a:avLst/>
        </a:prstGeom>
        <a:solidFill>
          <a:schemeClr val="accent5">
            <a:hueOff val="496582"/>
            <a:satOff val="288"/>
            <a:lumOff val="284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Modular Scripts</a:t>
          </a:r>
        </a:p>
      </dsp:txBody>
      <dsp:txXfrm>
        <a:off x="4527449" y="1182574"/>
        <a:ext cx="1763469" cy="1335873"/>
      </dsp:txXfrm>
    </dsp:sp>
    <dsp:sp modelId="{CA903775-AF3D-4052-B69B-1B41ED08BCFF}">
      <dsp:nvSpPr>
        <dsp:cNvPr id="0" name=""/>
        <dsp:cNvSpPr/>
      </dsp:nvSpPr>
      <dsp:spPr>
        <a:xfrm>
          <a:off x="6681187" y="1110306"/>
          <a:ext cx="1908005" cy="1480409"/>
        </a:xfrm>
        <a:prstGeom prst="roundRect">
          <a:avLst/>
        </a:prstGeom>
        <a:solidFill>
          <a:schemeClr val="accent5">
            <a:hueOff val="744874"/>
            <a:satOff val="432"/>
            <a:lumOff val="426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Notebook Analysis</a:t>
          </a:r>
        </a:p>
      </dsp:txBody>
      <dsp:txXfrm>
        <a:off x="6753455" y="1182574"/>
        <a:ext cx="1763469" cy="1335873"/>
      </dsp:txXfrm>
    </dsp:sp>
    <dsp:sp modelId="{FD37EFB9-07F5-4D72-9747-0794330E73A3}">
      <dsp:nvSpPr>
        <dsp:cNvPr id="0" name=""/>
        <dsp:cNvSpPr/>
      </dsp:nvSpPr>
      <dsp:spPr>
        <a:xfrm>
          <a:off x="8907193" y="1110306"/>
          <a:ext cx="1908005" cy="1480409"/>
        </a:xfrm>
        <a:prstGeom prst="roundRect">
          <a:avLst/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GitHub Repository</a:t>
          </a:r>
        </a:p>
      </dsp:txBody>
      <dsp:txXfrm>
        <a:off x="8979461" y="1182574"/>
        <a:ext cx="1763469" cy="13358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A5036-92F2-4967-9224-FB6DA4AC76D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44B41-D107-468A-AB88-A77FB0064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3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71D12BB-2F89-445F-B9D6-91C8912C1F8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AF299C7-CAF5-453E-A555-0C66EC7A82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55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12BB-2F89-445F-B9D6-91C8912C1F8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99C7-CAF5-453E-A555-0C66EC7A8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12BB-2F89-445F-B9D6-91C8912C1F8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99C7-CAF5-453E-A555-0C66EC7A82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481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12BB-2F89-445F-B9D6-91C8912C1F8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99C7-CAF5-453E-A555-0C66EC7A827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035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12BB-2F89-445F-B9D6-91C8912C1F8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99C7-CAF5-453E-A555-0C66EC7A8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72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12BB-2F89-445F-B9D6-91C8912C1F8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99C7-CAF5-453E-A555-0C66EC7A82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69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12BB-2F89-445F-B9D6-91C8912C1F8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99C7-CAF5-453E-A555-0C66EC7A827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960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12BB-2F89-445F-B9D6-91C8912C1F8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99C7-CAF5-453E-A555-0C66EC7A827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516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12BB-2F89-445F-B9D6-91C8912C1F8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99C7-CAF5-453E-A555-0C66EC7A827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3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12BB-2F89-445F-B9D6-91C8912C1F8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99C7-CAF5-453E-A555-0C66EC7A8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5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12BB-2F89-445F-B9D6-91C8912C1F8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99C7-CAF5-453E-A555-0C66EC7A827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2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12BB-2F89-445F-B9D6-91C8912C1F8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99C7-CAF5-453E-A555-0C66EC7A8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1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12BB-2F89-445F-B9D6-91C8912C1F8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99C7-CAF5-453E-A555-0C66EC7A827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18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12BB-2F89-445F-B9D6-91C8912C1F8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99C7-CAF5-453E-A555-0C66EC7A827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75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12BB-2F89-445F-B9D6-91C8912C1F8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99C7-CAF5-453E-A555-0C66EC7A8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0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12BB-2F89-445F-B9D6-91C8912C1F8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99C7-CAF5-453E-A555-0C66EC7A827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6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D12BB-2F89-445F-B9D6-91C8912C1F8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99C7-CAF5-453E-A555-0C66EC7A8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3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1D12BB-2F89-445F-B9D6-91C8912C1F8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F299C7-CAF5-453E-A555-0C66EC7A8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4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in/sanketraje" TargetMode="External"/><Relationship Id="rId2" Type="http://schemas.openxmlformats.org/officeDocument/2006/relationships/hyperlink" Target="mailto:sanketraje777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DDE7-50CF-49CA-88EC-8422E41C1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8000" dirty="0" err="1"/>
              <a:t>Ounass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979F6-005A-45FA-A923-82A1D622B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ETL Pipeline &amp; Data Analysis</a:t>
            </a:r>
          </a:p>
          <a:p>
            <a:r>
              <a:rPr lang="en-GB" sz="2400" dirty="0"/>
              <a:t>Case Study Submission by Sanket Raje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421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A616-8F6A-46E7-92C9-0E4688D5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751D-BFF1-4CB5-B19F-AD5BA2E49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13171"/>
            <a:ext cx="4648199" cy="3318936"/>
          </a:xfrm>
        </p:spPr>
        <p:txBody>
          <a:bodyPr>
            <a:normAutofit/>
          </a:bodyPr>
          <a:lstStyle/>
          <a:p>
            <a:r>
              <a:rPr lang="en-US" sz="1900" dirty="0"/>
              <a:t>Validation: Regex</a:t>
            </a:r>
          </a:p>
          <a:p>
            <a:r>
              <a:rPr lang="en-US" sz="1900" dirty="0"/>
              <a:t>Deployment: Docker</a:t>
            </a:r>
          </a:p>
          <a:p>
            <a:r>
              <a:rPr lang="en-US" sz="1900" dirty="0"/>
              <a:t>Visualization: Jupyter Notebook/Power BI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E1F3E3-3D54-4032-902C-86ABC002E8CB}"/>
              </a:ext>
            </a:extLst>
          </p:cNvPr>
          <p:cNvSpPr txBox="1">
            <a:spLocks/>
          </p:cNvSpPr>
          <p:nvPr/>
        </p:nvSpPr>
        <p:spPr>
          <a:xfrm>
            <a:off x="1447801" y="2709332"/>
            <a:ext cx="4648199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Orchestration: Apache Airflow</a:t>
            </a:r>
          </a:p>
          <a:p>
            <a:r>
              <a:rPr lang="en-US" sz="1900" dirty="0"/>
              <a:t>Source DB: MySQL</a:t>
            </a:r>
          </a:p>
          <a:p>
            <a:r>
              <a:rPr lang="en-US" sz="1900" dirty="0"/>
              <a:t>Data Warehouse: PostgreSQL</a:t>
            </a:r>
          </a:p>
          <a:p>
            <a:r>
              <a:rPr lang="en-US" sz="1900" dirty="0"/>
              <a:t>ETL: Python, Pandas</a:t>
            </a:r>
          </a:p>
        </p:txBody>
      </p:sp>
    </p:spTree>
    <p:extLst>
      <p:ext uri="{BB962C8B-B14F-4D97-AF65-F5344CB8AC3E}">
        <p14:creationId xmlns:p14="http://schemas.microsoft.com/office/powerpoint/2010/main" val="198046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BC35-E631-4C0D-BFC6-BCA7ED6B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Execution Overview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2E76C33-EE25-49B4-BB70-DB2257FAE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966745"/>
              </p:ext>
            </p:extLst>
          </p:nvPr>
        </p:nvGraphicFramePr>
        <p:xfrm>
          <a:off x="686816" y="2174845"/>
          <a:ext cx="10818368" cy="3701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03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7F7B-9568-409B-B310-6F1163DE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Learnings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80AFA3-324B-4B6C-A904-BC8704443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13171"/>
            <a:ext cx="4648199" cy="3318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 dirty="0"/>
              <a:t>Learnings</a:t>
            </a:r>
          </a:p>
          <a:p>
            <a:r>
              <a:rPr lang="en-GB" sz="1800" dirty="0"/>
              <a:t>Quickly picked up Airflow orchestration &amp; modular DAGs</a:t>
            </a:r>
          </a:p>
          <a:p>
            <a:r>
              <a:rPr lang="en-GB" sz="1800" dirty="0"/>
              <a:t>Improved skills in data cleaning with Pandas</a:t>
            </a:r>
          </a:p>
          <a:p>
            <a:r>
              <a:rPr lang="en-GB" sz="1800" dirty="0"/>
              <a:t>Hands-on with PostgreSQL &amp; data warehousing</a:t>
            </a:r>
          </a:p>
          <a:p>
            <a:r>
              <a:rPr lang="en-GB" sz="1800" dirty="0"/>
              <a:t>Applied existing cloud &amp; DevOps knowledge to optimize workflows</a:t>
            </a:r>
          </a:p>
          <a:p>
            <a:r>
              <a:rPr lang="en-GB" sz="1800" dirty="0"/>
              <a:t>Proved strong learning agility under real-case pressure</a:t>
            </a: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16B1933-8228-47CC-B621-F52C3C791AF7}"/>
              </a:ext>
            </a:extLst>
          </p:cNvPr>
          <p:cNvSpPr txBox="1">
            <a:spLocks/>
          </p:cNvSpPr>
          <p:nvPr/>
        </p:nvSpPr>
        <p:spPr>
          <a:xfrm>
            <a:off x="1447801" y="2709332"/>
            <a:ext cx="4648199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/>
              <a:t>Challenges</a:t>
            </a:r>
          </a:p>
          <a:p>
            <a:r>
              <a:rPr lang="en-GB" sz="1800" dirty="0"/>
              <a:t>First time using Apache Airflow (DAGs, scheduling, task failures)</a:t>
            </a:r>
          </a:p>
          <a:p>
            <a:r>
              <a:rPr lang="en-GB" sz="1800" dirty="0"/>
              <a:t>Adjusting Docker setup for Airflow on local system</a:t>
            </a:r>
          </a:p>
          <a:p>
            <a:r>
              <a:rPr lang="en-GB" sz="1800" dirty="0"/>
              <a:t>Managing a 3-stage ETL (Landing → ODS → Data Mart)</a:t>
            </a:r>
          </a:p>
          <a:p>
            <a:r>
              <a:rPr lang="en-GB" sz="1800" dirty="0"/>
              <a:t>Ensuring robust data validation &amp; schema checks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826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C7BB-E8DA-43F0-877E-766DE989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6F5CE-2231-49D0-B295-19BD74CB1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900" dirty="0"/>
              <a:t>Q&amp;A</a:t>
            </a:r>
          </a:p>
          <a:p>
            <a:endParaRPr lang="en-GB" sz="1900" dirty="0"/>
          </a:p>
          <a:p>
            <a:pPr marL="0" indent="0">
              <a:buNone/>
            </a:pPr>
            <a:r>
              <a:rPr lang="en-US" sz="1900" dirty="0"/>
              <a:t>Please feel free to reach out to me:</a:t>
            </a:r>
          </a:p>
          <a:p>
            <a:r>
              <a:rPr lang="en-US" sz="1900" dirty="0">
                <a:hlinkClick r:id="rId2"/>
              </a:rPr>
              <a:t>sanketraje777@gmail.com</a:t>
            </a:r>
            <a:endParaRPr lang="en-US" sz="1900" dirty="0"/>
          </a:p>
          <a:p>
            <a:r>
              <a:rPr lang="en-US" sz="1900" dirty="0"/>
              <a:t>+91 7709436925</a:t>
            </a:r>
          </a:p>
          <a:p>
            <a:r>
              <a:rPr lang="en-US" sz="1900" dirty="0">
                <a:hlinkClick r:id="rId3"/>
              </a:rPr>
              <a:t>linkedin.com/in/</a:t>
            </a:r>
            <a:r>
              <a:rPr lang="en-US" sz="1900" dirty="0" err="1">
                <a:hlinkClick r:id="rId3"/>
              </a:rPr>
              <a:t>sanketraje</a:t>
            </a:r>
            <a:endParaRPr lang="en-US" sz="1900" dirty="0"/>
          </a:p>
          <a:p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998EA-8170-45C1-BDB5-89A1A5008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26" y="2501207"/>
            <a:ext cx="2830484" cy="34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3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887A-1A36-4024-BFD4-B38958B8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pSp>
        <p:nvGrpSpPr>
          <p:cNvPr id="5" name="Google Shape;1249;p27">
            <a:extLst>
              <a:ext uri="{FF2B5EF4-FFF2-40B4-BE49-F238E27FC236}">
                <a16:creationId xmlns:a16="http://schemas.microsoft.com/office/drawing/2014/main" id="{EC1E7BC4-E62B-4463-B02F-3E5F9A5EC32F}"/>
              </a:ext>
            </a:extLst>
          </p:cNvPr>
          <p:cNvGrpSpPr/>
          <p:nvPr/>
        </p:nvGrpSpPr>
        <p:grpSpPr>
          <a:xfrm>
            <a:off x="1496648" y="2575786"/>
            <a:ext cx="4542790" cy="811665"/>
            <a:chOff x="3046400" y="819725"/>
            <a:chExt cx="4988324" cy="810244"/>
          </a:xfrm>
        </p:grpSpPr>
        <p:sp>
          <p:nvSpPr>
            <p:cNvPr id="6" name="Google Shape;1250;p27">
              <a:extLst>
                <a:ext uri="{FF2B5EF4-FFF2-40B4-BE49-F238E27FC236}">
                  <a16:creationId xmlns:a16="http://schemas.microsoft.com/office/drawing/2014/main" id="{AA7F6761-B4FB-4014-88B2-30CAF7C65716}"/>
                </a:ext>
              </a:extLst>
            </p:cNvPr>
            <p:cNvSpPr/>
            <p:nvPr/>
          </p:nvSpPr>
          <p:spPr>
            <a:xfrm>
              <a:off x="4401385" y="819725"/>
              <a:ext cx="487620" cy="266874"/>
            </a:xfrm>
            <a:custGeom>
              <a:avLst/>
              <a:gdLst/>
              <a:ahLst/>
              <a:cxnLst/>
              <a:rect l="l" t="t" r="r" b="b"/>
              <a:pathLst>
                <a:path w="16861" h="9228" extrusionOk="0">
                  <a:moveTo>
                    <a:pt x="13514" y="1"/>
                  </a:moveTo>
                  <a:lnTo>
                    <a:pt x="1" y="1739"/>
                  </a:lnTo>
                  <a:lnTo>
                    <a:pt x="1" y="9228"/>
                  </a:lnTo>
                  <a:lnTo>
                    <a:pt x="16860" y="9228"/>
                  </a:lnTo>
                  <a:lnTo>
                    <a:pt x="13514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" name="Google Shape;1251;p27">
              <a:extLst>
                <a:ext uri="{FF2B5EF4-FFF2-40B4-BE49-F238E27FC236}">
                  <a16:creationId xmlns:a16="http://schemas.microsoft.com/office/drawing/2014/main" id="{4E9FB0C5-37A0-4ED6-87EC-7673E8D93750}"/>
                </a:ext>
              </a:extLst>
            </p:cNvPr>
            <p:cNvSpPr/>
            <p:nvPr/>
          </p:nvSpPr>
          <p:spPr>
            <a:xfrm>
              <a:off x="3223397" y="1363442"/>
              <a:ext cx="487938" cy="266527"/>
            </a:xfrm>
            <a:custGeom>
              <a:avLst/>
              <a:gdLst/>
              <a:ahLst/>
              <a:cxnLst/>
              <a:rect l="l" t="t" r="r" b="b"/>
              <a:pathLst>
                <a:path w="16872" h="9216" extrusionOk="0">
                  <a:moveTo>
                    <a:pt x="1" y="1"/>
                  </a:moveTo>
                  <a:lnTo>
                    <a:pt x="3346" y="9216"/>
                  </a:lnTo>
                  <a:lnTo>
                    <a:pt x="16872" y="7013"/>
                  </a:lnTo>
                  <a:lnTo>
                    <a:pt x="16872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1252;p27">
              <a:extLst>
                <a:ext uri="{FF2B5EF4-FFF2-40B4-BE49-F238E27FC236}">
                  <a16:creationId xmlns:a16="http://schemas.microsoft.com/office/drawing/2014/main" id="{33AB4B27-5817-47BA-906C-14A63EF91C94}"/>
                </a:ext>
              </a:extLst>
            </p:cNvPr>
            <p:cNvSpPr/>
            <p:nvPr/>
          </p:nvSpPr>
          <p:spPr>
            <a:xfrm>
              <a:off x="3046400" y="904183"/>
              <a:ext cx="4988324" cy="636356"/>
            </a:xfrm>
            <a:custGeom>
              <a:avLst/>
              <a:gdLst/>
              <a:ahLst/>
              <a:cxnLst/>
              <a:rect l="l" t="t" r="r" b="b"/>
              <a:pathLst>
                <a:path w="172487" h="22004" extrusionOk="0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1253;p27">
              <a:extLst>
                <a:ext uri="{FF2B5EF4-FFF2-40B4-BE49-F238E27FC236}">
                  <a16:creationId xmlns:a16="http://schemas.microsoft.com/office/drawing/2014/main" id="{9F3D1F43-13F2-4B21-8351-5EF5BAC4D0B3}"/>
                </a:ext>
              </a:extLst>
            </p:cNvPr>
            <p:cNvSpPr/>
            <p:nvPr/>
          </p:nvSpPr>
          <p:spPr>
            <a:xfrm>
              <a:off x="3320168" y="819725"/>
              <a:ext cx="1472375" cy="810223"/>
            </a:xfrm>
            <a:custGeom>
              <a:avLst/>
              <a:gdLst/>
              <a:ahLst/>
              <a:cxnLst/>
              <a:rect l="l" t="t" r="r" b="b"/>
              <a:pathLst>
                <a:path w="50912" h="28016" extrusionOk="0">
                  <a:moveTo>
                    <a:pt x="10180" y="1"/>
                  </a:moveTo>
                  <a:lnTo>
                    <a:pt x="0" y="28016"/>
                  </a:lnTo>
                  <a:lnTo>
                    <a:pt x="41779" y="28016"/>
                  </a:lnTo>
                  <a:lnTo>
                    <a:pt x="50911" y="1"/>
                  </a:lnTo>
                  <a:close/>
                </a:path>
              </a:pathLst>
            </a:custGeom>
            <a:solidFill>
              <a:srgbClr val="3D33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2" name="Google Shape;1255;p27">
              <a:extLst>
                <a:ext uri="{FF2B5EF4-FFF2-40B4-BE49-F238E27FC236}">
                  <a16:creationId xmlns:a16="http://schemas.microsoft.com/office/drawing/2014/main" id="{96A672FE-E02D-4D43-8274-3E2DF8D46665}"/>
                </a:ext>
              </a:extLst>
            </p:cNvPr>
            <p:cNvSpPr txBox="1"/>
            <p:nvPr/>
          </p:nvSpPr>
          <p:spPr>
            <a:xfrm>
              <a:off x="4889004" y="1083387"/>
              <a:ext cx="290843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2000" dirty="0"/>
                <a:t>Overview of Business Problem</a:t>
              </a:r>
            </a:p>
          </p:txBody>
        </p:sp>
        <p:sp>
          <p:nvSpPr>
            <p:cNvPr id="11" name="Google Shape;1257;p27">
              <a:extLst>
                <a:ext uri="{FF2B5EF4-FFF2-40B4-BE49-F238E27FC236}">
                  <a16:creationId xmlns:a16="http://schemas.microsoft.com/office/drawing/2014/main" id="{7A8D02D1-3BF0-4880-8D99-4F405BC11687}"/>
                </a:ext>
              </a:extLst>
            </p:cNvPr>
            <p:cNvSpPr/>
            <p:nvPr/>
          </p:nvSpPr>
          <p:spPr>
            <a:xfrm>
              <a:off x="3784050" y="919200"/>
              <a:ext cx="606300" cy="606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2800" dirty="0">
                  <a:solidFill>
                    <a:srgbClr val="FFFFFF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5" name="Google Shape;1249;p27">
            <a:extLst>
              <a:ext uri="{FF2B5EF4-FFF2-40B4-BE49-F238E27FC236}">
                <a16:creationId xmlns:a16="http://schemas.microsoft.com/office/drawing/2014/main" id="{3A065345-5B65-48B5-A596-6F6F8D19D777}"/>
              </a:ext>
            </a:extLst>
          </p:cNvPr>
          <p:cNvGrpSpPr/>
          <p:nvPr/>
        </p:nvGrpSpPr>
        <p:grpSpPr>
          <a:xfrm>
            <a:off x="1496648" y="3470631"/>
            <a:ext cx="4542790" cy="811665"/>
            <a:chOff x="3046400" y="819725"/>
            <a:chExt cx="4988324" cy="810244"/>
          </a:xfrm>
        </p:grpSpPr>
        <p:sp>
          <p:nvSpPr>
            <p:cNvPr id="36" name="Google Shape;1250;p27">
              <a:extLst>
                <a:ext uri="{FF2B5EF4-FFF2-40B4-BE49-F238E27FC236}">
                  <a16:creationId xmlns:a16="http://schemas.microsoft.com/office/drawing/2014/main" id="{9B330168-C9E8-4074-8768-8ED461C94CA4}"/>
                </a:ext>
              </a:extLst>
            </p:cNvPr>
            <p:cNvSpPr/>
            <p:nvPr/>
          </p:nvSpPr>
          <p:spPr>
            <a:xfrm>
              <a:off x="4401385" y="819725"/>
              <a:ext cx="487620" cy="266874"/>
            </a:xfrm>
            <a:custGeom>
              <a:avLst/>
              <a:gdLst/>
              <a:ahLst/>
              <a:cxnLst/>
              <a:rect l="l" t="t" r="r" b="b"/>
              <a:pathLst>
                <a:path w="16861" h="9228" extrusionOk="0">
                  <a:moveTo>
                    <a:pt x="13514" y="1"/>
                  </a:moveTo>
                  <a:lnTo>
                    <a:pt x="1" y="1739"/>
                  </a:lnTo>
                  <a:lnTo>
                    <a:pt x="1" y="9228"/>
                  </a:lnTo>
                  <a:lnTo>
                    <a:pt x="16860" y="9228"/>
                  </a:lnTo>
                  <a:lnTo>
                    <a:pt x="13514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1251;p27">
              <a:extLst>
                <a:ext uri="{FF2B5EF4-FFF2-40B4-BE49-F238E27FC236}">
                  <a16:creationId xmlns:a16="http://schemas.microsoft.com/office/drawing/2014/main" id="{E6469BB3-4FFD-41BD-9AA5-0E73254782C3}"/>
                </a:ext>
              </a:extLst>
            </p:cNvPr>
            <p:cNvSpPr/>
            <p:nvPr/>
          </p:nvSpPr>
          <p:spPr>
            <a:xfrm>
              <a:off x="3223397" y="1363442"/>
              <a:ext cx="487938" cy="266527"/>
            </a:xfrm>
            <a:custGeom>
              <a:avLst/>
              <a:gdLst/>
              <a:ahLst/>
              <a:cxnLst/>
              <a:rect l="l" t="t" r="r" b="b"/>
              <a:pathLst>
                <a:path w="16872" h="9216" extrusionOk="0">
                  <a:moveTo>
                    <a:pt x="1" y="1"/>
                  </a:moveTo>
                  <a:lnTo>
                    <a:pt x="3346" y="9216"/>
                  </a:lnTo>
                  <a:lnTo>
                    <a:pt x="16872" y="7013"/>
                  </a:lnTo>
                  <a:lnTo>
                    <a:pt x="16872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1252;p27">
              <a:extLst>
                <a:ext uri="{FF2B5EF4-FFF2-40B4-BE49-F238E27FC236}">
                  <a16:creationId xmlns:a16="http://schemas.microsoft.com/office/drawing/2014/main" id="{B86C759E-3AC2-45EE-9DE9-01EDA963B1C1}"/>
                </a:ext>
              </a:extLst>
            </p:cNvPr>
            <p:cNvSpPr/>
            <p:nvPr/>
          </p:nvSpPr>
          <p:spPr>
            <a:xfrm>
              <a:off x="3046400" y="904183"/>
              <a:ext cx="4988324" cy="636356"/>
            </a:xfrm>
            <a:custGeom>
              <a:avLst/>
              <a:gdLst/>
              <a:ahLst/>
              <a:cxnLst/>
              <a:rect l="l" t="t" r="r" b="b"/>
              <a:pathLst>
                <a:path w="172487" h="22004" extrusionOk="0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9" name="Google Shape;1253;p27">
              <a:extLst>
                <a:ext uri="{FF2B5EF4-FFF2-40B4-BE49-F238E27FC236}">
                  <a16:creationId xmlns:a16="http://schemas.microsoft.com/office/drawing/2014/main" id="{B8BE85B2-0B90-4582-9272-9DAE3917DE09}"/>
                </a:ext>
              </a:extLst>
            </p:cNvPr>
            <p:cNvSpPr/>
            <p:nvPr/>
          </p:nvSpPr>
          <p:spPr>
            <a:xfrm>
              <a:off x="3320168" y="819725"/>
              <a:ext cx="1472375" cy="810223"/>
            </a:xfrm>
            <a:custGeom>
              <a:avLst/>
              <a:gdLst/>
              <a:ahLst/>
              <a:cxnLst/>
              <a:rect l="l" t="t" r="r" b="b"/>
              <a:pathLst>
                <a:path w="50912" h="28016" extrusionOk="0">
                  <a:moveTo>
                    <a:pt x="10180" y="1"/>
                  </a:moveTo>
                  <a:lnTo>
                    <a:pt x="0" y="28016"/>
                  </a:lnTo>
                  <a:lnTo>
                    <a:pt x="41779" y="28016"/>
                  </a:lnTo>
                  <a:lnTo>
                    <a:pt x="50911" y="1"/>
                  </a:lnTo>
                  <a:close/>
                </a:path>
              </a:pathLst>
            </a:custGeom>
            <a:solidFill>
              <a:srgbClr val="3D33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0" name="Google Shape;1255;p27">
              <a:extLst>
                <a:ext uri="{FF2B5EF4-FFF2-40B4-BE49-F238E27FC236}">
                  <a16:creationId xmlns:a16="http://schemas.microsoft.com/office/drawing/2014/main" id="{2C5B3291-1C4F-4928-B140-E5A6BF17CBD4}"/>
                </a:ext>
              </a:extLst>
            </p:cNvPr>
            <p:cNvSpPr txBox="1"/>
            <p:nvPr/>
          </p:nvSpPr>
          <p:spPr>
            <a:xfrm>
              <a:off x="4889004" y="1083387"/>
              <a:ext cx="290843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2000" dirty="0"/>
                <a:t>Solution Architecture</a:t>
              </a:r>
            </a:p>
          </p:txBody>
        </p:sp>
        <p:sp>
          <p:nvSpPr>
            <p:cNvPr id="41" name="Google Shape;1257;p27">
              <a:extLst>
                <a:ext uri="{FF2B5EF4-FFF2-40B4-BE49-F238E27FC236}">
                  <a16:creationId xmlns:a16="http://schemas.microsoft.com/office/drawing/2014/main" id="{BC103BF1-7462-4EC0-BECA-0C7D7DA8E3A8}"/>
                </a:ext>
              </a:extLst>
            </p:cNvPr>
            <p:cNvSpPr/>
            <p:nvPr/>
          </p:nvSpPr>
          <p:spPr>
            <a:xfrm>
              <a:off x="3784050" y="919200"/>
              <a:ext cx="606300" cy="606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2800" dirty="0">
                  <a:solidFill>
                    <a:srgbClr val="FFFFFF"/>
                  </a:solidFill>
                  <a:sym typeface="Fira Sans Extra Condensed Medium"/>
                </a:rPr>
                <a:t>2</a:t>
              </a:r>
              <a:endParaRPr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9" name="Google Shape;1249;p27">
            <a:extLst>
              <a:ext uri="{FF2B5EF4-FFF2-40B4-BE49-F238E27FC236}">
                <a16:creationId xmlns:a16="http://schemas.microsoft.com/office/drawing/2014/main" id="{209FDB25-C301-410C-96CC-A97DB45E3734}"/>
              </a:ext>
            </a:extLst>
          </p:cNvPr>
          <p:cNvGrpSpPr/>
          <p:nvPr/>
        </p:nvGrpSpPr>
        <p:grpSpPr>
          <a:xfrm>
            <a:off x="1496648" y="4371883"/>
            <a:ext cx="4542790" cy="811665"/>
            <a:chOff x="3046400" y="819725"/>
            <a:chExt cx="4988324" cy="810244"/>
          </a:xfrm>
        </p:grpSpPr>
        <p:sp>
          <p:nvSpPr>
            <p:cNvPr id="50" name="Google Shape;1250;p27">
              <a:extLst>
                <a:ext uri="{FF2B5EF4-FFF2-40B4-BE49-F238E27FC236}">
                  <a16:creationId xmlns:a16="http://schemas.microsoft.com/office/drawing/2014/main" id="{515071D9-66E2-4A05-ADB1-1B6EB5481010}"/>
                </a:ext>
              </a:extLst>
            </p:cNvPr>
            <p:cNvSpPr/>
            <p:nvPr/>
          </p:nvSpPr>
          <p:spPr>
            <a:xfrm>
              <a:off x="4401385" y="819725"/>
              <a:ext cx="487620" cy="266874"/>
            </a:xfrm>
            <a:custGeom>
              <a:avLst/>
              <a:gdLst/>
              <a:ahLst/>
              <a:cxnLst/>
              <a:rect l="l" t="t" r="r" b="b"/>
              <a:pathLst>
                <a:path w="16861" h="9228" extrusionOk="0">
                  <a:moveTo>
                    <a:pt x="13514" y="1"/>
                  </a:moveTo>
                  <a:lnTo>
                    <a:pt x="1" y="1739"/>
                  </a:lnTo>
                  <a:lnTo>
                    <a:pt x="1" y="9228"/>
                  </a:lnTo>
                  <a:lnTo>
                    <a:pt x="16860" y="9228"/>
                  </a:lnTo>
                  <a:lnTo>
                    <a:pt x="13514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251;p27">
              <a:extLst>
                <a:ext uri="{FF2B5EF4-FFF2-40B4-BE49-F238E27FC236}">
                  <a16:creationId xmlns:a16="http://schemas.microsoft.com/office/drawing/2014/main" id="{46BA4E2B-51E3-4594-BB44-DD9D1BD21994}"/>
                </a:ext>
              </a:extLst>
            </p:cNvPr>
            <p:cNvSpPr/>
            <p:nvPr/>
          </p:nvSpPr>
          <p:spPr>
            <a:xfrm>
              <a:off x="3223397" y="1363442"/>
              <a:ext cx="487938" cy="266527"/>
            </a:xfrm>
            <a:custGeom>
              <a:avLst/>
              <a:gdLst/>
              <a:ahLst/>
              <a:cxnLst/>
              <a:rect l="l" t="t" r="r" b="b"/>
              <a:pathLst>
                <a:path w="16872" h="9216" extrusionOk="0">
                  <a:moveTo>
                    <a:pt x="1" y="1"/>
                  </a:moveTo>
                  <a:lnTo>
                    <a:pt x="3346" y="9216"/>
                  </a:lnTo>
                  <a:lnTo>
                    <a:pt x="16872" y="7013"/>
                  </a:lnTo>
                  <a:lnTo>
                    <a:pt x="16872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252;p27">
              <a:extLst>
                <a:ext uri="{FF2B5EF4-FFF2-40B4-BE49-F238E27FC236}">
                  <a16:creationId xmlns:a16="http://schemas.microsoft.com/office/drawing/2014/main" id="{A17BDC9C-E5F6-4587-9586-972E6DB125DE}"/>
                </a:ext>
              </a:extLst>
            </p:cNvPr>
            <p:cNvSpPr/>
            <p:nvPr/>
          </p:nvSpPr>
          <p:spPr>
            <a:xfrm>
              <a:off x="3046400" y="904183"/>
              <a:ext cx="4988324" cy="636356"/>
            </a:xfrm>
            <a:custGeom>
              <a:avLst/>
              <a:gdLst/>
              <a:ahLst/>
              <a:cxnLst/>
              <a:rect l="l" t="t" r="r" b="b"/>
              <a:pathLst>
                <a:path w="172487" h="22004" extrusionOk="0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3" name="Google Shape;1253;p27">
              <a:extLst>
                <a:ext uri="{FF2B5EF4-FFF2-40B4-BE49-F238E27FC236}">
                  <a16:creationId xmlns:a16="http://schemas.microsoft.com/office/drawing/2014/main" id="{8BF81185-9727-4A17-AC23-47BF70155049}"/>
                </a:ext>
              </a:extLst>
            </p:cNvPr>
            <p:cNvSpPr/>
            <p:nvPr/>
          </p:nvSpPr>
          <p:spPr>
            <a:xfrm>
              <a:off x="3320168" y="819725"/>
              <a:ext cx="1472375" cy="810223"/>
            </a:xfrm>
            <a:custGeom>
              <a:avLst/>
              <a:gdLst/>
              <a:ahLst/>
              <a:cxnLst/>
              <a:rect l="l" t="t" r="r" b="b"/>
              <a:pathLst>
                <a:path w="50912" h="28016" extrusionOk="0">
                  <a:moveTo>
                    <a:pt x="10180" y="1"/>
                  </a:moveTo>
                  <a:lnTo>
                    <a:pt x="0" y="28016"/>
                  </a:lnTo>
                  <a:lnTo>
                    <a:pt x="41779" y="28016"/>
                  </a:lnTo>
                  <a:lnTo>
                    <a:pt x="50911" y="1"/>
                  </a:lnTo>
                  <a:close/>
                </a:path>
              </a:pathLst>
            </a:custGeom>
            <a:solidFill>
              <a:srgbClr val="3D33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1255;p27">
              <a:extLst>
                <a:ext uri="{FF2B5EF4-FFF2-40B4-BE49-F238E27FC236}">
                  <a16:creationId xmlns:a16="http://schemas.microsoft.com/office/drawing/2014/main" id="{C473902A-30F1-48FD-B5F6-BF029C4FEF07}"/>
                </a:ext>
              </a:extLst>
            </p:cNvPr>
            <p:cNvSpPr txBox="1"/>
            <p:nvPr/>
          </p:nvSpPr>
          <p:spPr>
            <a:xfrm>
              <a:off x="4889004" y="1083387"/>
              <a:ext cx="290843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2000" dirty="0"/>
                <a:t>Data Pipeline Design</a:t>
              </a:r>
            </a:p>
          </p:txBody>
        </p:sp>
        <p:sp>
          <p:nvSpPr>
            <p:cNvPr id="55" name="Google Shape;1257;p27">
              <a:extLst>
                <a:ext uri="{FF2B5EF4-FFF2-40B4-BE49-F238E27FC236}">
                  <a16:creationId xmlns:a16="http://schemas.microsoft.com/office/drawing/2014/main" id="{BE10619E-EE9D-443E-B606-2F9D3CC7393F}"/>
                </a:ext>
              </a:extLst>
            </p:cNvPr>
            <p:cNvSpPr/>
            <p:nvPr/>
          </p:nvSpPr>
          <p:spPr>
            <a:xfrm>
              <a:off x="3784050" y="919200"/>
              <a:ext cx="606300" cy="606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2800" dirty="0">
                  <a:solidFill>
                    <a:srgbClr val="FFFFFF"/>
                  </a:solidFill>
                  <a:sym typeface="Fira Sans Extra Condensed Medium"/>
                </a:rPr>
                <a:t>3</a:t>
              </a:r>
              <a:endParaRPr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6" name="Google Shape;1249;p27">
            <a:extLst>
              <a:ext uri="{FF2B5EF4-FFF2-40B4-BE49-F238E27FC236}">
                <a16:creationId xmlns:a16="http://schemas.microsoft.com/office/drawing/2014/main" id="{EE0DE567-81F9-4EB1-908D-58FD5141574F}"/>
              </a:ext>
            </a:extLst>
          </p:cNvPr>
          <p:cNvGrpSpPr/>
          <p:nvPr/>
        </p:nvGrpSpPr>
        <p:grpSpPr>
          <a:xfrm>
            <a:off x="1496648" y="5268133"/>
            <a:ext cx="4542790" cy="811665"/>
            <a:chOff x="3046400" y="819725"/>
            <a:chExt cx="4988324" cy="810244"/>
          </a:xfrm>
        </p:grpSpPr>
        <p:sp>
          <p:nvSpPr>
            <p:cNvPr id="57" name="Google Shape;1250;p27">
              <a:extLst>
                <a:ext uri="{FF2B5EF4-FFF2-40B4-BE49-F238E27FC236}">
                  <a16:creationId xmlns:a16="http://schemas.microsoft.com/office/drawing/2014/main" id="{2F2D810B-43FB-49BE-884C-88B05CC79CF9}"/>
                </a:ext>
              </a:extLst>
            </p:cNvPr>
            <p:cNvSpPr/>
            <p:nvPr/>
          </p:nvSpPr>
          <p:spPr>
            <a:xfrm>
              <a:off x="4401385" y="819725"/>
              <a:ext cx="487620" cy="266874"/>
            </a:xfrm>
            <a:custGeom>
              <a:avLst/>
              <a:gdLst/>
              <a:ahLst/>
              <a:cxnLst/>
              <a:rect l="l" t="t" r="r" b="b"/>
              <a:pathLst>
                <a:path w="16861" h="9228" extrusionOk="0">
                  <a:moveTo>
                    <a:pt x="13514" y="1"/>
                  </a:moveTo>
                  <a:lnTo>
                    <a:pt x="1" y="1739"/>
                  </a:lnTo>
                  <a:lnTo>
                    <a:pt x="1" y="9228"/>
                  </a:lnTo>
                  <a:lnTo>
                    <a:pt x="16860" y="9228"/>
                  </a:lnTo>
                  <a:lnTo>
                    <a:pt x="13514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1251;p27">
              <a:extLst>
                <a:ext uri="{FF2B5EF4-FFF2-40B4-BE49-F238E27FC236}">
                  <a16:creationId xmlns:a16="http://schemas.microsoft.com/office/drawing/2014/main" id="{06C2CE46-BB29-42B6-A565-443BBD53E56D}"/>
                </a:ext>
              </a:extLst>
            </p:cNvPr>
            <p:cNvSpPr/>
            <p:nvPr/>
          </p:nvSpPr>
          <p:spPr>
            <a:xfrm>
              <a:off x="3223397" y="1363442"/>
              <a:ext cx="487938" cy="266527"/>
            </a:xfrm>
            <a:custGeom>
              <a:avLst/>
              <a:gdLst/>
              <a:ahLst/>
              <a:cxnLst/>
              <a:rect l="l" t="t" r="r" b="b"/>
              <a:pathLst>
                <a:path w="16872" h="9216" extrusionOk="0">
                  <a:moveTo>
                    <a:pt x="1" y="1"/>
                  </a:moveTo>
                  <a:lnTo>
                    <a:pt x="3346" y="9216"/>
                  </a:lnTo>
                  <a:lnTo>
                    <a:pt x="16872" y="7013"/>
                  </a:lnTo>
                  <a:lnTo>
                    <a:pt x="16872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252;p27">
              <a:extLst>
                <a:ext uri="{FF2B5EF4-FFF2-40B4-BE49-F238E27FC236}">
                  <a16:creationId xmlns:a16="http://schemas.microsoft.com/office/drawing/2014/main" id="{3727730F-F61E-42B9-86A5-01514ECC0FB4}"/>
                </a:ext>
              </a:extLst>
            </p:cNvPr>
            <p:cNvSpPr/>
            <p:nvPr/>
          </p:nvSpPr>
          <p:spPr>
            <a:xfrm>
              <a:off x="3046400" y="904183"/>
              <a:ext cx="4988324" cy="636356"/>
            </a:xfrm>
            <a:custGeom>
              <a:avLst/>
              <a:gdLst/>
              <a:ahLst/>
              <a:cxnLst/>
              <a:rect l="l" t="t" r="r" b="b"/>
              <a:pathLst>
                <a:path w="172487" h="22004" extrusionOk="0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0" name="Google Shape;1253;p27">
              <a:extLst>
                <a:ext uri="{FF2B5EF4-FFF2-40B4-BE49-F238E27FC236}">
                  <a16:creationId xmlns:a16="http://schemas.microsoft.com/office/drawing/2014/main" id="{BDCB9A68-3A98-406B-8674-D5E2348F5F68}"/>
                </a:ext>
              </a:extLst>
            </p:cNvPr>
            <p:cNvSpPr/>
            <p:nvPr/>
          </p:nvSpPr>
          <p:spPr>
            <a:xfrm>
              <a:off x="3320168" y="819725"/>
              <a:ext cx="1472375" cy="810223"/>
            </a:xfrm>
            <a:custGeom>
              <a:avLst/>
              <a:gdLst/>
              <a:ahLst/>
              <a:cxnLst/>
              <a:rect l="l" t="t" r="r" b="b"/>
              <a:pathLst>
                <a:path w="50912" h="28016" extrusionOk="0">
                  <a:moveTo>
                    <a:pt x="10180" y="1"/>
                  </a:moveTo>
                  <a:lnTo>
                    <a:pt x="0" y="28016"/>
                  </a:lnTo>
                  <a:lnTo>
                    <a:pt x="41779" y="28016"/>
                  </a:lnTo>
                  <a:lnTo>
                    <a:pt x="50911" y="1"/>
                  </a:lnTo>
                  <a:close/>
                </a:path>
              </a:pathLst>
            </a:custGeom>
            <a:solidFill>
              <a:srgbClr val="3D33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61" name="Google Shape;1255;p27">
              <a:extLst>
                <a:ext uri="{FF2B5EF4-FFF2-40B4-BE49-F238E27FC236}">
                  <a16:creationId xmlns:a16="http://schemas.microsoft.com/office/drawing/2014/main" id="{693EF593-845E-4C1C-B55A-38AD62205821}"/>
                </a:ext>
              </a:extLst>
            </p:cNvPr>
            <p:cNvSpPr txBox="1"/>
            <p:nvPr/>
          </p:nvSpPr>
          <p:spPr>
            <a:xfrm>
              <a:off x="4889004" y="1083387"/>
              <a:ext cx="290843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2000" dirty="0"/>
                <a:t>Data Models &amp; Validations</a:t>
              </a:r>
            </a:p>
          </p:txBody>
        </p:sp>
        <p:sp>
          <p:nvSpPr>
            <p:cNvPr id="62" name="Google Shape;1257;p27">
              <a:extLst>
                <a:ext uri="{FF2B5EF4-FFF2-40B4-BE49-F238E27FC236}">
                  <a16:creationId xmlns:a16="http://schemas.microsoft.com/office/drawing/2014/main" id="{86B63BC0-4D01-4F5B-AA89-9266E552105B}"/>
                </a:ext>
              </a:extLst>
            </p:cNvPr>
            <p:cNvSpPr/>
            <p:nvPr/>
          </p:nvSpPr>
          <p:spPr>
            <a:xfrm>
              <a:off x="3784050" y="919200"/>
              <a:ext cx="606300" cy="606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2800" dirty="0">
                  <a:solidFill>
                    <a:srgbClr val="FFFFFF"/>
                  </a:solidFill>
                  <a:sym typeface="Fira Sans Extra Condensed Medium"/>
                </a:rPr>
                <a:t>4</a:t>
              </a:r>
              <a:endParaRPr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5" name="Google Shape;1249;p27">
            <a:extLst>
              <a:ext uri="{FF2B5EF4-FFF2-40B4-BE49-F238E27FC236}">
                <a16:creationId xmlns:a16="http://schemas.microsoft.com/office/drawing/2014/main" id="{C873AE99-30BC-4A82-AC44-16B4D5FC5676}"/>
              </a:ext>
            </a:extLst>
          </p:cNvPr>
          <p:cNvGrpSpPr/>
          <p:nvPr/>
        </p:nvGrpSpPr>
        <p:grpSpPr>
          <a:xfrm>
            <a:off x="6152562" y="2575786"/>
            <a:ext cx="4542790" cy="811665"/>
            <a:chOff x="3046400" y="819725"/>
            <a:chExt cx="4988324" cy="810244"/>
          </a:xfrm>
        </p:grpSpPr>
        <p:sp>
          <p:nvSpPr>
            <p:cNvPr id="87" name="Google Shape;1250;p27">
              <a:extLst>
                <a:ext uri="{FF2B5EF4-FFF2-40B4-BE49-F238E27FC236}">
                  <a16:creationId xmlns:a16="http://schemas.microsoft.com/office/drawing/2014/main" id="{3DE4ECB7-D382-4461-A9F4-098469280883}"/>
                </a:ext>
              </a:extLst>
            </p:cNvPr>
            <p:cNvSpPr/>
            <p:nvPr/>
          </p:nvSpPr>
          <p:spPr>
            <a:xfrm>
              <a:off x="4401385" y="819725"/>
              <a:ext cx="487620" cy="266874"/>
            </a:xfrm>
            <a:custGeom>
              <a:avLst/>
              <a:gdLst/>
              <a:ahLst/>
              <a:cxnLst/>
              <a:rect l="l" t="t" r="r" b="b"/>
              <a:pathLst>
                <a:path w="16861" h="9228" extrusionOk="0">
                  <a:moveTo>
                    <a:pt x="13514" y="1"/>
                  </a:moveTo>
                  <a:lnTo>
                    <a:pt x="1" y="1739"/>
                  </a:lnTo>
                  <a:lnTo>
                    <a:pt x="1" y="9228"/>
                  </a:lnTo>
                  <a:lnTo>
                    <a:pt x="16860" y="9228"/>
                  </a:lnTo>
                  <a:lnTo>
                    <a:pt x="13514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1251;p27">
              <a:extLst>
                <a:ext uri="{FF2B5EF4-FFF2-40B4-BE49-F238E27FC236}">
                  <a16:creationId xmlns:a16="http://schemas.microsoft.com/office/drawing/2014/main" id="{9CADBB6F-2084-4842-99E1-E4A7BC12695E}"/>
                </a:ext>
              </a:extLst>
            </p:cNvPr>
            <p:cNvSpPr/>
            <p:nvPr/>
          </p:nvSpPr>
          <p:spPr>
            <a:xfrm>
              <a:off x="3223397" y="1363442"/>
              <a:ext cx="487938" cy="266527"/>
            </a:xfrm>
            <a:custGeom>
              <a:avLst/>
              <a:gdLst/>
              <a:ahLst/>
              <a:cxnLst/>
              <a:rect l="l" t="t" r="r" b="b"/>
              <a:pathLst>
                <a:path w="16872" h="9216" extrusionOk="0">
                  <a:moveTo>
                    <a:pt x="1" y="1"/>
                  </a:moveTo>
                  <a:lnTo>
                    <a:pt x="3346" y="9216"/>
                  </a:lnTo>
                  <a:lnTo>
                    <a:pt x="16872" y="7013"/>
                  </a:lnTo>
                  <a:lnTo>
                    <a:pt x="16872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1252;p27">
              <a:extLst>
                <a:ext uri="{FF2B5EF4-FFF2-40B4-BE49-F238E27FC236}">
                  <a16:creationId xmlns:a16="http://schemas.microsoft.com/office/drawing/2014/main" id="{BF7D9440-181B-4090-AAE4-65E59AC5B1EB}"/>
                </a:ext>
              </a:extLst>
            </p:cNvPr>
            <p:cNvSpPr/>
            <p:nvPr/>
          </p:nvSpPr>
          <p:spPr>
            <a:xfrm>
              <a:off x="3046400" y="904183"/>
              <a:ext cx="4988324" cy="636356"/>
            </a:xfrm>
            <a:custGeom>
              <a:avLst/>
              <a:gdLst/>
              <a:ahLst/>
              <a:cxnLst/>
              <a:rect l="l" t="t" r="r" b="b"/>
              <a:pathLst>
                <a:path w="172487" h="22004" extrusionOk="0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1253;p27">
              <a:extLst>
                <a:ext uri="{FF2B5EF4-FFF2-40B4-BE49-F238E27FC236}">
                  <a16:creationId xmlns:a16="http://schemas.microsoft.com/office/drawing/2014/main" id="{6239F452-2C45-4683-9515-1E10AB7044B4}"/>
                </a:ext>
              </a:extLst>
            </p:cNvPr>
            <p:cNvSpPr/>
            <p:nvPr/>
          </p:nvSpPr>
          <p:spPr>
            <a:xfrm>
              <a:off x="3320168" y="819725"/>
              <a:ext cx="1472375" cy="810223"/>
            </a:xfrm>
            <a:custGeom>
              <a:avLst/>
              <a:gdLst/>
              <a:ahLst/>
              <a:cxnLst/>
              <a:rect l="l" t="t" r="r" b="b"/>
              <a:pathLst>
                <a:path w="50912" h="28016" extrusionOk="0">
                  <a:moveTo>
                    <a:pt x="10180" y="1"/>
                  </a:moveTo>
                  <a:lnTo>
                    <a:pt x="0" y="28016"/>
                  </a:lnTo>
                  <a:lnTo>
                    <a:pt x="41779" y="28016"/>
                  </a:lnTo>
                  <a:lnTo>
                    <a:pt x="50911" y="1"/>
                  </a:lnTo>
                  <a:close/>
                </a:path>
              </a:pathLst>
            </a:custGeom>
            <a:solidFill>
              <a:srgbClr val="3D33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91" name="Google Shape;1255;p27">
              <a:extLst>
                <a:ext uri="{FF2B5EF4-FFF2-40B4-BE49-F238E27FC236}">
                  <a16:creationId xmlns:a16="http://schemas.microsoft.com/office/drawing/2014/main" id="{670490E3-12EF-441A-8E3D-06119EC9B396}"/>
                </a:ext>
              </a:extLst>
            </p:cNvPr>
            <p:cNvSpPr txBox="1"/>
            <p:nvPr/>
          </p:nvSpPr>
          <p:spPr>
            <a:xfrm>
              <a:off x="4889004" y="1083387"/>
              <a:ext cx="290843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2000" dirty="0"/>
                <a:t>Data Quality &amp; Transformations</a:t>
              </a:r>
            </a:p>
          </p:txBody>
        </p:sp>
        <p:sp>
          <p:nvSpPr>
            <p:cNvPr id="92" name="Google Shape;1257;p27">
              <a:extLst>
                <a:ext uri="{FF2B5EF4-FFF2-40B4-BE49-F238E27FC236}">
                  <a16:creationId xmlns:a16="http://schemas.microsoft.com/office/drawing/2014/main" id="{085D89C4-CA50-4054-8392-2B7BF0702D97}"/>
                </a:ext>
              </a:extLst>
            </p:cNvPr>
            <p:cNvSpPr/>
            <p:nvPr/>
          </p:nvSpPr>
          <p:spPr>
            <a:xfrm>
              <a:off x="3784050" y="919200"/>
              <a:ext cx="606300" cy="606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2800" dirty="0">
                  <a:solidFill>
                    <a:srgbClr val="FFFFFF"/>
                  </a:solidFill>
                  <a:sym typeface="Fira Sans Extra Condensed Medium"/>
                </a:rPr>
                <a:t>5</a:t>
              </a:r>
              <a:endParaRPr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6" name="Google Shape;1249;p27">
            <a:extLst>
              <a:ext uri="{FF2B5EF4-FFF2-40B4-BE49-F238E27FC236}">
                <a16:creationId xmlns:a16="http://schemas.microsoft.com/office/drawing/2014/main" id="{A11BD954-4AB1-4D2E-824D-9B4669539DC2}"/>
              </a:ext>
            </a:extLst>
          </p:cNvPr>
          <p:cNvGrpSpPr/>
          <p:nvPr/>
        </p:nvGrpSpPr>
        <p:grpSpPr>
          <a:xfrm>
            <a:off x="6152562" y="3472036"/>
            <a:ext cx="4542790" cy="811665"/>
            <a:chOff x="3046400" y="819725"/>
            <a:chExt cx="4988324" cy="810244"/>
          </a:xfrm>
        </p:grpSpPr>
        <p:sp>
          <p:nvSpPr>
            <p:cNvPr id="81" name="Google Shape;1250;p27">
              <a:extLst>
                <a:ext uri="{FF2B5EF4-FFF2-40B4-BE49-F238E27FC236}">
                  <a16:creationId xmlns:a16="http://schemas.microsoft.com/office/drawing/2014/main" id="{741B825E-AC33-4A4C-A0A3-6E45F95C0588}"/>
                </a:ext>
              </a:extLst>
            </p:cNvPr>
            <p:cNvSpPr/>
            <p:nvPr/>
          </p:nvSpPr>
          <p:spPr>
            <a:xfrm>
              <a:off x="4401385" y="819725"/>
              <a:ext cx="487620" cy="266874"/>
            </a:xfrm>
            <a:custGeom>
              <a:avLst/>
              <a:gdLst/>
              <a:ahLst/>
              <a:cxnLst/>
              <a:rect l="l" t="t" r="r" b="b"/>
              <a:pathLst>
                <a:path w="16861" h="9228" extrusionOk="0">
                  <a:moveTo>
                    <a:pt x="13514" y="1"/>
                  </a:moveTo>
                  <a:lnTo>
                    <a:pt x="1" y="1739"/>
                  </a:lnTo>
                  <a:lnTo>
                    <a:pt x="1" y="9228"/>
                  </a:lnTo>
                  <a:lnTo>
                    <a:pt x="16860" y="9228"/>
                  </a:lnTo>
                  <a:lnTo>
                    <a:pt x="13514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1251;p27">
              <a:extLst>
                <a:ext uri="{FF2B5EF4-FFF2-40B4-BE49-F238E27FC236}">
                  <a16:creationId xmlns:a16="http://schemas.microsoft.com/office/drawing/2014/main" id="{469A74C5-31A3-4579-B813-CD98E857D845}"/>
                </a:ext>
              </a:extLst>
            </p:cNvPr>
            <p:cNvSpPr/>
            <p:nvPr/>
          </p:nvSpPr>
          <p:spPr>
            <a:xfrm>
              <a:off x="3223397" y="1363442"/>
              <a:ext cx="487938" cy="266527"/>
            </a:xfrm>
            <a:custGeom>
              <a:avLst/>
              <a:gdLst/>
              <a:ahLst/>
              <a:cxnLst/>
              <a:rect l="l" t="t" r="r" b="b"/>
              <a:pathLst>
                <a:path w="16872" h="9216" extrusionOk="0">
                  <a:moveTo>
                    <a:pt x="1" y="1"/>
                  </a:moveTo>
                  <a:lnTo>
                    <a:pt x="3346" y="9216"/>
                  </a:lnTo>
                  <a:lnTo>
                    <a:pt x="16872" y="7013"/>
                  </a:lnTo>
                  <a:lnTo>
                    <a:pt x="16872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1252;p27">
              <a:extLst>
                <a:ext uri="{FF2B5EF4-FFF2-40B4-BE49-F238E27FC236}">
                  <a16:creationId xmlns:a16="http://schemas.microsoft.com/office/drawing/2014/main" id="{02DFA858-32FD-486E-BEF1-3F6E8F3D3798}"/>
                </a:ext>
              </a:extLst>
            </p:cNvPr>
            <p:cNvSpPr/>
            <p:nvPr/>
          </p:nvSpPr>
          <p:spPr>
            <a:xfrm>
              <a:off x="3046400" y="904183"/>
              <a:ext cx="4988324" cy="636356"/>
            </a:xfrm>
            <a:custGeom>
              <a:avLst/>
              <a:gdLst/>
              <a:ahLst/>
              <a:cxnLst/>
              <a:rect l="l" t="t" r="r" b="b"/>
              <a:pathLst>
                <a:path w="172487" h="22004" extrusionOk="0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1253;p27">
              <a:extLst>
                <a:ext uri="{FF2B5EF4-FFF2-40B4-BE49-F238E27FC236}">
                  <a16:creationId xmlns:a16="http://schemas.microsoft.com/office/drawing/2014/main" id="{D0C46CF9-260F-467E-A030-D82EAE6EEA92}"/>
                </a:ext>
              </a:extLst>
            </p:cNvPr>
            <p:cNvSpPr/>
            <p:nvPr/>
          </p:nvSpPr>
          <p:spPr>
            <a:xfrm>
              <a:off x="3320168" y="819725"/>
              <a:ext cx="1472375" cy="810223"/>
            </a:xfrm>
            <a:custGeom>
              <a:avLst/>
              <a:gdLst/>
              <a:ahLst/>
              <a:cxnLst/>
              <a:rect l="l" t="t" r="r" b="b"/>
              <a:pathLst>
                <a:path w="50912" h="28016" extrusionOk="0">
                  <a:moveTo>
                    <a:pt x="10180" y="1"/>
                  </a:moveTo>
                  <a:lnTo>
                    <a:pt x="0" y="28016"/>
                  </a:lnTo>
                  <a:lnTo>
                    <a:pt x="41779" y="28016"/>
                  </a:lnTo>
                  <a:lnTo>
                    <a:pt x="50911" y="1"/>
                  </a:lnTo>
                  <a:close/>
                </a:path>
              </a:pathLst>
            </a:custGeom>
            <a:solidFill>
              <a:srgbClr val="3D33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85" name="Google Shape;1255;p27">
              <a:extLst>
                <a:ext uri="{FF2B5EF4-FFF2-40B4-BE49-F238E27FC236}">
                  <a16:creationId xmlns:a16="http://schemas.microsoft.com/office/drawing/2014/main" id="{5D6AC688-9233-4E1C-B503-B9D287AD8E7C}"/>
                </a:ext>
              </a:extLst>
            </p:cNvPr>
            <p:cNvSpPr txBox="1"/>
            <p:nvPr/>
          </p:nvSpPr>
          <p:spPr>
            <a:xfrm>
              <a:off x="4889004" y="1083387"/>
              <a:ext cx="290843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2000" dirty="0"/>
                <a:t>Data Analysis Highlights</a:t>
              </a:r>
            </a:p>
          </p:txBody>
        </p:sp>
        <p:sp>
          <p:nvSpPr>
            <p:cNvPr id="86" name="Google Shape;1257;p27">
              <a:extLst>
                <a:ext uri="{FF2B5EF4-FFF2-40B4-BE49-F238E27FC236}">
                  <a16:creationId xmlns:a16="http://schemas.microsoft.com/office/drawing/2014/main" id="{D7DE1BC5-04B5-4481-B94B-648DAFF6CF77}"/>
                </a:ext>
              </a:extLst>
            </p:cNvPr>
            <p:cNvSpPr/>
            <p:nvPr/>
          </p:nvSpPr>
          <p:spPr>
            <a:xfrm>
              <a:off x="3784050" y="919200"/>
              <a:ext cx="606300" cy="606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800" dirty="0">
                  <a:solidFill>
                    <a:srgbClr val="FFFFFF"/>
                  </a:solidFill>
                </a:rPr>
                <a:t>6</a:t>
              </a:r>
              <a:endParaRPr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7" name="Google Shape;1249;p27">
            <a:extLst>
              <a:ext uri="{FF2B5EF4-FFF2-40B4-BE49-F238E27FC236}">
                <a16:creationId xmlns:a16="http://schemas.microsoft.com/office/drawing/2014/main" id="{14C508F3-D7DB-4761-A3AC-A70030BA0350}"/>
              </a:ext>
            </a:extLst>
          </p:cNvPr>
          <p:cNvGrpSpPr/>
          <p:nvPr/>
        </p:nvGrpSpPr>
        <p:grpSpPr>
          <a:xfrm>
            <a:off x="6152562" y="4371883"/>
            <a:ext cx="4542790" cy="811665"/>
            <a:chOff x="3046400" y="819725"/>
            <a:chExt cx="4988324" cy="810244"/>
          </a:xfrm>
        </p:grpSpPr>
        <p:sp>
          <p:nvSpPr>
            <p:cNvPr id="75" name="Google Shape;1250;p27">
              <a:extLst>
                <a:ext uri="{FF2B5EF4-FFF2-40B4-BE49-F238E27FC236}">
                  <a16:creationId xmlns:a16="http://schemas.microsoft.com/office/drawing/2014/main" id="{006023D5-9120-4AEC-BF33-AE7BD140310B}"/>
                </a:ext>
              </a:extLst>
            </p:cNvPr>
            <p:cNvSpPr/>
            <p:nvPr/>
          </p:nvSpPr>
          <p:spPr>
            <a:xfrm>
              <a:off x="4401385" y="819725"/>
              <a:ext cx="487620" cy="266874"/>
            </a:xfrm>
            <a:custGeom>
              <a:avLst/>
              <a:gdLst/>
              <a:ahLst/>
              <a:cxnLst/>
              <a:rect l="l" t="t" r="r" b="b"/>
              <a:pathLst>
                <a:path w="16861" h="9228" extrusionOk="0">
                  <a:moveTo>
                    <a:pt x="13514" y="1"/>
                  </a:moveTo>
                  <a:lnTo>
                    <a:pt x="1" y="1739"/>
                  </a:lnTo>
                  <a:lnTo>
                    <a:pt x="1" y="9228"/>
                  </a:lnTo>
                  <a:lnTo>
                    <a:pt x="16860" y="9228"/>
                  </a:lnTo>
                  <a:lnTo>
                    <a:pt x="13514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1251;p27">
              <a:extLst>
                <a:ext uri="{FF2B5EF4-FFF2-40B4-BE49-F238E27FC236}">
                  <a16:creationId xmlns:a16="http://schemas.microsoft.com/office/drawing/2014/main" id="{0E943CC8-FB8D-4AAD-92D0-24958A62840C}"/>
                </a:ext>
              </a:extLst>
            </p:cNvPr>
            <p:cNvSpPr/>
            <p:nvPr/>
          </p:nvSpPr>
          <p:spPr>
            <a:xfrm>
              <a:off x="3223397" y="1363442"/>
              <a:ext cx="487938" cy="266527"/>
            </a:xfrm>
            <a:custGeom>
              <a:avLst/>
              <a:gdLst/>
              <a:ahLst/>
              <a:cxnLst/>
              <a:rect l="l" t="t" r="r" b="b"/>
              <a:pathLst>
                <a:path w="16872" h="9216" extrusionOk="0">
                  <a:moveTo>
                    <a:pt x="1" y="1"/>
                  </a:moveTo>
                  <a:lnTo>
                    <a:pt x="3346" y="9216"/>
                  </a:lnTo>
                  <a:lnTo>
                    <a:pt x="16872" y="7013"/>
                  </a:lnTo>
                  <a:lnTo>
                    <a:pt x="16872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1252;p27">
              <a:extLst>
                <a:ext uri="{FF2B5EF4-FFF2-40B4-BE49-F238E27FC236}">
                  <a16:creationId xmlns:a16="http://schemas.microsoft.com/office/drawing/2014/main" id="{0966CF31-A849-4909-8A20-C2878AB27185}"/>
                </a:ext>
              </a:extLst>
            </p:cNvPr>
            <p:cNvSpPr/>
            <p:nvPr/>
          </p:nvSpPr>
          <p:spPr>
            <a:xfrm>
              <a:off x="3046400" y="904183"/>
              <a:ext cx="4988324" cy="636356"/>
            </a:xfrm>
            <a:custGeom>
              <a:avLst/>
              <a:gdLst/>
              <a:ahLst/>
              <a:cxnLst/>
              <a:rect l="l" t="t" r="r" b="b"/>
              <a:pathLst>
                <a:path w="172487" h="22004" extrusionOk="0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8" name="Google Shape;1253;p27">
              <a:extLst>
                <a:ext uri="{FF2B5EF4-FFF2-40B4-BE49-F238E27FC236}">
                  <a16:creationId xmlns:a16="http://schemas.microsoft.com/office/drawing/2014/main" id="{C2CD1D3B-9D00-4EA2-B0FC-F8A2658650CF}"/>
                </a:ext>
              </a:extLst>
            </p:cNvPr>
            <p:cNvSpPr/>
            <p:nvPr/>
          </p:nvSpPr>
          <p:spPr>
            <a:xfrm>
              <a:off x="3320168" y="819725"/>
              <a:ext cx="1472375" cy="810223"/>
            </a:xfrm>
            <a:custGeom>
              <a:avLst/>
              <a:gdLst/>
              <a:ahLst/>
              <a:cxnLst/>
              <a:rect l="l" t="t" r="r" b="b"/>
              <a:pathLst>
                <a:path w="50912" h="28016" extrusionOk="0">
                  <a:moveTo>
                    <a:pt x="10180" y="1"/>
                  </a:moveTo>
                  <a:lnTo>
                    <a:pt x="0" y="28016"/>
                  </a:lnTo>
                  <a:lnTo>
                    <a:pt x="41779" y="28016"/>
                  </a:lnTo>
                  <a:lnTo>
                    <a:pt x="50911" y="1"/>
                  </a:lnTo>
                  <a:close/>
                </a:path>
              </a:pathLst>
            </a:custGeom>
            <a:solidFill>
              <a:srgbClr val="3D33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9" name="Google Shape;1255;p27">
              <a:extLst>
                <a:ext uri="{FF2B5EF4-FFF2-40B4-BE49-F238E27FC236}">
                  <a16:creationId xmlns:a16="http://schemas.microsoft.com/office/drawing/2014/main" id="{D9287A87-1839-4474-8BED-E4F2FD38FDF4}"/>
                </a:ext>
              </a:extLst>
            </p:cNvPr>
            <p:cNvSpPr txBox="1"/>
            <p:nvPr/>
          </p:nvSpPr>
          <p:spPr>
            <a:xfrm>
              <a:off x="4889004" y="1083387"/>
              <a:ext cx="290843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2000" dirty="0"/>
                <a:t>Tools &amp; Technologies</a:t>
              </a:r>
            </a:p>
          </p:txBody>
        </p:sp>
        <p:sp>
          <p:nvSpPr>
            <p:cNvPr id="80" name="Google Shape;1257;p27">
              <a:extLst>
                <a:ext uri="{FF2B5EF4-FFF2-40B4-BE49-F238E27FC236}">
                  <a16:creationId xmlns:a16="http://schemas.microsoft.com/office/drawing/2014/main" id="{19A20B5E-6DC9-4B1B-B7D6-0AF4AC19FAE7}"/>
                </a:ext>
              </a:extLst>
            </p:cNvPr>
            <p:cNvSpPr/>
            <p:nvPr/>
          </p:nvSpPr>
          <p:spPr>
            <a:xfrm>
              <a:off x="3784050" y="919200"/>
              <a:ext cx="606300" cy="606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GB" sz="2800" dirty="0">
                  <a:solidFill>
                    <a:srgbClr val="FFFFFF"/>
                  </a:solidFill>
                </a:rPr>
                <a:t>7</a:t>
              </a:r>
              <a:endParaRPr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8" name="Google Shape;1249;p27">
            <a:extLst>
              <a:ext uri="{FF2B5EF4-FFF2-40B4-BE49-F238E27FC236}">
                <a16:creationId xmlns:a16="http://schemas.microsoft.com/office/drawing/2014/main" id="{CBCA255A-9AA6-45A2-967D-B0E547C31935}"/>
              </a:ext>
            </a:extLst>
          </p:cNvPr>
          <p:cNvGrpSpPr/>
          <p:nvPr/>
        </p:nvGrpSpPr>
        <p:grpSpPr>
          <a:xfrm>
            <a:off x="6152562" y="5268133"/>
            <a:ext cx="4542790" cy="811665"/>
            <a:chOff x="3046400" y="819725"/>
            <a:chExt cx="4988324" cy="810244"/>
          </a:xfrm>
        </p:grpSpPr>
        <p:sp>
          <p:nvSpPr>
            <p:cNvPr id="69" name="Google Shape;1250;p27">
              <a:extLst>
                <a:ext uri="{FF2B5EF4-FFF2-40B4-BE49-F238E27FC236}">
                  <a16:creationId xmlns:a16="http://schemas.microsoft.com/office/drawing/2014/main" id="{E9E2F1DA-19F4-4010-B1C5-C141B037A8E6}"/>
                </a:ext>
              </a:extLst>
            </p:cNvPr>
            <p:cNvSpPr/>
            <p:nvPr/>
          </p:nvSpPr>
          <p:spPr>
            <a:xfrm>
              <a:off x="4401385" y="819725"/>
              <a:ext cx="487620" cy="266874"/>
            </a:xfrm>
            <a:custGeom>
              <a:avLst/>
              <a:gdLst/>
              <a:ahLst/>
              <a:cxnLst/>
              <a:rect l="l" t="t" r="r" b="b"/>
              <a:pathLst>
                <a:path w="16861" h="9228" extrusionOk="0">
                  <a:moveTo>
                    <a:pt x="13514" y="1"/>
                  </a:moveTo>
                  <a:lnTo>
                    <a:pt x="1" y="1739"/>
                  </a:lnTo>
                  <a:lnTo>
                    <a:pt x="1" y="9228"/>
                  </a:lnTo>
                  <a:lnTo>
                    <a:pt x="16860" y="9228"/>
                  </a:lnTo>
                  <a:lnTo>
                    <a:pt x="13514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1251;p27">
              <a:extLst>
                <a:ext uri="{FF2B5EF4-FFF2-40B4-BE49-F238E27FC236}">
                  <a16:creationId xmlns:a16="http://schemas.microsoft.com/office/drawing/2014/main" id="{A5168A38-38A6-4D2B-9C2E-3DA34BF26A0A}"/>
                </a:ext>
              </a:extLst>
            </p:cNvPr>
            <p:cNvSpPr/>
            <p:nvPr/>
          </p:nvSpPr>
          <p:spPr>
            <a:xfrm>
              <a:off x="3223397" y="1363442"/>
              <a:ext cx="487938" cy="266527"/>
            </a:xfrm>
            <a:custGeom>
              <a:avLst/>
              <a:gdLst/>
              <a:ahLst/>
              <a:cxnLst/>
              <a:rect l="l" t="t" r="r" b="b"/>
              <a:pathLst>
                <a:path w="16872" h="9216" extrusionOk="0">
                  <a:moveTo>
                    <a:pt x="1" y="1"/>
                  </a:moveTo>
                  <a:lnTo>
                    <a:pt x="3346" y="9216"/>
                  </a:lnTo>
                  <a:lnTo>
                    <a:pt x="16872" y="7013"/>
                  </a:lnTo>
                  <a:lnTo>
                    <a:pt x="16872" y="1"/>
                  </a:lnTo>
                  <a:close/>
                </a:path>
              </a:pathLst>
            </a:custGeom>
            <a:solidFill>
              <a:srgbClr val="576F7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1252;p27">
              <a:extLst>
                <a:ext uri="{FF2B5EF4-FFF2-40B4-BE49-F238E27FC236}">
                  <a16:creationId xmlns:a16="http://schemas.microsoft.com/office/drawing/2014/main" id="{F74A3C4B-6D1F-4F1B-A680-FF380CB2B2C0}"/>
                </a:ext>
              </a:extLst>
            </p:cNvPr>
            <p:cNvSpPr/>
            <p:nvPr/>
          </p:nvSpPr>
          <p:spPr>
            <a:xfrm>
              <a:off x="3046400" y="904183"/>
              <a:ext cx="4988324" cy="636356"/>
            </a:xfrm>
            <a:custGeom>
              <a:avLst/>
              <a:gdLst/>
              <a:ahLst/>
              <a:cxnLst/>
              <a:rect l="l" t="t" r="r" b="b"/>
              <a:pathLst>
                <a:path w="172487" h="22004" extrusionOk="0">
                  <a:moveTo>
                    <a:pt x="6347" y="1"/>
                  </a:moveTo>
                  <a:lnTo>
                    <a:pt x="1" y="11002"/>
                  </a:lnTo>
                  <a:lnTo>
                    <a:pt x="6347" y="22004"/>
                  </a:lnTo>
                  <a:lnTo>
                    <a:pt x="166129" y="22004"/>
                  </a:lnTo>
                  <a:lnTo>
                    <a:pt x="172487" y="11002"/>
                  </a:lnTo>
                  <a:lnTo>
                    <a:pt x="166129" y="1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2" name="Google Shape;1253;p27">
              <a:extLst>
                <a:ext uri="{FF2B5EF4-FFF2-40B4-BE49-F238E27FC236}">
                  <a16:creationId xmlns:a16="http://schemas.microsoft.com/office/drawing/2014/main" id="{992F38DC-BAA2-4248-B80A-E6DF7CD991EB}"/>
                </a:ext>
              </a:extLst>
            </p:cNvPr>
            <p:cNvSpPr/>
            <p:nvPr/>
          </p:nvSpPr>
          <p:spPr>
            <a:xfrm>
              <a:off x="3320168" y="819725"/>
              <a:ext cx="1472375" cy="810223"/>
            </a:xfrm>
            <a:custGeom>
              <a:avLst/>
              <a:gdLst/>
              <a:ahLst/>
              <a:cxnLst/>
              <a:rect l="l" t="t" r="r" b="b"/>
              <a:pathLst>
                <a:path w="50912" h="28016" extrusionOk="0">
                  <a:moveTo>
                    <a:pt x="10180" y="1"/>
                  </a:moveTo>
                  <a:lnTo>
                    <a:pt x="0" y="28016"/>
                  </a:lnTo>
                  <a:lnTo>
                    <a:pt x="41779" y="28016"/>
                  </a:lnTo>
                  <a:lnTo>
                    <a:pt x="50911" y="1"/>
                  </a:lnTo>
                  <a:close/>
                </a:path>
              </a:pathLst>
            </a:custGeom>
            <a:solidFill>
              <a:srgbClr val="3D332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73" name="Google Shape;1255;p27">
              <a:extLst>
                <a:ext uri="{FF2B5EF4-FFF2-40B4-BE49-F238E27FC236}">
                  <a16:creationId xmlns:a16="http://schemas.microsoft.com/office/drawing/2014/main" id="{B0B4BDBE-57B2-49C3-8599-2CF21F747478}"/>
                </a:ext>
              </a:extLst>
            </p:cNvPr>
            <p:cNvSpPr txBox="1"/>
            <p:nvPr/>
          </p:nvSpPr>
          <p:spPr>
            <a:xfrm>
              <a:off x="4889004" y="1083387"/>
              <a:ext cx="2908433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2000" dirty="0"/>
                <a:t>Project Execution Overview</a:t>
              </a:r>
            </a:p>
          </p:txBody>
        </p:sp>
        <p:sp>
          <p:nvSpPr>
            <p:cNvPr id="74" name="Google Shape;1257;p27">
              <a:extLst>
                <a:ext uri="{FF2B5EF4-FFF2-40B4-BE49-F238E27FC236}">
                  <a16:creationId xmlns:a16="http://schemas.microsoft.com/office/drawing/2014/main" id="{C1229288-B37B-4D33-9743-6B3D5CD59DD7}"/>
                </a:ext>
              </a:extLst>
            </p:cNvPr>
            <p:cNvSpPr/>
            <p:nvPr/>
          </p:nvSpPr>
          <p:spPr>
            <a:xfrm>
              <a:off x="3784050" y="919200"/>
              <a:ext cx="606300" cy="6063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2800" dirty="0">
                  <a:solidFill>
                    <a:srgbClr val="FFFFFF"/>
                  </a:solidFill>
                  <a:sym typeface="Fira Sans Extra Condensed Medium"/>
                </a:rPr>
                <a:t>8</a:t>
              </a:r>
              <a:endParaRPr sz="2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25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A616-8F6A-46E7-92C9-0E4688D5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1751D-BFF1-4CB5-B19F-AD5BA2E49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13171"/>
            <a:ext cx="4648199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/>
              <a:t>Constraints:</a:t>
            </a:r>
          </a:p>
          <a:p>
            <a:r>
              <a:rPr lang="en-GB" sz="1900" dirty="0"/>
              <a:t>OLTP is a live transactional system</a:t>
            </a:r>
          </a:p>
          <a:p>
            <a:r>
              <a:rPr lang="en-GB" sz="1900" dirty="0"/>
              <a:t>Must ensure data quality &amp; consistency</a:t>
            </a:r>
          </a:p>
          <a:p>
            <a:r>
              <a:rPr lang="en-GB" sz="1900" dirty="0"/>
              <a:t>Normalize in ODS, flatten for Data Mart</a:t>
            </a:r>
            <a:endParaRPr lang="en-US" sz="19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E1F3E3-3D54-4032-902C-86ABC002E8CB}"/>
              </a:ext>
            </a:extLst>
          </p:cNvPr>
          <p:cNvSpPr txBox="1">
            <a:spLocks/>
          </p:cNvSpPr>
          <p:nvPr/>
        </p:nvSpPr>
        <p:spPr>
          <a:xfrm>
            <a:off x="1447801" y="2709332"/>
            <a:ext cx="4648199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Objective:</a:t>
            </a:r>
          </a:p>
          <a:p>
            <a:r>
              <a:rPr lang="en-US" dirty="0"/>
              <a:t>Migrate production OLTP (MySQL) sales data into a PostgreSQL data warehouse for analytics.</a:t>
            </a:r>
          </a:p>
          <a:p>
            <a:r>
              <a:rPr lang="en-US" dirty="0"/>
              <a:t>Extract customer &amp; order data from MySQL OLTP</a:t>
            </a:r>
          </a:p>
          <a:p>
            <a:r>
              <a:rPr lang="en-US" dirty="0"/>
              <a:t>Build batch ETL to PostgreSQL warehouse</a:t>
            </a:r>
          </a:p>
          <a:p>
            <a:r>
              <a:rPr lang="en-US" dirty="0"/>
              <a:t>Transform &amp; validate for analytics purpose</a:t>
            </a:r>
          </a:p>
          <a:p>
            <a:r>
              <a:rPr lang="en-US" dirty="0"/>
              <a:t>Run pipeline daily </a:t>
            </a:r>
          </a:p>
          <a:p>
            <a:r>
              <a:rPr lang="en-US" dirty="0"/>
              <a:t>Avoid stressing the production system</a:t>
            </a:r>
          </a:p>
        </p:txBody>
      </p:sp>
    </p:spTree>
    <p:extLst>
      <p:ext uri="{BB962C8B-B14F-4D97-AF65-F5344CB8AC3E}">
        <p14:creationId xmlns:p14="http://schemas.microsoft.com/office/powerpoint/2010/main" val="422978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7047-13CB-4FE4-A654-46A875F1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7CAE-B699-44D5-95AA-20D017105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Layers:</a:t>
            </a:r>
          </a:p>
          <a:p>
            <a:pPr lvl="1">
              <a:buSzPct val="75000"/>
              <a:buFont typeface="Wingdings" panose="05000000000000000000" pitchFamily="2" charset="2"/>
              <a:buChar char="v"/>
            </a:pPr>
            <a:r>
              <a:rPr lang="en-US" sz="1900" dirty="0"/>
              <a:t>Source DB (MySQL): Transactional System</a:t>
            </a:r>
          </a:p>
          <a:p>
            <a:pPr lvl="1">
              <a:buSzPct val="75000"/>
              <a:buFont typeface="Wingdings" panose="05000000000000000000" pitchFamily="2" charset="2"/>
              <a:buChar char="v"/>
            </a:pPr>
            <a:r>
              <a:rPr lang="en-US" sz="1900" dirty="0"/>
              <a:t>Landing Zone: Raw load into PostgreSQL</a:t>
            </a:r>
          </a:p>
          <a:p>
            <a:pPr lvl="1">
              <a:buSzPct val="75000"/>
              <a:buFont typeface="Wingdings" panose="05000000000000000000" pitchFamily="2" charset="2"/>
              <a:buChar char="v"/>
            </a:pPr>
            <a:r>
              <a:rPr lang="en-US" sz="1900" dirty="0"/>
              <a:t>ODS: Cleansed &amp; normalized</a:t>
            </a:r>
          </a:p>
          <a:p>
            <a:pPr lvl="1">
              <a:buSzPct val="75000"/>
              <a:buFont typeface="Wingdings" panose="05000000000000000000" pitchFamily="2" charset="2"/>
              <a:buChar char="v"/>
            </a:pPr>
            <a:r>
              <a:rPr lang="en-US" sz="1900" dirty="0"/>
              <a:t>Data Mart: Flattened &amp; analytics-ready</a:t>
            </a:r>
          </a:p>
          <a:p>
            <a:r>
              <a:rPr lang="en-US" sz="1900" dirty="0"/>
              <a:t>Orchestrator: Apache Airflow</a:t>
            </a:r>
          </a:p>
          <a:p>
            <a:r>
              <a:rPr lang="en-US" sz="1900" dirty="0"/>
              <a:t>Processing: Python + Pandas</a:t>
            </a:r>
          </a:p>
        </p:txBody>
      </p:sp>
    </p:spTree>
    <p:extLst>
      <p:ext uri="{BB962C8B-B14F-4D97-AF65-F5344CB8AC3E}">
        <p14:creationId xmlns:p14="http://schemas.microsoft.com/office/powerpoint/2010/main" val="172464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EBAE-5339-4791-9DED-43F42C57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Overview (DAGs)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C39F5-A5DA-43A4-80F3-B9A75EE3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DAG 1: Extract from MySQL → Landing Zone</a:t>
            </a:r>
          </a:p>
          <a:p>
            <a:r>
              <a:rPr lang="en-US" sz="1900" dirty="0"/>
              <a:t>DAG 2: Landing Zone → ODS</a:t>
            </a:r>
          </a:p>
          <a:p>
            <a:r>
              <a:rPr lang="en-US" sz="1900" dirty="0"/>
              <a:t>DAG 3: ODS → Data Mart</a:t>
            </a:r>
          </a:p>
          <a:p>
            <a:endParaRPr lang="en-US" sz="1900" dirty="0"/>
          </a:p>
          <a:p>
            <a:r>
              <a:rPr lang="en-US" sz="1900" dirty="0"/>
              <a:t>Scheduled: Daily</a:t>
            </a:r>
          </a:p>
          <a:p>
            <a:r>
              <a:rPr lang="en-US" sz="1900" dirty="0"/>
              <a:t>Framework: Apache Airflow</a:t>
            </a:r>
          </a:p>
          <a:p>
            <a:r>
              <a:rPr lang="en-US" sz="1900" dirty="0"/>
              <a:t>Modular Python + Pandas code</a:t>
            </a:r>
          </a:p>
        </p:txBody>
      </p:sp>
    </p:spTree>
    <p:extLst>
      <p:ext uri="{BB962C8B-B14F-4D97-AF65-F5344CB8AC3E}">
        <p14:creationId xmlns:p14="http://schemas.microsoft.com/office/powerpoint/2010/main" val="28301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B4F3-6AA7-4CB1-BE15-F99B80E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Model – Source to Target</a:t>
            </a:r>
            <a:endParaRPr lang="en-US" dirty="0"/>
          </a:p>
        </p:txBody>
      </p:sp>
      <p:grpSp>
        <p:nvGrpSpPr>
          <p:cNvPr id="32" name="Google Shape;940;p20">
            <a:extLst>
              <a:ext uri="{FF2B5EF4-FFF2-40B4-BE49-F238E27FC236}">
                <a16:creationId xmlns:a16="http://schemas.microsoft.com/office/drawing/2014/main" id="{B26C3605-9EA0-4349-8B19-506A5D10731D}"/>
              </a:ext>
            </a:extLst>
          </p:cNvPr>
          <p:cNvGrpSpPr/>
          <p:nvPr/>
        </p:nvGrpSpPr>
        <p:grpSpPr>
          <a:xfrm>
            <a:off x="1415289" y="2500337"/>
            <a:ext cx="4737166" cy="1592521"/>
            <a:chOff x="1394800" y="1288575"/>
            <a:chExt cx="3908161" cy="1445213"/>
          </a:xfrm>
        </p:grpSpPr>
        <p:sp>
          <p:nvSpPr>
            <p:cNvPr id="33" name="Google Shape;941;p20">
              <a:extLst>
                <a:ext uri="{FF2B5EF4-FFF2-40B4-BE49-F238E27FC236}">
                  <a16:creationId xmlns:a16="http://schemas.microsoft.com/office/drawing/2014/main" id="{E0C5E76A-9287-43BC-8D2E-44F8C75C2A02}"/>
                </a:ext>
              </a:extLst>
            </p:cNvPr>
            <p:cNvSpPr/>
            <p:nvPr/>
          </p:nvSpPr>
          <p:spPr>
            <a:xfrm>
              <a:off x="2464033" y="2614088"/>
              <a:ext cx="2791800" cy="119700"/>
            </a:xfrm>
            <a:custGeom>
              <a:avLst/>
              <a:gdLst/>
              <a:ahLst/>
              <a:cxnLst/>
              <a:rect l="l" t="t" r="r" b="b"/>
              <a:pathLst>
                <a:path w="79964" h="4788" extrusionOk="0">
                  <a:moveTo>
                    <a:pt x="1" y="1"/>
                  </a:moveTo>
                  <a:cubicBezTo>
                    <a:pt x="1" y="596"/>
                    <a:pt x="120" y="1180"/>
                    <a:pt x="310" y="1703"/>
                  </a:cubicBezTo>
                  <a:cubicBezTo>
                    <a:pt x="334" y="1751"/>
                    <a:pt x="358" y="1811"/>
                    <a:pt x="370" y="1858"/>
                  </a:cubicBezTo>
                  <a:cubicBezTo>
                    <a:pt x="1096" y="3573"/>
                    <a:pt x="2799" y="4787"/>
                    <a:pt x="4787" y="4787"/>
                  </a:cubicBezTo>
                  <a:lnTo>
                    <a:pt x="77582" y="4787"/>
                  </a:lnTo>
                  <a:cubicBezTo>
                    <a:pt x="78237" y="4787"/>
                    <a:pt x="78832" y="4525"/>
                    <a:pt x="79273" y="4085"/>
                  </a:cubicBezTo>
                  <a:cubicBezTo>
                    <a:pt x="79499" y="3859"/>
                    <a:pt x="79689" y="3561"/>
                    <a:pt x="79808" y="3251"/>
                  </a:cubicBezTo>
                  <a:cubicBezTo>
                    <a:pt x="79904" y="3001"/>
                    <a:pt x="79963" y="2739"/>
                    <a:pt x="79963" y="2465"/>
                  </a:cubicBezTo>
                  <a:lnTo>
                    <a:pt x="79963" y="2418"/>
                  </a:lnTo>
                  <a:cubicBezTo>
                    <a:pt x="79963" y="2227"/>
                    <a:pt x="79939" y="2037"/>
                    <a:pt x="79892" y="1858"/>
                  </a:cubicBezTo>
                  <a:cubicBezTo>
                    <a:pt x="79630" y="799"/>
                    <a:pt x="78606" y="1"/>
                    <a:pt x="77463" y="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5" name="Google Shape;943;p20">
              <a:extLst>
                <a:ext uri="{FF2B5EF4-FFF2-40B4-BE49-F238E27FC236}">
                  <a16:creationId xmlns:a16="http://schemas.microsoft.com/office/drawing/2014/main" id="{C66BAF4F-8ED9-4F25-93BE-973CCAE68269}"/>
                </a:ext>
              </a:extLst>
            </p:cNvPr>
            <p:cNvSpPr/>
            <p:nvPr/>
          </p:nvSpPr>
          <p:spPr>
            <a:xfrm>
              <a:off x="1792475" y="1594938"/>
              <a:ext cx="3463911" cy="1079025"/>
            </a:xfrm>
            <a:custGeom>
              <a:avLst/>
              <a:gdLst/>
              <a:ahLst/>
              <a:cxnLst/>
              <a:rect l="l" t="t" r="r" b="b"/>
              <a:pathLst>
                <a:path w="107455" h="43161" extrusionOk="0">
                  <a:moveTo>
                    <a:pt x="0" y="0"/>
                  </a:moveTo>
                  <a:lnTo>
                    <a:pt x="0" y="40767"/>
                  </a:lnTo>
                  <a:lnTo>
                    <a:pt x="105073" y="40767"/>
                  </a:lnTo>
                  <a:cubicBezTo>
                    <a:pt x="106395" y="40767"/>
                    <a:pt x="107454" y="41850"/>
                    <a:pt x="107454" y="43160"/>
                  </a:cubicBezTo>
                  <a:lnTo>
                    <a:pt x="107454" y="3643"/>
                  </a:lnTo>
                  <a:cubicBezTo>
                    <a:pt x="107454" y="1631"/>
                    <a:pt x="105823" y="0"/>
                    <a:pt x="103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36" name="Google Shape;944;p20">
              <a:extLst>
                <a:ext uri="{FF2B5EF4-FFF2-40B4-BE49-F238E27FC236}">
                  <a16:creationId xmlns:a16="http://schemas.microsoft.com/office/drawing/2014/main" id="{586C3451-ED9F-4EFB-B1EA-F600AFF25C2D}"/>
                </a:ext>
              </a:extLst>
            </p:cNvPr>
            <p:cNvSpPr/>
            <p:nvPr/>
          </p:nvSpPr>
          <p:spPr>
            <a:xfrm>
              <a:off x="1394800" y="1382988"/>
              <a:ext cx="795350" cy="795675"/>
            </a:xfrm>
            <a:custGeom>
              <a:avLst/>
              <a:gdLst/>
              <a:ahLst/>
              <a:cxnLst/>
              <a:rect l="l" t="t" r="r" b="b"/>
              <a:pathLst>
                <a:path w="31814" h="31827" extrusionOk="0">
                  <a:moveTo>
                    <a:pt x="15907" y="1"/>
                  </a:moveTo>
                  <a:cubicBezTo>
                    <a:pt x="14776" y="1"/>
                    <a:pt x="13693" y="453"/>
                    <a:pt x="12895" y="1251"/>
                  </a:cubicBezTo>
                  <a:lnTo>
                    <a:pt x="1251" y="12895"/>
                  </a:lnTo>
                  <a:cubicBezTo>
                    <a:pt x="441" y="13705"/>
                    <a:pt x="1" y="14776"/>
                    <a:pt x="1" y="15919"/>
                  </a:cubicBezTo>
                  <a:cubicBezTo>
                    <a:pt x="1" y="17050"/>
                    <a:pt x="441" y="18122"/>
                    <a:pt x="1251" y="18932"/>
                  </a:cubicBezTo>
                  <a:lnTo>
                    <a:pt x="12895" y="30576"/>
                  </a:lnTo>
                  <a:cubicBezTo>
                    <a:pt x="13693" y="31374"/>
                    <a:pt x="14776" y="31826"/>
                    <a:pt x="15907" y="31826"/>
                  </a:cubicBezTo>
                  <a:cubicBezTo>
                    <a:pt x="17050" y="31826"/>
                    <a:pt x="18122" y="31374"/>
                    <a:pt x="18932" y="30576"/>
                  </a:cubicBezTo>
                  <a:lnTo>
                    <a:pt x="30564" y="18932"/>
                  </a:lnTo>
                  <a:cubicBezTo>
                    <a:pt x="31374" y="18122"/>
                    <a:pt x="31814" y="17050"/>
                    <a:pt x="31814" y="15919"/>
                  </a:cubicBezTo>
                  <a:cubicBezTo>
                    <a:pt x="31814" y="14776"/>
                    <a:pt x="31374" y="13705"/>
                    <a:pt x="30564" y="12895"/>
                  </a:cubicBezTo>
                  <a:lnTo>
                    <a:pt x="18932" y="1251"/>
                  </a:lnTo>
                  <a:cubicBezTo>
                    <a:pt x="18122" y="453"/>
                    <a:pt x="17050" y="1"/>
                    <a:pt x="15907" y="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" sz="4667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" name="Google Shape;945;p20">
              <a:extLst>
                <a:ext uri="{FF2B5EF4-FFF2-40B4-BE49-F238E27FC236}">
                  <a16:creationId xmlns:a16="http://schemas.microsoft.com/office/drawing/2014/main" id="{46A33670-BCF4-47CC-AEDB-30FE5F208A7C}"/>
                </a:ext>
              </a:extLst>
            </p:cNvPr>
            <p:cNvSpPr txBox="1"/>
            <p:nvPr/>
          </p:nvSpPr>
          <p:spPr>
            <a:xfrm>
              <a:off x="2282424" y="1666033"/>
              <a:ext cx="3020537" cy="8764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GB" dirty="0">
                  <a:solidFill>
                    <a:srgbClr val="434343"/>
                  </a:solidFill>
                  <a:ea typeface="Roboto"/>
                  <a:cs typeface="Roboto"/>
                  <a:sym typeface="Roboto"/>
                </a:rPr>
                <a:t>Data from MySQL is first structured into clean, relational tables in the Operational Data Store</a:t>
              </a:r>
              <a:endParaRPr dirty="0">
                <a:solidFill>
                  <a:srgbClr val="434343"/>
                </a:solidFill>
                <a:ea typeface="Roboto"/>
                <a:cs typeface="Roboto"/>
                <a:sym typeface="Roboto"/>
              </a:endParaRPr>
            </a:p>
          </p:txBody>
        </p:sp>
        <p:sp>
          <p:nvSpPr>
            <p:cNvPr id="38" name="Google Shape;946;p20">
              <a:extLst>
                <a:ext uri="{FF2B5EF4-FFF2-40B4-BE49-F238E27FC236}">
                  <a16:creationId xmlns:a16="http://schemas.microsoft.com/office/drawing/2014/main" id="{D736A27C-6EAD-4416-BD3C-149A5A86AD50}"/>
                </a:ext>
              </a:extLst>
            </p:cNvPr>
            <p:cNvSpPr txBox="1"/>
            <p:nvPr/>
          </p:nvSpPr>
          <p:spPr>
            <a:xfrm>
              <a:off x="1892163" y="1288575"/>
              <a:ext cx="2791800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2000" b="1" dirty="0">
                  <a:solidFill>
                    <a:srgbClr val="434343"/>
                  </a:solidFill>
                  <a:ea typeface="Fira Sans Extra Condensed Medium"/>
                  <a:cs typeface="Fira Sans Extra Condensed Medium"/>
                  <a:sym typeface="Fira Sans Extra Condensed Medium"/>
                </a:rPr>
                <a:t>Normalized ODS</a:t>
              </a:r>
              <a:endParaRPr sz="2000" b="1" dirty="0">
                <a:solidFill>
                  <a:srgbClr val="434343"/>
                </a:solidFill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9" name="Google Shape;947;p20">
            <a:extLst>
              <a:ext uri="{FF2B5EF4-FFF2-40B4-BE49-F238E27FC236}">
                <a16:creationId xmlns:a16="http://schemas.microsoft.com/office/drawing/2014/main" id="{CB655097-5F2A-41BC-B0ED-B3E0AB36DE3C}"/>
              </a:ext>
            </a:extLst>
          </p:cNvPr>
          <p:cNvGrpSpPr/>
          <p:nvPr/>
        </p:nvGrpSpPr>
        <p:grpSpPr>
          <a:xfrm>
            <a:off x="6207847" y="2500336"/>
            <a:ext cx="4829703" cy="1592522"/>
            <a:chOff x="4665150" y="1288574"/>
            <a:chExt cx="3984504" cy="1445214"/>
          </a:xfrm>
        </p:grpSpPr>
        <p:sp>
          <p:nvSpPr>
            <p:cNvPr id="40" name="Google Shape;948;p20">
              <a:extLst>
                <a:ext uri="{FF2B5EF4-FFF2-40B4-BE49-F238E27FC236}">
                  <a16:creationId xmlns:a16="http://schemas.microsoft.com/office/drawing/2014/main" id="{28109FD8-60B1-4D21-812E-E2D2B38244C2}"/>
                </a:ext>
              </a:extLst>
            </p:cNvPr>
            <p:cNvSpPr/>
            <p:nvPr/>
          </p:nvSpPr>
          <p:spPr>
            <a:xfrm>
              <a:off x="5733336" y="2614088"/>
              <a:ext cx="2791799" cy="119700"/>
            </a:xfrm>
            <a:custGeom>
              <a:avLst/>
              <a:gdLst/>
              <a:ahLst/>
              <a:cxnLst/>
              <a:rect l="l" t="t" r="r" b="b"/>
              <a:pathLst>
                <a:path w="79964" h="4788" extrusionOk="0">
                  <a:moveTo>
                    <a:pt x="1" y="1"/>
                  </a:moveTo>
                  <a:cubicBezTo>
                    <a:pt x="1" y="596"/>
                    <a:pt x="120" y="1180"/>
                    <a:pt x="310" y="1703"/>
                  </a:cubicBezTo>
                  <a:cubicBezTo>
                    <a:pt x="334" y="1751"/>
                    <a:pt x="358" y="1811"/>
                    <a:pt x="370" y="1858"/>
                  </a:cubicBezTo>
                  <a:cubicBezTo>
                    <a:pt x="1096" y="3573"/>
                    <a:pt x="2799" y="4787"/>
                    <a:pt x="4787" y="4787"/>
                  </a:cubicBezTo>
                  <a:lnTo>
                    <a:pt x="77582" y="4787"/>
                  </a:lnTo>
                  <a:cubicBezTo>
                    <a:pt x="78237" y="4787"/>
                    <a:pt x="78832" y="4525"/>
                    <a:pt x="79273" y="4085"/>
                  </a:cubicBezTo>
                  <a:cubicBezTo>
                    <a:pt x="79499" y="3859"/>
                    <a:pt x="79689" y="3561"/>
                    <a:pt x="79808" y="3251"/>
                  </a:cubicBezTo>
                  <a:cubicBezTo>
                    <a:pt x="79904" y="3001"/>
                    <a:pt x="79963" y="2739"/>
                    <a:pt x="79963" y="2465"/>
                  </a:cubicBezTo>
                  <a:lnTo>
                    <a:pt x="79963" y="2418"/>
                  </a:lnTo>
                  <a:cubicBezTo>
                    <a:pt x="79963" y="2227"/>
                    <a:pt x="79939" y="2037"/>
                    <a:pt x="79892" y="1858"/>
                  </a:cubicBezTo>
                  <a:cubicBezTo>
                    <a:pt x="79630" y="799"/>
                    <a:pt x="78606" y="1"/>
                    <a:pt x="77463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2" name="Google Shape;950;p20">
              <a:extLst>
                <a:ext uri="{FF2B5EF4-FFF2-40B4-BE49-F238E27FC236}">
                  <a16:creationId xmlns:a16="http://schemas.microsoft.com/office/drawing/2014/main" id="{54EFDA4D-176E-4345-B23E-E28E045C1E39}"/>
                </a:ext>
              </a:extLst>
            </p:cNvPr>
            <p:cNvSpPr/>
            <p:nvPr/>
          </p:nvSpPr>
          <p:spPr>
            <a:xfrm>
              <a:off x="5062824" y="1594938"/>
              <a:ext cx="3463019" cy="1079025"/>
            </a:xfrm>
            <a:custGeom>
              <a:avLst/>
              <a:gdLst/>
              <a:ahLst/>
              <a:cxnLst/>
              <a:rect l="l" t="t" r="r" b="b"/>
              <a:pathLst>
                <a:path w="107455" h="43161" extrusionOk="0">
                  <a:moveTo>
                    <a:pt x="0" y="0"/>
                  </a:moveTo>
                  <a:lnTo>
                    <a:pt x="0" y="40767"/>
                  </a:lnTo>
                  <a:lnTo>
                    <a:pt x="105073" y="40767"/>
                  </a:lnTo>
                  <a:cubicBezTo>
                    <a:pt x="106395" y="40767"/>
                    <a:pt x="107454" y="41850"/>
                    <a:pt x="107454" y="43160"/>
                  </a:cubicBezTo>
                  <a:lnTo>
                    <a:pt x="107454" y="3643"/>
                  </a:lnTo>
                  <a:cubicBezTo>
                    <a:pt x="107454" y="1631"/>
                    <a:pt x="105823" y="0"/>
                    <a:pt x="103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3" name="Google Shape;951;p20">
              <a:extLst>
                <a:ext uri="{FF2B5EF4-FFF2-40B4-BE49-F238E27FC236}">
                  <a16:creationId xmlns:a16="http://schemas.microsoft.com/office/drawing/2014/main" id="{542D59FA-CD92-4A05-9EAC-DAE4CA3F11E6}"/>
                </a:ext>
              </a:extLst>
            </p:cNvPr>
            <p:cNvSpPr/>
            <p:nvPr/>
          </p:nvSpPr>
          <p:spPr>
            <a:xfrm>
              <a:off x="4665150" y="1382988"/>
              <a:ext cx="795350" cy="795675"/>
            </a:xfrm>
            <a:custGeom>
              <a:avLst/>
              <a:gdLst/>
              <a:ahLst/>
              <a:cxnLst/>
              <a:rect l="l" t="t" r="r" b="b"/>
              <a:pathLst>
                <a:path w="31814" h="31827" extrusionOk="0">
                  <a:moveTo>
                    <a:pt x="15907" y="1"/>
                  </a:moveTo>
                  <a:cubicBezTo>
                    <a:pt x="14764" y="1"/>
                    <a:pt x="13693" y="453"/>
                    <a:pt x="12895" y="1251"/>
                  </a:cubicBezTo>
                  <a:lnTo>
                    <a:pt x="1251" y="12895"/>
                  </a:lnTo>
                  <a:cubicBezTo>
                    <a:pt x="441" y="13705"/>
                    <a:pt x="1" y="14776"/>
                    <a:pt x="1" y="15919"/>
                  </a:cubicBezTo>
                  <a:cubicBezTo>
                    <a:pt x="1" y="17050"/>
                    <a:pt x="441" y="18122"/>
                    <a:pt x="1251" y="18932"/>
                  </a:cubicBezTo>
                  <a:lnTo>
                    <a:pt x="12895" y="30576"/>
                  </a:lnTo>
                  <a:cubicBezTo>
                    <a:pt x="13693" y="31374"/>
                    <a:pt x="14764" y="31826"/>
                    <a:pt x="15907" y="31826"/>
                  </a:cubicBezTo>
                  <a:cubicBezTo>
                    <a:pt x="17050" y="31826"/>
                    <a:pt x="18122" y="31374"/>
                    <a:pt x="18932" y="30576"/>
                  </a:cubicBezTo>
                  <a:lnTo>
                    <a:pt x="30564" y="18932"/>
                  </a:lnTo>
                  <a:cubicBezTo>
                    <a:pt x="31374" y="18122"/>
                    <a:pt x="31814" y="17050"/>
                    <a:pt x="31814" y="15919"/>
                  </a:cubicBezTo>
                  <a:cubicBezTo>
                    <a:pt x="31814" y="14776"/>
                    <a:pt x="31374" y="13705"/>
                    <a:pt x="30564" y="12895"/>
                  </a:cubicBezTo>
                  <a:lnTo>
                    <a:pt x="18932" y="1251"/>
                  </a:lnTo>
                  <a:cubicBezTo>
                    <a:pt x="18122" y="453"/>
                    <a:pt x="17050" y="1"/>
                    <a:pt x="15907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" sz="4667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" name="Google Shape;952;p20">
              <a:extLst>
                <a:ext uri="{FF2B5EF4-FFF2-40B4-BE49-F238E27FC236}">
                  <a16:creationId xmlns:a16="http://schemas.microsoft.com/office/drawing/2014/main" id="{C27D3960-3161-445B-931D-9324FF603733}"/>
                </a:ext>
              </a:extLst>
            </p:cNvPr>
            <p:cNvSpPr txBox="1"/>
            <p:nvPr/>
          </p:nvSpPr>
          <p:spPr>
            <a:xfrm>
              <a:off x="5507075" y="1706513"/>
              <a:ext cx="3142579" cy="795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GB" dirty="0">
                  <a:solidFill>
                    <a:srgbClr val="434343"/>
                  </a:solidFill>
                  <a:ea typeface="Roboto"/>
                  <a:sym typeface="Roboto"/>
                </a:rPr>
                <a:t>Final table (</a:t>
              </a:r>
              <a:r>
                <a:rPr lang="en-GB" dirty="0" err="1">
                  <a:solidFill>
                    <a:srgbClr val="434343"/>
                  </a:solidFill>
                  <a:ea typeface="Roboto"/>
                  <a:sym typeface="Roboto"/>
                </a:rPr>
                <a:t>sales_order_item_flat</a:t>
              </a:r>
              <a:r>
                <a:rPr lang="en-GB" dirty="0">
                  <a:solidFill>
                    <a:srgbClr val="434343"/>
                  </a:solidFill>
                  <a:ea typeface="Roboto"/>
                  <a:sym typeface="Roboto"/>
                </a:rPr>
                <a:t>) combines customer, order, and item details into a single fact table</a:t>
              </a:r>
              <a:endParaRPr dirty="0">
                <a:solidFill>
                  <a:srgbClr val="434343"/>
                </a:solidFill>
                <a:ea typeface="Roboto"/>
                <a:sym typeface="Roboto"/>
              </a:endParaRPr>
            </a:p>
          </p:txBody>
        </p:sp>
        <p:sp>
          <p:nvSpPr>
            <p:cNvPr id="45" name="Google Shape;953;p20">
              <a:extLst>
                <a:ext uri="{FF2B5EF4-FFF2-40B4-BE49-F238E27FC236}">
                  <a16:creationId xmlns:a16="http://schemas.microsoft.com/office/drawing/2014/main" id="{7E05A563-E21A-4002-9398-7B7CAA3DE8C5}"/>
                </a:ext>
              </a:extLst>
            </p:cNvPr>
            <p:cNvSpPr txBox="1"/>
            <p:nvPr/>
          </p:nvSpPr>
          <p:spPr>
            <a:xfrm>
              <a:off x="5144425" y="1288574"/>
              <a:ext cx="2605957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b="1" dirty="0">
                  <a:solidFill>
                    <a:srgbClr val="434343"/>
                  </a:solidFill>
                  <a:sym typeface="Fira Sans Extra Condensed Medium"/>
                </a:rPr>
                <a:t>Flattened Data Mart</a:t>
              </a:r>
            </a:p>
          </p:txBody>
        </p:sp>
      </p:grpSp>
      <p:grpSp>
        <p:nvGrpSpPr>
          <p:cNvPr id="46" name="Google Shape;954;p20">
            <a:extLst>
              <a:ext uri="{FF2B5EF4-FFF2-40B4-BE49-F238E27FC236}">
                <a16:creationId xmlns:a16="http://schemas.microsoft.com/office/drawing/2014/main" id="{21423B98-E379-47C4-963F-F9C58198EB8A}"/>
              </a:ext>
            </a:extLst>
          </p:cNvPr>
          <p:cNvGrpSpPr/>
          <p:nvPr/>
        </p:nvGrpSpPr>
        <p:grpSpPr>
          <a:xfrm>
            <a:off x="1415289" y="4042768"/>
            <a:ext cx="4683852" cy="1583784"/>
            <a:chOff x="1394800" y="2688329"/>
            <a:chExt cx="3864177" cy="1437284"/>
          </a:xfrm>
        </p:grpSpPr>
        <p:sp>
          <p:nvSpPr>
            <p:cNvPr id="47" name="Google Shape;955;p20">
              <a:extLst>
                <a:ext uri="{FF2B5EF4-FFF2-40B4-BE49-F238E27FC236}">
                  <a16:creationId xmlns:a16="http://schemas.microsoft.com/office/drawing/2014/main" id="{DDAA1076-4319-407C-9AB2-741A886704C1}"/>
                </a:ext>
              </a:extLst>
            </p:cNvPr>
            <p:cNvSpPr/>
            <p:nvPr/>
          </p:nvSpPr>
          <p:spPr>
            <a:xfrm>
              <a:off x="2467177" y="4005938"/>
              <a:ext cx="2791800" cy="119675"/>
            </a:xfrm>
            <a:custGeom>
              <a:avLst/>
              <a:gdLst/>
              <a:ahLst/>
              <a:cxnLst/>
              <a:rect l="l" t="t" r="r" b="b"/>
              <a:pathLst>
                <a:path w="79964" h="4787" extrusionOk="0">
                  <a:moveTo>
                    <a:pt x="1" y="0"/>
                  </a:moveTo>
                  <a:cubicBezTo>
                    <a:pt x="1" y="596"/>
                    <a:pt x="120" y="1167"/>
                    <a:pt x="310" y="1691"/>
                  </a:cubicBezTo>
                  <a:cubicBezTo>
                    <a:pt x="334" y="1751"/>
                    <a:pt x="358" y="1798"/>
                    <a:pt x="370" y="1858"/>
                  </a:cubicBezTo>
                  <a:cubicBezTo>
                    <a:pt x="1096" y="3572"/>
                    <a:pt x="2799" y="4787"/>
                    <a:pt x="4787" y="4787"/>
                  </a:cubicBezTo>
                  <a:lnTo>
                    <a:pt x="77582" y="4787"/>
                  </a:lnTo>
                  <a:cubicBezTo>
                    <a:pt x="78237" y="4787"/>
                    <a:pt x="78832" y="4525"/>
                    <a:pt x="79273" y="4084"/>
                  </a:cubicBezTo>
                  <a:cubicBezTo>
                    <a:pt x="79499" y="3846"/>
                    <a:pt x="79689" y="3560"/>
                    <a:pt x="79808" y="3239"/>
                  </a:cubicBezTo>
                  <a:cubicBezTo>
                    <a:pt x="79904" y="3001"/>
                    <a:pt x="79963" y="2739"/>
                    <a:pt x="79963" y="2465"/>
                  </a:cubicBezTo>
                  <a:lnTo>
                    <a:pt x="79963" y="2405"/>
                  </a:lnTo>
                  <a:cubicBezTo>
                    <a:pt x="79963" y="2215"/>
                    <a:pt x="79939" y="2036"/>
                    <a:pt x="79892" y="1858"/>
                  </a:cubicBezTo>
                  <a:cubicBezTo>
                    <a:pt x="79630" y="798"/>
                    <a:pt x="78606" y="0"/>
                    <a:pt x="7746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49" name="Google Shape;957;p20">
              <a:extLst>
                <a:ext uri="{FF2B5EF4-FFF2-40B4-BE49-F238E27FC236}">
                  <a16:creationId xmlns:a16="http://schemas.microsoft.com/office/drawing/2014/main" id="{4D996DFB-0461-4CDB-A1CA-768B26CC8204}"/>
                </a:ext>
              </a:extLst>
            </p:cNvPr>
            <p:cNvSpPr/>
            <p:nvPr/>
          </p:nvSpPr>
          <p:spPr>
            <a:xfrm>
              <a:off x="1792475" y="2986463"/>
              <a:ext cx="3463355" cy="1079325"/>
            </a:xfrm>
            <a:custGeom>
              <a:avLst/>
              <a:gdLst/>
              <a:ahLst/>
              <a:cxnLst/>
              <a:rect l="l" t="t" r="r" b="b"/>
              <a:pathLst>
                <a:path w="107455" h="43173" extrusionOk="0">
                  <a:moveTo>
                    <a:pt x="0" y="1"/>
                  </a:moveTo>
                  <a:lnTo>
                    <a:pt x="0" y="40779"/>
                  </a:lnTo>
                  <a:lnTo>
                    <a:pt x="105073" y="40779"/>
                  </a:lnTo>
                  <a:cubicBezTo>
                    <a:pt x="106395" y="40779"/>
                    <a:pt x="107454" y="41851"/>
                    <a:pt x="107454" y="43173"/>
                  </a:cubicBezTo>
                  <a:lnTo>
                    <a:pt x="107454" y="3656"/>
                  </a:lnTo>
                  <a:cubicBezTo>
                    <a:pt x="107454" y="1632"/>
                    <a:pt x="105823" y="1"/>
                    <a:pt x="103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0" name="Google Shape;958;p20">
              <a:extLst>
                <a:ext uri="{FF2B5EF4-FFF2-40B4-BE49-F238E27FC236}">
                  <a16:creationId xmlns:a16="http://schemas.microsoft.com/office/drawing/2014/main" id="{E9F1E320-DE7F-4683-A216-3E17BDA48149}"/>
                </a:ext>
              </a:extLst>
            </p:cNvPr>
            <p:cNvSpPr/>
            <p:nvPr/>
          </p:nvSpPr>
          <p:spPr>
            <a:xfrm>
              <a:off x="1394800" y="2774838"/>
              <a:ext cx="795350" cy="795350"/>
            </a:xfrm>
            <a:custGeom>
              <a:avLst/>
              <a:gdLst/>
              <a:ahLst/>
              <a:cxnLst/>
              <a:rect l="l" t="t" r="r" b="b"/>
              <a:pathLst>
                <a:path w="31814" h="31814" extrusionOk="0">
                  <a:moveTo>
                    <a:pt x="15907" y="0"/>
                  </a:moveTo>
                  <a:cubicBezTo>
                    <a:pt x="14776" y="0"/>
                    <a:pt x="13693" y="441"/>
                    <a:pt x="12895" y="1250"/>
                  </a:cubicBezTo>
                  <a:lnTo>
                    <a:pt x="1251" y="12895"/>
                  </a:lnTo>
                  <a:cubicBezTo>
                    <a:pt x="441" y="13692"/>
                    <a:pt x="1" y="14764"/>
                    <a:pt x="1" y="15907"/>
                  </a:cubicBezTo>
                  <a:cubicBezTo>
                    <a:pt x="1" y="17050"/>
                    <a:pt x="441" y="18122"/>
                    <a:pt x="1251" y="18931"/>
                  </a:cubicBezTo>
                  <a:lnTo>
                    <a:pt x="12895" y="30564"/>
                  </a:lnTo>
                  <a:cubicBezTo>
                    <a:pt x="13693" y="31373"/>
                    <a:pt x="14776" y="31814"/>
                    <a:pt x="15907" y="31814"/>
                  </a:cubicBezTo>
                  <a:cubicBezTo>
                    <a:pt x="17050" y="31814"/>
                    <a:pt x="18122" y="31373"/>
                    <a:pt x="18932" y="30564"/>
                  </a:cubicBezTo>
                  <a:lnTo>
                    <a:pt x="30564" y="18931"/>
                  </a:lnTo>
                  <a:cubicBezTo>
                    <a:pt x="31374" y="18122"/>
                    <a:pt x="31814" y="17050"/>
                    <a:pt x="31814" y="15907"/>
                  </a:cubicBezTo>
                  <a:cubicBezTo>
                    <a:pt x="31814" y="14764"/>
                    <a:pt x="31374" y="13692"/>
                    <a:pt x="30564" y="12895"/>
                  </a:cubicBezTo>
                  <a:lnTo>
                    <a:pt x="18932" y="1250"/>
                  </a:lnTo>
                  <a:cubicBezTo>
                    <a:pt x="18122" y="441"/>
                    <a:pt x="17050" y="0"/>
                    <a:pt x="1590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" sz="4667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" name="Google Shape;959;p20">
              <a:extLst>
                <a:ext uri="{FF2B5EF4-FFF2-40B4-BE49-F238E27FC236}">
                  <a16:creationId xmlns:a16="http://schemas.microsoft.com/office/drawing/2014/main" id="{E009725D-EEC2-4648-8F73-9E7B668260BD}"/>
                </a:ext>
              </a:extLst>
            </p:cNvPr>
            <p:cNvSpPr txBox="1"/>
            <p:nvPr/>
          </p:nvSpPr>
          <p:spPr>
            <a:xfrm>
              <a:off x="2282899" y="3066397"/>
              <a:ext cx="2759243" cy="8868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GB" dirty="0">
                  <a:solidFill>
                    <a:srgbClr val="434343"/>
                  </a:solidFill>
                  <a:ea typeface="Roboto"/>
                  <a:sym typeface="Roboto"/>
                </a:rPr>
                <a:t>Ensures referential integrity, efficient joins, and analytical readiness</a:t>
              </a:r>
              <a:endParaRPr dirty="0">
                <a:solidFill>
                  <a:srgbClr val="434343"/>
                </a:solidFill>
                <a:ea typeface="Roboto"/>
                <a:sym typeface="Roboto"/>
              </a:endParaRPr>
            </a:p>
          </p:txBody>
        </p:sp>
        <p:sp>
          <p:nvSpPr>
            <p:cNvPr id="52" name="Google Shape;960;p20">
              <a:extLst>
                <a:ext uri="{FF2B5EF4-FFF2-40B4-BE49-F238E27FC236}">
                  <a16:creationId xmlns:a16="http://schemas.microsoft.com/office/drawing/2014/main" id="{0F0A3C74-2DD5-4F57-9D1A-B28AC241C01F}"/>
                </a:ext>
              </a:extLst>
            </p:cNvPr>
            <p:cNvSpPr txBox="1"/>
            <p:nvPr/>
          </p:nvSpPr>
          <p:spPr>
            <a:xfrm>
              <a:off x="1892163" y="2688329"/>
              <a:ext cx="2282274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" sz="2000" b="1" dirty="0">
                  <a:solidFill>
                    <a:srgbClr val="434343"/>
                  </a:solidFill>
                  <a:sym typeface="Fira Sans Extra Condensed Medium"/>
                </a:rPr>
                <a:t>Schema Design Focus</a:t>
              </a:r>
              <a:endParaRPr sz="2000" b="1" dirty="0">
                <a:solidFill>
                  <a:srgbClr val="434343"/>
                </a:solidFill>
                <a:sym typeface="Fira Sans Extra Condensed Medium"/>
              </a:endParaRPr>
            </a:p>
          </p:txBody>
        </p:sp>
      </p:grpSp>
      <p:grpSp>
        <p:nvGrpSpPr>
          <p:cNvPr id="53" name="Google Shape;961;p20">
            <a:extLst>
              <a:ext uri="{FF2B5EF4-FFF2-40B4-BE49-F238E27FC236}">
                <a16:creationId xmlns:a16="http://schemas.microsoft.com/office/drawing/2014/main" id="{CA828089-1CD0-4C58-8013-C1549BA8D387}"/>
              </a:ext>
            </a:extLst>
          </p:cNvPr>
          <p:cNvGrpSpPr/>
          <p:nvPr/>
        </p:nvGrpSpPr>
        <p:grpSpPr>
          <a:xfrm>
            <a:off x="6208909" y="4031245"/>
            <a:ext cx="4699508" cy="1595305"/>
            <a:chOff x="4665150" y="2677873"/>
            <a:chExt cx="3877093" cy="1447740"/>
          </a:xfrm>
        </p:grpSpPr>
        <p:sp>
          <p:nvSpPr>
            <p:cNvPr id="54" name="Google Shape;962;p20">
              <a:extLst>
                <a:ext uri="{FF2B5EF4-FFF2-40B4-BE49-F238E27FC236}">
                  <a16:creationId xmlns:a16="http://schemas.microsoft.com/office/drawing/2014/main" id="{6A02C95E-4E76-423B-9040-744A0B33C976}"/>
                </a:ext>
              </a:extLst>
            </p:cNvPr>
            <p:cNvSpPr/>
            <p:nvPr/>
          </p:nvSpPr>
          <p:spPr>
            <a:xfrm>
              <a:off x="5733336" y="4005938"/>
              <a:ext cx="2791799" cy="119675"/>
            </a:xfrm>
            <a:custGeom>
              <a:avLst/>
              <a:gdLst/>
              <a:ahLst/>
              <a:cxnLst/>
              <a:rect l="l" t="t" r="r" b="b"/>
              <a:pathLst>
                <a:path w="79964" h="4787" extrusionOk="0">
                  <a:moveTo>
                    <a:pt x="1" y="0"/>
                  </a:moveTo>
                  <a:cubicBezTo>
                    <a:pt x="1" y="596"/>
                    <a:pt x="120" y="1167"/>
                    <a:pt x="310" y="1691"/>
                  </a:cubicBezTo>
                  <a:cubicBezTo>
                    <a:pt x="334" y="1751"/>
                    <a:pt x="358" y="1798"/>
                    <a:pt x="370" y="1858"/>
                  </a:cubicBezTo>
                  <a:cubicBezTo>
                    <a:pt x="1096" y="3572"/>
                    <a:pt x="2799" y="4787"/>
                    <a:pt x="4787" y="4787"/>
                  </a:cubicBezTo>
                  <a:lnTo>
                    <a:pt x="77582" y="4787"/>
                  </a:lnTo>
                  <a:cubicBezTo>
                    <a:pt x="78237" y="4787"/>
                    <a:pt x="78832" y="4525"/>
                    <a:pt x="79273" y="4084"/>
                  </a:cubicBezTo>
                  <a:cubicBezTo>
                    <a:pt x="79499" y="3846"/>
                    <a:pt x="79689" y="3560"/>
                    <a:pt x="79808" y="3239"/>
                  </a:cubicBezTo>
                  <a:cubicBezTo>
                    <a:pt x="79904" y="3001"/>
                    <a:pt x="79963" y="2739"/>
                    <a:pt x="79963" y="2465"/>
                  </a:cubicBezTo>
                  <a:lnTo>
                    <a:pt x="79963" y="2405"/>
                  </a:lnTo>
                  <a:cubicBezTo>
                    <a:pt x="79963" y="2215"/>
                    <a:pt x="79939" y="2036"/>
                    <a:pt x="79892" y="1858"/>
                  </a:cubicBezTo>
                  <a:cubicBezTo>
                    <a:pt x="79630" y="798"/>
                    <a:pt x="78606" y="0"/>
                    <a:pt x="77463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56" name="Google Shape;964;p20">
              <a:extLst>
                <a:ext uri="{FF2B5EF4-FFF2-40B4-BE49-F238E27FC236}">
                  <a16:creationId xmlns:a16="http://schemas.microsoft.com/office/drawing/2014/main" id="{F7B0D404-C2C9-4DA0-88E6-3166FCFB18D8}"/>
                </a:ext>
              </a:extLst>
            </p:cNvPr>
            <p:cNvSpPr/>
            <p:nvPr/>
          </p:nvSpPr>
          <p:spPr>
            <a:xfrm>
              <a:off x="5062824" y="2986463"/>
              <a:ext cx="3463019" cy="1079325"/>
            </a:xfrm>
            <a:custGeom>
              <a:avLst/>
              <a:gdLst/>
              <a:ahLst/>
              <a:cxnLst/>
              <a:rect l="l" t="t" r="r" b="b"/>
              <a:pathLst>
                <a:path w="107455" h="43173" extrusionOk="0">
                  <a:moveTo>
                    <a:pt x="0" y="1"/>
                  </a:moveTo>
                  <a:lnTo>
                    <a:pt x="0" y="40779"/>
                  </a:lnTo>
                  <a:lnTo>
                    <a:pt x="105073" y="40779"/>
                  </a:lnTo>
                  <a:cubicBezTo>
                    <a:pt x="106395" y="40779"/>
                    <a:pt x="107454" y="41851"/>
                    <a:pt x="107454" y="43173"/>
                  </a:cubicBezTo>
                  <a:lnTo>
                    <a:pt x="107454" y="3656"/>
                  </a:lnTo>
                  <a:cubicBezTo>
                    <a:pt x="107454" y="1632"/>
                    <a:pt x="105823" y="1"/>
                    <a:pt x="103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965;p20">
              <a:extLst>
                <a:ext uri="{FF2B5EF4-FFF2-40B4-BE49-F238E27FC236}">
                  <a16:creationId xmlns:a16="http://schemas.microsoft.com/office/drawing/2014/main" id="{72FC5D5C-02A2-4D54-9E79-039F9ED28338}"/>
                </a:ext>
              </a:extLst>
            </p:cNvPr>
            <p:cNvSpPr/>
            <p:nvPr/>
          </p:nvSpPr>
          <p:spPr>
            <a:xfrm>
              <a:off x="4665150" y="2774838"/>
              <a:ext cx="795350" cy="795350"/>
            </a:xfrm>
            <a:custGeom>
              <a:avLst/>
              <a:gdLst/>
              <a:ahLst/>
              <a:cxnLst/>
              <a:rect l="l" t="t" r="r" b="b"/>
              <a:pathLst>
                <a:path w="31814" h="31814" extrusionOk="0">
                  <a:moveTo>
                    <a:pt x="15907" y="0"/>
                  </a:moveTo>
                  <a:cubicBezTo>
                    <a:pt x="14764" y="0"/>
                    <a:pt x="13693" y="441"/>
                    <a:pt x="12895" y="1250"/>
                  </a:cubicBezTo>
                  <a:lnTo>
                    <a:pt x="1251" y="12895"/>
                  </a:lnTo>
                  <a:cubicBezTo>
                    <a:pt x="441" y="13692"/>
                    <a:pt x="1" y="14764"/>
                    <a:pt x="1" y="15907"/>
                  </a:cubicBezTo>
                  <a:cubicBezTo>
                    <a:pt x="1" y="17050"/>
                    <a:pt x="441" y="18122"/>
                    <a:pt x="1251" y="18931"/>
                  </a:cubicBezTo>
                  <a:lnTo>
                    <a:pt x="12895" y="30564"/>
                  </a:lnTo>
                  <a:cubicBezTo>
                    <a:pt x="13693" y="31373"/>
                    <a:pt x="14764" y="31814"/>
                    <a:pt x="15907" y="31814"/>
                  </a:cubicBezTo>
                  <a:cubicBezTo>
                    <a:pt x="17050" y="31814"/>
                    <a:pt x="18122" y="31373"/>
                    <a:pt x="18932" y="30564"/>
                  </a:cubicBezTo>
                  <a:lnTo>
                    <a:pt x="30564" y="18931"/>
                  </a:lnTo>
                  <a:cubicBezTo>
                    <a:pt x="31374" y="18122"/>
                    <a:pt x="31814" y="17050"/>
                    <a:pt x="31814" y="15907"/>
                  </a:cubicBezTo>
                  <a:cubicBezTo>
                    <a:pt x="31814" y="14764"/>
                    <a:pt x="31374" y="13692"/>
                    <a:pt x="30564" y="12895"/>
                  </a:cubicBezTo>
                  <a:lnTo>
                    <a:pt x="18932" y="1250"/>
                  </a:lnTo>
                  <a:cubicBezTo>
                    <a:pt x="18122" y="441"/>
                    <a:pt x="17050" y="0"/>
                    <a:pt x="15907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" sz="4667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" name="Google Shape;966;p20">
              <a:extLst>
                <a:ext uri="{FF2B5EF4-FFF2-40B4-BE49-F238E27FC236}">
                  <a16:creationId xmlns:a16="http://schemas.microsoft.com/office/drawing/2014/main" id="{BC76D128-FDB2-4A8F-8602-AA1FE7F5DFE4}"/>
                </a:ext>
              </a:extLst>
            </p:cNvPr>
            <p:cNvSpPr txBox="1"/>
            <p:nvPr/>
          </p:nvSpPr>
          <p:spPr>
            <a:xfrm>
              <a:off x="5507075" y="3126736"/>
              <a:ext cx="3035168" cy="8062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GB" dirty="0">
                  <a:solidFill>
                    <a:srgbClr val="434343"/>
                  </a:solidFill>
                  <a:ea typeface="Roboto"/>
                  <a:sym typeface="Roboto"/>
                </a:rPr>
                <a:t>Calculated fields (e.g., </a:t>
              </a:r>
              <a:r>
                <a:rPr lang="en-GB" dirty="0" err="1">
                  <a:solidFill>
                    <a:srgbClr val="434343"/>
                  </a:solidFill>
                  <a:ea typeface="Roboto"/>
                  <a:sym typeface="Roboto"/>
                </a:rPr>
                <a:t>item_unit_total</a:t>
              </a:r>
              <a:r>
                <a:rPr lang="en-GB" dirty="0">
                  <a:solidFill>
                    <a:srgbClr val="434343"/>
                  </a:solidFill>
                  <a:ea typeface="Roboto"/>
                  <a:sym typeface="Roboto"/>
                </a:rPr>
                <a:t>), full customer name, and cleaned email fields</a:t>
              </a:r>
              <a:endParaRPr dirty="0">
                <a:solidFill>
                  <a:srgbClr val="434343"/>
                </a:solidFill>
                <a:ea typeface="Roboto"/>
                <a:sym typeface="Roboto"/>
              </a:endParaRPr>
            </a:p>
          </p:txBody>
        </p:sp>
        <p:sp>
          <p:nvSpPr>
            <p:cNvPr id="59" name="Google Shape;967;p20">
              <a:extLst>
                <a:ext uri="{FF2B5EF4-FFF2-40B4-BE49-F238E27FC236}">
                  <a16:creationId xmlns:a16="http://schemas.microsoft.com/office/drawing/2014/main" id="{941F887A-4B33-4AE5-8782-697D78FA0614}"/>
                </a:ext>
              </a:extLst>
            </p:cNvPr>
            <p:cNvSpPr txBox="1"/>
            <p:nvPr/>
          </p:nvSpPr>
          <p:spPr>
            <a:xfrm>
              <a:off x="5143312" y="2677873"/>
              <a:ext cx="2699283" cy="3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US" sz="2000" b="1" dirty="0">
                  <a:solidFill>
                    <a:srgbClr val="434343"/>
                  </a:solidFill>
                </a:rPr>
                <a:t>Business Logic Embedded</a:t>
              </a:r>
              <a:endParaRPr sz="2000" b="1" dirty="0">
                <a:solidFill>
                  <a:srgbClr val="434343"/>
                </a:solidFill>
                <a:sym typeface="Fira Sans Extra Condensed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72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8054C-E4EE-4793-8BBF-A67D6696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CD6D7B4-F4AB-447E-931E-8F7AE945E597}"/>
              </a:ext>
            </a:extLst>
          </p:cNvPr>
          <p:cNvGrpSpPr/>
          <p:nvPr/>
        </p:nvGrpSpPr>
        <p:grpSpPr>
          <a:xfrm>
            <a:off x="2167661" y="2766498"/>
            <a:ext cx="7856677" cy="2983026"/>
            <a:chOff x="1915467" y="1590880"/>
            <a:chExt cx="11502963" cy="4367450"/>
          </a:xfrm>
        </p:grpSpPr>
        <p:grpSp>
          <p:nvGrpSpPr>
            <p:cNvPr id="75" name="Google Shape;1208;p26">
              <a:extLst>
                <a:ext uri="{FF2B5EF4-FFF2-40B4-BE49-F238E27FC236}">
                  <a16:creationId xmlns:a16="http://schemas.microsoft.com/office/drawing/2014/main" id="{829A1952-29B0-4A20-AF77-CCC4C4FF8CC6}"/>
                </a:ext>
              </a:extLst>
            </p:cNvPr>
            <p:cNvGrpSpPr/>
            <p:nvPr/>
          </p:nvGrpSpPr>
          <p:grpSpPr>
            <a:xfrm>
              <a:off x="1915467" y="1796567"/>
              <a:ext cx="3956000" cy="3956000"/>
              <a:chOff x="1436600" y="1347425"/>
              <a:chExt cx="2967000" cy="2967000"/>
            </a:xfrm>
          </p:grpSpPr>
          <p:sp>
            <p:nvSpPr>
              <p:cNvPr id="106" name="Google Shape;1209;p26">
                <a:extLst>
                  <a:ext uri="{FF2B5EF4-FFF2-40B4-BE49-F238E27FC236}">
                    <a16:creationId xmlns:a16="http://schemas.microsoft.com/office/drawing/2014/main" id="{54105707-EA3E-4B1C-89C2-6A2190FDCD5C}"/>
                  </a:ext>
                </a:extLst>
              </p:cNvPr>
              <p:cNvSpPr/>
              <p:nvPr/>
            </p:nvSpPr>
            <p:spPr>
              <a:xfrm>
                <a:off x="1436600" y="1347425"/>
                <a:ext cx="2967000" cy="2967000"/>
              </a:xfrm>
              <a:prstGeom prst="arc">
                <a:avLst>
                  <a:gd name="adj1" fmla="val 17813811"/>
                  <a:gd name="adj2" fmla="val 3845812"/>
                </a:avLst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7" name="Google Shape;1210;p26">
                <a:extLst>
                  <a:ext uri="{FF2B5EF4-FFF2-40B4-BE49-F238E27FC236}">
                    <a16:creationId xmlns:a16="http://schemas.microsoft.com/office/drawing/2014/main" id="{BC1490CB-978E-4214-80EA-160E1A22BE05}"/>
                  </a:ext>
                </a:extLst>
              </p:cNvPr>
              <p:cNvSpPr/>
              <p:nvPr/>
            </p:nvSpPr>
            <p:spPr>
              <a:xfrm>
                <a:off x="2082846" y="1993559"/>
                <a:ext cx="1674509" cy="1674508"/>
              </a:xfrm>
              <a:custGeom>
                <a:avLst/>
                <a:gdLst/>
                <a:ahLst/>
                <a:cxnLst/>
                <a:rect l="l" t="t" r="r" b="b"/>
                <a:pathLst>
                  <a:path w="95156" h="95156" extrusionOk="0">
                    <a:moveTo>
                      <a:pt x="47578" y="1"/>
                    </a:moveTo>
                    <a:cubicBezTo>
                      <a:pt x="21301" y="1"/>
                      <a:pt x="1" y="21301"/>
                      <a:pt x="1" y="47578"/>
                    </a:cubicBezTo>
                    <a:cubicBezTo>
                      <a:pt x="1" y="73855"/>
                      <a:pt x="21301" y="95155"/>
                      <a:pt x="47578" y="95155"/>
                    </a:cubicBezTo>
                    <a:cubicBezTo>
                      <a:pt x="73855" y="95155"/>
                      <a:pt x="95156" y="73855"/>
                      <a:pt x="95156" y="47578"/>
                    </a:cubicBezTo>
                    <a:cubicBezTo>
                      <a:pt x="95156" y="21301"/>
                      <a:pt x="73855" y="1"/>
                      <a:pt x="47578" y="1"/>
                    </a:cubicBezTo>
                    <a:close/>
                  </a:path>
                </a:pathLst>
              </a:custGeom>
              <a:solidFill>
                <a:srgbClr val="3D332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endParaRPr sz="2667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8" name="Google Shape;1211;p26">
                <a:extLst>
                  <a:ext uri="{FF2B5EF4-FFF2-40B4-BE49-F238E27FC236}">
                    <a16:creationId xmlns:a16="http://schemas.microsoft.com/office/drawing/2014/main" id="{8E7A9E3D-4E46-45E6-876B-2A56BBCFB447}"/>
                  </a:ext>
                </a:extLst>
              </p:cNvPr>
              <p:cNvSpPr/>
              <p:nvPr/>
            </p:nvSpPr>
            <p:spPr>
              <a:xfrm>
                <a:off x="2155031" y="2065717"/>
                <a:ext cx="1530138" cy="1530190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29184" extrusionOk="0">
                    <a:moveTo>
                      <a:pt x="14586" y="1"/>
                    </a:moveTo>
                    <a:cubicBezTo>
                      <a:pt x="6525" y="1"/>
                      <a:pt x="0" y="6537"/>
                      <a:pt x="0" y="14598"/>
                    </a:cubicBezTo>
                    <a:cubicBezTo>
                      <a:pt x="0" y="22647"/>
                      <a:pt x="6525" y="29183"/>
                      <a:pt x="14586" y="29183"/>
                    </a:cubicBezTo>
                    <a:cubicBezTo>
                      <a:pt x="22646" y="29183"/>
                      <a:pt x="29183" y="22647"/>
                      <a:pt x="29183" y="14598"/>
                    </a:cubicBezTo>
                    <a:cubicBezTo>
                      <a:pt x="29183" y="6537"/>
                      <a:pt x="22646" y="1"/>
                      <a:pt x="1458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487667" rIns="121900" bIns="121900" anchor="ctr" anchorCtr="0">
                <a:noAutofit/>
              </a:bodyPr>
              <a:lstStyle/>
              <a:p>
                <a:pPr algn="ctr"/>
                <a:endParaRPr sz="2667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6" name="Google Shape;1214;p26">
              <a:extLst>
                <a:ext uri="{FF2B5EF4-FFF2-40B4-BE49-F238E27FC236}">
                  <a16:creationId xmlns:a16="http://schemas.microsoft.com/office/drawing/2014/main" id="{43C11436-9721-4F44-ADD6-816DB10199DC}"/>
                </a:ext>
              </a:extLst>
            </p:cNvPr>
            <p:cNvGrpSpPr/>
            <p:nvPr/>
          </p:nvGrpSpPr>
          <p:grpSpPr>
            <a:xfrm>
              <a:off x="4383371" y="1590880"/>
              <a:ext cx="4596692" cy="801977"/>
              <a:chOff x="3287528" y="1193159"/>
              <a:chExt cx="3447519" cy="601482"/>
            </a:xfrm>
          </p:grpSpPr>
          <p:sp>
            <p:nvSpPr>
              <p:cNvPr id="101" name="Google Shape;1215;p26">
                <a:extLst>
                  <a:ext uri="{FF2B5EF4-FFF2-40B4-BE49-F238E27FC236}">
                    <a16:creationId xmlns:a16="http://schemas.microsoft.com/office/drawing/2014/main" id="{B2FEC1CC-1B70-4D0C-A4EF-72CBC7EB3513}"/>
                  </a:ext>
                </a:extLst>
              </p:cNvPr>
              <p:cNvSpPr/>
              <p:nvPr/>
            </p:nvSpPr>
            <p:spPr>
              <a:xfrm>
                <a:off x="3287528" y="1193159"/>
                <a:ext cx="601462" cy="601482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29184" extrusionOk="0">
                    <a:moveTo>
                      <a:pt x="14586" y="1"/>
                    </a:moveTo>
                    <a:cubicBezTo>
                      <a:pt x="6525" y="1"/>
                      <a:pt x="0" y="6537"/>
                      <a:pt x="0" y="14598"/>
                    </a:cubicBezTo>
                    <a:cubicBezTo>
                      <a:pt x="0" y="22647"/>
                      <a:pt x="6525" y="29183"/>
                      <a:pt x="14586" y="29183"/>
                    </a:cubicBezTo>
                    <a:cubicBezTo>
                      <a:pt x="22646" y="29183"/>
                      <a:pt x="29183" y="22647"/>
                      <a:pt x="29183" y="14598"/>
                    </a:cubicBezTo>
                    <a:cubicBezTo>
                      <a:pt x="29183" y="6537"/>
                      <a:pt x="22646" y="1"/>
                      <a:pt x="14586" y="1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endParaRPr sz="2933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4" name="Google Shape;1217;p26">
                <a:extLst>
                  <a:ext uri="{FF2B5EF4-FFF2-40B4-BE49-F238E27FC236}">
                    <a16:creationId xmlns:a16="http://schemas.microsoft.com/office/drawing/2014/main" id="{B8C62C37-E090-40C0-B27A-DCC0A1CB02FE}"/>
                  </a:ext>
                </a:extLst>
              </p:cNvPr>
              <p:cNvSpPr txBox="1"/>
              <p:nvPr/>
            </p:nvSpPr>
            <p:spPr>
              <a:xfrm>
                <a:off x="4134218" y="1313199"/>
                <a:ext cx="2600829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1900" dirty="0">
                    <a:solidFill>
                      <a:srgbClr val="434343"/>
                    </a:solidFill>
                    <a:ea typeface="Roboto"/>
                    <a:cs typeface="Roboto"/>
                    <a:sym typeface="Roboto"/>
                  </a:rPr>
                  <a:t>Uniqueness Check</a:t>
                </a:r>
                <a:endParaRPr sz="1900" dirty="0">
                  <a:solidFill>
                    <a:srgbClr val="434343"/>
                  </a:solidFill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3" name="Google Shape;1219;p26">
                <a:extLst>
                  <a:ext uri="{FF2B5EF4-FFF2-40B4-BE49-F238E27FC236}">
                    <a16:creationId xmlns:a16="http://schemas.microsoft.com/office/drawing/2014/main" id="{01A86ECE-A7D3-4CB2-88C7-1532FBD1EE92}"/>
                  </a:ext>
                </a:extLst>
              </p:cNvPr>
              <p:cNvSpPr/>
              <p:nvPr/>
            </p:nvSpPr>
            <p:spPr>
              <a:xfrm>
                <a:off x="3319075" y="1224713"/>
                <a:ext cx="538353" cy="538372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29184" extrusionOk="0">
                    <a:moveTo>
                      <a:pt x="14586" y="1"/>
                    </a:moveTo>
                    <a:cubicBezTo>
                      <a:pt x="6525" y="1"/>
                      <a:pt x="0" y="6537"/>
                      <a:pt x="0" y="14598"/>
                    </a:cubicBezTo>
                    <a:cubicBezTo>
                      <a:pt x="0" y="22647"/>
                      <a:pt x="6525" y="29183"/>
                      <a:pt x="14586" y="29183"/>
                    </a:cubicBezTo>
                    <a:cubicBezTo>
                      <a:pt x="22646" y="29183"/>
                      <a:pt x="29183" y="22647"/>
                      <a:pt x="29183" y="14598"/>
                    </a:cubicBezTo>
                    <a:cubicBezTo>
                      <a:pt x="29183" y="6537"/>
                      <a:pt x="22646" y="1"/>
                      <a:pt x="1458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933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7" name="Google Shape;1220;p26">
              <a:extLst>
                <a:ext uri="{FF2B5EF4-FFF2-40B4-BE49-F238E27FC236}">
                  <a16:creationId xmlns:a16="http://schemas.microsoft.com/office/drawing/2014/main" id="{03C23EEE-068C-4973-A3D2-876530BAF0E4}"/>
                </a:ext>
              </a:extLst>
            </p:cNvPr>
            <p:cNvGrpSpPr/>
            <p:nvPr/>
          </p:nvGrpSpPr>
          <p:grpSpPr>
            <a:xfrm>
              <a:off x="4383371" y="5156380"/>
              <a:ext cx="9035059" cy="801950"/>
              <a:chOff x="3287528" y="3867284"/>
              <a:chExt cx="6776294" cy="601462"/>
            </a:xfrm>
          </p:grpSpPr>
          <p:sp>
            <p:nvSpPr>
              <p:cNvPr id="96" name="Google Shape;1221;p26">
                <a:extLst>
                  <a:ext uri="{FF2B5EF4-FFF2-40B4-BE49-F238E27FC236}">
                    <a16:creationId xmlns:a16="http://schemas.microsoft.com/office/drawing/2014/main" id="{4D5F2AF6-E82C-401A-BAEC-D0447889E3ED}"/>
                  </a:ext>
                </a:extLst>
              </p:cNvPr>
              <p:cNvSpPr/>
              <p:nvPr/>
            </p:nvSpPr>
            <p:spPr>
              <a:xfrm>
                <a:off x="3287528" y="3867284"/>
                <a:ext cx="601462" cy="601462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29183" extrusionOk="0">
                    <a:moveTo>
                      <a:pt x="14586" y="1"/>
                    </a:moveTo>
                    <a:cubicBezTo>
                      <a:pt x="6525" y="1"/>
                      <a:pt x="0" y="6537"/>
                      <a:pt x="0" y="14598"/>
                    </a:cubicBezTo>
                    <a:cubicBezTo>
                      <a:pt x="0" y="22646"/>
                      <a:pt x="6525" y="29183"/>
                      <a:pt x="14586" y="29183"/>
                    </a:cubicBezTo>
                    <a:cubicBezTo>
                      <a:pt x="22646" y="29183"/>
                      <a:pt x="29183" y="22646"/>
                      <a:pt x="29183" y="14598"/>
                    </a:cubicBezTo>
                    <a:cubicBezTo>
                      <a:pt x="29183" y="6537"/>
                      <a:pt x="22646" y="1"/>
                      <a:pt x="14586" y="1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endParaRPr sz="2933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9" name="Google Shape;1223;p26">
                <a:extLst>
                  <a:ext uri="{FF2B5EF4-FFF2-40B4-BE49-F238E27FC236}">
                    <a16:creationId xmlns:a16="http://schemas.microsoft.com/office/drawing/2014/main" id="{2DAFA87C-8CB7-4D92-817B-5E21BCD759B3}"/>
                  </a:ext>
                </a:extLst>
              </p:cNvPr>
              <p:cNvSpPr txBox="1"/>
              <p:nvPr/>
            </p:nvSpPr>
            <p:spPr>
              <a:xfrm>
                <a:off x="4134216" y="3984874"/>
                <a:ext cx="5929606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-US" sz="2000" dirty="0"/>
                  <a:t>Bonus: SKUs, gender values, whitespace cleanup</a:t>
                </a:r>
              </a:p>
            </p:txBody>
          </p:sp>
          <p:sp>
            <p:nvSpPr>
              <p:cNvPr id="98" name="Google Shape;1225;p26">
                <a:extLst>
                  <a:ext uri="{FF2B5EF4-FFF2-40B4-BE49-F238E27FC236}">
                    <a16:creationId xmlns:a16="http://schemas.microsoft.com/office/drawing/2014/main" id="{7A0E15F1-147C-4AEF-B9A3-7CC900CDC36B}"/>
                  </a:ext>
                </a:extLst>
              </p:cNvPr>
              <p:cNvSpPr/>
              <p:nvPr/>
            </p:nvSpPr>
            <p:spPr>
              <a:xfrm>
                <a:off x="3319075" y="3898538"/>
                <a:ext cx="538353" cy="538372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29184" extrusionOk="0">
                    <a:moveTo>
                      <a:pt x="14586" y="1"/>
                    </a:moveTo>
                    <a:cubicBezTo>
                      <a:pt x="6525" y="1"/>
                      <a:pt x="0" y="6537"/>
                      <a:pt x="0" y="14598"/>
                    </a:cubicBezTo>
                    <a:cubicBezTo>
                      <a:pt x="0" y="22647"/>
                      <a:pt x="6525" y="29183"/>
                      <a:pt x="14586" y="29183"/>
                    </a:cubicBezTo>
                    <a:cubicBezTo>
                      <a:pt x="22646" y="29183"/>
                      <a:pt x="29183" y="22647"/>
                      <a:pt x="29183" y="14598"/>
                    </a:cubicBezTo>
                    <a:cubicBezTo>
                      <a:pt x="29183" y="6537"/>
                      <a:pt x="22646" y="1"/>
                      <a:pt x="1458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933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8" name="Google Shape;1226;p26">
              <a:extLst>
                <a:ext uri="{FF2B5EF4-FFF2-40B4-BE49-F238E27FC236}">
                  <a16:creationId xmlns:a16="http://schemas.microsoft.com/office/drawing/2014/main" id="{C15C028D-E97B-48F5-A19A-0DD9A865BC04}"/>
                </a:ext>
              </a:extLst>
            </p:cNvPr>
            <p:cNvGrpSpPr/>
            <p:nvPr/>
          </p:nvGrpSpPr>
          <p:grpSpPr>
            <a:xfrm>
              <a:off x="5111318" y="4336818"/>
              <a:ext cx="4879327" cy="801950"/>
              <a:chOff x="3833488" y="3252612"/>
              <a:chExt cx="3659495" cy="601462"/>
            </a:xfrm>
          </p:grpSpPr>
          <p:sp>
            <p:nvSpPr>
              <p:cNvPr id="91" name="Google Shape;1227;p26">
                <a:extLst>
                  <a:ext uri="{FF2B5EF4-FFF2-40B4-BE49-F238E27FC236}">
                    <a16:creationId xmlns:a16="http://schemas.microsoft.com/office/drawing/2014/main" id="{CFE94720-EBAB-4191-8EA3-6DACE4A7B6C1}"/>
                  </a:ext>
                </a:extLst>
              </p:cNvPr>
              <p:cNvSpPr/>
              <p:nvPr/>
            </p:nvSpPr>
            <p:spPr>
              <a:xfrm>
                <a:off x="3833488" y="3252612"/>
                <a:ext cx="601462" cy="601462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29183" extrusionOk="0">
                    <a:moveTo>
                      <a:pt x="14586" y="1"/>
                    </a:moveTo>
                    <a:cubicBezTo>
                      <a:pt x="6525" y="1"/>
                      <a:pt x="1" y="6525"/>
                      <a:pt x="1" y="14586"/>
                    </a:cubicBezTo>
                    <a:cubicBezTo>
                      <a:pt x="1" y="22646"/>
                      <a:pt x="6525" y="29183"/>
                      <a:pt x="14586" y="29183"/>
                    </a:cubicBezTo>
                    <a:cubicBezTo>
                      <a:pt x="22647" y="29183"/>
                      <a:pt x="29183" y="22646"/>
                      <a:pt x="29183" y="14586"/>
                    </a:cubicBezTo>
                    <a:cubicBezTo>
                      <a:pt x="29183" y="6525"/>
                      <a:pt x="22647" y="1"/>
                      <a:pt x="14586" y="1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endParaRPr sz="2933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" name="Google Shape;1229;p26">
                <a:extLst>
                  <a:ext uri="{FF2B5EF4-FFF2-40B4-BE49-F238E27FC236}">
                    <a16:creationId xmlns:a16="http://schemas.microsoft.com/office/drawing/2014/main" id="{27444C8D-A9A5-4B77-801A-3F1A1CD2E994}"/>
                  </a:ext>
                </a:extLst>
              </p:cNvPr>
              <p:cNvSpPr txBox="1"/>
              <p:nvPr/>
            </p:nvSpPr>
            <p:spPr>
              <a:xfrm>
                <a:off x="4892154" y="3371752"/>
                <a:ext cx="2600829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1900" dirty="0">
                    <a:solidFill>
                      <a:srgbClr val="434343"/>
                    </a:solidFill>
                    <a:ea typeface="Roboto"/>
                    <a:cs typeface="Roboto"/>
                    <a:sym typeface="Roboto"/>
                  </a:rPr>
                  <a:t>Date/time formatting</a:t>
                </a:r>
                <a:endParaRPr sz="1900" dirty="0">
                  <a:solidFill>
                    <a:srgbClr val="434343"/>
                  </a:solidFill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3" name="Google Shape;1231;p26">
                <a:extLst>
                  <a:ext uri="{FF2B5EF4-FFF2-40B4-BE49-F238E27FC236}">
                    <a16:creationId xmlns:a16="http://schemas.microsoft.com/office/drawing/2014/main" id="{FE44860F-AC44-4E62-9A31-87C6D9E989D0}"/>
                  </a:ext>
                </a:extLst>
              </p:cNvPr>
              <p:cNvSpPr/>
              <p:nvPr/>
            </p:nvSpPr>
            <p:spPr>
              <a:xfrm>
                <a:off x="3865050" y="3284163"/>
                <a:ext cx="538353" cy="538372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29184" extrusionOk="0">
                    <a:moveTo>
                      <a:pt x="14586" y="1"/>
                    </a:moveTo>
                    <a:cubicBezTo>
                      <a:pt x="6525" y="1"/>
                      <a:pt x="0" y="6537"/>
                      <a:pt x="0" y="14598"/>
                    </a:cubicBezTo>
                    <a:cubicBezTo>
                      <a:pt x="0" y="22647"/>
                      <a:pt x="6525" y="29183"/>
                      <a:pt x="14586" y="29183"/>
                    </a:cubicBezTo>
                    <a:cubicBezTo>
                      <a:pt x="22646" y="29183"/>
                      <a:pt x="29183" y="22647"/>
                      <a:pt x="29183" y="14598"/>
                    </a:cubicBezTo>
                    <a:cubicBezTo>
                      <a:pt x="29183" y="6537"/>
                      <a:pt x="22646" y="1"/>
                      <a:pt x="1458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933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9" name="Google Shape;1232;p26">
              <a:extLst>
                <a:ext uri="{FF2B5EF4-FFF2-40B4-BE49-F238E27FC236}">
                  <a16:creationId xmlns:a16="http://schemas.microsoft.com/office/drawing/2014/main" id="{03B6C51F-05DD-4537-8565-4644AD472869}"/>
                </a:ext>
              </a:extLst>
            </p:cNvPr>
            <p:cNvGrpSpPr/>
            <p:nvPr/>
          </p:nvGrpSpPr>
          <p:grpSpPr>
            <a:xfrm>
              <a:off x="5111318" y="2425482"/>
              <a:ext cx="5680868" cy="801949"/>
              <a:chOff x="3833488" y="1819113"/>
              <a:chExt cx="4260651" cy="601462"/>
            </a:xfrm>
          </p:grpSpPr>
          <p:sp>
            <p:nvSpPr>
              <p:cNvPr id="86" name="Google Shape;1233;p26">
                <a:extLst>
                  <a:ext uri="{FF2B5EF4-FFF2-40B4-BE49-F238E27FC236}">
                    <a16:creationId xmlns:a16="http://schemas.microsoft.com/office/drawing/2014/main" id="{46B42300-835F-42F3-B860-80C7C4C2D560}"/>
                  </a:ext>
                </a:extLst>
              </p:cNvPr>
              <p:cNvSpPr/>
              <p:nvPr/>
            </p:nvSpPr>
            <p:spPr>
              <a:xfrm>
                <a:off x="3833488" y="1819113"/>
                <a:ext cx="601462" cy="601462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29183" extrusionOk="0">
                    <a:moveTo>
                      <a:pt x="14586" y="1"/>
                    </a:moveTo>
                    <a:cubicBezTo>
                      <a:pt x="6525" y="1"/>
                      <a:pt x="1" y="6525"/>
                      <a:pt x="1" y="14586"/>
                    </a:cubicBezTo>
                    <a:cubicBezTo>
                      <a:pt x="1" y="22646"/>
                      <a:pt x="6525" y="29183"/>
                      <a:pt x="14586" y="29183"/>
                    </a:cubicBezTo>
                    <a:cubicBezTo>
                      <a:pt x="22647" y="29183"/>
                      <a:pt x="29183" y="22646"/>
                      <a:pt x="29183" y="14586"/>
                    </a:cubicBezTo>
                    <a:cubicBezTo>
                      <a:pt x="29183" y="6525"/>
                      <a:pt x="22647" y="1"/>
                      <a:pt x="14586" y="1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endParaRPr sz="2933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" name="Google Shape;1235;p26">
                <a:extLst>
                  <a:ext uri="{FF2B5EF4-FFF2-40B4-BE49-F238E27FC236}">
                    <a16:creationId xmlns:a16="http://schemas.microsoft.com/office/drawing/2014/main" id="{786D2F7A-38DC-4FC7-A57B-65394F820DED}"/>
                  </a:ext>
                </a:extLst>
              </p:cNvPr>
              <p:cNvSpPr txBox="1"/>
              <p:nvPr/>
            </p:nvSpPr>
            <p:spPr>
              <a:xfrm>
                <a:off x="4892151" y="1936994"/>
                <a:ext cx="3201988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1900" dirty="0">
                    <a:solidFill>
                      <a:srgbClr val="434343"/>
                    </a:solidFill>
                    <a:ea typeface="Roboto"/>
                    <a:cs typeface="Roboto"/>
                    <a:sym typeface="Roboto"/>
                  </a:rPr>
                  <a:t>Email Format Regex Check</a:t>
                </a:r>
                <a:endParaRPr sz="1900" dirty="0">
                  <a:solidFill>
                    <a:srgbClr val="434343"/>
                  </a:solidFill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8" name="Google Shape;1237;p26">
                <a:extLst>
                  <a:ext uri="{FF2B5EF4-FFF2-40B4-BE49-F238E27FC236}">
                    <a16:creationId xmlns:a16="http://schemas.microsoft.com/office/drawing/2014/main" id="{5F32216C-05D5-4401-9143-558AEE061FCE}"/>
                  </a:ext>
                </a:extLst>
              </p:cNvPr>
              <p:cNvSpPr/>
              <p:nvPr/>
            </p:nvSpPr>
            <p:spPr>
              <a:xfrm>
                <a:off x="3865050" y="1850658"/>
                <a:ext cx="538353" cy="538372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29184" extrusionOk="0">
                    <a:moveTo>
                      <a:pt x="14586" y="1"/>
                    </a:moveTo>
                    <a:cubicBezTo>
                      <a:pt x="6525" y="1"/>
                      <a:pt x="0" y="6537"/>
                      <a:pt x="0" y="14598"/>
                    </a:cubicBezTo>
                    <a:cubicBezTo>
                      <a:pt x="0" y="22647"/>
                      <a:pt x="6525" y="29183"/>
                      <a:pt x="14586" y="29183"/>
                    </a:cubicBezTo>
                    <a:cubicBezTo>
                      <a:pt x="22646" y="29183"/>
                      <a:pt x="29183" y="22647"/>
                      <a:pt x="29183" y="14598"/>
                    </a:cubicBezTo>
                    <a:cubicBezTo>
                      <a:pt x="29183" y="6537"/>
                      <a:pt x="22646" y="1"/>
                      <a:pt x="1458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933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0" name="Google Shape;1238;p26">
              <a:extLst>
                <a:ext uri="{FF2B5EF4-FFF2-40B4-BE49-F238E27FC236}">
                  <a16:creationId xmlns:a16="http://schemas.microsoft.com/office/drawing/2014/main" id="{EE6FFDB7-780A-4787-AC90-69B58A5A5180}"/>
                </a:ext>
              </a:extLst>
            </p:cNvPr>
            <p:cNvGrpSpPr/>
            <p:nvPr/>
          </p:nvGrpSpPr>
          <p:grpSpPr>
            <a:xfrm>
              <a:off x="5443732" y="3373619"/>
              <a:ext cx="4962122" cy="801949"/>
              <a:chOff x="4082798" y="2530216"/>
              <a:chExt cx="3721592" cy="601462"/>
            </a:xfrm>
          </p:grpSpPr>
          <p:sp>
            <p:nvSpPr>
              <p:cNvPr id="81" name="Google Shape;1239;p26">
                <a:extLst>
                  <a:ext uri="{FF2B5EF4-FFF2-40B4-BE49-F238E27FC236}">
                    <a16:creationId xmlns:a16="http://schemas.microsoft.com/office/drawing/2014/main" id="{81717ED9-7352-41FA-81C4-E92637D662A7}"/>
                  </a:ext>
                </a:extLst>
              </p:cNvPr>
              <p:cNvSpPr/>
              <p:nvPr/>
            </p:nvSpPr>
            <p:spPr>
              <a:xfrm>
                <a:off x="4082798" y="2530216"/>
                <a:ext cx="601462" cy="601462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29183" extrusionOk="0">
                    <a:moveTo>
                      <a:pt x="14598" y="1"/>
                    </a:moveTo>
                    <a:cubicBezTo>
                      <a:pt x="6537" y="1"/>
                      <a:pt x="1" y="6525"/>
                      <a:pt x="1" y="14586"/>
                    </a:cubicBezTo>
                    <a:cubicBezTo>
                      <a:pt x="1" y="22646"/>
                      <a:pt x="6537" y="29183"/>
                      <a:pt x="14598" y="29183"/>
                    </a:cubicBezTo>
                    <a:cubicBezTo>
                      <a:pt x="22646" y="29183"/>
                      <a:pt x="29183" y="22646"/>
                      <a:pt x="29183" y="14586"/>
                    </a:cubicBezTo>
                    <a:cubicBezTo>
                      <a:pt x="29183" y="6525"/>
                      <a:pt x="22646" y="1"/>
                      <a:pt x="14598" y="1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endParaRPr sz="2933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" name="Google Shape;1241;p26">
                <a:extLst>
                  <a:ext uri="{FF2B5EF4-FFF2-40B4-BE49-F238E27FC236}">
                    <a16:creationId xmlns:a16="http://schemas.microsoft.com/office/drawing/2014/main" id="{3FCB1016-FCFF-4B5F-9F08-C10B4C6661BA}"/>
                  </a:ext>
                </a:extLst>
              </p:cNvPr>
              <p:cNvSpPr txBox="1"/>
              <p:nvPr/>
            </p:nvSpPr>
            <p:spPr>
              <a:xfrm>
                <a:off x="5203562" y="2649260"/>
                <a:ext cx="2600828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r>
                  <a:rPr lang="en" sz="1900" dirty="0">
                    <a:solidFill>
                      <a:srgbClr val="434343"/>
                    </a:solidFill>
                    <a:ea typeface="Roboto"/>
                    <a:cs typeface="Roboto"/>
                    <a:sym typeface="Roboto"/>
                  </a:rPr>
                  <a:t>Null checks</a:t>
                </a:r>
                <a:endParaRPr sz="1900" dirty="0">
                  <a:solidFill>
                    <a:srgbClr val="434343"/>
                  </a:solidFill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3" name="Google Shape;1243;p26">
                <a:extLst>
                  <a:ext uri="{FF2B5EF4-FFF2-40B4-BE49-F238E27FC236}">
                    <a16:creationId xmlns:a16="http://schemas.microsoft.com/office/drawing/2014/main" id="{2567556C-4CCE-4C9F-A33F-72F85122DBC5}"/>
                  </a:ext>
                </a:extLst>
              </p:cNvPr>
              <p:cNvSpPr/>
              <p:nvPr/>
            </p:nvSpPr>
            <p:spPr>
              <a:xfrm>
                <a:off x="4114350" y="2567408"/>
                <a:ext cx="538353" cy="538372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29184" extrusionOk="0">
                    <a:moveTo>
                      <a:pt x="14586" y="1"/>
                    </a:moveTo>
                    <a:cubicBezTo>
                      <a:pt x="6525" y="1"/>
                      <a:pt x="0" y="6537"/>
                      <a:pt x="0" y="14598"/>
                    </a:cubicBezTo>
                    <a:cubicBezTo>
                      <a:pt x="0" y="22647"/>
                      <a:pt x="6525" y="29183"/>
                      <a:pt x="14586" y="29183"/>
                    </a:cubicBezTo>
                    <a:cubicBezTo>
                      <a:pt x="22646" y="29183"/>
                      <a:pt x="29183" y="22647"/>
                      <a:pt x="29183" y="14598"/>
                    </a:cubicBezTo>
                    <a:cubicBezTo>
                      <a:pt x="29183" y="6537"/>
                      <a:pt x="22646" y="1"/>
                      <a:pt x="1458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2933" dirty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087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BF55-F466-4D6C-90C3-9CA3C6FE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Transformation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9B6DD-F431-46D7-9E8E-163D3CA6C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900" dirty="0"/>
              <a:t>Customer:</a:t>
            </a:r>
          </a:p>
          <a:p>
            <a:pPr lvl="1">
              <a:buSzPct val="75000"/>
              <a:buFont typeface="Wingdings" panose="05000000000000000000" pitchFamily="2" charset="2"/>
              <a:buChar char="v"/>
            </a:pPr>
            <a:r>
              <a:rPr lang="en-GB" sz="1900" dirty="0" err="1"/>
              <a:t>customer_name</a:t>
            </a:r>
            <a:r>
              <a:rPr lang="en-GB" sz="1900" dirty="0"/>
              <a:t> = CONCAT(</a:t>
            </a:r>
            <a:r>
              <a:rPr lang="en-GB" sz="1900" dirty="0" err="1"/>
              <a:t>first_name</a:t>
            </a:r>
            <a:r>
              <a:rPr lang="en-GB" sz="1900" dirty="0"/>
              <a:t>, ' ', </a:t>
            </a:r>
            <a:r>
              <a:rPr lang="en-GB" sz="1900" dirty="0" err="1"/>
              <a:t>last_name</a:t>
            </a:r>
            <a:r>
              <a:rPr lang="en-GB" sz="1900" dirty="0"/>
              <a:t>)</a:t>
            </a:r>
          </a:p>
          <a:p>
            <a:pPr lvl="1">
              <a:buSzPct val="75000"/>
              <a:buFont typeface="Wingdings" panose="05000000000000000000" pitchFamily="2" charset="2"/>
              <a:buChar char="v"/>
            </a:pPr>
            <a:r>
              <a:rPr lang="en-GB" sz="1900" dirty="0"/>
              <a:t>Email regex validation</a:t>
            </a:r>
          </a:p>
          <a:p>
            <a:endParaRPr lang="en-GB" sz="1900" dirty="0"/>
          </a:p>
          <a:p>
            <a:r>
              <a:rPr lang="en-GB" sz="1900" dirty="0" err="1"/>
              <a:t>SalesOrderItem</a:t>
            </a:r>
            <a:r>
              <a:rPr lang="en-GB" sz="1900" dirty="0"/>
              <a:t>:</a:t>
            </a:r>
          </a:p>
          <a:p>
            <a:pPr lvl="1">
              <a:buSzPct val="75000"/>
              <a:buFont typeface="Wingdings" panose="05000000000000000000" pitchFamily="2" charset="2"/>
              <a:buChar char="v"/>
            </a:pPr>
            <a:r>
              <a:rPr lang="en-GB" sz="1900" dirty="0" err="1"/>
              <a:t>item_unit_total</a:t>
            </a:r>
            <a:r>
              <a:rPr lang="en-GB" sz="1900" dirty="0"/>
              <a:t> = </a:t>
            </a:r>
            <a:r>
              <a:rPr lang="en-GB" sz="1900" dirty="0" err="1"/>
              <a:t>qty_ordered</a:t>
            </a:r>
            <a:r>
              <a:rPr lang="en-GB" sz="1900" dirty="0"/>
              <a:t> * price</a:t>
            </a:r>
          </a:p>
          <a:p>
            <a:pPr lvl="1">
              <a:buSzPct val="75000"/>
              <a:buFont typeface="Wingdings" panose="05000000000000000000" pitchFamily="2" charset="2"/>
              <a:buChar char="v"/>
            </a:pPr>
            <a:r>
              <a:rPr lang="en-GB" sz="1900" dirty="0"/>
              <a:t>Format timestamps to UTC</a:t>
            </a:r>
          </a:p>
        </p:txBody>
      </p:sp>
    </p:spTree>
    <p:extLst>
      <p:ext uri="{BB962C8B-B14F-4D97-AF65-F5344CB8AC3E}">
        <p14:creationId xmlns:p14="http://schemas.microsoft.com/office/powerpoint/2010/main" val="308321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E37B-E0CB-43D5-BC85-845FCC81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F1D2-C221-44E7-9566-E5D3B4087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900" dirty="0"/>
              <a:t>📈 Sales Trends</a:t>
            </a:r>
          </a:p>
          <a:p>
            <a:pPr marL="0" indent="0">
              <a:buNone/>
            </a:pPr>
            <a:r>
              <a:rPr lang="en-GB" sz="1900" dirty="0"/>
              <a:t>🛍️ Top 10 Products</a:t>
            </a:r>
          </a:p>
          <a:p>
            <a:pPr marL="0" indent="0">
              <a:buNone/>
            </a:pPr>
            <a:r>
              <a:rPr lang="en-GB" sz="1900" dirty="0"/>
              <a:t>👤 Customer Segmentation</a:t>
            </a:r>
          </a:p>
          <a:p>
            <a:pPr marL="0" indent="0">
              <a:buNone/>
            </a:pPr>
            <a:r>
              <a:rPr lang="en-GB" sz="1900" dirty="0"/>
              <a:t>📦 </a:t>
            </a:r>
            <a:r>
              <a:rPr lang="en-GB" sz="1900" dirty="0" err="1"/>
              <a:t>Avg</a:t>
            </a:r>
            <a:r>
              <a:rPr lang="en-GB" sz="1900" dirty="0"/>
              <a:t> Order Size</a:t>
            </a:r>
          </a:p>
          <a:p>
            <a:endParaRPr lang="en-GB" sz="1900" dirty="0"/>
          </a:p>
          <a:p>
            <a:r>
              <a:rPr lang="en-GB" sz="1900" dirty="0"/>
              <a:t>(Charts from </a:t>
            </a:r>
            <a:r>
              <a:rPr lang="en-GB" sz="1900" dirty="0" err="1"/>
              <a:t>Jupyter</a:t>
            </a:r>
            <a:r>
              <a:rPr lang="en-GB" sz="1900" dirty="0"/>
              <a:t> Notebook/Power BI attached)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51670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</TotalTime>
  <Words>532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Fira Sans Extra Condensed Medium</vt:lpstr>
      <vt:lpstr>Garamond</vt:lpstr>
      <vt:lpstr>Wingdings</vt:lpstr>
      <vt:lpstr>Organic</vt:lpstr>
      <vt:lpstr>Ounass</vt:lpstr>
      <vt:lpstr>Agenda</vt:lpstr>
      <vt:lpstr>Business Problem</vt:lpstr>
      <vt:lpstr>Solution Architecture</vt:lpstr>
      <vt:lpstr>Pipeline Overview (DAGs)</vt:lpstr>
      <vt:lpstr>Data Model – Source to Target</vt:lpstr>
      <vt:lpstr>Data Validations</vt:lpstr>
      <vt:lpstr>Sample Transformation Logic</vt:lpstr>
      <vt:lpstr>Data Analysis Insights</vt:lpstr>
      <vt:lpstr>Tools &amp; Technologies</vt:lpstr>
      <vt:lpstr>Project Execution Overview</vt:lpstr>
      <vt:lpstr>Challenges &amp; Learnings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Ounass</dc:title>
  <dc:creator>Sanket Raje</dc:creator>
  <cp:lastModifiedBy>Sanket Raje</cp:lastModifiedBy>
  <cp:revision>48</cp:revision>
  <dcterms:created xsi:type="dcterms:W3CDTF">2025-05-28T12:14:34Z</dcterms:created>
  <dcterms:modified xsi:type="dcterms:W3CDTF">2025-05-28T14:38:35Z</dcterms:modified>
</cp:coreProperties>
</file>