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5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6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5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3AB7C-B8B3-4ABE-A38A-BAFD7A8B4506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CD41-F536-4501-ADCA-C2990F29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4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2351" y="2219417"/>
            <a:ext cx="1133489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Gating strategy for the B cell populations (FACS)</a:t>
            </a:r>
          </a:p>
          <a:p>
            <a:pPr algn="ctr"/>
            <a:endParaRPr lang="en-US" b="1" dirty="0"/>
          </a:p>
          <a:p>
            <a:pPr algn="ctr"/>
            <a:r>
              <a:rPr lang="en-US" sz="2400" b="1" i="1" dirty="0" smtClean="0"/>
              <a:t>The plots are from one example of a CAR mouse (day 7 post immun.)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The same gating has been used for all analyzed mice in identical way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7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2" y="70932"/>
            <a:ext cx="614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General gating strategy:</a:t>
            </a:r>
            <a:r>
              <a:rPr lang="en-US" b="1" i="1" dirty="0" smtClean="0"/>
              <a:t>  </a:t>
            </a:r>
            <a:r>
              <a:rPr lang="en-US" b="1" dirty="0" smtClean="0"/>
              <a:t>Singlets -&gt; Alive cells -&gt; Lymphocytes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409392"/>
            <a:ext cx="9684000" cy="33350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27882" y="2070629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</a:t>
            </a:r>
            <a:r>
              <a:rPr lang="en-US" sz="1400" b="1" dirty="0" smtClean="0"/>
              <a:t>mall gate for B cells</a:t>
            </a:r>
          </a:p>
          <a:p>
            <a:pPr algn="ctr"/>
            <a:r>
              <a:rPr lang="en-US" sz="1400" b="1" dirty="0" smtClean="0"/>
              <a:t> (MZB/FoB and GC)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15852" y="5238625"/>
            <a:ext cx="142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Large gate for PC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-1736" t="3185" b="21036"/>
          <a:stretch/>
        </p:blipFill>
        <p:spPr>
          <a:xfrm>
            <a:off x="6659418" y="3827168"/>
            <a:ext cx="3105540" cy="283922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492447" y="2761673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99750" y="3011727"/>
            <a:ext cx="689589" cy="8864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67146" y="2763870"/>
            <a:ext cx="864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42" y="133076"/>
            <a:ext cx="101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/>
              <a:t>T</a:t>
            </a:r>
            <a:r>
              <a:rPr lang="en-US" b="1" i="1" u="sng" dirty="0" smtClean="0"/>
              <a:t>otal B cells and CAR+ fraction among B cells:</a:t>
            </a:r>
            <a:r>
              <a:rPr lang="en-US" b="1" i="1" dirty="0" smtClean="0"/>
              <a:t>     </a:t>
            </a:r>
            <a:r>
              <a:rPr lang="en-US" sz="1400" b="1" dirty="0" smtClean="0"/>
              <a:t>(pre-gated on </a:t>
            </a:r>
            <a:r>
              <a:rPr lang="en-US" sz="1400" b="1" dirty="0" smtClean="0">
                <a:solidFill>
                  <a:srgbClr val="FF0000"/>
                </a:solidFill>
              </a:rPr>
              <a:t>Singlets -&gt; Alive cells -&gt; Lymphocytes (small gate)</a:t>
            </a:r>
            <a:r>
              <a:rPr lang="en-US" sz="1400" b="1" dirty="0" smtClean="0"/>
              <a:t>, slide 1)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61" b="-2951"/>
          <a:stretch/>
        </p:blipFill>
        <p:spPr>
          <a:xfrm>
            <a:off x="754371" y="1074196"/>
            <a:ext cx="7279559" cy="342678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651246" y="4643021"/>
            <a:ext cx="273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88867" y="470343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B220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336960" y="4643021"/>
            <a:ext cx="273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74581" y="470343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619375" y="2084441"/>
            <a:ext cx="2755206" cy="488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95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2" y="70932"/>
            <a:ext cx="11125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FoB/MZB cells and fraction of CAR+ cells in each subset:</a:t>
            </a:r>
            <a:r>
              <a:rPr lang="en-US" b="1" i="1" dirty="0" smtClean="0"/>
              <a:t>     </a:t>
            </a:r>
            <a:r>
              <a:rPr lang="en-US" sz="1400" b="1" dirty="0" smtClean="0"/>
              <a:t>(pre-gated on </a:t>
            </a:r>
            <a:r>
              <a:rPr lang="en-US" sz="1400" b="1" dirty="0" smtClean="0">
                <a:solidFill>
                  <a:srgbClr val="FF0000"/>
                </a:solidFill>
              </a:rPr>
              <a:t>Singlets -&gt; Alive cells -&gt; Lymphocytes (small gate), </a:t>
            </a:r>
            <a:r>
              <a:rPr lang="en-US" sz="1400" b="1" dirty="0" smtClean="0"/>
              <a:t>slide 1)</a:t>
            </a:r>
            <a:endParaRPr lang="en-US" sz="1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3" y="1375392"/>
            <a:ext cx="11786956" cy="28457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43945" y="1190726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FoBs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91089" y="1173249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MZBs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764984" y="4405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14605" y="442324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B220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820099" y="4405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9720" y="4423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9717239" y="440932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466860" y="442680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407138" y="4409606"/>
            <a:ext cx="266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47376" y="438269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CD23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417496" y="1542581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2945309" y="3894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CD21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446503" y="117324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 cells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447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2" y="70932"/>
            <a:ext cx="97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GC B cells and fraction of CAR+ cells in GC:</a:t>
            </a:r>
            <a:r>
              <a:rPr lang="en-US" b="1" i="1" dirty="0" smtClean="0"/>
              <a:t>     </a:t>
            </a:r>
            <a:r>
              <a:rPr lang="en-US" sz="1400" b="1" dirty="0" smtClean="0"/>
              <a:t>(pre-gated on </a:t>
            </a:r>
            <a:r>
              <a:rPr lang="en-US" sz="1400" b="1" dirty="0" smtClean="0">
                <a:solidFill>
                  <a:srgbClr val="FF0000"/>
                </a:solidFill>
              </a:rPr>
              <a:t>Singlets -&gt; Alive cells -&gt; Lymphocytes (small gate), </a:t>
            </a:r>
            <a:r>
              <a:rPr lang="en-US" sz="1400" b="1" dirty="0" smtClean="0"/>
              <a:t>slide 1)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89349" y="118268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GC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69171" y="4405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8792" y="4423243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B220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7858788" y="4405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608409" y="4423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32762" y="4409606"/>
            <a:ext cx="30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73000" y="4382693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CD38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43120" y="1542581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3770934" y="3894712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CD95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716203" y="1235122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 cells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6165"/>
          <a:stretch/>
        </p:blipFill>
        <p:spPr>
          <a:xfrm>
            <a:off x="398286" y="1436329"/>
            <a:ext cx="2877575" cy="27794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34670" t="4219"/>
          <a:stretch/>
        </p:blipFill>
        <p:spPr>
          <a:xfrm>
            <a:off x="4421080" y="1569494"/>
            <a:ext cx="5556211" cy="26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022" y="70932"/>
            <a:ext cx="1038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 smtClean="0"/>
              <a:t>Plasma cells (PC) and fraction of CAR+ cells in PC:</a:t>
            </a:r>
            <a:r>
              <a:rPr lang="en-US" b="1" i="1" dirty="0" smtClean="0"/>
              <a:t>     </a:t>
            </a:r>
            <a:r>
              <a:rPr lang="en-US" sz="1400" b="1" dirty="0" smtClean="0"/>
              <a:t>(pre-gated on </a:t>
            </a:r>
            <a:r>
              <a:rPr lang="en-US" sz="1400" b="1" dirty="0" smtClean="0">
                <a:solidFill>
                  <a:srgbClr val="FF0000"/>
                </a:solidFill>
              </a:rPr>
              <a:t>Singlets -&gt; Alive cells -&gt; Lymphocytes (large gate), </a:t>
            </a:r>
            <a:r>
              <a:rPr lang="en-US" sz="1400" b="1" dirty="0" smtClean="0"/>
              <a:t>slide 1)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785963" y="118268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PCs</a:t>
            </a:r>
            <a:endParaRPr lang="en-US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036342" y="4405766"/>
            <a:ext cx="21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85963" y="442324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32762" y="4409606"/>
            <a:ext cx="30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73000" y="438269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B220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243120" y="1542581"/>
            <a:ext cx="0" cy="2880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6200000">
            <a:off x="3712425" y="389471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CD138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62026" y="1182686"/>
            <a:ext cx="143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Lymphocytes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13" y="1367352"/>
            <a:ext cx="9491940" cy="289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9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200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2022-04-08T13:27:33Z</dcterms:created>
  <dcterms:modified xsi:type="dcterms:W3CDTF">2022-04-08T14:04:15Z</dcterms:modified>
</cp:coreProperties>
</file>