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C9D"/>
    <a:srgbClr val="02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925AA9-2C5C-9B41-95C2-EAF83BB9102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08B886-2652-F748-B5DD-17B3193E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3B9D-CB6D-924F-9A5C-B47D7CE8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MZ B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4CFBF-58F9-8F4D-B865-B8522B983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32608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1FDE9-B739-B943-A06F-B816B140356C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rgbClr val="5F9C9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06328-4D5C-9244-B5BC-BED9ADF92A75}"/>
              </a:ext>
            </a:extLst>
          </p:cNvPr>
          <p:cNvSpPr txBox="1"/>
          <p:nvPr/>
        </p:nvSpPr>
        <p:spPr>
          <a:xfrm>
            <a:off x="365588" y="427382"/>
            <a:ext cx="693651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MZ B cell development during an ongoing immune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FBE9-D31B-7647-B77D-63DA59C7E957}"/>
              </a:ext>
            </a:extLst>
          </p:cNvPr>
          <p:cNvSpPr txBox="1"/>
          <p:nvPr/>
        </p:nvSpPr>
        <p:spPr>
          <a:xfrm>
            <a:off x="365588" y="1461052"/>
            <a:ext cx="1113398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Data needed:</a:t>
            </a:r>
          </a:p>
          <a:p>
            <a:pPr marL="457200" indent="-4572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Fraction of FO, MZ, GC B cells.</a:t>
            </a:r>
          </a:p>
          <a:p>
            <a:pPr marL="457200" indent="-4572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Fraction of Rep+ cells in each subset.</a:t>
            </a:r>
          </a:p>
          <a:p>
            <a:pPr marL="457200" indent="-4572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Total # of B cells in spleen. </a:t>
            </a: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Precise contributions of activated FO and newly developed GC B cells to MZ development – depends on the kinetics of Rep+ cells in FO and GC compartment.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Selection model – selection of high notch2 expressing clones into MZ.</a:t>
            </a: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Early/late time-points possible Rep+ fraction is changing (more) dynamically?</a:t>
            </a:r>
          </a:p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 </a:t>
            </a: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0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998176-5E69-AD49-86A9-D666D79E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1097280"/>
            <a:ext cx="6598075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56515-F683-CA4E-AE37-B3174767DE8B}"/>
              </a:ext>
            </a:extLst>
          </p:cNvPr>
          <p:cNvSpPr txBox="1"/>
          <p:nvPr/>
        </p:nvSpPr>
        <p:spPr>
          <a:xfrm>
            <a:off x="284984" y="24510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Notch2-IC experiment</a:t>
            </a:r>
          </a:p>
        </p:txBody>
      </p:sp>
    </p:spTree>
    <p:extLst>
      <p:ext uri="{BB962C8B-B14F-4D97-AF65-F5344CB8AC3E}">
        <p14:creationId xmlns:p14="http://schemas.microsoft.com/office/powerpoint/2010/main" val="352117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149A3-A795-8E4F-B392-0F4B3728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1097280"/>
            <a:ext cx="6598076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87CE8E-5103-DA46-B9D2-8665616F9A0E}"/>
              </a:ext>
            </a:extLst>
          </p:cNvPr>
          <p:cNvSpPr txBox="1"/>
          <p:nvPr/>
        </p:nvSpPr>
        <p:spPr>
          <a:xfrm>
            <a:off x="284984" y="24510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Notch2-IC experiment</a:t>
            </a:r>
          </a:p>
        </p:txBody>
      </p:sp>
    </p:spTree>
    <p:extLst>
      <p:ext uri="{BB962C8B-B14F-4D97-AF65-F5344CB8AC3E}">
        <p14:creationId xmlns:p14="http://schemas.microsoft.com/office/powerpoint/2010/main" val="76302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0166E0-0212-6F44-A1D0-6C06CF04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07" y="1348615"/>
            <a:ext cx="6623685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4B876F-664F-274B-88DB-AE33BBC10C5E}"/>
              </a:ext>
            </a:extLst>
          </p:cNvPr>
          <p:cNvSpPr txBox="1"/>
          <p:nvPr/>
        </p:nvSpPr>
        <p:spPr>
          <a:xfrm>
            <a:off x="2592720" y="187840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/>
              <a:t>CD45.2</a:t>
            </a:r>
            <a:endParaRPr lang="en-US" sz="1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E3725-859F-A94C-A771-94A581DAB0B4}"/>
              </a:ext>
            </a:extLst>
          </p:cNvPr>
          <p:cNvSpPr txBox="1"/>
          <p:nvPr/>
        </p:nvSpPr>
        <p:spPr>
          <a:xfrm>
            <a:off x="2592720" y="384011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/>
              <a:t>CD45.1</a:t>
            </a:r>
            <a:endParaRPr 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E16BE-7C94-A240-A79A-E21EB855D203}"/>
              </a:ext>
            </a:extLst>
          </p:cNvPr>
          <p:cNvSpPr txBox="1"/>
          <p:nvPr/>
        </p:nvSpPr>
        <p:spPr>
          <a:xfrm>
            <a:off x="3738173" y="1102394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Wild type control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94D37-D2C1-9C4E-ABA0-4584FC238F0B}"/>
              </a:ext>
            </a:extLst>
          </p:cNvPr>
          <p:cNvSpPr txBox="1"/>
          <p:nvPr/>
        </p:nvSpPr>
        <p:spPr>
          <a:xfrm>
            <a:off x="5636005" y="1102394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Day 1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11BBD-AD87-BF43-A568-898C3EDC0E1E}"/>
              </a:ext>
            </a:extLst>
          </p:cNvPr>
          <p:cNvSpPr txBox="1"/>
          <p:nvPr/>
        </p:nvSpPr>
        <p:spPr>
          <a:xfrm>
            <a:off x="7324287" y="1102394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Day 4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D3991-9007-2D49-B4C2-39402617E2DD}"/>
              </a:ext>
            </a:extLst>
          </p:cNvPr>
          <p:cNvSpPr txBox="1"/>
          <p:nvPr/>
        </p:nvSpPr>
        <p:spPr>
          <a:xfrm>
            <a:off x="9012570" y="110239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Day 14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3A564-EFB3-1E4F-B1A8-4CD978CD5AE1}"/>
              </a:ext>
            </a:extLst>
          </p:cNvPr>
          <p:cNvSpPr txBox="1"/>
          <p:nvPr/>
        </p:nvSpPr>
        <p:spPr>
          <a:xfrm>
            <a:off x="5196096" y="733062"/>
            <a:ext cx="481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Transplanted animals</a:t>
            </a:r>
            <a:endParaRPr lang="en-US" sz="1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EFEA5-8BA2-0E47-9041-ED8CB70BDDFF}"/>
              </a:ext>
            </a:extLst>
          </p:cNvPr>
          <p:cNvCxnSpPr/>
          <p:nvPr/>
        </p:nvCxnSpPr>
        <p:spPr>
          <a:xfrm>
            <a:off x="5323654" y="960233"/>
            <a:ext cx="464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27C58A-F405-C744-8881-9840CF0A7774}"/>
              </a:ext>
            </a:extLst>
          </p:cNvPr>
          <p:cNvSpPr txBox="1"/>
          <p:nvPr/>
        </p:nvSpPr>
        <p:spPr>
          <a:xfrm>
            <a:off x="2592720" y="5801828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/>
              <a:t>Overlay</a:t>
            </a:r>
          </a:p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CD45.2</a:t>
            </a:r>
          </a:p>
          <a:p>
            <a:r>
              <a:rPr lang="de-DE" sz="1000" i="1" dirty="0">
                <a:solidFill>
                  <a:srgbClr val="FF0000"/>
                </a:solidFill>
              </a:rPr>
              <a:t>CD45.1</a:t>
            </a:r>
            <a:endParaRPr lang="en-US" sz="1000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BAB5A1-D694-154A-A5B8-34B5E5CCE1F6}"/>
              </a:ext>
            </a:extLst>
          </p:cNvPr>
          <p:cNvCxnSpPr/>
          <p:nvPr/>
        </p:nvCxnSpPr>
        <p:spPr>
          <a:xfrm>
            <a:off x="3377038" y="2987666"/>
            <a:ext cx="13094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70685E-0D99-0E4A-9B51-8DEB87129828}"/>
              </a:ext>
            </a:extLst>
          </p:cNvPr>
          <p:cNvCxnSpPr/>
          <p:nvPr/>
        </p:nvCxnSpPr>
        <p:spPr>
          <a:xfrm>
            <a:off x="3376285" y="1691666"/>
            <a:ext cx="0" cy="1296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1B8C5E-A8B6-9C4C-AF1B-474CA52A8010}"/>
              </a:ext>
            </a:extLst>
          </p:cNvPr>
          <p:cNvSpPr txBox="1"/>
          <p:nvPr/>
        </p:nvSpPr>
        <p:spPr>
          <a:xfrm>
            <a:off x="3406765" y="2987666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CD1d-APC</a:t>
            </a:r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65ECB-D5DD-064E-999F-71A3812A5457}"/>
              </a:ext>
            </a:extLst>
          </p:cNvPr>
          <p:cNvSpPr txBox="1"/>
          <p:nvPr/>
        </p:nvSpPr>
        <p:spPr>
          <a:xfrm rot="16200000">
            <a:off x="2770821" y="2457087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CD21-BV-421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B23E6-9853-734F-8D09-072FF2BB928F}"/>
              </a:ext>
            </a:extLst>
          </p:cNvPr>
          <p:cNvSpPr txBox="1"/>
          <p:nvPr/>
        </p:nvSpPr>
        <p:spPr>
          <a:xfrm>
            <a:off x="284984" y="245108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Adoptive transfer experiment</a:t>
            </a:r>
          </a:p>
        </p:txBody>
      </p:sp>
    </p:spTree>
    <p:extLst>
      <p:ext uri="{BB962C8B-B14F-4D97-AF65-F5344CB8AC3E}">
        <p14:creationId xmlns:p14="http://schemas.microsoft.com/office/powerpoint/2010/main" val="88625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DC610-6D88-9741-B6D4-62EDF68A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00200"/>
            <a:ext cx="594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3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B9FD4-36FE-994F-9786-45283A06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00200"/>
            <a:ext cx="594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3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0D691E-DD75-F543-8458-3D909C4401E8}"/>
              </a:ext>
            </a:extLst>
          </p:cNvPr>
          <p:cNvSpPr/>
          <p:nvPr/>
        </p:nvSpPr>
        <p:spPr>
          <a:xfrm>
            <a:off x="3358084" y="3731807"/>
            <a:ext cx="1013791" cy="780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014D0-D742-A044-A565-B2445FAF1505}"/>
              </a:ext>
            </a:extLst>
          </p:cNvPr>
          <p:cNvSpPr txBox="1"/>
          <p:nvPr/>
        </p:nvSpPr>
        <p:spPr>
          <a:xfrm>
            <a:off x="3244456" y="47600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 B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4D91-BCF9-3544-8A68-9076BB8BCE7E}"/>
              </a:ext>
            </a:extLst>
          </p:cNvPr>
          <p:cNvSpPr txBox="1"/>
          <p:nvPr/>
        </p:nvSpPr>
        <p:spPr>
          <a:xfrm>
            <a:off x="3335710" y="4113900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786702-006B-F043-9DF3-62434D1A72FA}"/>
              </a:ext>
            </a:extLst>
          </p:cNvPr>
          <p:cNvSpPr/>
          <p:nvPr/>
        </p:nvSpPr>
        <p:spPr>
          <a:xfrm>
            <a:off x="6732104" y="3647661"/>
            <a:ext cx="1013791" cy="8647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20635-6806-EC4F-B7D5-7BFB31639348}"/>
              </a:ext>
            </a:extLst>
          </p:cNvPr>
          <p:cNvSpPr txBox="1"/>
          <p:nvPr/>
        </p:nvSpPr>
        <p:spPr>
          <a:xfrm>
            <a:off x="6618476" y="476005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MZ B cells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716FA-0261-474F-9C3C-BB2826C000AE}"/>
              </a:ext>
            </a:extLst>
          </p:cNvPr>
          <p:cNvSpPr txBox="1"/>
          <p:nvPr/>
        </p:nvSpPr>
        <p:spPr>
          <a:xfrm>
            <a:off x="6709730" y="4113900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E96280-F00A-3341-BD01-E00C83A3D75D}"/>
              </a:ext>
            </a:extLst>
          </p:cNvPr>
          <p:cNvCxnSpPr/>
          <p:nvPr/>
        </p:nvCxnSpPr>
        <p:spPr>
          <a:xfrm>
            <a:off x="5078896" y="3742083"/>
            <a:ext cx="108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F7CC46-9DEA-7549-ACB7-9ED962C39C98}"/>
              </a:ext>
            </a:extLst>
          </p:cNvPr>
          <p:cNvSpPr txBox="1"/>
          <p:nvPr/>
        </p:nvSpPr>
        <p:spPr>
          <a:xfrm>
            <a:off x="5432866" y="330453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2C6E1D-9C93-2C4A-B213-5D6B2CDD34A0}"/>
              </a:ext>
            </a:extLst>
          </p:cNvPr>
          <p:cNvSpPr/>
          <p:nvPr/>
        </p:nvSpPr>
        <p:spPr>
          <a:xfrm>
            <a:off x="3021496" y="3006588"/>
            <a:ext cx="1580321" cy="221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FAD64-36E8-6048-957D-7F120160055F}"/>
              </a:ext>
            </a:extLst>
          </p:cNvPr>
          <p:cNvSpPr/>
          <p:nvPr/>
        </p:nvSpPr>
        <p:spPr>
          <a:xfrm>
            <a:off x="6487353" y="2971800"/>
            <a:ext cx="1580321" cy="221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37DB34E-D535-0E4B-9C23-24FE21992E4A}"/>
              </a:ext>
            </a:extLst>
          </p:cNvPr>
          <p:cNvCxnSpPr/>
          <p:nvPr/>
        </p:nvCxnSpPr>
        <p:spPr>
          <a:xfrm>
            <a:off x="8067674" y="4944718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13B0948-F8DF-F74E-9F93-3E5D24873526}"/>
              </a:ext>
            </a:extLst>
          </p:cNvPr>
          <p:cNvCxnSpPr/>
          <p:nvPr/>
        </p:nvCxnSpPr>
        <p:spPr>
          <a:xfrm>
            <a:off x="4601817" y="4944718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B75306-5CC6-A749-825A-A93282B318F5}"/>
              </a:ext>
            </a:extLst>
          </p:cNvPr>
          <p:cNvSpPr txBox="1"/>
          <p:nvPr/>
        </p:nvSpPr>
        <p:spPr>
          <a:xfrm>
            <a:off x="5516217" y="56744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D2117-1BBF-D14D-9A2D-A35C4DDAF43C}"/>
              </a:ext>
            </a:extLst>
          </p:cNvPr>
          <p:cNvSpPr txBox="1"/>
          <p:nvPr/>
        </p:nvSpPr>
        <p:spPr>
          <a:xfrm>
            <a:off x="8982074" y="567445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l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8196FC-90BE-FF47-9F02-1C7AFA34742E}"/>
              </a:ext>
            </a:extLst>
          </p:cNvPr>
          <p:cNvSpPr/>
          <p:nvPr/>
        </p:nvSpPr>
        <p:spPr>
          <a:xfrm>
            <a:off x="4888133" y="1118154"/>
            <a:ext cx="1464890" cy="1103243"/>
          </a:xfrm>
          <a:prstGeom prst="roundRect">
            <a:avLst/>
          </a:prstGeom>
          <a:solidFill>
            <a:srgbClr val="02549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C1C83-F292-564B-8FE3-87356FD4EF97}"/>
              </a:ext>
            </a:extLst>
          </p:cNvPr>
          <p:cNvSpPr/>
          <p:nvPr/>
        </p:nvSpPr>
        <p:spPr>
          <a:xfrm>
            <a:off x="3358085" y="3215309"/>
            <a:ext cx="1013791" cy="86470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462123-D365-D548-AC7D-DB9C63D1B091}"/>
              </a:ext>
            </a:extLst>
          </p:cNvPr>
          <p:cNvSpPr/>
          <p:nvPr/>
        </p:nvSpPr>
        <p:spPr>
          <a:xfrm>
            <a:off x="6732105" y="3215309"/>
            <a:ext cx="1013791" cy="864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B2651-D800-E44C-801C-61385A8BA4DD}"/>
              </a:ext>
            </a:extLst>
          </p:cNvPr>
          <p:cNvSpPr txBox="1"/>
          <p:nvPr/>
        </p:nvSpPr>
        <p:spPr>
          <a:xfrm>
            <a:off x="3385403" y="3299455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F5CD7-8700-BA42-904B-37F8AF14AC36}"/>
              </a:ext>
            </a:extLst>
          </p:cNvPr>
          <p:cNvSpPr txBox="1"/>
          <p:nvPr/>
        </p:nvSpPr>
        <p:spPr>
          <a:xfrm>
            <a:off x="6782738" y="334621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100B0C-2EF4-704A-BA35-AAE0607B7030}"/>
              </a:ext>
            </a:extLst>
          </p:cNvPr>
          <p:cNvSpPr txBox="1"/>
          <p:nvPr/>
        </p:nvSpPr>
        <p:spPr>
          <a:xfrm>
            <a:off x="5148840" y="1515886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T2 B cells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73A87-E703-AC4C-A609-029DFD8E219E}"/>
              </a:ext>
            </a:extLst>
          </p:cNvPr>
          <p:cNvCxnSpPr>
            <a:cxnSpLocks/>
          </p:cNvCxnSpPr>
          <p:nvPr/>
        </p:nvCxnSpPr>
        <p:spPr>
          <a:xfrm>
            <a:off x="6295561" y="2236305"/>
            <a:ext cx="572378" cy="10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5B0F94-F0F1-8D43-9D19-9E5211A2E14B}"/>
              </a:ext>
            </a:extLst>
          </p:cNvPr>
          <p:cNvSpPr txBox="1"/>
          <p:nvPr/>
        </p:nvSpPr>
        <p:spPr>
          <a:xfrm>
            <a:off x="6162261" y="253131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ymbol" pitchFamily="2" charset="2"/>
              </a:rPr>
              <a:t>a</a:t>
            </a:r>
            <a:r>
              <a:rPr lang="en-US" baseline="-25000" dirty="0">
                <a:solidFill>
                  <a:srgbClr val="C00000"/>
                </a:solidFill>
                <a:latin typeface="Symbol" pitchFamily="2" charset="2"/>
              </a:rPr>
              <a:t>2</a:t>
            </a:r>
            <a:r>
              <a:rPr lang="en-US" dirty="0">
                <a:solidFill>
                  <a:srgbClr val="C00000"/>
                </a:solidFill>
                <a:latin typeface="Symbol" pitchFamily="2" charset="2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C08068-F4AB-0B4E-A80C-4DAF4BCC7347}"/>
              </a:ext>
            </a:extLst>
          </p:cNvPr>
          <p:cNvSpPr txBox="1"/>
          <p:nvPr/>
        </p:nvSpPr>
        <p:spPr>
          <a:xfrm>
            <a:off x="6590086" y="251448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ABA0E-E6B8-6847-AE74-44F728FCE837}"/>
              </a:ext>
            </a:extLst>
          </p:cNvPr>
          <p:cNvSpPr txBox="1"/>
          <p:nvPr/>
        </p:nvSpPr>
        <p:spPr>
          <a:xfrm>
            <a:off x="233555" y="237237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 model to compare MZ B cell development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127A39-F59A-ED4E-BE38-FEF478FD9726}"/>
              </a:ext>
            </a:extLst>
          </p:cNvPr>
          <p:cNvCxnSpPr>
            <a:cxnSpLocks/>
          </p:cNvCxnSpPr>
          <p:nvPr/>
        </p:nvCxnSpPr>
        <p:spPr>
          <a:xfrm flipH="1">
            <a:off x="4354531" y="2231703"/>
            <a:ext cx="572378" cy="10000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E30D53-97CE-1747-9F17-601481D7CD14}"/>
              </a:ext>
            </a:extLst>
          </p:cNvPr>
          <p:cNvSpPr txBox="1"/>
          <p:nvPr/>
        </p:nvSpPr>
        <p:spPr>
          <a:xfrm flipH="1">
            <a:off x="4221231" y="2526710"/>
            <a:ext cx="465192" cy="369332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itchFamily="2" charset="2"/>
              </a:rPr>
              <a:t>a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Symbol" pitchFamily="2" charset="2"/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37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1FDE9-B739-B943-A06F-B816B140356C}"/>
              </a:ext>
            </a:extLst>
          </p:cNvPr>
          <p:cNvSpPr/>
          <p:nvPr/>
        </p:nvSpPr>
        <p:spPr>
          <a:xfrm>
            <a:off x="0" y="0"/>
            <a:ext cx="12192000" cy="1152939"/>
          </a:xfrm>
          <a:prstGeom prst="rect">
            <a:avLst/>
          </a:prstGeom>
          <a:solidFill>
            <a:srgbClr val="5F9C9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06328-4D5C-9244-B5BC-BED9ADF92A75}"/>
              </a:ext>
            </a:extLst>
          </p:cNvPr>
          <p:cNvSpPr txBox="1"/>
          <p:nvPr/>
        </p:nvSpPr>
        <p:spPr>
          <a:xfrm>
            <a:off x="365588" y="427382"/>
            <a:ext cx="579998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Kinetics of donor fractions within FO and MZ B cells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FBE9-D31B-7647-B77D-63DA59C7E957}"/>
              </a:ext>
            </a:extLst>
          </p:cNvPr>
          <p:cNvSpPr txBox="1"/>
          <p:nvPr/>
        </p:nvSpPr>
        <p:spPr>
          <a:xfrm>
            <a:off x="365588" y="1461052"/>
            <a:ext cx="111339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Data needed:</a:t>
            </a:r>
          </a:p>
          <a:p>
            <a:pPr marL="457200" indent="-4572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Fraction of FO, MZ, T2 (T1) B cells.</a:t>
            </a:r>
          </a:p>
          <a:p>
            <a:pPr marL="457200" indent="-4572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Fraction of donor and host within each subset.</a:t>
            </a:r>
          </a:p>
          <a:p>
            <a:pPr marL="457200" indent="-4572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Total # of B cells in spleen. </a:t>
            </a: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This simple model can inform us on,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Rates of differentiation and average time taken for T2 or FO B cells to become MZ.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Mean clonal lifetimes of FO and MZ B cells</a:t>
            </a:r>
          </a:p>
          <a:p>
            <a:pPr marL="342900" indent="-342900">
              <a:buAutoNum type="arabicPeriod"/>
            </a:pPr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It would be nice to capture the decay of donor cell in FO and MZ B cell compartments – Long term follow up? may be &gt;1 month?</a:t>
            </a: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Depletion of Transitional cells after transfer? Or entire host compartment? – Competition for Notch2 ligands.</a:t>
            </a: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  <a:p>
            <a:r>
              <a:rPr lang="en-US" sz="1900" dirty="0">
                <a:latin typeface="PT Sans" panose="020B0503020203020204" pitchFamily="34" charset="77"/>
                <a:ea typeface="Hiragino Sans W4" panose="020B0400000000000000" pitchFamily="34" charset="-128"/>
                <a:cs typeface="Roboto" panose="02000000000000000000" pitchFamily="2" charset="0"/>
              </a:rPr>
              <a:t>Trans-differentiation of MZ to FO?</a:t>
            </a:r>
          </a:p>
          <a:p>
            <a:endParaRPr lang="en-US" sz="1900" dirty="0">
              <a:latin typeface="PT Sans" panose="020B0503020203020204" pitchFamily="34" charset="77"/>
              <a:ea typeface="Hiragino Sans W4" panose="020B0400000000000000" pitchFamily="34" charset="-128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49344-A8A1-854A-80A3-E8BAADDEC340}"/>
              </a:ext>
            </a:extLst>
          </p:cNvPr>
          <p:cNvSpPr txBox="1"/>
          <p:nvPr/>
        </p:nvSpPr>
        <p:spPr>
          <a:xfrm>
            <a:off x="284984" y="24510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Immunization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9C9AB-5109-9448-8C7C-C1A3E635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88" y="1262269"/>
            <a:ext cx="7431156" cy="47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5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A53E0-694A-694C-8B51-77C28C88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7" y="997736"/>
            <a:ext cx="7023652" cy="48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95B4B-1441-B44F-B287-B66378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1" y="790161"/>
            <a:ext cx="11584780" cy="41446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E71B55-1844-FD40-AB8B-B64F4558F37B}"/>
              </a:ext>
            </a:extLst>
          </p:cNvPr>
          <p:cNvGrpSpPr/>
          <p:nvPr/>
        </p:nvGrpSpPr>
        <p:grpSpPr>
          <a:xfrm>
            <a:off x="3250096" y="5337312"/>
            <a:ext cx="4498707" cy="431511"/>
            <a:chOff x="3061252" y="5218043"/>
            <a:chExt cx="3981873" cy="4315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E3ADEE-43DB-F44A-A857-E40FFD465F98}"/>
                </a:ext>
              </a:extLst>
            </p:cNvPr>
            <p:cNvSpPr txBox="1"/>
            <p:nvPr/>
          </p:nvSpPr>
          <p:spPr>
            <a:xfrm>
              <a:off x="3061252" y="5218043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mbol" pitchFamily="2" charset="2"/>
                </a:rPr>
                <a:t>q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0D73E3-123A-8D4D-88CE-465E32E7ABC1}"/>
                </a:ext>
              </a:extLst>
            </p:cNvPr>
            <p:cNvSpPr txBox="1"/>
            <p:nvPr/>
          </p:nvSpPr>
          <p:spPr>
            <a:xfrm>
              <a:off x="3294645" y="5218043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mbol" pitchFamily="2" charset="2"/>
                </a:rPr>
                <a:t>= b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77476-092B-D640-9E07-52EB436FDC71}"/>
                </a:ext>
              </a:extLst>
            </p:cNvPr>
            <p:cNvSpPr txBox="1"/>
            <p:nvPr/>
          </p:nvSpPr>
          <p:spPr>
            <a:xfrm>
              <a:off x="3667499" y="524786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4CEE8-FC5D-364B-A4EF-00F17EA2A5E3}"/>
                </a:ext>
              </a:extLst>
            </p:cNvPr>
            <p:cNvSpPr txBox="1"/>
            <p:nvPr/>
          </p:nvSpPr>
          <p:spPr>
            <a:xfrm>
              <a:off x="5018149" y="5218043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mbol" pitchFamily="2" charset="2"/>
                </a:rPr>
                <a:t>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9267-EB69-5E4C-9551-BEC8C8E1C107}"/>
                </a:ext>
              </a:extLst>
            </p:cNvPr>
            <p:cNvSpPr txBox="1"/>
            <p:nvPr/>
          </p:nvSpPr>
          <p:spPr>
            <a:xfrm>
              <a:off x="5251542" y="5218043"/>
              <a:ext cx="750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mbol" pitchFamily="2" charset="2"/>
                </a:rPr>
                <a:t>= m</a:t>
              </a:r>
              <a:r>
                <a:rPr lang="en-US" sz="2000" baseline="-25000" dirty="0">
                  <a:latin typeface="Symbol" pitchFamily="2" charset="2"/>
                </a:rPr>
                <a:t>2</a:t>
              </a:r>
              <a:r>
                <a:rPr lang="en-US" sz="2000" dirty="0">
                  <a:latin typeface="Symbol" pitchFamily="2" charset="2"/>
                </a:rPr>
                <a:t>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E11F2-0877-244D-9CD2-4FFA25AD15AF}"/>
                </a:ext>
              </a:extLst>
            </p:cNvPr>
            <p:cNvSpPr txBox="1"/>
            <p:nvPr/>
          </p:nvSpPr>
          <p:spPr>
            <a:xfrm>
              <a:off x="5664152" y="5247860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FO*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0CE26E-C590-1349-A856-54209F73A9A1}"/>
                </a:ext>
              </a:extLst>
            </p:cNvPr>
            <p:cNvSpPr txBox="1"/>
            <p:nvPr/>
          </p:nvSpPr>
          <p:spPr>
            <a:xfrm>
              <a:off x="6096000" y="5218043"/>
              <a:ext cx="750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mbol" pitchFamily="2" charset="2"/>
                </a:rPr>
                <a:t>+ m</a:t>
              </a:r>
              <a:r>
                <a:rPr lang="en-US" sz="2000" baseline="-25000" dirty="0">
                  <a:latin typeface="Symbol" pitchFamily="2" charset="2"/>
                </a:rPr>
                <a:t>3</a:t>
              </a:r>
              <a:r>
                <a:rPr lang="en-US" sz="2000" dirty="0">
                  <a:latin typeface="Symbol" pitchFamily="2" charset="2"/>
                </a:rPr>
                <a:t>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794A2-954C-7F4A-B2F3-B86F2F8D86A8}"/>
                </a:ext>
              </a:extLst>
            </p:cNvPr>
            <p:cNvSpPr txBox="1"/>
            <p:nvPr/>
          </p:nvSpPr>
          <p:spPr>
            <a:xfrm>
              <a:off x="6517019" y="5249444"/>
              <a:ext cx="526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D8602C-016D-1346-94A9-152D74A9AFFB}"/>
              </a:ext>
            </a:extLst>
          </p:cNvPr>
          <p:cNvSpPr txBox="1"/>
          <p:nvPr/>
        </p:nvSpPr>
        <p:spPr>
          <a:xfrm>
            <a:off x="536713" y="327991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Reporter chimerism in MZ</a:t>
            </a:r>
          </a:p>
        </p:txBody>
      </p:sp>
    </p:spTree>
    <p:extLst>
      <p:ext uri="{BB962C8B-B14F-4D97-AF65-F5344CB8AC3E}">
        <p14:creationId xmlns:p14="http://schemas.microsoft.com/office/powerpoint/2010/main" val="2435230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{BA39E133-FC13-B544-88CF-2A6FF2FA10D6}tf10001076</Template>
  <TotalTime>86</TotalTime>
  <Words>302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PT Sans</vt:lpstr>
      <vt:lpstr>Roboto</vt:lpstr>
      <vt:lpstr>Symbol</vt:lpstr>
      <vt:lpstr>Wingdings 3</vt:lpstr>
      <vt:lpstr>Ion Boardroom</vt:lpstr>
      <vt:lpstr>MZ B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MZ B cells</dc:title>
  <dc:creator>Microsoft Office User</dc:creator>
  <cp:lastModifiedBy>Microsoft Office User</cp:lastModifiedBy>
  <cp:revision>7</cp:revision>
  <dcterms:created xsi:type="dcterms:W3CDTF">2022-02-10T03:23:09Z</dcterms:created>
  <dcterms:modified xsi:type="dcterms:W3CDTF">2022-02-10T04:50:42Z</dcterms:modified>
</cp:coreProperties>
</file>