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8"/>
    <p:restoredTop sz="94701"/>
  </p:normalViewPr>
  <p:slideViewPr>
    <p:cSldViewPr snapToGrid="0" snapToObjects="1">
      <p:cViewPr varScale="1">
        <p:scale>
          <a:sx n="148" d="100"/>
          <a:sy n="148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7F10-030C-2446-AB09-C127FB257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2665D-9A1E-3344-9535-0225E33B6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0593D-65F0-4B41-B248-A3235A4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6D8DB-9054-3A48-847E-247E79CE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0F61B-AA41-9442-9C90-94550D81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6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DFBF-A1A5-9042-AC50-111B9D9A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1C018-5B2E-694B-9F67-2695F063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65729-8D21-F445-8D99-95160CD6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8DAE-851F-3644-AAB6-79BD22A0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1666-F5F9-774A-A39E-8182CDBD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7E6C3-64B6-564C-B705-517A80A26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60402-B60A-5847-B5D2-86A32408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FFD1-2F28-7B4D-B1B0-68F52E4F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B2D0-B5B4-B643-B51F-9C2DB84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F15D-F35B-2547-9EA3-B8A65B04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7598-ED6D-974C-B064-29288A1F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16C3-6BCB-4542-9B0F-81D16F05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31EE-F96F-4840-B5D8-C13D2707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0B831-A6F7-8149-9126-77B6B64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8197-605A-C847-B55F-26097B76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106C-DA2D-584E-898B-7A9B15EC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F6E5-A63A-E746-A0B3-78769562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39D9-605D-F744-BAAD-91C64BDA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AA6F-F4DC-9E4E-8F05-6AC3ED8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7E96-54E2-D745-809E-A84688A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3BB7-90BA-B34A-BD33-FE0672AB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05D3-2373-B640-A588-C6E47F15B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21BD2-C564-3E4C-A787-E4E412701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FA6C6-7AB1-0447-AE59-D7C6BB7C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82782-C45C-EB43-8DF4-70D69341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FA83-6A25-AA49-AD2E-ECA385D9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E7B8-DC6B-5E41-B95B-61367919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89D9-CF3F-F042-8D25-1F6A8BFB8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89E4B-0B35-5C49-B73D-2918BBF1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ED42B-958F-3E48-86A6-F3F2E5AB5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BA036-0B85-344D-8660-8DB05B14E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254D0-FCA2-AE46-8499-ADADA7AD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F1109-1692-3048-8692-2D45DB15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0A4E1-77FD-BF48-ACB8-AF24B5F6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4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9560-EF4E-2A43-A4C3-98DBDC6D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9A75C-3DA9-A447-8A1C-4E52FD74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37A0-BED8-C14F-986D-326669CD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114B-1EAB-684F-BB54-2E327EAC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396F7-961D-2540-B2CD-19B4FE90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19F38-CD93-7E4B-A9E0-BD90D4E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64819-C3F3-C74F-A8E1-8F505851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3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2D73-5917-6847-A777-CDD38D34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899B-E2EE-3243-993B-667FDA6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F054-6BC5-8A43-BD20-69981C034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49EA-B6F5-1944-B17C-AFB39AD5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96B9-0E8B-6341-A12B-E5C1D1B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7B016-F7AE-4345-B58D-D53256EE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38F8-3756-CA4D-9075-838C0193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17DAE-8247-E543-98AD-B0C796E6D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16D8-4BF2-A44B-9462-2E0AA107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B362-8003-914A-A507-01146F9A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1C50-CC00-7D40-80B7-BDBC6FDE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BA54-C022-1E4A-924F-31A39054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A580A-FA43-E74A-8657-E28F51AE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52012-B414-1E4C-A61D-9FD495DC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FFD2-92ED-3548-BBC4-C073A8F6D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03E2E-3F8A-5C40-BD87-E54559B45C36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0D81-6248-5841-AE03-F0488893B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FD19-5C0F-7F45-9D07-0A538C646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DBBF-7EC7-A949-B224-64218790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C34E93E-07D6-B74E-AFF3-BAF248E3B535}"/>
              </a:ext>
            </a:extLst>
          </p:cNvPr>
          <p:cNvGrpSpPr/>
          <p:nvPr/>
        </p:nvGrpSpPr>
        <p:grpSpPr>
          <a:xfrm>
            <a:off x="788276" y="1459468"/>
            <a:ext cx="3137338" cy="1325774"/>
            <a:chOff x="2280745" y="1921923"/>
            <a:chExt cx="3137338" cy="132577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1C0CFF6-10C0-3848-AE71-A24A414F9A25}"/>
                </a:ext>
              </a:extLst>
            </p:cNvPr>
            <p:cNvSpPr/>
            <p:nvPr/>
          </p:nvSpPr>
          <p:spPr>
            <a:xfrm>
              <a:off x="2280745" y="2291255"/>
              <a:ext cx="987972" cy="95644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7C7CF64-B93F-2C4E-8CBC-293062BB43AC}"/>
                </a:ext>
              </a:extLst>
            </p:cNvPr>
            <p:cNvSpPr/>
            <p:nvPr/>
          </p:nvSpPr>
          <p:spPr>
            <a:xfrm>
              <a:off x="4430111" y="2291255"/>
              <a:ext cx="987972" cy="9564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E62346F-B26F-DF43-A0F3-4810791057B7}"/>
                </a:ext>
              </a:extLst>
            </p:cNvPr>
            <p:cNvSpPr/>
            <p:nvPr/>
          </p:nvSpPr>
          <p:spPr>
            <a:xfrm>
              <a:off x="4430111" y="2291255"/>
              <a:ext cx="987972" cy="430924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3E4A75-3329-864B-9A5F-BC9C3004D651}"/>
                </a:ext>
              </a:extLst>
            </p:cNvPr>
            <p:cNvSpPr txBox="1"/>
            <p:nvPr/>
          </p:nvSpPr>
          <p:spPr>
            <a:xfrm>
              <a:off x="4679479" y="1930963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MZ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DA2F2E-B30B-6843-B47F-0A9B4BEC155C}"/>
                </a:ext>
              </a:extLst>
            </p:cNvPr>
            <p:cNvSpPr txBox="1"/>
            <p:nvPr/>
          </p:nvSpPr>
          <p:spPr>
            <a:xfrm>
              <a:off x="4583298" y="2322051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CAR+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B61958B-FFCC-6542-B53F-2071D45A58A5}"/>
                </a:ext>
              </a:extLst>
            </p:cNvPr>
            <p:cNvSpPr/>
            <p:nvPr/>
          </p:nvSpPr>
          <p:spPr>
            <a:xfrm>
              <a:off x="2280745" y="2291255"/>
              <a:ext cx="987972" cy="43092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62F9ED-8C7E-7D43-B243-3979C58D6ADA}"/>
                </a:ext>
              </a:extLst>
            </p:cNvPr>
            <p:cNvSpPr txBox="1"/>
            <p:nvPr/>
          </p:nvSpPr>
          <p:spPr>
            <a:xfrm>
              <a:off x="2367856" y="1921923"/>
              <a:ext cx="813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D19F2D-34FC-294D-AFB7-3BE34CD8E9B6}"/>
                </a:ext>
              </a:extLst>
            </p:cNvPr>
            <p:cNvSpPr txBox="1"/>
            <p:nvPr/>
          </p:nvSpPr>
          <p:spPr>
            <a:xfrm>
              <a:off x="2454954" y="2300295"/>
              <a:ext cx="68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CAR+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FE4347E-60C7-8043-8E10-3DEA4EE7D1C8}"/>
                </a:ext>
              </a:extLst>
            </p:cNvPr>
            <p:cNvCxnSpPr/>
            <p:nvPr/>
          </p:nvCxnSpPr>
          <p:spPr>
            <a:xfrm>
              <a:off x="3457903" y="2506717"/>
              <a:ext cx="7882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570299-C263-C840-B053-472E854EB117}"/>
                </a:ext>
              </a:extLst>
            </p:cNvPr>
            <p:cNvSpPr txBox="1"/>
            <p:nvPr/>
          </p:nvSpPr>
          <p:spPr>
            <a:xfrm>
              <a:off x="3724670" y="213738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FC0C5-0FEC-984B-89CA-4A4D286BDAE7}"/>
                  </a:ext>
                </a:extLst>
              </p:cNvPr>
              <p:cNvSpPr txBox="1"/>
              <p:nvPr/>
            </p:nvSpPr>
            <p:spPr>
              <a:xfrm>
                <a:off x="267614" y="3243233"/>
                <a:ext cx="423566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PT Sans" panose="020B0503020203020204" pitchFamily="34" charset="77"/>
                    <a:ea typeface="Hiragino Sans W4" panose="020B0400000000000000" pitchFamily="34" charset="-128"/>
                    <a:cs typeface="Raanana" pitchFamily="2" charset="-79"/>
                  </a:rPr>
                  <a:t>Assumptions: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PT Sans" panose="020B0503020203020204" pitchFamily="34" charset="77"/>
                    <a:ea typeface="Hiragino Sans W4" panose="020B0400000000000000" pitchFamily="34" charset="-128"/>
                    <a:cs typeface="Raanana" pitchFamily="2" charset="-79"/>
                  </a:rPr>
                  <a:t>A fraction of activated B cells become (CAR+) MZ B cells. </a:t>
                </a:r>
              </a:p>
              <a:p>
                <a:pPr marL="342900" indent="-342900">
                  <a:buAutoNum type="arabicPeriod"/>
                </a:pPr>
                <a:endParaRPr lang="en-US" dirty="0">
                  <a:latin typeface="PT Sans" panose="020B0503020203020204" pitchFamily="34" charset="77"/>
                  <a:ea typeface="Hiragino Sans W4" panose="020B0400000000000000" pitchFamily="34" charset="-128"/>
                  <a:cs typeface="Raanana" pitchFamily="2" charset="-79"/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PT Sans" panose="020B0503020203020204" pitchFamily="34" charset="77"/>
                    <a:ea typeface="Hiragino Sans W4" panose="020B0400000000000000" pitchFamily="34" charset="-128"/>
                    <a:cs typeface="Raanana" pitchFamily="2" charset="-79"/>
                  </a:rPr>
                  <a:t>CAR+ cells in MZ compartment grow with a constant rate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latin typeface="PT Sans" panose="020B0503020203020204" pitchFamily="34" charset="77"/>
                    <a:ea typeface="Hiragino Sans W4" panose="020B0400000000000000" pitchFamily="34" charset="-128"/>
                    <a:cs typeface="Raanana" pitchFamily="2" charset="-79"/>
                  </a:rPr>
                  <a:t>.</a:t>
                </a:r>
              </a:p>
              <a:p>
                <a:pPr marL="342900" indent="-342900">
                  <a:buAutoNum type="arabicPeriod"/>
                </a:pPr>
                <a:endParaRPr lang="en-US" dirty="0">
                  <a:latin typeface="PT Sans" panose="020B0503020203020204" pitchFamily="34" charset="77"/>
                  <a:ea typeface="Hiragino Sans W4" panose="020B0400000000000000" pitchFamily="34" charset="-128"/>
                  <a:cs typeface="Raanana" pitchFamily="2" charset="-79"/>
                </a:endParaRP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PT Sans" panose="020B0503020203020204" pitchFamily="34" charset="77"/>
                    <a:ea typeface="Hiragino Sans W4" panose="020B0400000000000000" pitchFamily="34" charset="-128"/>
                    <a:cs typeface="Raanana" pitchFamily="2" charset="-79"/>
                  </a:rPr>
                  <a:t>The compartmental size of MZ B cells remains constant and is currently kept as an unknown parameter.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AFC0C5-0FEC-984B-89CA-4A4D286BD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4" y="3243233"/>
                <a:ext cx="4235668" cy="2862322"/>
              </a:xfrm>
              <a:prstGeom prst="rect">
                <a:avLst/>
              </a:prstGeom>
              <a:blipFill>
                <a:blip r:embed="rId2"/>
                <a:stretch>
                  <a:fillRect l="-1497" t="-885" r="-2096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0AE9C3-F075-4945-9DA1-045FB6753C43}"/>
              </a:ext>
            </a:extLst>
          </p:cNvPr>
          <p:cNvSpPr txBox="1"/>
          <p:nvPr/>
        </p:nvSpPr>
        <p:spPr>
          <a:xfrm>
            <a:off x="1024238" y="887131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PT Sans" panose="020B0503020203020204" pitchFamily="34" charset="77"/>
              </a:rPr>
              <a:t>Quasi Steady state model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83070B-2282-CE44-9428-C14CB6810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88" y="1674930"/>
            <a:ext cx="5486400" cy="4114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F50F09-29FC-294E-B289-60D455204871}"/>
              </a:ext>
            </a:extLst>
          </p:cNvPr>
          <p:cNvSpPr txBox="1"/>
          <p:nvPr/>
        </p:nvSpPr>
        <p:spPr>
          <a:xfrm>
            <a:off x="6206357" y="1256463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Phenomenological function as an input</a:t>
            </a:r>
          </a:p>
        </p:txBody>
      </p:sp>
      <p:sp>
        <p:nvSpPr>
          <p:cNvPr id="34" name="Curved Up Arrow 33">
            <a:extLst>
              <a:ext uri="{FF2B5EF4-FFF2-40B4-BE49-F238E27FC236}">
                <a16:creationId xmlns:a16="http://schemas.microsoft.com/office/drawing/2014/main" id="{31B6B31B-7D2C-CF40-911B-DB4504B4FD3E}"/>
              </a:ext>
            </a:extLst>
          </p:cNvPr>
          <p:cNvSpPr>
            <a:spLocks noChangeAspect="1"/>
          </p:cNvSpPr>
          <p:nvPr/>
        </p:nvSpPr>
        <p:spPr>
          <a:xfrm rot="15053728">
            <a:off x="3763494" y="1626511"/>
            <a:ext cx="630614" cy="379317"/>
          </a:xfrm>
          <a:custGeom>
            <a:avLst/>
            <a:gdLst>
              <a:gd name="connsiteX0" fmla="*/ 535785 w 630614"/>
              <a:gd name="connsiteY0" fmla="*/ 0 h 379317"/>
              <a:gd name="connsiteX1" fmla="*/ 622860 w 630614"/>
              <a:gd name="connsiteY1" fmla="*/ 94829 h 379317"/>
              <a:gd name="connsiteX2" fmla="*/ 575445 w 630614"/>
              <a:gd name="connsiteY2" fmla="*/ 94829 h 379317"/>
              <a:gd name="connsiteX3" fmla="*/ 291599 w 630614"/>
              <a:gd name="connsiteY3" fmla="*/ 372097 h 379317"/>
              <a:gd name="connsiteX4" fmla="*/ 480615 w 630614"/>
              <a:gd name="connsiteY4" fmla="*/ 94829 h 379317"/>
              <a:gd name="connsiteX5" fmla="*/ 433202 w 630614"/>
              <a:gd name="connsiteY5" fmla="*/ 94829 h 379317"/>
              <a:gd name="connsiteX6" fmla="*/ 535785 w 630614"/>
              <a:gd name="connsiteY6" fmla="*/ 0 h 379317"/>
              <a:gd name="connsiteX0" fmla="*/ 244185 w 630614"/>
              <a:gd name="connsiteY0" fmla="*/ 379317 h 379317"/>
              <a:gd name="connsiteX1" fmla="*/ 0 w 630614"/>
              <a:gd name="connsiteY1" fmla="*/ 0 h 379317"/>
              <a:gd name="connsiteX2" fmla="*/ 94829 w 630614"/>
              <a:gd name="connsiteY2" fmla="*/ 0 h 379317"/>
              <a:gd name="connsiteX3" fmla="*/ 339014 w 630614"/>
              <a:gd name="connsiteY3" fmla="*/ 379317 h 379317"/>
              <a:gd name="connsiteX4" fmla="*/ 244185 w 630614"/>
              <a:gd name="connsiteY4" fmla="*/ 379317 h 379317"/>
              <a:gd name="connsiteX0" fmla="*/ 291600 w 630614"/>
              <a:gd name="connsiteY0" fmla="*/ 372097 h 379317"/>
              <a:gd name="connsiteX1" fmla="*/ 480616 w 630614"/>
              <a:gd name="connsiteY1" fmla="*/ 94829 h 379317"/>
              <a:gd name="connsiteX2" fmla="*/ 433202 w 630614"/>
              <a:gd name="connsiteY2" fmla="*/ 94829 h 379317"/>
              <a:gd name="connsiteX3" fmla="*/ 535785 w 630614"/>
              <a:gd name="connsiteY3" fmla="*/ 0 h 379317"/>
              <a:gd name="connsiteX4" fmla="*/ 622860 w 630614"/>
              <a:gd name="connsiteY4" fmla="*/ 94829 h 379317"/>
              <a:gd name="connsiteX5" fmla="*/ 575445 w 630614"/>
              <a:gd name="connsiteY5" fmla="*/ 94829 h 379317"/>
              <a:gd name="connsiteX6" fmla="*/ 339014 w 630614"/>
              <a:gd name="connsiteY6" fmla="*/ 379317 h 379317"/>
              <a:gd name="connsiteX7" fmla="*/ 244185 w 630614"/>
              <a:gd name="connsiteY7" fmla="*/ 379317 h 379317"/>
              <a:gd name="connsiteX8" fmla="*/ 0 w 630614"/>
              <a:gd name="connsiteY8" fmla="*/ 0 h 379317"/>
              <a:gd name="connsiteX9" fmla="*/ 94829 w 630614"/>
              <a:gd name="connsiteY9" fmla="*/ 0 h 379317"/>
              <a:gd name="connsiteX10" fmla="*/ 339014 w 630614"/>
              <a:gd name="connsiteY10" fmla="*/ 379317 h 37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0614" h="379317" stroke="0" extrusionOk="0">
                <a:moveTo>
                  <a:pt x="535785" y="0"/>
                </a:moveTo>
                <a:cubicBezTo>
                  <a:pt x="550670" y="15609"/>
                  <a:pt x="577971" y="52384"/>
                  <a:pt x="622860" y="94829"/>
                </a:cubicBezTo>
                <a:cubicBezTo>
                  <a:pt x="599647" y="95046"/>
                  <a:pt x="587563" y="90863"/>
                  <a:pt x="575445" y="94829"/>
                </a:cubicBezTo>
                <a:cubicBezTo>
                  <a:pt x="526223" y="305970"/>
                  <a:pt x="416157" y="424459"/>
                  <a:pt x="291599" y="372097"/>
                </a:cubicBezTo>
                <a:cubicBezTo>
                  <a:pt x="381708" y="342712"/>
                  <a:pt x="463364" y="238970"/>
                  <a:pt x="480615" y="94829"/>
                </a:cubicBezTo>
                <a:cubicBezTo>
                  <a:pt x="462905" y="98647"/>
                  <a:pt x="451524" y="95624"/>
                  <a:pt x="433202" y="94829"/>
                </a:cubicBezTo>
                <a:cubicBezTo>
                  <a:pt x="445089" y="68584"/>
                  <a:pt x="524096" y="19014"/>
                  <a:pt x="535785" y="0"/>
                </a:cubicBezTo>
                <a:close/>
              </a:path>
              <a:path w="630614" h="379317" fill="darkenLess" stroke="0" extrusionOk="0">
                <a:moveTo>
                  <a:pt x="244185" y="379317"/>
                </a:moveTo>
                <a:cubicBezTo>
                  <a:pt x="107714" y="363955"/>
                  <a:pt x="-10897" y="224635"/>
                  <a:pt x="0" y="0"/>
                </a:cubicBezTo>
                <a:cubicBezTo>
                  <a:pt x="38546" y="-275"/>
                  <a:pt x="53641" y="2972"/>
                  <a:pt x="94829" y="0"/>
                </a:cubicBezTo>
                <a:cubicBezTo>
                  <a:pt x="83887" y="207721"/>
                  <a:pt x="224962" y="396334"/>
                  <a:pt x="339014" y="379317"/>
                </a:cubicBezTo>
                <a:cubicBezTo>
                  <a:pt x="327304" y="383750"/>
                  <a:pt x="275962" y="375134"/>
                  <a:pt x="244185" y="379317"/>
                </a:cubicBezTo>
                <a:close/>
              </a:path>
              <a:path w="630614" h="379317" fill="none" extrusionOk="0">
                <a:moveTo>
                  <a:pt x="291600" y="372097"/>
                </a:moveTo>
                <a:cubicBezTo>
                  <a:pt x="393680" y="352402"/>
                  <a:pt x="451407" y="253350"/>
                  <a:pt x="480616" y="94829"/>
                </a:cubicBezTo>
                <a:cubicBezTo>
                  <a:pt x="469796" y="91301"/>
                  <a:pt x="444693" y="96478"/>
                  <a:pt x="433202" y="94829"/>
                </a:cubicBezTo>
                <a:cubicBezTo>
                  <a:pt x="447478" y="83171"/>
                  <a:pt x="488703" y="35776"/>
                  <a:pt x="535785" y="0"/>
                </a:cubicBezTo>
                <a:cubicBezTo>
                  <a:pt x="540453" y="15778"/>
                  <a:pt x="586959" y="44169"/>
                  <a:pt x="622860" y="94829"/>
                </a:cubicBezTo>
                <a:cubicBezTo>
                  <a:pt x="603811" y="97043"/>
                  <a:pt x="586745" y="97933"/>
                  <a:pt x="575445" y="94829"/>
                </a:cubicBezTo>
                <a:cubicBezTo>
                  <a:pt x="563696" y="250220"/>
                  <a:pt x="461263" y="360391"/>
                  <a:pt x="339014" y="379317"/>
                </a:cubicBezTo>
                <a:cubicBezTo>
                  <a:pt x="295872" y="380461"/>
                  <a:pt x="263970" y="370823"/>
                  <a:pt x="244185" y="379317"/>
                </a:cubicBezTo>
                <a:cubicBezTo>
                  <a:pt x="93343" y="388279"/>
                  <a:pt x="7976" y="231103"/>
                  <a:pt x="0" y="0"/>
                </a:cubicBezTo>
                <a:cubicBezTo>
                  <a:pt x="23207" y="4276"/>
                  <a:pt x="82285" y="8074"/>
                  <a:pt x="94829" y="0"/>
                </a:cubicBezTo>
                <a:cubicBezTo>
                  <a:pt x="115202" y="215335"/>
                  <a:pt x="201411" y="370375"/>
                  <a:pt x="339014" y="379317"/>
                </a:cubicBezTo>
              </a:path>
              <a:path w="630614" h="379317" fill="none" stroke="0" extrusionOk="0">
                <a:moveTo>
                  <a:pt x="291600" y="372097"/>
                </a:moveTo>
                <a:cubicBezTo>
                  <a:pt x="392027" y="356654"/>
                  <a:pt x="460312" y="239872"/>
                  <a:pt x="480616" y="94829"/>
                </a:cubicBezTo>
                <a:cubicBezTo>
                  <a:pt x="461461" y="96387"/>
                  <a:pt x="445319" y="99057"/>
                  <a:pt x="433202" y="94829"/>
                </a:cubicBezTo>
                <a:cubicBezTo>
                  <a:pt x="459833" y="56589"/>
                  <a:pt x="530456" y="17948"/>
                  <a:pt x="535785" y="0"/>
                </a:cubicBezTo>
                <a:cubicBezTo>
                  <a:pt x="568256" y="31270"/>
                  <a:pt x="598826" y="72017"/>
                  <a:pt x="622860" y="94829"/>
                </a:cubicBezTo>
                <a:cubicBezTo>
                  <a:pt x="609235" y="97776"/>
                  <a:pt x="583620" y="91142"/>
                  <a:pt x="575445" y="94829"/>
                </a:cubicBezTo>
                <a:cubicBezTo>
                  <a:pt x="542444" y="271538"/>
                  <a:pt x="458425" y="385308"/>
                  <a:pt x="339014" y="379317"/>
                </a:cubicBezTo>
                <a:cubicBezTo>
                  <a:pt x="313488" y="372961"/>
                  <a:pt x="269816" y="374400"/>
                  <a:pt x="244185" y="379317"/>
                </a:cubicBezTo>
                <a:cubicBezTo>
                  <a:pt x="101959" y="391010"/>
                  <a:pt x="-4615" y="209737"/>
                  <a:pt x="0" y="0"/>
                </a:cubicBezTo>
                <a:cubicBezTo>
                  <a:pt x="32631" y="-1131"/>
                  <a:pt x="76084" y="-6811"/>
                  <a:pt x="94829" y="0"/>
                </a:cubicBezTo>
                <a:cubicBezTo>
                  <a:pt x="95700" y="204510"/>
                  <a:pt x="195126" y="378806"/>
                  <a:pt x="339014" y="379317"/>
                </a:cubicBezTo>
              </a:path>
            </a:pathLst>
          </a:custGeom>
          <a:solidFill>
            <a:schemeClr val="accent2"/>
          </a:solidFill>
          <a:ln w="6350">
            <a:extLst>
              <a:ext uri="{C807C97D-BFC1-408E-A445-0C87EB9F89A2}">
                <ask:lineSketchStyleProps xmlns:ask="http://schemas.microsoft.com/office/drawing/2018/sketchyshapes" sd="1219033472">
                  <a:prstGeom prst="curvedUp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11541C-246D-844D-968F-C54452231674}"/>
                  </a:ext>
                </a:extLst>
              </p:cNvPr>
              <p:cNvSpPr txBox="1"/>
              <p:nvPr/>
            </p:nvSpPr>
            <p:spPr>
              <a:xfrm>
                <a:off x="4174982" y="1490264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D11541C-246D-844D-968F-C5445223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982" y="1490264"/>
                <a:ext cx="393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1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801D9-7232-5C49-AF6A-39080AFF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8" y="1335032"/>
            <a:ext cx="5486400" cy="435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3DFC7-3E36-D944-913D-2D60B4CCD6B2}"/>
              </a:ext>
            </a:extLst>
          </p:cNvPr>
          <p:cNvSpPr txBox="1"/>
          <p:nvPr/>
        </p:nvSpPr>
        <p:spPr>
          <a:xfrm>
            <a:off x="2377315" y="79753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venir Next" panose="020B0503020202020204" pitchFamily="34" charset="0"/>
              </a:rPr>
              <a:t>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532C1-F625-E74E-84E1-E17E7B05576C}"/>
                  </a:ext>
                </a:extLst>
              </p:cNvPr>
              <p:cNvSpPr txBox="1"/>
              <p:nvPr/>
            </p:nvSpPr>
            <p:spPr>
              <a:xfrm>
                <a:off x="6367294" y="1166868"/>
                <a:ext cx="539442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  <a:latin typeface="Avenir Next" panose="020B0503020202020204" pitchFamily="34" charset="0"/>
                  </a:rPr>
                  <a:t>Parameter estimates: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PT Sans" panose="020B0503020203020204" pitchFamily="34" charset="77"/>
                  </a:rPr>
                  <a:t>The growth rates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latin typeface="PT Sans" panose="020B0503020203020204" pitchFamily="34" charset="77"/>
                  </a:rPr>
                  <a:t> = 1.07 day</a:t>
                </a:r>
                <a:r>
                  <a:rPr lang="en-US" baseline="30000" dirty="0">
                    <a:solidFill>
                      <a:srgbClr val="0070C0"/>
                    </a:solidFill>
                    <a:latin typeface="PT Sans" panose="020B0503020203020204" pitchFamily="34" charset="77"/>
                  </a:rPr>
                  <a:t>-1</a:t>
                </a:r>
                <a:endParaRPr lang="en-US" baseline="30000" dirty="0">
                  <a:latin typeface="PT Sans" panose="020B0503020203020204" pitchFamily="34" charset="77"/>
                </a:endParaRPr>
              </a:p>
              <a:p>
                <a:r>
                  <a:rPr lang="en-US" dirty="0">
                    <a:latin typeface="PT Sans" panose="020B0503020203020204" pitchFamily="34" charset="77"/>
                  </a:rPr>
                  <a:t>Clonal doubling time of CAR+ MZ B cells = 0.65 days.</a:t>
                </a:r>
              </a:p>
              <a:p>
                <a:endParaRPr lang="en-US" dirty="0">
                  <a:latin typeface="PT Sans" panose="020B0503020203020204" pitchFamily="34" charset="77"/>
                </a:endParaRPr>
              </a:p>
              <a:p>
                <a:r>
                  <a:rPr lang="en-US" dirty="0">
                    <a:latin typeface="PT Sans" panose="020B0503020203020204" pitchFamily="34" charset="77"/>
                  </a:rPr>
                  <a:t>2. The influx rate </a:t>
                </a:r>
                <a:r>
                  <a:rPr lang="en-US" b="1" dirty="0">
                    <a:solidFill>
                      <a:srgbClr val="0070C0"/>
                    </a:solidFill>
                    <a:latin typeface="PT Sans" panose="020B0503020203020204" pitchFamily="34" charset="77"/>
                  </a:rPr>
                  <a:t>p </a:t>
                </a:r>
                <a:r>
                  <a:rPr lang="en-US" dirty="0">
                    <a:solidFill>
                      <a:srgbClr val="0070C0"/>
                    </a:solidFill>
                    <a:latin typeface="PT Sans" panose="020B0503020203020204" pitchFamily="34" charset="77"/>
                  </a:rPr>
                  <a:t>=   0.004</a:t>
                </a:r>
              </a:p>
              <a:p>
                <a:r>
                  <a:rPr lang="en-US" dirty="0">
                    <a:latin typeface="PT Sans" panose="020B0503020203020204" pitchFamily="34" charset="77"/>
                  </a:rPr>
                  <a:t>~4% CAR+ B cells end up in MZ B cell compartment.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532C1-F625-E74E-84E1-E17E7B05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94" y="1166868"/>
                <a:ext cx="5394425" cy="1754326"/>
              </a:xfrm>
              <a:prstGeom prst="rect">
                <a:avLst/>
              </a:prstGeom>
              <a:blipFill>
                <a:blip r:embed="rId3"/>
                <a:stretch>
                  <a:fillRect l="-1176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5AAC3-5AB2-364B-80DB-9BF8943BA213}"/>
                  </a:ext>
                </a:extLst>
              </p:cNvPr>
              <p:cNvSpPr txBox="1"/>
              <p:nvPr/>
            </p:nvSpPr>
            <p:spPr>
              <a:xfrm>
                <a:off x="6611008" y="3720662"/>
                <a:ext cx="515071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most likely depends on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we know Total MZ count baseline rate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) can be calculated.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Changes in CAR+ fraction in GC would enable calculating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with higher precision.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Early or late data points? To capture time-dependence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B5AAC3-5AB2-364B-80DB-9BF8943BA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008" y="3720662"/>
                <a:ext cx="5150712" cy="2862322"/>
              </a:xfrm>
              <a:prstGeom prst="rect">
                <a:avLst/>
              </a:prstGeom>
              <a:blipFill>
                <a:blip r:embed="rId4"/>
                <a:stretch>
                  <a:fillRect l="-739" t="-881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45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F98A9AE-A7C6-1C4A-BB4B-42B70509CFE4}"/>
              </a:ext>
            </a:extLst>
          </p:cNvPr>
          <p:cNvSpPr/>
          <p:nvPr/>
        </p:nvSpPr>
        <p:spPr>
          <a:xfrm>
            <a:off x="2406869" y="1608083"/>
            <a:ext cx="71470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98DC4B-4BE7-424B-AFEB-7312971D32D3}"/>
              </a:ext>
            </a:extLst>
          </p:cNvPr>
          <p:cNvCxnSpPr/>
          <p:nvPr/>
        </p:nvCxnSpPr>
        <p:spPr>
          <a:xfrm>
            <a:off x="3436882" y="1807779"/>
            <a:ext cx="1261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ABB2716-557A-D747-B333-78F52BB7A730}"/>
              </a:ext>
            </a:extLst>
          </p:cNvPr>
          <p:cNvSpPr/>
          <p:nvPr/>
        </p:nvSpPr>
        <p:spPr>
          <a:xfrm>
            <a:off x="4992414" y="1597573"/>
            <a:ext cx="71470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MZB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652D20-6262-F545-AE11-397A57B6B717}"/>
              </a:ext>
            </a:extLst>
          </p:cNvPr>
          <p:cNvCxnSpPr>
            <a:cxnSpLocks/>
          </p:cNvCxnSpPr>
          <p:nvPr/>
        </p:nvCxnSpPr>
        <p:spPr>
          <a:xfrm>
            <a:off x="3032234" y="2217683"/>
            <a:ext cx="646387" cy="641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D8E9696-3F2D-F949-BC90-2F3D78616175}"/>
              </a:ext>
            </a:extLst>
          </p:cNvPr>
          <p:cNvSpPr/>
          <p:nvPr/>
        </p:nvSpPr>
        <p:spPr>
          <a:xfrm>
            <a:off x="3626069" y="2858814"/>
            <a:ext cx="71470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1AA4A4-80EB-2E49-BA9E-A9E88D0D6E2D}"/>
              </a:ext>
            </a:extLst>
          </p:cNvPr>
          <p:cNvSpPr/>
          <p:nvPr/>
        </p:nvSpPr>
        <p:spPr>
          <a:xfrm>
            <a:off x="5381297" y="3124200"/>
            <a:ext cx="714703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9E56C3-34DB-9D4B-9753-364D60162B7D}"/>
              </a:ext>
            </a:extLst>
          </p:cNvPr>
          <p:cNvCxnSpPr>
            <a:cxnSpLocks/>
          </p:cNvCxnSpPr>
          <p:nvPr/>
        </p:nvCxnSpPr>
        <p:spPr>
          <a:xfrm>
            <a:off x="4537841" y="3163614"/>
            <a:ext cx="727842" cy="168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5B224-F3C7-8948-AFF9-74BF5F2E8F4E}"/>
              </a:ext>
            </a:extLst>
          </p:cNvPr>
          <p:cNvCxnSpPr>
            <a:cxnSpLocks/>
          </p:cNvCxnSpPr>
          <p:nvPr/>
        </p:nvCxnSpPr>
        <p:spPr>
          <a:xfrm flipV="1">
            <a:off x="4340772" y="2249214"/>
            <a:ext cx="651642" cy="585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C036E-4070-2E4D-ADA7-0AF91913A0BD}"/>
              </a:ext>
            </a:extLst>
          </p:cNvPr>
          <p:cNvSpPr txBox="1"/>
          <p:nvPr/>
        </p:nvSpPr>
        <p:spPr>
          <a:xfrm>
            <a:off x="3815255" y="146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57D8F-BFB1-0043-8065-CE9191B8F481}"/>
              </a:ext>
            </a:extLst>
          </p:cNvPr>
          <p:cNvSpPr txBox="1"/>
          <p:nvPr/>
        </p:nvSpPr>
        <p:spPr>
          <a:xfrm>
            <a:off x="3489434" y="240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BF1AD-422B-5140-A1E7-58570E411560}"/>
              </a:ext>
            </a:extLst>
          </p:cNvPr>
          <p:cNvSpPr txBox="1"/>
          <p:nvPr/>
        </p:nvSpPr>
        <p:spPr>
          <a:xfrm>
            <a:off x="3624039" y="15810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08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</vt:lpstr>
      <vt:lpstr>Calibri</vt:lpstr>
      <vt:lpstr>Calibri Light</vt:lpstr>
      <vt:lpstr>Cambria Math</vt:lpstr>
      <vt:lpstr>PT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2022-04-05T13:22:52Z</dcterms:created>
  <dcterms:modified xsi:type="dcterms:W3CDTF">2022-04-05T16:23:59Z</dcterms:modified>
</cp:coreProperties>
</file>