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0" r:id="rId2"/>
    <p:sldId id="261" r:id="rId3"/>
    <p:sldId id="265" r:id="rId4"/>
    <p:sldId id="259" r:id="rId5"/>
    <p:sldId id="256" r:id="rId6"/>
    <p:sldId id="257" r:id="rId7"/>
    <p:sldId id="258" r:id="rId8"/>
    <p:sldId id="262" r:id="rId9"/>
    <p:sldId id="263" r:id="rId10"/>
    <p:sldId id="266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scidom.de\nas\AGV\Daten\Strobl\Markus%20Lechner\Notch%20Transplationsexperiment\finale%20Auswertung\quantific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%</a:t>
            </a:r>
            <a:r>
              <a:rPr lang="en-US" baseline="0"/>
              <a:t> CD45.1 cells within B220+ splenic B cells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370603674540683"/>
          <c:y val="0.25246169660708895"/>
          <c:w val="0.87129396325459318"/>
          <c:h val="0.619862164281216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Sheet1!$B$11:$E$11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8.7368949480541108E-2</c:v>
                  </c:pt>
                  <c:pt idx="2">
                    <c:v>2.3804761428476155E-2</c:v>
                  </c:pt>
                  <c:pt idx="3">
                    <c:v>0.15841264680153119</c:v>
                  </c:pt>
                </c:numCache>
              </c:numRef>
            </c:plus>
            <c:minus>
              <c:numRef>
                <c:f>Sheet1!$B$11:$E$11</c:f>
                <c:numCache>
                  <c:formatCode>General</c:formatCode>
                  <c:ptCount val="4"/>
                  <c:pt idx="0">
                    <c:v>0</c:v>
                  </c:pt>
                  <c:pt idx="1">
                    <c:v>8.7368949480541108E-2</c:v>
                  </c:pt>
                  <c:pt idx="2">
                    <c:v>2.3804761428476155E-2</c:v>
                  </c:pt>
                  <c:pt idx="3">
                    <c:v>0.15841264680153119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Sheet1!$G$2:$J$2</c:f>
              <c:strCache>
                <c:ptCount val="4"/>
                <c:pt idx="0">
                  <c:v>control CD45.2</c:v>
                </c:pt>
                <c:pt idx="1">
                  <c:v>day 1</c:v>
                </c:pt>
                <c:pt idx="2">
                  <c:v>day 4</c:v>
                </c:pt>
                <c:pt idx="3">
                  <c:v>day 14</c:v>
                </c:pt>
              </c:strCache>
            </c:strRef>
          </c:cat>
          <c:val>
            <c:numRef>
              <c:f>Sheet1!$B$10:$E$10</c:f>
              <c:numCache>
                <c:formatCode>0.00</c:formatCode>
                <c:ptCount val="4"/>
                <c:pt idx="0">
                  <c:v>0</c:v>
                </c:pt>
                <c:pt idx="1">
                  <c:v>0.28499999999999998</c:v>
                </c:pt>
                <c:pt idx="2">
                  <c:v>0.33500000000000002</c:v>
                </c:pt>
                <c:pt idx="3">
                  <c:v>0.17383333333333331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6E-485D-AD41-48ABC173D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3926912"/>
        <c:axId val="559294352"/>
      </c:barChart>
      <c:catAx>
        <c:axId val="23392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294352"/>
        <c:crosses val="autoZero"/>
        <c:auto val="1"/>
        <c:lblAlgn val="ctr"/>
        <c:lblOffset val="100"/>
        <c:noMultiLvlLbl val="0"/>
      </c:catAx>
      <c:valAx>
        <c:axId val="55929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2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8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D7BEA-AB90-460A-B997-873C50439581}" type="datetimeFigureOut">
              <a:rPr lang="en-US" smtClean="0"/>
              <a:t>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1210F-2A8A-4606-AA87-F3D2B0000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076" y="197511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Adoptive Transfer of CD45.1</a:t>
            </a:r>
            <a:r>
              <a:rPr lang="de-DE" baseline="30000" dirty="0" smtClean="0"/>
              <a:t>+</a:t>
            </a:r>
            <a:r>
              <a:rPr lang="de-DE" dirty="0" smtClean="0"/>
              <a:t> mature Follicular B cells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9553" y="1327104"/>
            <a:ext cx="82616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b="1" dirty="0" smtClean="0">
                <a:latin typeface="Helvetica" panose="020B0604020202020204" pitchFamily="34" charset="0"/>
              </a:rPr>
              <a:t>Experimental design:</a:t>
            </a:r>
          </a:p>
          <a:p>
            <a:pPr>
              <a:lnSpc>
                <a:spcPct val="150000"/>
              </a:lnSpc>
            </a:pPr>
            <a:endParaRPr lang="de-DE" sz="1200" dirty="0" smtClean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Helvetica" panose="020B0604020202020204" pitchFamily="34" charset="0"/>
              </a:rPr>
              <a:t>FACS sorting of mature follicular B cells (FoBs; B220</a:t>
            </a:r>
            <a:r>
              <a:rPr lang="de-DE" sz="1200" baseline="30000" dirty="0" smtClean="0">
                <a:latin typeface="Helvetica" panose="020B0604020202020204" pitchFamily="34" charset="0"/>
              </a:rPr>
              <a:t>+</a:t>
            </a:r>
            <a:r>
              <a:rPr lang="de-DE" sz="1200" dirty="0" smtClean="0">
                <a:latin typeface="Helvetica" panose="020B0604020202020204" pitchFamily="34" charset="0"/>
              </a:rPr>
              <a:t>, AA4.1</a:t>
            </a:r>
            <a:r>
              <a:rPr lang="de-DE" sz="1200" baseline="30000" dirty="0" smtClean="0">
                <a:latin typeface="Helvetica" panose="020B0604020202020204" pitchFamily="34" charset="0"/>
              </a:rPr>
              <a:t>-</a:t>
            </a:r>
            <a:r>
              <a:rPr lang="de-DE" sz="1200" dirty="0" smtClean="0">
                <a:latin typeface="Helvetica" panose="020B0604020202020204" pitchFamily="34" charset="0"/>
              </a:rPr>
              <a:t>, CD23</a:t>
            </a:r>
            <a:r>
              <a:rPr lang="de-DE" sz="1200" baseline="30000" dirty="0" smtClean="0">
                <a:latin typeface="Helvetica" panose="020B0604020202020204" pitchFamily="34" charset="0"/>
              </a:rPr>
              <a:t>high</a:t>
            </a:r>
            <a:r>
              <a:rPr lang="de-DE" sz="1200" dirty="0" smtClean="0">
                <a:latin typeface="Helvetica" panose="020B0604020202020204" pitchFamily="34" charset="0"/>
              </a:rPr>
              <a:t>, CD21</a:t>
            </a:r>
            <a:r>
              <a:rPr lang="de-DE" sz="1200" baseline="30000" dirty="0" smtClean="0">
                <a:latin typeface="Helvetica" panose="020B0604020202020204" pitchFamily="34" charset="0"/>
              </a:rPr>
              <a:t>low</a:t>
            </a:r>
            <a:r>
              <a:rPr lang="de-DE" sz="1200" dirty="0" smtClean="0">
                <a:latin typeface="Helvetica" panose="020B0604020202020204" pitchFamily="34" charset="0"/>
              </a:rPr>
              <a:t>) from CD45.1</a:t>
            </a:r>
            <a:r>
              <a:rPr lang="de-DE" sz="1200" baseline="30000" dirty="0" smtClean="0">
                <a:latin typeface="Helvetica" panose="020B0604020202020204" pitchFamily="34" charset="0"/>
              </a:rPr>
              <a:t>+</a:t>
            </a:r>
            <a:r>
              <a:rPr lang="de-DE" sz="1200" dirty="0" smtClean="0">
                <a:latin typeface="Helvetica" panose="020B0604020202020204" pitchFamily="34" charset="0"/>
              </a:rPr>
              <a:t> C57BL/6J mice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 smtClean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Helvetica" panose="020B0604020202020204" pitchFamily="34" charset="0"/>
              </a:rPr>
              <a:t>Transfer of ~5x10</a:t>
            </a:r>
            <a:r>
              <a:rPr lang="de-DE" sz="1200" baseline="30000" dirty="0" smtClean="0">
                <a:latin typeface="Helvetica" panose="020B0604020202020204" pitchFamily="34" charset="0"/>
              </a:rPr>
              <a:t>6</a:t>
            </a:r>
            <a:r>
              <a:rPr lang="de-DE" sz="1200" dirty="0" smtClean="0">
                <a:latin typeface="Helvetica" panose="020B0604020202020204" pitchFamily="34" charset="0"/>
              </a:rPr>
              <a:t> FoBs into congenic CD45.2</a:t>
            </a:r>
            <a:r>
              <a:rPr lang="de-DE" sz="1200" baseline="30000" dirty="0" smtClean="0">
                <a:latin typeface="Helvetica" panose="020B0604020202020204" pitchFamily="34" charset="0"/>
              </a:rPr>
              <a:t>+</a:t>
            </a:r>
            <a:r>
              <a:rPr lang="de-DE" sz="1200" dirty="0" smtClean="0">
                <a:latin typeface="Helvetica" panose="020B0604020202020204" pitchFamily="34" charset="0"/>
              </a:rPr>
              <a:t> recipient mice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 smtClean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200" dirty="0" smtClean="0">
                <a:latin typeface="Helvetica" panose="020B0604020202020204" pitchFamily="34" charset="0"/>
              </a:rPr>
              <a:t>FACS phenotyping of CD45.1</a:t>
            </a:r>
            <a:r>
              <a:rPr lang="de-DE" sz="1200" baseline="30000" dirty="0" smtClean="0">
                <a:latin typeface="Helvetica" panose="020B0604020202020204" pitchFamily="34" charset="0"/>
              </a:rPr>
              <a:t>+</a:t>
            </a:r>
            <a:r>
              <a:rPr lang="de-DE" sz="1200" dirty="0" smtClean="0">
                <a:latin typeface="Helvetica" panose="020B0604020202020204" pitchFamily="34" charset="0"/>
              </a:rPr>
              <a:t> engrafted wild-type FoBs within a time window of two weeks. We chose day 1 (24h), day 4, and day 14.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2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0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9220"/>
            <a:ext cx="6754713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What about the vice-versa situation? Can MZBs trans-differentiate to FoBs?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300" y="534352"/>
            <a:ext cx="160185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We</a:t>
            </a:r>
            <a:r>
              <a:rPr lang="de-DE" sz="1100" dirty="0" smtClean="0"/>
              <a:t> </a:t>
            </a:r>
            <a:r>
              <a:rPr lang="de-DE" sz="1100" dirty="0" smtClean="0"/>
              <a:t>tried to address this by also sorting and transplanting MZB cells from the same donor mouse and transplanted in into a sibling of the FoB-recieving mouse. </a:t>
            </a:r>
            <a:endParaRPr lang="en-US" sz="11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686" y="735072"/>
            <a:ext cx="4772025" cy="3009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69197" y="1158264"/>
            <a:ext cx="1037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5*10</a:t>
            </a:r>
            <a:r>
              <a:rPr lang="de-DE" sz="1000" i="1" baseline="30000" dirty="0" smtClean="0"/>
              <a:t>6</a:t>
            </a:r>
            <a:r>
              <a:rPr lang="de-DE" sz="1000" i="1" dirty="0" smtClean="0"/>
              <a:t> CD45.1</a:t>
            </a:r>
            <a:r>
              <a:rPr lang="de-DE" sz="1000" i="1" baseline="30000" dirty="0" smtClean="0"/>
              <a:t>+</a:t>
            </a:r>
            <a:r>
              <a:rPr lang="de-DE" sz="1000" i="1" dirty="0" smtClean="0"/>
              <a:t> FoBs transplanted 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869196" y="2492694"/>
            <a:ext cx="10370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1*10</a:t>
            </a:r>
            <a:r>
              <a:rPr lang="de-DE" sz="1000" i="1" baseline="30000" dirty="0" smtClean="0"/>
              <a:t>6</a:t>
            </a:r>
            <a:r>
              <a:rPr lang="de-DE" sz="1000" i="1" dirty="0" smtClean="0"/>
              <a:t> CD45.1</a:t>
            </a:r>
            <a:r>
              <a:rPr lang="de-DE" sz="1000" i="1" baseline="30000" dirty="0" smtClean="0"/>
              <a:t>+</a:t>
            </a:r>
            <a:r>
              <a:rPr lang="de-DE" sz="1000" i="1" dirty="0" smtClean="0"/>
              <a:t> MZBs transplanted </a:t>
            </a:r>
            <a:endParaRPr lang="en-US" sz="1000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11" y="4024892"/>
            <a:ext cx="3314700" cy="27717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32180" y="53435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B220</a:t>
            </a:r>
            <a:r>
              <a:rPr lang="de-DE" sz="1000" baseline="30000" dirty="0" smtClean="0"/>
              <a:t>+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40855" y="534352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B220</a:t>
            </a:r>
            <a:r>
              <a:rPr lang="de-DE" sz="1000" baseline="30000" dirty="0" smtClean="0"/>
              <a:t>+</a:t>
            </a:r>
            <a:r>
              <a:rPr lang="de-DE" sz="1000" dirty="0" smtClean="0"/>
              <a:t> CD45.2</a:t>
            </a:r>
            <a:r>
              <a:rPr lang="de-DE" sz="1000" baseline="30000" dirty="0" smtClean="0"/>
              <a:t>+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752861" y="534352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B220</a:t>
            </a:r>
            <a:r>
              <a:rPr lang="de-DE" sz="1000" baseline="30000" dirty="0" smtClean="0"/>
              <a:t>+</a:t>
            </a:r>
            <a:r>
              <a:rPr lang="de-DE" sz="1000" dirty="0" smtClean="0"/>
              <a:t> CD45.1</a:t>
            </a:r>
            <a:r>
              <a:rPr lang="de-DE" sz="1000" baseline="30000" dirty="0" smtClean="0"/>
              <a:t>+</a:t>
            </a:r>
            <a:endParaRPr lang="en-US" sz="1000" dirty="0"/>
          </a:p>
        </p:txBody>
      </p:sp>
      <p:sp>
        <p:nvSpPr>
          <p:cNvPr id="20" name="Rectangle 19"/>
          <p:cNvSpPr/>
          <p:nvPr/>
        </p:nvSpPr>
        <p:spPr>
          <a:xfrm>
            <a:off x="570586" y="5675507"/>
            <a:ext cx="3430830" cy="552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/>
              <a:t>→ will be repeated. If this holds true, this is a massive boulding block for our dynamic plasticity model in mature peripheral B cells!!</a:t>
            </a:r>
            <a:endParaRPr lang="en-US" sz="1100" dirty="0"/>
          </a:p>
        </p:txBody>
      </p:sp>
      <p:sp>
        <p:nvSpPr>
          <p:cNvPr id="21" name="Rectangle 20"/>
          <p:cNvSpPr/>
          <p:nvPr/>
        </p:nvSpPr>
        <p:spPr>
          <a:xfrm>
            <a:off x="570586" y="5137079"/>
            <a:ext cx="3430830" cy="45658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 smtClean="0">
                <a:solidFill>
                  <a:schemeClr val="tx1"/>
                </a:solidFill>
              </a:rPr>
              <a:t>The </a:t>
            </a:r>
            <a:r>
              <a:rPr lang="de-DE" sz="1100" i="1" dirty="0" smtClean="0">
                <a:solidFill>
                  <a:schemeClr val="tx1"/>
                </a:solidFill>
              </a:rPr>
              <a:t>vice versa </a:t>
            </a:r>
            <a:r>
              <a:rPr lang="de-DE" sz="1100" dirty="0" smtClean="0">
                <a:solidFill>
                  <a:schemeClr val="tx1"/>
                </a:solidFill>
              </a:rPr>
              <a:t>situation of phenotypic shift can also be seen after MZB transplantation!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2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0758" y="178618"/>
            <a:ext cx="8422579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Final thoughts on why this exeriment proofs FoB-to-MZB trans-differentiation in a non-transgenic setting</a:t>
            </a:r>
          </a:p>
          <a:p>
            <a:pPr>
              <a:lnSpc>
                <a:spcPct val="150000"/>
              </a:lnSpc>
            </a:pPr>
            <a:endParaRPr lang="de-DE" sz="1100" dirty="0" smtClean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 smtClean="0">
                <a:latin typeface="Helvetica" panose="020B0604020202020204" pitchFamily="34" charset="0"/>
              </a:rPr>
              <a:t>Others have tried this before and possibly failed to detect the conversion because they analysed too early (?)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100" dirty="0" smtClean="0">
                <a:latin typeface="Helvetica" panose="020B0604020202020204" pitchFamily="34" charset="0"/>
              </a:rPr>
              <a:t>We knew from Notch2IC-induction experiments, that the intrinsic ability of FoB cells to convert to MZB cells can take up to 2-4 weeks until finished. We therefore chose day 14 after transfer as endpoint of this time series.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sz="1100" dirty="0" smtClean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>
                <a:latin typeface="Helvetica" panose="020B0604020202020204" pitchFamily="34" charset="0"/>
              </a:rPr>
              <a:t>Purification of mature FoBs is as clean as it can get. One can never fully rule out the „but this one transplanted MZB ...“-argument, </a:t>
            </a:r>
            <a:r>
              <a:rPr lang="de-DE" sz="1100" b="1" i="1" dirty="0">
                <a:latin typeface="Helvetica" panose="020B0604020202020204" pitchFamily="34" charset="0"/>
              </a:rPr>
              <a:t>but</a:t>
            </a:r>
            <a:r>
              <a:rPr lang="de-DE" sz="1100" dirty="0">
                <a:latin typeface="Helvetica" panose="020B0604020202020204" pitchFamily="34" charset="0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100" dirty="0">
                <a:latin typeface="Helvetica" panose="020B0604020202020204" pitchFamily="34" charset="0"/>
              </a:rPr>
              <a:t>The additional staining of mice for CD45.1 cells 24h after transfer reveals that there is not a single engrafted MZB cell</a:t>
            </a:r>
            <a:r>
              <a:rPr lang="de-DE" sz="1100" dirty="0" smtClean="0">
                <a:latin typeface="Helvetica" panose="020B0604020202020204" pitchFamily="34" charset="0"/>
              </a:rPr>
              <a:t>!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de-DE" sz="1100" dirty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Helvetica" panose="020B0604020202020204" pitchFamily="34" charset="0"/>
              </a:rPr>
              <a:t>if </a:t>
            </a:r>
            <a:r>
              <a:rPr lang="en-US" sz="1100" dirty="0">
                <a:latin typeface="Helvetica" panose="020B0604020202020204" pitchFamily="34" charset="0"/>
              </a:rPr>
              <a:t>a small number of proliferating MZBs would be responsible for the outgrowth of a MZB population among CD45.1, one would be able to separate a distinct population of fully mature MZBs in the time series, </a:t>
            </a:r>
            <a:r>
              <a:rPr lang="en-US" sz="1100" b="1" i="1" dirty="0">
                <a:latin typeface="Helvetica" panose="020B0604020202020204" pitchFamily="34" charset="0"/>
              </a:rPr>
              <a:t>but</a:t>
            </a:r>
            <a:r>
              <a:rPr lang="en-US" sz="1100" dirty="0">
                <a:latin typeface="Helvetica" panose="020B0604020202020204" pitchFamily="34" charset="0"/>
              </a:rPr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00" dirty="0">
                <a:latin typeface="Helvetica" panose="020B0604020202020204" pitchFamily="34" charset="0"/>
              </a:rPr>
              <a:t>No clearly separate population of CD21high, CD1dhigh, CD23low cells is detectable 4 days after transfer, developing MZBs rather drift from </a:t>
            </a:r>
            <a:r>
              <a:rPr lang="en-US" sz="1100" dirty="0" err="1">
                <a:latin typeface="Helvetica" panose="020B0604020202020204" pitchFamily="34" charset="0"/>
              </a:rPr>
              <a:t>FoB</a:t>
            </a:r>
            <a:r>
              <a:rPr lang="en-US" sz="1100" dirty="0">
                <a:latin typeface="Helvetica" panose="020B0604020202020204" pitchFamily="34" charset="0"/>
              </a:rPr>
              <a:t> to MZB gates over time.</a:t>
            </a:r>
          </a:p>
          <a:p>
            <a:pPr>
              <a:lnSpc>
                <a:spcPct val="150000"/>
              </a:lnSpc>
            </a:pPr>
            <a:endParaRPr lang="de-DE" sz="1100" dirty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 smtClean="0">
                <a:latin typeface="Helvetica" panose="020B0604020202020204" pitchFamily="34" charset="0"/>
              </a:rPr>
              <a:t>The gating strategy for CD21</a:t>
            </a:r>
            <a:r>
              <a:rPr lang="de-DE" sz="1100" baseline="30000" dirty="0" smtClean="0">
                <a:latin typeface="Helvetica" panose="020B0604020202020204" pitchFamily="34" charset="0"/>
              </a:rPr>
              <a:t>high</a:t>
            </a:r>
            <a:r>
              <a:rPr lang="de-DE" sz="1100" dirty="0" smtClean="0">
                <a:latin typeface="Helvetica" panose="020B0604020202020204" pitchFamily="34" charset="0"/>
              </a:rPr>
              <a:t>, CD1d</a:t>
            </a:r>
            <a:r>
              <a:rPr lang="de-DE" sz="1100" baseline="30000" dirty="0" smtClean="0">
                <a:latin typeface="Helvetica" panose="020B0604020202020204" pitchFamily="34" charset="0"/>
              </a:rPr>
              <a:t>mid</a:t>
            </a:r>
            <a:r>
              <a:rPr lang="de-DE" sz="1100" dirty="0" smtClean="0">
                <a:latin typeface="Helvetica" panose="020B0604020202020204" pitchFamily="34" charset="0"/>
              </a:rPr>
              <a:t> „intermediates“ is not very elegant, but provides nice options for quantification and analysis for additional marker (IgM, FSC) and nicely illustrates the slow „wave“ of trans-differentiation over a time window of two weeks.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100" dirty="0">
              <a:latin typeface="Helvetica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100" dirty="0" smtClean="0">
                <a:latin typeface="Helvetica" panose="020B0604020202020204" pitchFamily="34" charset="0"/>
              </a:rPr>
              <a:t>Despite the variance of engrafted cell frequencies at day 14 after transfer (from 0,03% to 0,4%), the proportions of CD45.1</a:t>
            </a:r>
            <a:r>
              <a:rPr lang="de-DE" sz="1100" baseline="30000" dirty="0" smtClean="0">
                <a:latin typeface="Helvetica" panose="020B0604020202020204" pitchFamily="34" charset="0"/>
              </a:rPr>
              <a:t>+</a:t>
            </a:r>
            <a:r>
              <a:rPr lang="de-DE" sz="1100" dirty="0" smtClean="0">
                <a:latin typeface="Helvetica" panose="020B0604020202020204" pitchFamily="34" charset="0"/>
              </a:rPr>
              <a:t> FoB to MZB remain quite stable. This may be hinting on a potential „functional phenotype – equilibrium“ defined by the splenic niches.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de-DE" sz="1100" dirty="0" smtClean="0">
                <a:latin typeface="Helvetica" panose="020B0604020202020204" pitchFamily="34" charset="0"/>
              </a:rPr>
              <a:t>The preliminary results of transplanted MZBs strongly support this!</a:t>
            </a:r>
            <a:endParaRPr lang="de-DE" sz="11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61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706" y="118549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Adoptive Transfer of CD45.1</a:t>
            </a:r>
            <a:r>
              <a:rPr lang="de-DE" baseline="30000" dirty="0" smtClean="0"/>
              <a:t>+</a:t>
            </a:r>
            <a:r>
              <a:rPr lang="de-DE" dirty="0" smtClean="0"/>
              <a:t> mature Follicular B cells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313" y="5072485"/>
            <a:ext cx="6858000" cy="11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900" b="1" dirty="0" smtClean="0">
                <a:latin typeface="Helvetica" panose="020B0604020202020204" pitchFamily="34" charset="0"/>
              </a:rPr>
              <a:t>Figure S5: Sorting strategy and purity check of FACS-purified mature follicular B cells for adoptive transfer experiments.</a:t>
            </a:r>
            <a:r>
              <a:rPr lang="en-US" sz="900" dirty="0" smtClean="0">
                <a:latin typeface="Helvetica" panose="020B0604020202020204" pitchFamily="34" charset="0"/>
              </a:rPr>
              <a:t> (</a:t>
            </a:r>
            <a:r>
              <a:rPr lang="en-US" sz="900" b="1" dirty="0" smtClean="0">
                <a:latin typeface="Helvetica" panose="020B0604020202020204" pitchFamily="34" charset="0"/>
              </a:rPr>
              <a:t>A</a:t>
            </a:r>
            <a:r>
              <a:rPr lang="en-US" sz="900" dirty="0" smtClean="0">
                <a:latin typeface="Helvetica" panose="020B0604020202020204" pitchFamily="34" charset="0"/>
              </a:rPr>
              <a:t>) The hierarchical gating strategy is highlighted with tinted gates. Note the strict gating within the population of B220</a:t>
            </a:r>
            <a:r>
              <a:rPr lang="en-US" sz="900" baseline="30000" dirty="0" smtClean="0">
                <a:latin typeface="Helvetica" panose="020B0604020202020204" pitchFamily="34" charset="0"/>
              </a:rPr>
              <a:t>+</a:t>
            </a:r>
            <a:r>
              <a:rPr lang="en-US" sz="900" dirty="0" smtClean="0">
                <a:latin typeface="Helvetica" panose="020B0604020202020204" pitchFamily="34" charset="0"/>
              </a:rPr>
              <a:t>, AA4.1</a:t>
            </a:r>
            <a:r>
              <a:rPr lang="en-US" sz="900" baseline="30000" dirty="0" smtClean="0">
                <a:latin typeface="Helvetica" panose="020B0604020202020204" pitchFamily="34" charset="0"/>
              </a:rPr>
              <a:t>-</a:t>
            </a:r>
            <a:r>
              <a:rPr lang="en-US" sz="900" dirty="0">
                <a:latin typeface="Helvetica" panose="020B0604020202020204" pitchFamily="34" charset="0"/>
              </a:rPr>
              <a:t> </a:t>
            </a:r>
            <a:r>
              <a:rPr lang="en-US" sz="900" dirty="0" smtClean="0">
                <a:latin typeface="Helvetica" panose="020B0604020202020204" pitchFamily="34" charset="0"/>
              </a:rPr>
              <a:t>mature B cells on CD23</a:t>
            </a:r>
            <a:r>
              <a:rPr lang="en-US" sz="900" baseline="30000" dirty="0" smtClean="0">
                <a:latin typeface="Helvetica" panose="020B0604020202020204" pitchFamily="34" charset="0"/>
              </a:rPr>
              <a:t>high</a:t>
            </a:r>
            <a:r>
              <a:rPr lang="en-US" sz="900" dirty="0" smtClean="0">
                <a:latin typeface="Helvetica" panose="020B0604020202020204" pitchFamily="34" charset="0"/>
              </a:rPr>
              <a:t> CD21</a:t>
            </a:r>
            <a:r>
              <a:rPr lang="en-US" sz="900" baseline="30000" dirty="0" smtClean="0">
                <a:latin typeface="Helvetica" panose="020B0604020202020204" pitchFamily="34" charset="0"/>
              </a:rPr>
              <a:t>mid</a:t>
            </a:r>
            <a:r>
              <a:rPr lang="en-US" sz="900" dirty="0" smtClean="0">
                <a:latin typeface="Helvetica" panose="020B0604020202020204" pitchFamily="34" charset="0"/>
              </a:rPr>
              <a:t> follicular B cells (FOBs) to clearly separate the sorted population from CD23</a:t>
            </a:r>
            <a:r>
              <a:rPr lang="en-US" sz="900" baseline="30000" dirty="0" smtClean="0">
                <a:latin typeface="Helvetica" panose="020B0604020202020204" pitchFamily="34" charset="0"/>
              </a:rPr>
              <a:t>low</a:t>
            </a:r>
            <a:r>
              <a:rPr lang="en-US" sz="900" dirty="0" smtClean="0">
                <a:latin typeface="Helvetica" panose="020B0604020202020204" pitchFamily="34" charset="0"/>
              </a:rPr>
              <a:t> CD21</a:t>
            </a:r>
            <a:r>
              <a:rPr lang="en-US" sz="900" baseline="30000" dirty="0" smtClean="0">
                <a:latin typeface="Helvetica" panose="020B0604020202020204" pitchFamily="34" charset="0"/>
              </a:rPr>
              <a:t>high</a:t>
            </a:r>
            <a:r>
              <a:rPr lang="en-US" sz="900" dirty="0" smtClean="0">
                <a:latin typeface="Helvetica" panose="020B0604020202020204" pitchFamily="34" charset="0"/>
              </a:rPr>
              <a:t> marginal zone B cells (MZBs). (</a:t>
            </a:r>
            <a:r>
              <a:rPr lang="en-US" sz="900" b="1" dirty="0" smtClean="0">
                <a:latin typeface="Helvetica" panose="020B0604020202020204" pitchFamily="34" charset="0"/>
              </a:rPr>
              <a:t>B</a:t>
            </a:r>
            <a:r>
              <a:rPr lang="en-US" sz="900" dirty="0" smtClean="0">
                <a:latin typeface="Helvetica" panose="020B0604020202020204" pitchFamily="34" charset="0"/>
              </a:rPr>
              <a:t>) Re-sort analysis: Gates from (</a:t>
            </a:r>
            <a:r>
              <a:rPr lang="en-US" sz="900" b="1" dirty="0" smtClean="0">
                <a:latin typeface="Helvetica" panose="020B0604020202020204" pitchFamily="34" charset="0"/>
              </a:rPr>
              <a:t>A</a:t>
            </a:r>
            <a:r>
              <a:rPr lang="en-US" sz="900" dirty="0" smtClean="0">
                <a:latin typeface="Helvetica" panose="020B0604020202020204" pitchFamily="34" charset="0"/>
              </a:rPr>
              <a:t>) were applied to verify purity of sorted follicular B cells before transfer into congenic recipients.</a:t>
            </a:r>
            <a:endParaRPr lang="de-DE" sz="900" b="1" dirty="0" smtClean="0">
              <a:latin typeface="Helvetica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4008" y="1195109"/>
            <a:ext cx="417210" cy="33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4008" y="2985482"/>
            <a:ext cx="374072" cy="33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39" y="1369577"/>
            <a:ext cx="7869441" cy="15167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39" y="3169749"/>
            <a:ext cx="7869441" cy="15167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008" y="722138"/>
            <a:ext cx="6754713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Sorting strategy:</a:t>
            </a:r>
          </a:p>
        </p:txBody>
      </p:sp>
    </p:spTree>
    <p:extLst>
      <p:ext uri="{BB962C8B-B14F-4D97-AF65-F5344CB8AC3E}">
        <p14:creationId xmlns:p14="http://schemas.microsoft.com/office/powerpoint/2010/main" val="6678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706" y="118549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Adoptive Transfer of CD45.1</a:t>
            </a:r>
            <a:r>
              <a:rPr lang="de-DE" baseline="30000" dirty="0" smtClean="0"/>
              <a:t>+</a:t>
            </a:r>
            <a:r>
              <a:rPr lang="de-DE" dirty="0" smtClean="0"/>
              <a:t> mature Follicular B cells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608" y="4867587"/>
            <a:ext cx="445796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000" b="1" dirty="0" smtClean="0">
                <a:latin typeface="Helvetica" panose="020B0604020202020204" pitchFamily="34" charset="0"/>
              </a:rPr>
              <a:t>Representative FACS staining:</a:t>
            </a:r>
            <a:r>
              <a:rPr lang="de-DE" sz="1000" dirty="0" smtClean="0">
                <a:latin typeface="Helvetica" panose="020B0604020202020204" pitchFamily="34" charset="0"/>
              </a:rPr>
              <a:t> Analysis of two different transplantations: shown are a non-transplanted, CD45.2 C57BL/6J control animal and two transplanted animals per day after transplantation.</a:t>
            </a:r>
          </a:p>
          <a:p>
            <a:pPr>
              <a:lnSpc>
                <a:spcPct val="150000"/>
              </a:lnSpc>
            </a:pPr>
            <a:r>
              <a:rPr lang="de-DE" sz="1000" dirty="0" smtClean="0">
                <a:latin typeface="Helvetica" panose="020B0604020202020204" pitchFamily="34" charset="0"/>
              </a:rPr>
              <a:t>For each day of transplantation, the two animals were transferred the same amount (~5x10</a:t>
            </a:r>
            <a:r>
              <a:rPr lang="de-DE" sz="1000" baseline="30000" dirty="0" smtClean="0">
                <a:latin typeface="Helvetica" panose="020B0604020202020204" pitchFamily="34" charset="0"/>
              </a:rPr>
              <a:t>6</a:t>
            </a:r>
            <a:r>
              <a:rPr lang="de-DE" sz="1000" dirty="0" smtClean="0">
                <a:latin typeface="Helvetica" panose="020B0604020202020204" pitchFamily="34" charset="0"/>
              </a:rPr>
              <a:t>) of FACS-purified CD45.1</a:t>
            </a:r>
            <a:r>
              <a:rPr lang="de-DE" sz="1000" baseline="30000" dirty="0" smtClean="0">
                <a:latin typeface="Helvetica" panose="020B0604020202020204" pitchFamily="34" charset="0"/>
              </a:rPr>
              <a:t>+</a:t>
            </a:r>
            <a:r>
              <a:rPr lang="de-DE" sz="1000" dirty="0" smtClean="0">
                <a:latin typeface="Helvetica" panose="020B0604020202020204" pitchFamily="34" charset="0"/>
              </a:rPr>
              <a:t> FoB cells.</a:t>
            </a:r>
            <a:endParaRPr lang="de-DE" sz="1000" dirty="0">
              <a:latin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000" i="1" dirty="0" smtClean="0">
                <a:latin typeface="Helvetica" panose="020B0604020202020204" pitchFamily="34" charset="0"/>
              </a:rPr>
              <a:t>Intra-experimental variances are low, but inter-experimental engraftment numbers vary especially for day 14 after transfer.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706" y="624934"/>
            <a:ext cx="67547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Engraftment is low, but the staining for CD45.1 is specific and clean! 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669786"/>
              </p:ext>
            </p:extLst>
          </p:nvPr>
        </p:nvGraphicFramePr>
        <p:xfrm>
          <a:off x="5583251" y="1697302"/>
          <a:ext cx="3176700" cy="2902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5" y="1699815"/>
            <a:ext cx="4662488" cy="290036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2951" y="1344624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Non-transplanted </a:t>
            </a:r>
          </a:p>
          <a:p>
            <a:r>
              <a:rPr lang="de-DE" sz="1000" i="1" dirty="0" smtClean="0"/>
              <a:t>control</a:t>
            </a:r>
            <a:endParaRPr lang="en-US" sz="1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687701" y="1443941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Day 4</a:t>
            </a:r>
            <a:endParaRPr lang="en-US" sz="1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4047109" y="1443940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Day 14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266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346"/>
          <a:stretch/>
        </p:blipFill>
        <p:spPr>
          <a:xfrm>
            <a:off x="336965" y="1042493"/>
            <a:ext cx="8670114" cy="52837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6100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295217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683125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162242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550150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8043897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13" name="Rectangle 12"/>
          <p:cNvSpPr/>
          <p:nvPr/>
        </p:nvSpPr>
        <p:spPr>
          <a:xfrm>
            <a:off x="555244" y="541060"/>
            <a:ext cx="2702936" cy="2779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Day 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2744" y="541060"/>
            <a:ext cx="2702936" cy="2779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Day 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70244" y="541060"/>
            <a:ext cx="2702936" cy="2779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Day 14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704" y="0"/>
            <a:ext cx="864127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FACS phenotyping of CD45.1</a:t>
            </a:r>
            <a:r>
              <a:rPr lang="de-DE" sz="1100" b="1" baseline="30000" dirty="0" smtClean="0">
                <a:latin typeface="Helvetica" panose="020B0604020202020204" pitchFamily="34" charset="0"/>
              </a:rPr>
              <a:t>+</a:t>
            </a:r>
            <a:r>
              <a:rPr lang="de-DE" sz="1100" b="1" dirty="0" smtClean="0">
                <a:latin typeface="Helvetica" panose="020B0604020202020204" pitchFamily="34" charset="0"/>
              </a:rPr>
              <a:t> cells over time: CD21/CD23 staining (n=4 recipient mice per time point)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7238" y="6444691"/>
            <a:ext cx="13094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06485" y="5148691"/>
            <a:ext cx="0" cy="1296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965" y="644469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CD23-APC</a:t>
            </a:r>
            <a:endParaRPr lang="en-US" sz="1050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-298979" y="5914112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CD21-BV-421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221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89" y="1033896"/>
            <a:ext cx="8457683" cy="5210538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07238" y="6444691"/>
            <a:ext cx="13094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6485" y="5148691"/>
            <a:ext cx="0" cy="1296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6965" y="644469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CD1d-APC</a:t>
            </a:r>
            <a:endParaRPr lang="en-US" sz="105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-298979" y="5914112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CD21-BV-421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816100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2178175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83125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21" name="TextBox 20"/>
          <p:cNvSpPr txBox="1"/>
          <p:nvPr/>
        </p:nvSpPr>
        <p:spPr>
          <a:xfrm>
            <a:off x="5045200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6550150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12225" y="84887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24" name="Rectangle 23"/>
          <p:cNvSpPr/>
          <p:nvPr/>
        </p:nvSpPr>
        <p:spPr>
          <a:xfrm>
            <a:off x="555244" y="541060"/>
            <a:ext cx="2702936" cy="2779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Day 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12744" y="541060"/>
            <a:ext cx="2702936" cy="2779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Day 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70244" y="541060"/>
            <a:ext cx="2702936" cy="2779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smtClean="0">
                <a:solidFill>
                  <a:schemeClr val="tx1"/>
                </a:solidFill>
              </a:rPr>
              <a:t>Day 14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704" y="0"/>
            <a:ext cx="8865476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CD21/CD1d staining enables quantification of a CD21</a:t>
            </a:r>
            <a:r>
              <a:rPr lang="de-DE" sz="1100" b="1" baseline="30000" dirty="0" smtClean="0">
                <a:latin typeface="Helvetica" panose="020B0604020202020204" pitchFamily="34" charset="0"/>
              </a:rPr>
              <a:t>high</a:t>
            </a:r>
            <a:r>
              <a:rPr lang="de-DE" sz="1100" b="1" dirty="0" smtClean="0">
                <a:latin typeface="Helvetica" panose="020B0604020202020204" pitchFamily="34" charset="0"/>
              </a:rPr>
              <a:t> CD1d</a:t>
            </a:r>
            <a:r>
              <a:rPr lang="de-DE" sz="1100" b="1" baseline="30000" dirty="0" smtClean="0">
                <a:latin typeface="Helvetica" panose="020B0604020202020204" pitchFamily="34" charset="0"/>
              </a:rPr>
              <a:t>mid</a:t>
            </a:r>
            <a:r>
              <a:rPr lang="de-DE" sz="1100" b="1" dirty="0" smtClean="0">
                <a:latin typeface="Helvetica" panose="020B0604020202020204" pitchFamily="34" charset="0"/>
              </a:rPr>
              <a:t> intermediate population (same mice, staining mix2) </a:t>
            </a:r>
          </a:p>
        </p:txBody>
      </p:sp>
    </p:spTree>
    <p:extLst>
      <p:ext uri="{BB962C8B-B14F-4D97-AF65-F5344CB8AC3E}">
        <p14:creationId xmlns:p14="http://schemas.microsoft.com/office/powerpoint/2010/main" val="148522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323" y="1148713"/>
            <a:ext cx="2680043" cy="2104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1554" y="3194605"/>
            <a:ext cx="142474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 smtClean="0"/>
              <a:t>CD45.1</a:t>
            </a:r>
            <a:r>
              <a:rPr lang="de-DE" sz="1000" b="1" baseline="30000" dirty="0" smtClean="0"/>
              <a:t>+</a:t>
            </a:r>
            <a:endParaRPr lang="en-US" sz="10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492479" y="1407281"/>
            <a:ext cx="51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78529" y="1687027"/>
            <a:ext cx="5139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978529" y="1547154"/>
            <a:ext cx="10279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78529" y="1547154"/>
            <a:ext cx="513951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*</a:t>
            </a:r>
            <a:endParaRPr 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5978529" y="1407281"/>
            <a:ext cx="1027900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****</a:t>
            </a:r>
            <a:endParaRPr 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92479" y="1263994"/>
            <a:ext cx="513951" cy="16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*</a:t>
            </a:r>
            <a:endParaRPr lang="en-US" sz="1000" dirty="0"/>
          </a:p>
        </p:txBody>
      </p:sp>
      <p:grpSp>
        <p:nvGrpSpPr>
          <p:cNvPr id="7" name="Group 6"/>
          <p:cNvGrpSpPr/>
          <p:nvPr/>
        </p:nvGrpSpPr>
        <p:grpSpPr>
          <a:xfrm>
            <a:off x="810986" y="930061"/>
            <a:ext cx="2653508" cy="2578708"/>
            <a:chOff x="810986" y="930061"/>
            <a:chExt cx="2653508" cy="25787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986" y="1201267"/>
              <a:ext cx="2653508" cy="215100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1838478" y="3247159"/>
              <a:ext cx="1424749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50" b="1" dirty="0" smtClean="0"/>
                <a:t>CD45.1</a:t>
              </a:r>
              <a:r>
                <a:rPr lang="de-DE" sz="1050" b="1" baseline="30000" dirty="0" smtClean="0"/>
                <a:t>+</a:t>
              </a:r>
              <a:endParaRPr lang="en-US" sz="1050" b="1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544346" y="1071153"/>
              <a:ext cx="5139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6902" y="1350898"/>
              <a:ext cx="5139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30395" y="1211026"/>
              <a:ext cx="102790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030396" y="1213221"/>
              <a:ext cx="513951" cy="16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****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30396" y="1073348"/>
              <a:ext cx="1027900" cy="16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****</a:t>
              </a:r>
              <a:endParaRPr 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4346" y="930061"/>
              <a:ext cx="513951" cy="168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smtClean="0"/>
                <a:t>*</a:t>
              </a:r>
              <a:endParaRPr lang="en-US" sz="1000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63337" y="400050"/>
            <a:ext cx="67547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Quantification of intermediate population and fully trans-differentiated MZBs over time: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10986" y="3706277"/>
            <a:ext cx="6187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smtClean="0"/>
              <a:t>Quantification: % intermediates or %MZB from total B220</a:t>
            </a:r>
            <a:r>
              <a:rPr lang="de-DE" sz="1100" baseline="30000" dirty="0" smtClean="0"/>
              <a:t>+</a:t>
            </a:r>
            <a:r>
              <a:rPr lang="de-DE" sz="1100" dirty="0" smtClean="0"/>
              <a:t> B cells, pre-gated on either CD45.2 or CD45.1 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810986" y="4267736"/>
            <a:ext cx="53917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„Wave“ of transdifferentiation over time? Initial increase in CD45.1</a:t>
            </a:r>
            <a:r>
              <a:rPr lang="de-DE" sz="1100" baseline="30000" dirty="0" smtClean="0"/>
              <a:t>+</a:t>
            </a:r>
            <a:r>
              <a:rPr lang="de-DE" sz="1100" dirty="0" smtClean="0"/>
              <a:t> intermediate cells, that then further differentiate to MZBs within between day 4 and 14 after transfer</a:t>
            </a:r>
            <a:endParaRPr lang="en-US" sz="11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022602"/>
              </p:ext>
            </p:extLst>
          </p:nvPr>
        </p:nvGraphicFramePr>
        <p:xfrm>
          <a:off x="5479085" y="5359047"/>
          <a:ext cx="2094096" cy="1266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7048">
                  <a:extLst>
                    <a:ext uri="{9D8B030D-6E8A-4147-A177-3AD203B41FA5}">
                      <a16:colId xmlns:a16="http://schemas.microsoft.com/office/drawing/2014/main" val="3714788541"/>
                    </a:ext>
                  </a:extLst>
                </a:gridCol>
                <a:gridCol w="1047048">
                  <a:extLst>
                    <a:ext uri="{9D8B030D-6E8A-4147-A177-3AD203B41FA5}">
                      <a16:colId xmlns:a16="http://schemas.microsoft.com/office/drawing/2014/main" val="2450962011"/>
                    </a:ext>
                  </a:extLst>
                </a:gridCol>
              </a:tblGrid>
              <a:tr h="55798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day after Notch2IC induction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fold change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1614895"/>
                  </a:ext>
                </a:extLst>
              </a:tr>
              <a:tr h="1572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1,157147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427420"/>
                  </a:ext>
                </a:extLst>
              </a:tr>
              <a:tr h="1572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1,174512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9012758"/>
                  </a:ext>
                </a:extLst>
              </a:tr>
              <a:tr h="1572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1,372629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946550"/>
                  </a:ext>
                </a:extLst>
              </a:tr>
              <a:tr h="15723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2,027493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005905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271760" y="5360751"/>
            <a:ext cx="398293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Data from our RNA Seq showed, that the gene for CD1, </a:t>
            </a:r>
            <a:r>
              <a:rPr lang="de-DE" sz="1100" i="1" dirty="0" smtClean="0"/>
              <a:t>Cd1d1</a:t>
            </a:r>
            <a:r>
              <a:rPr lang="de-DE" sz="1100" dirty="0" smtClean="0"/>
              <a:t>, is one of the „late“ MZB genes upregulated during identitiy conversion! (right table). </a:t>
            </a:r>
          </a:p>
          <a:p>
            <a:r>
              <a:rPr lang="de-DE" sz="1100" dirty="0" smtClean="0"/>
              <a:t>Good marker for completion of MZB identity</a:t>
            </a:r>
          </a:p>
          <a:p>
            <a:endParaRPr lang="de-DE" sz="1100" dirty="0" smtClean="0"/>
          </a:p>
          <a:p>
            <a:r>
              <a:rPr lang="de-DE" sz="1100" dirty="0" smtClean="0"/>
              <a:t>This kinetic nicely fits to CD45.1 phenotypes after transfer.</a:t>
            </a:r>
          </a:p>
          <a:p>
            <a:r>
              <a:rPr lang="de-DE" sz="1100" dirty="0" smtClean="0"/>
              <a:t>CD1d surface levels only reach high levels between day 4 and 14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706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1328737"/>
            <a:ext cx="6623685" cy="5229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30450" y="1858526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330450" y="382023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2475903" y="1082516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Wild type control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4373735" y="108251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1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062017" y="108251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4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750300" y="108251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14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933826" y="713184"/>
            <a:ext cx="4818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Transplanted animals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061384" y="940355"/>
            <a:ext cx="464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30450" y="5781950"/>
            <a:ext cx="582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Overlay</a:t>
            </a:r>
          </a:p>
          <a:p>
            <a:r>
              <a:rPr lang="de-DE" sz="1000" i="1" dirty="0" smtClean="0">
                <a:solidFill>
                  <a:schemeClr val="bg1">
                    <a:lumMod val="50000"/>
                  </a:schemeClr>
                </a:solidFill>
              </a:rPr>
              <a:t>CD45.2</a:t>
            </a:r>
          </a:p>
          <a:p>
            <a:r>
              <a:rPr lang="de-DE" sz="1000" i="1" dirty="0" smtClean="0">
                <a:solidFill>
                  <a:srgbClr val="FF0000"/>
                </a:solidFill>
              </a:rPr>
              <a:t>CD45.1</a:t>
            </a:r>
            <a:endParaRPr lang="en-US" sz="10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49220"/>
            <a:ext cx="67547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Focus on „intermediates“: additional stainings and overlays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114768" y="2967788"/>
            <a:ext cx="130942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114015" y="1671788"/>
            <a:ext cx="0" cy="1296000"/>
          </a:xfrm>
          <a:prstGeom prst="straightConnector1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44495" y="2967788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CD1d-APC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1508551" y="2437209"/>
            <a:ext cx="9188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 smtClean="0"/>
              <a:t>CD21-BV-421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553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00" y="534352"/>
            <a:ext cx="16390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Gated populations from previous slide, same FACS-staining mix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1872018" y="1318736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Wild type control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769850" y="131873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1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5458132" y="131873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4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7146415" y="131873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14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9941" y="949404"/>
            <a:ext cx="4818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Transplanted animals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57499" y="1176575"/>
            <a:ext cx="464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079" y="1659493"/>
            <a:ext cx="7640955" cy="446341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49220"/>
            <a:ext cx="67547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Additional stainings for IgM further illustrates the intermediate identity of CD21</a:t>
            </a:r>
            <a:r>
              <a:rPr lang="de-DE" sz="1100" b="1" baseline="30000" dirty="0" smtClean="0">
                <a:latin typeface="Helvetica" panose="020B0604020202020204" pitchFamily="34" charset="0"/>
              </a:rPr>
              <a:t>high</a:t>
            </a:r>
            <a:r>
              <a:rPr lang="de-DE" sz="1100" b="1" dirty="0" smtClean="0">
                <a:latin typeface="Helvetica" panose="020B0604020202020204" pitchFamily="34" charset="0"/>
              </a:rPr>
              <a:t>, CD1d</a:t>
            </a:r>
            <a:r>
              <a:rPr lang="de-DE" sz="1100" b="1" baseline="30000" dirty="0" smtClean="0">
                <a:latin typeface="Helvetica" panose="020B0604020202020204" pitchFamily="34" charset="0"/>
              </a:rPr>
              <a:t>mid</a:t>
            </a:r>
            <a:r>
              <a:rPr lang="de-DE" sz="1100" b="1" dirty="0" smtClean="0">
                <a:latin typeface="Helvetica" panose="020B0604020202020204" pitchFamily="34" charset="0"/>
              </a:rPr>
              <a:t> cells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2311" y="2370971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42310" y="476130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9418" y="2617192"/>
            <a:ext cx="1585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FoB</a:t>
            </a:r>
          </a:p>
          <a:p>
            <a:r>
              <a:rPr lang="de-DE" sz="1400" dirty="0" smtClean="0">
                <a:solidFill>
                  <a:srgbClr val="FFC000"/>
                </a:solidFill>
              </a:rPr>
              <a:t>Intermediates</a:t>
            </a:r>
          </a:p>
          <a:p>
            <a:r>
              <a:rPr lang="de-DE" sz="1400" dirty="0" smtClean="0">
                <a:solidFill>
                  <a:srgbClr val="FF0000"/>
                </a:solidFill>
              </a:rPr>
              <a:t>MZB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2556" y="6282333"/>
            <a:ext cx="3486852" cy="430887"/>
          </a:xfrm>
          <a:prstGeom prst="rect">
            <a:avLst/>
          </a:prstGeom>
          <a:noFill/>
          <a:ln w="15875"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100" dirty="0" smtClean="0"/>
              <a:t>Median values show that IgM surface expression levels </a:t>
            </a:r>
          </a:p>
          <a:p>
            <a:r>
              <a:rPr lang="de-DE" sz="1100" dirty="0" smtClean="0"/>
              <a:t>from FoBs to intermediats to MZBs increase by factor ~2</a:t>
            </a:r>
            <a:endParaRPr lang="en-US" sz="1100" dirty="0"/>
          </a:p>
        </p:txBody>
      </p:sp>
      <p:sp>
        <p:nvSpPr>
          <p:cNvPr id="18" name="Rectangle 17"/>
          <p:cNvSpPr/>
          <p:nvPr/>
        </p:nvSpPr>
        <p:spPr>
          <a:xfrm>
            <a:off x="1473708" y="3505505"/>
            <a:ext cx="3226003" cy="460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177382" y="3505505"/>
            <a:ext cx="680313" cy="46085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364627" y="3430343"/>
            <a:ext cx="680313" cy="46085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34544" y="5692021"/>
            <a:ext cx="680313" cy="46085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237396" y="5700479"/>
            <a:ext cx="680313" cy="46085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300" y="534352"/>
            <a:ext cx="1498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smtClean="0"/>
              <a:t>Gated populations from previous slide, same FACS-staining mix</a:t>
            </a:r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3329941" y="949404"/>
            <a:ext cx="4818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Transplanted animals</a:t>
            </a:r>
            <a:endParaRPr lang="en-US" sz="10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457499" y="1176575"/>
            <a:ext cx="46471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0" y="49220"/>
            <a:ext cx="675471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 dirty="0" smtClean="0">
                <a:latin typeface="Helvetica" panose="020B0604020202020204" pitchFamily="34" charset="0"/>
              </a:rPr>
              <a:t>Intermediates and MZBs are also expectably bigger in FSC compared to FoBs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2311" y="2370971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CD45.2</a:t>
            </a:r>
            <a:endParaRPr lang="en-US" sz="10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842310" y="4761308"/>
            <a:ext cx="559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i="1" dirty="0" smtClean="0"/>
              <a:t>CD45.1</a:t>
            </a:r>
            <a:endParaRPr lang="en-US" sz="1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19418" y="2617192"/>
            <a:ext cx="15854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1">
                    <a:lumMod val="50000"/>
                  </a:schemeClr>
                </a:solidFill>
              </a:rPr>
              <a:t>FoB</a:t>
            </a:r>
          </a:p>
          <a:p>
            <a:r>
              <a:rPr lang="de-DE" sz="1400" dirty="0" smtClean="0">
                <a:solidFill>
                  <a:srgbClr val="FFC000"/>
                </a:solidFill>
              </a:rPr>
              <a:t>Intermediates</a:t>
            </a:r>
          </a:p>
          <a:p>
            <a:r>
              <a:rPr lang="de-DE" sz="1400" dirty="0" smtClean="0">
                <a:solidFill>
                  <a:srgbClr val="FF0000"/>
                </a:solidFill>
              </a:rPr>
              <a:t>MZB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52" y="1602105"/>
            <a:ext cx="7423785" cy="45148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10118" y="1333976"/>
            <a:ext cx="10871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Wild type control</a:t>
            </a:r>
            <a:endParaRPr 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807950" y="133397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1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496232" y="1333976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4</a:t>
            </a:r>
            <a:endParaRPr 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7184515" y="1333976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Day 14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35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1034</Words>
  <Application>Microsoft Office PowerPoint</Application>
  <PresentationFormat>On-screen Show 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Helmholtz Zentrum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Lechner, Markus</dc:creator>
  <cp:lastModifiedBy>strobl</cp:lastModifiedBy>
  <cp:revision>29</cp:revision>
  <dcterms:created xsi:type="dcterms:W3CDTF">2020-02-17T12:09:37Z</dcterms:created>
  <dcterms:modified xsi:type="dcterms:W3CDTF">2022-01-21T08:28:30Z</dcterms:modified>
</cp:coreProperties>
</file>